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4" r:id="rId3"/>
    <p:sldId id="321" r:id="rId4"/>
    <p:sldId id="306" r:id="rId5"/>
    <p:sldId id="258" r:id="rId6"/>
    <p:sldId id="312" r:id="rId7"/>
    <p:sldId id="319" r:id="rId8"/>
    <p:sldId id="302" r:id="rId9"/>
    <p:sldId id="313" r:id="rId10"/>
    <p:sldId id="320" r:id="rId11"/>
    <p:sldId id="316" r:id="rId12"/>
    <p:sldId id="322" r:id="rId13"/>
    <p:sldId id="317" r:id="rId14"/>
  </p:sldIdLst>
  <p:sldSz cx="9144000" cy="6858000" type="screen4x3"/>
  <p:notesSz cx="9874250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CC00"/>
    <a:srgbClr val="FFCC66"/>
    <a:srgbClr val="CCFFCC"/>
    <a:srgbClr val="CCFF9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80046" autoAdjust="0"/>
  </p:normalViewPr>
  <p:slideViewPr>
    <p:cSldViewPr>
      <p:cViewPr varScale="1">
        <p:scale>
          <a:sx n="89" d="100"/>
          <a:sy n="89" d="100"/>
        </p:scale>
        <p:origin x="162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438" y="-108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4280316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2357" y="2"/>
            <a:ext cx="4280316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5"/>
            <a:ext cx="4280316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2357" y="6456365"/>
            <a:ext cx="4280316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3C05A39C-644B-45FC-90B1-80E09DC00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4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4280316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2357" y="2"/>
            <a:ext cx="4280316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8500" y="509588"/>
            <a:ext cx="3397250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6794" y="3228977"/>
            <a:ext cx="7900663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5"/>
            <a:ext cx="4280316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2357" y="6456365"/>
            <a:ext cx="4280316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389BC7A-D2EA-4360-8162-1164C8330F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82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9BC7A-D2EA-4360-8162-1164C8330FD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0234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89BC7A-D2EA-4360-8162-1164C8330FDC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367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5" name="Picture 3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8" name="Picture 6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9DD9D66-79EB-4E1B-9FDC-711922473DB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3" name="Picture 11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CE905534-1EF4-4EC3-B788-22E8F9557FF1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52149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E646C-5301-4D0F-BCED-FE2C9DBF0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E3A3-D2AB-4F71-B06D-F412462C03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5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23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23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DA3A5-3E3C-4DE8-BC37-451A534DD7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7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>
              <a:buClr>
                <a:srgbClr val="ED7613"/>
              </a:buClr>
              <a:buFont typeface="Wingdings" panose="05000000000000000000" pitchFamily="2" charset="2"/>
              <a:buChar char="§"/>
              <a:defRPr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>
              <a:buClr>
                <a:srgbClr val="FFC000"/>
              </a:buClr>
              <a:buFont typeface="Wingdings" pitchFamily="2" charset="2"/>
              <a:buChar char="§"/>
              <a:defRPr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>
              <a:buClr>
                <a:srgbClr val="92D050"/>
              </a:buClr>
              <a:buFont typeface="Arial" pitchFamily="34" charset="0"/>
              <a:buChar char="•"/>
              <a:defRPr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>
              <a:buNone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816CE-14A8-485E-B4D2-DE61DAE364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BEDB6-50DE-41C2-9E6E-4A4D6DC8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75CC7-99AC-4FC4-8902-AAA3E30272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0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8658D-D507-4E5D-8126-1DDA114931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7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9254-CD65-49CC-BC05-B8D63AC63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F349-2E7B-420F-A6B7-50E26A47E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5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63E4-D75F-4BBF-9726-74A13D295A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7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229C-C748-4BC8-AF1F-C3B6A5851C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27" name="Picture 3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0" name="Picture 6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47C1D0E-38CB-4AED-8CBA-710FA68BC17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5" name="Picture 11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2A593E33-C9C7-45A5-8E6D-B30C6765FB82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0"/>
            <a:ext cx="72358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2296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345238"/>
            <a:ext cx="43195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lt"/>
                <a:ea typeface="Asia유치원M" pitchFamily="18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D517A0C-F0A4-4A1B-9105-3CA4D1EBDE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j-ea"/>
          <a:cs typeface="굴림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12777"/>
            <a:ext cx="9144000" cy="2187674"/>
          </a:xfrm>
        </p:spPr>
        <p:txBody>
          <a:bodyPr/>
          <a:lstStyle/>
          <a:p>
            <a:r>
              <a:rPr lang="ko-KR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컴퓨터공학실험</a:t>
            </a:r>
            <a: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b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RS/D/JK Flip-Flop</a:t>
            </a:r>
            <a:b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ko-KR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51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5972C-D328-4553-B8FA-5B5ED46F4A03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 </a:t>
            </a:r>
            <a:r>
              <a:rPr lang="en-US" altLang="ko-KR" sz="32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Latch </a:t>
            </a:r>
            <a:r>
              <a:rPr lang="en-US" altLang="ko-KR" sz="32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32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실습</a:t>
            </a:r>
            <a:r>
              <a:rPr lang="en-US" altLang="ko-KR" sz="32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3200" kern="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007814-113B-412C-AE5A-072305069C71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ea typeface="맑은 고딕" panose="020B0503020000020004" pitchFamily="50" charset="-127"/>
              </a:rPr>
              <a:t>D 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Latch</a:t>
            </a:r>
            <a:endParaRPr lang="en-US" altLang="ko-KR" sz="2000" b="0" kern="0" dirty="0"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RS Latch Verilog 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코딩</a:t>
            </a:r>
            <a:endParaRPr lang="en-US" altLang="ko-KR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Verilog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</a:t>
            </a: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simulation 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결과를 통해 </a:t>
            </a: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Truth </a:t>
            </a:r>
            <a:r>
              <a:rPr lang="en-US" altLang="ko-KR" dirty="0" err="1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Talbe</a:t>
            </a: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 (B)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빈칸 완성         </a:t>
            </a: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입력 순서 맞추어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)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FPGA</a:t>
            </a:r>
            <a:r>
              <a:rPr lang="ko-KR" altLang="en-US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를 통하여 </a:t>
            </a:r>
            <a:r>
              <a:rPr lang="en-US" altLang="ko-KR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Truth Table</a:t>
            </a:r>
            <a:r>
              <a:rPr lang="ko-KR" altLang="en-US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입력에 따른 동작 확인</a:t>
            </a: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endParaRPr lang="en-US" altLang="ko-KR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881977"/>
              </p:ext>
            </p:extLst>
          </p:nvPr>
        </p:nvGraphicFramePr>
        <p:xfrm>
          <a:off x="5352260" y="3412366"/>
          <a:ext cx="2327184" cy="292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03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/>
                        <a:t>Input</a:t>
                      </a:r>
                      <a:endParaRPr lang="ko-KR" altLang="en-US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Output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~Q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645024"/>
            <a:ext cx="3148635" cy="236880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993649" y="6120537"/>
            <a:ext cx="85311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D</a:t>
            </a:r>
            <a:r>
              <a:rPr lang="en-US" altLang="ko-KR" sz="1500" b="1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 Latch</a:t>
            </a:r>
            <a:endParaRPr lang="ko-KR" altLang="en-US" sz="1500" b="1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30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F007814-113B-412C-AE5A-072305069C71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D Flip-Flop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D Flip-Flop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Verilog 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코딩</a:t>
            </a:r>
            <a:endParaRPr lang="en-US" altLang="ko-KR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Verilog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</a:t>
            </a: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simulation 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결과를 통해 </a:t>
            </a: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Truth Table (B)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빈칸 완성</a:t>
            </a: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Simulation</a:t>
            </a:r>
            <a:r>
              <a:rPr lang="ko-KR" altLang="en-US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을 통한 </a:t>
            </a:r>
            <a:r>
              <a:rPr lang="en-US" altLang="ko-KR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Timing Diagram </a:t>
            </a:r>
            <a:r>
              <a:rPr lang="ko-KR" altLang="en-US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표현</a:t>
            </a: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FPGA</a:t>
            </a:r>
            <a:r>
              <a:rPr lang="ko-KR" altLang="en-US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를 통하여 </a:t>
            </a:r>
            <a:r>
              <a:rPr lang="en-US" altLang="ko-KR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Truth Table</a:t>
            </a:r>
            <a:r>
              <a:rPr lang="ko-KR" altLang="en-US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입력에 따른 동작 확인</a:t>
            </a: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ea typeface="맑은 고딕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C75972C-D328-4553-B8FA-5B5ED46F4A03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 Flip-Flop (</a:t>
            </a:r>
            <a:r>
              <a:rPr lang="ko-KR" altLang="en-US" sz="32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실습</a:t>
            </a:r>
            <a:r>
              <a:rPr lang="en-US" altLang="ko-KR" sz="32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3200" kern="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CE545-9419-430E-A28C-24CECE7609C6}"/>
              </a:ext>
            </a:extLst>
          </p:cNvPr>
          <p:cNvSpPr txBox="1"/>
          <p:nvPr/>
        </p:nvSpPr>
        <p:spPr>
          <a:xfrm>
            <a:off x="1050443" y="6176864"/>
            <a:ext cx="25067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(a) D F.F by using NOR gate</a:t>
            </a:r>
            <a:endParaRPr lang="ko-KR" altLang="en-US" sz="1500" b="1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8CE545-9419-430E-A28C-24CECE7609C6}"/>
              </a:ext>
            </a:extLst>
          </p:cNvPr>
          <p:cNvSpPr txBox="1"/>
          <p:nvPr/>
        </p:nvSpPr>
        <p:spPr>
          <a:xfrm>
            <a:off x="5796136" y="6291704"/>
            <a:ext cx="14394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(b) Truth Table</a:t>
            </a:r>
            <a:endParaRPr lang="ko-KR" altLang="en-US" sz="1500" b="1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pic>
        <p:nvPicPr>
          <p:cNvPr id="9218" name="Picture 2" descr="D flip flop nor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61048"/>
            <a:ext cx="4383166" cy="219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300625"/>
              </p:ext>
            </p:extLst>
          </p:nvPr>
        </p:nvGraphicFramePr>
        <p:xfrm>
          <a:off x="5040348" y="3182263"/>
          <a:ext cx="2643110" cy="3139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3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507">
                  <a:extLst>
                    <a:ext uri="{9D8B030D-6E8A-4147-A177-3AD203B41FA5}">
                      <a16:colId xmlns:a16="http://schemas.microsoft.com/office/drawing/2014/main" val="2599854603"/>
                    </a:ext>
                  </a:extLst>
                </a:gridCol>
              </a:tblGrid>
              <a:tr h="32513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/>
                        <a:t>Input</a:t>
                      </a:r>
                      <a:endParaRPr lang="ko-KR" altLang="en-US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Output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789"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입력 순서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Q</a:t>
                      </a:r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~Q</a:t>
                      </a:r>
                      <a:endParaRPr lang="ko-KR" altLang="en-US" sz="900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3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(1)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3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(2)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3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(3)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13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(4)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13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(5)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13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(6)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121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F007814-113B-412C-AE5A-072305069C71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D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 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Flip-Flop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(c)</a:t>
            </a:r>
            <a:r>
              <a:rPr lang="ko-KR" altLang="en-US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각 </a:t>
            </a:r>
            <a:r>
              <a:rPr lang="en-US" altLang="ko-KR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state</a:t>
            </a:r>
            <a:r>
              <a:rPr lang="ko-KR" altLang="en-US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별 </a:t>
            </a:r>
            <a:r>
              <a:rPr lang="en-US" altLang="ko-KR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state table </a:t>
            </a:r>
            <a:r>
              <a:rPr lang="ko-KR" altLang="en-US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완성</a:t>
            </a: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Simulation</a:t>
            </a:r>
            <a:r>
              <a:rPr lang="ko-KR" altLang="en-US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을 통한 </a:t>
            </a:r>
            <a:r>
              <a:rPr lang="en-US" altLang="ko-KR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Timing Diagram </a:t>
            </a:r>
            <a:r>
              <a:rPr lang="ko-KR" altLang="en-US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표현</a:t>
            </a: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Latch </a:t>
            </a:r>
            <a:r>
              <a:rPr lang="ko-KR" altLang="en-US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와 </a:t>
            </a:r>
            <a:r>
              <a:rPr lang="en-US" altLang="ko-KR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Flip-Flop</a:t>
            </a:r>
            <a:r>
              <a:rPr lang="ko-KR" altLang="en-US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</a:t>
            </a:r>
            <a:r>
              <a:rPr lang="en-US" altLang="ko-KR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Simulation </a:t>
            </a:r>
            <a:r>
              <a:rPr lang="ko-KR" altLang="en-US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결과 비교</a:t>
            </a: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ea typeface="맑은 고딕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C75972C-D328-4553-B8FA-5B5ED46F4A03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 </a:t>
            </a:r>
            <a:r>
              <a:rPr lang="en-US" altLang="ko-KR" sz="32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Flip-Flop </a:t>
            </a:r>
            <a:r>
              <a:rPr lang="en-US" altLang="ko-KR" sz="32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32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실습</a:t>
            </a:r>
            <a:r>
              <a:rPr lang="en-US" altLang="ko-KR" sz="32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3200" kern="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29543"/>
              </p:ext>
            </p:extLst>
          </p:nvPr>
        </p:nvGraphicFramePr>
        <p:xfrm>
          <a:off x="2763920" y="3166080"/>
          <a:ext cx="3211699" cy="28634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15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6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/>
                        <a:t>Present State Q(t)</a:t>
                      </a:r>
                      <a:endParaRPr lang="ko-KR" altLang="en-US" i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0" dirty="0"/>
                        <a:t>Q(t+1) Next</a:t>
                      </a:r>
                      <a:r>
                        <a:rPr lang="en-US" altLang="ko-KR" i="0" baseline="0" dirty="0"/>
                        <a:t> State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195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 </a:t>
                      </a:r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19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75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8CE545-9419-430E-A28C-24CECE7609C6}"/>
              </a:ext>
            </a:extLst>
          </p:cNvPr>
          <p:cNvSpPr txBox="1"/>
          <p:nvPr/>
        </p:nvSpPr>
        <p:spPr>
          <a:xfrm>
            <a:off x="3662814" y="6174101"/>
            <a:ext cx="14139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(C) State</a:t>
            </a:r>
            <a:r>
              <a:rPr lang="ko-KR" altLang="en-US" sz="1500" b="1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1500" b="1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Table</a:t>
            </a:r>
            <a:endParaRPr lang="ko-KR" altLang="en-US" sz="1500" b="1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497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5972C-D328-4553-B8FA-5B5ED46F4A03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JK</a:t>
            </a:r>
            <a:r>
              <a:rPr lang="en-US" altLang="ko-KR" sz="32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32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Flip-Flop (</a:t>
            </a:r>
            <a:r>
              <a:rPr lang="ko-KR" altLang="en-US" sz="32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실습</a:t>
            </a:r>
            <a:r>
              <a:rPr lang="en-US" altLang="ko-KR" sz="32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3200" kern="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F007814-113B-412C-AE5A-072305069C71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ea typeface="맑은 고딕" panose="020B0503020000020004" pitchFamily="50" charset="-127"/>
              </a:rPr>
              <a:t>JK Flip-Flop</a:t>
            </a:r>
            <a:endParaRPr lang="en-US" altLang="ko-KR" sz="2000" b="0" kern="0" dirty="0"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JK </a:t>
            </a:r>
            <a:r>
              <a:rPr lang="en-US" altLang="ko-KR" dirty="0" err="1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FlipFlop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 Verilog 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코딩</a:t>
            </a:r>
            <a:endParaRPr lang="en-US" altLang="ko-KR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Verilog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</a:t>
            </a: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simulation 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결과를 통해 </a:t>
            </a: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Truth </a:t>
            </a:r>
            <a:r>
              <a:rPr lang="en-US" altLang="ko-KR" dirty="0" err="1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Talbe</a:t>
            </a: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 (B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) 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및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State Table</a:t>
            </a: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</a:t>
            </a:r>
            <a:endParaRPr lang="en-US" altLang="ko-KR" dirty="0" smtClean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marL="457200" lvl="1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ko-KR" altLang="en-US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    빈칸 완성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입력 순서 맞추어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)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FPGA</a:t>
            </a:r>
            <a:r>
              <a:rPr lang="ko-KR" altLang="en-US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를 통하여 </a:t>
            </a:r>
            <a:r>
              <a:rPr lang="en-US" altLang="ko-KR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Truth Table</a:t>
            </a:r>
            <a:r>
              <a:rPr lang="ko-KR" altLang="en-US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입력에 따른 동작 확인</a:t>
            </a: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endParaRPr lang="en-US" altLang="ko-KR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923894"/>
              </p:ext>
            </p:extLst>
          </p:nvPr>
        </p:nvGraphicFramePr>
        <p:xfrm>
          <a:off x="4525558" y="3631552"/>
          <a:ext cx="4530772" cy="26353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15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7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63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6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/>
                        <a:t>Present State Q(t)</a:t>
                      </a:r>
                      <a:endParaRPr lang="ko-KR" altLang="en-US" i="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0" dirty="0"/>
                        <a:t>Q(t+1) Next</a:t>
                      </a:r>
                      <a:r>
                        <a:rPr lang="en-US" altLang="ko-KR" i="0" baseline="0" dirty="0"/>
                        <a:t> State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195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 </a:t>
                      </a:r>
                      <a:r>
                        <a:rPr lang="en-US" altLang="ko-KR" dirty="0" smtClean="0"/>
                        <a:t>JK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19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75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076949"/>
              </p:ext>
            </p:extLst>
          </p:nvPr>
        </p:nvGraphicFramePr>
        <p:xfrm>
          <a:off x="835784" y="3290214"/>
          <a:ext cx="3474640" cy="30236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6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944">
                  <a:extLst>
                    <a:ext uri="{9D8B030D-6E8A-4147-A177-3AD203B41FA5}">
                      <a16:colId xmlns:a16="http://schemas.microsoft.com/office/drawing/2014/main" val="2599854603"/>
                    </a:ext>
                  </a:extLst>
                </a:gridCol>
              </a:tblGrid>
              <a:tr h="30482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/>
                        <a:t>Input</a:t>
                      </a:r>
                      <a:endParaRPr lang="ko-KR" altLang="en-US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Output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291"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입력 순서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Q</a:t>
                      </a:r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~Q</a:t>
                      </a:r>
                      <a:endParaRPr lang="ko-KR" altLang="en-US" sz="900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42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(1)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42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(2)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42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(3)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42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(4)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42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(5)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42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(6)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8CE545-9419-430E-A28C-24CECE7609C6}"/>
              </a:ext>
            </a:extLst>
          </p:cNvPr>
          <p:cNvSpPr txBox="1"/>
          <p:nvPr/>
        </p:nvSpPr>
        <p:spPr>
          <a:xfrm>
            <a:off x="6111238" y="6291704"/>
            <a:ext cx="13594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(c) State Table</a:t>
            </a:r>
            <a:endParaRPr lang="ko-KR" altLang="en-US" sz="1500" b="1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CE545-9419-430E-A28C-24CECE7609C6}"/>
              </a:ext>
            </a:extLst>
          </p:cNvPr>
          <p:cNvSpPr txBox="1"/>
          <p:nvPr/>
        </p:nvSpPr>
        <p:spPr>
          <a:xfrm>
            <a:off x="1853388" y="6265802"/>
            <a:ext cx="14394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(b) Truth Table</a:t>
            </a:r>
            <a:endParaRPr lang="ko-KR" altLang="en-US" sz="1500" b="1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89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C6AE8-8030-4C05-BB3A-83D60C19A1A1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696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663EE-374F-4796-B13E-DA62D9D5983A}"/>
              </a:ext>
            </a:extLst>
          </p:cNvPr>
          <p:cNvSpPr txBox="1">
            <a:spLocks/>
          </p:cNvSpPr>
          <p:nvPr/>
        </p:nvSpPr>
        <p:spPr>
          <a:xfrm>
            <a:off x="467544" y="908720"/>
            <a:ext cx="8229600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RS/D Latch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개념 이해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RS/D/JK Flip-Flop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개념 이해 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Latch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Flip-Flop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FPGA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통해서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구현된 회로의 동작 확인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08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D9A34-61DD-462D-9959-881D19BA463D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Latch</a:t>
            </a:r>
            <a:endParaRPr lang="ko-KR" altLang="en-US" sz="3200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544" y="692696"/>
            <a:ext cx="8568952" cy="4136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18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Latch</a:t>
            </a:r>
          </a:p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800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1800" kern="0" dirty="0" err="1" smtClean="0">
                <a:latin typeface="+mn-lt"/>
                <a:ea typeface="맑은 고딕" panose="020B0503020000020004" pitchFamily="50" charset="-127"/>
              </a:rPr>
              <a:t>비동기식</a:t>
            </a:r>
            <a:r>
              <a:rPr lang="ko-KR" altLang="en-US" sz="1800" kern="0" dirty="0" smtClean="0">
                <a:latin typeface="+mn-lt"/>
                <a:ea typeface="맑은 고딕" panose="020B0503020000020004" pitchFamily="50" charset="-127"/>
              </a:rPr>
              <a:t> 순서 논리 회로로 입력 신호가 입력되면 즉시 상태가 변한다</a:t>
            </a:r>
            <a:r>
              <a:rPr lang="en-US" altLang="ko-KR" sz="1800" kern="0" dirty="0" smtClean="0">
                <a:latin typeface="+mn-lt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20000"/>
              </a:lnSpc>
              <a:buClr>
                <a:srgbClr val="C00000"/>
              </a:buClr>
            </a:pPr>
            <a:endParaRPr lang="en-US" altLang="ko-KR" sz="9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9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1800" kern="0" dirty="0" smtClean="0">
                <a:ea typeface="맑은 고딕" panose="020B0503020000020004" pitchFamily="50" charset="-127"/>
              </a:rPr>
              <a:t>입력</a:t>
            </a:r>
            <a:r>
              <a:rPr lang="en-US" altLang="ko-KR" sz="1800" kern="0" dirty="0">
                <a:ea typeface="맑은 고딕" panose="020B0503020000020004" pitchFamily="50" charset="-127"/>
              </a:rPr>
              <a:t> </a:t>
            </a:r>
            <a:r>
              <a:rPr lang="ko-KR" altLang="en-US" sz="1800" kern="0" dirty="0" smtClean="0">
                <a:ea typeface="맑은 고딕" panose="020B0503020000020004" pitchFamily="50" charset="-127"/>
              </a:rPr>
              <a:t>시기를 </a:t>
            </a:r>
            <a:r>
              <a:rPr lang="ko-KR" altLang="en-US" sz="1800" kern="0" dirty="0" err="1" smtClean="0">
                <a:ea typeface="맑은 고딕" panose="020B0503020000020004" pitchFamily="50" charset="-127"/>
              </a:rPr>
              <a:t>조절할수</a:t>
            </a:r>
            <a:r>
              <a:rPr lang="ko-KR" altLang="en-US" sz="1800" kern="0" dirty="0" smtClean="0">
                <a:ea typeface="맑은 고딕" panose="020B0503020000020004" pitchFamily="50" charset="-127"/>
              </a:rPr>
              <a:t> 있는 </a:t>
            </a:r>
            <a:r>
              <a:rPr lang="ko-KR" altLang="en-US" sz="1800" kern="0" dirty="0" err="1" smtClean="0">
                <a:ea typeface="맑은 고딕" panose="020B0503020000020004" pitchFamily="50" charset="-127"/>
              </a:rPr>
              <a:t>제어신호가</a:t>
            </a:r>
            <a:r>
              <a:rPr lang="ko-KR" altLang="en-US" sz="1800" kern="0" dirty="0" smtClean="0">
                <a:ea typeface="맑은 고딕" panose="020B0503020000020004" pitchFamily="50" charset="-127"/>
              </a:rPr>
              <a:t> 존재하며 이 신호가 존재하는 </a:t>
            </a:r>
            <a:endParaRPr lang="en-US" altLang="ko-KR" sz="1800" kern="0" dirty="0" smtClean="0">
              <a:ea typeface="맑은 고딕" panose="020B0503020000020004" pitchFamily="50" charset="-127"/>
            </a:endParaRPr>
          </a:p>
          <a:p>
            <a:pPr lvl="1">
              <a:lnSpc>
                <a:spcPct val="120000"/>
              </a:lnSpc>
              <a:buClr>
                <a:srgbClr val="C00000"/>
              </a:buClr>
            </a:pPr>
            <a:r>
              <a:rPr lang="en-US" altLang="ko-KR" sz="1800" kern="0" dirty="0">
                <a:ea typeface="맑은 고딕" panose="020B0503020000020004" pitchFamily="50" charset="-127"/>
              </a:rPr>
              <a:t> </a:t>
            </a:r>
            <a:r>
              <a:rPr lang="en-US" altLang="ko-KR" sz="1800" kern="0" dirty="0" smtClean="0">
                <a:ea typeface="맑은 고딕" panose="020B0503020000020004" pitchFamily="50" charset="-127"/>
              </a:rPr>
              <a:t>   </a:t>
            </a:r>
            <a:r>
              <a:rPr lang="ko-KR" altLang="en-US" sz="1800" kern="0" dirty="0" err="1" smtClean="0">
                <a:ea typeface="맑은 고딕" panose="020B0503020000020004" pitchFamily="50" charset="-127"/>
              </a:rPr>
              <a:t>래치를</a:t>
            </a:r>
            <a:r>
              <a:rPr lang="ko-KR" altLang="en-US" sz="1800" kern="0" dirty="0" smtClean="0">
                <a:ea typeface="맑은 고딕" panose="020B0503020000020004" pitchFamily="50" charset="-127"/>
              </a:rPr>
              <a:t> 게이트</a:t>
            </a:r>
            <a:r>
              <a:rPr lang="en-US" altLang="ko-KR" sz="1800" kern="0" dirty="0" smtClean="0">
                <a:ea typeface="맑은 고딕" panose="020B0503020000020004" pitchFamily="50" charset="-127"/>
              </a:rPr>
              <a:t>-</a:t>
            </a:r>
            <a:r>
              <a:rPr lang="ko-KR" altLang="en-US" sz="1800" kern="0" dirty="0" err="1" smtClean="0">
                <a:ea typeface="맑은 고딕" panose="020B0503020000020004" pitchFamily="50" charset="-127"/>
              </a:rPr>
              <a:t>래치</a:t>
            </a:r>
            <a:r>
              <a:rPr lang="en-US" altLang="ko-KR" sz="1800" kern="0" dirty="0" smtClean="0">
                <a:ea typeface="맑은 고딕" panose="020B0503020000020004" pitchFamily="50" charset="-127"/>
              </a:rPr>
              <a:t>(Gate latch)</a:t>
            </a:r>
            <a:r>
              <a:rPr lang="ko-KR" altLang="en-US" sz="1800" kern="0" dirty="0" smtClean="0">
                <a:ea typeface="맑은 고딕" panose="020B0503020000020004" pitchFamily="50" charset="-127"/>
              </a:rPr>
              <a:t>이라고 한다</a:t>
            </a:r>
            <a:r>
              <a:rPr lang="en-US" altLang="ko-KR" sz="1800" kern="0" dirty="0" smtClean="0"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1800" kern="0" dirty="0" smtClean="0">
              <a:ea typeface="맑은 고딕" panose="020B0503020000020004" pitchFamily="50" charset="-127"/>
            </a:endParaRP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1800" kern="0" dirty="0" smtClean="0">
                <a:ea typeface="맑은 고딕" panose="020B0503020000020004" pitchFamily="50" charset="-127"/>
              </a:rPr>
              <a:t>입력 신호는 종종 클럭 신호로 사용하기도 하며</a:t>
            </a:r>
            <a:r>
              <a:rPr lang="en-US" altLang="ko-KR" sz="1800" kern="0" dirty="0" smtClean="0">
                <a:ea typeface="맑은 고딕" panose="020B0503020000020004" pitchFamily="50" charset="-127"/>
              </a:rPr>
              <a:t>, </a:t>
            </a:r>
            <a:r>
              <a:rPr lang="ko-KR" altLang="en-US" sz="1800" kern="0" dirty="0" smtClean="0">
                <a:ea typeface="맑은 고딕" panose="020B0503020000020004" pitchFamily="50" charset="-127"/>
              </a:rPr>
              <a:t>클럭 펄스가 </a:t>
            </a:r>
            <a:r>
              <a:rPr lang="en-US" altLang="ko-KR" sz="1800" kern="0" dirty="0" smtClean="0">
                <a:ea typeface="맑은 고딕" panose="020B0503020000020004" pitchFamily="50" charset="-127"/>
              </a:rPr>
              <a:t>H(1)</a:t>
            </a:r>
            <a:r>
              <a:rPr lang="ko-KR" altLang="en-US" sz="1800" kern="0" dirty="0" smtClean="0">
                <a:ea typeface="맑은 고딕" panose="020B0503020000020004" pitchFamily="50" charset="-127"/>
              </a:rPr>
              <a:t>일 때</a:t>
            </a:r>
            <a:endParaRPr lang="en-US" altLang="ko-KR" sz="1800" kern="0" dirty="0" smtClean="0">
              <a:ea typeface="맑은 고딕" panose="020B0503020000020004" pitchFamily="50" charset="-127"/>
            </a:endParaRPr>
          </a:p>
          <a:p>
            <a:pPr lvl="1">
              <a:lnSpc>
                <a:spcPct val="120000"/>
              </a:lnSpc>
              <a:buClr>
                <a:srgbClr val="C00000"/>
              </a:buClr>
            </a:pPr>
            <a:r>
              <a:rPr lang="en-US" altLang="ko-KR" sz="1800" kern="0" dirty="0">
                <a:ea typeface="맑은 고딕" panose="020B0503020000020004" pitchFamily="50" charset="-127"/>
              </a:rPr>
              <a:t> </a:t>
            </a:r>
            <a:r>
              <a:rPr lang="en-US" altLang="ko-KR" sz="1800" kern="0" dirty="0" smtClean="0">
                <a:ea typeface="맑은 고딕" panose="020B0503020000020004" pitchFamily="50" charset="-127"/>
              </a:rPr>
              <a:t>   </a:t>
            </a:r>
            <a:r>
              <a:rPr lang="ko-KR" altLang="en-US" sz="1800" kern="0" dirty="0" smtClean="0">
                <a:ea typeface="맑은 고딕" panose="020B0503020000020004" pitchFamily="50" charset="-127"/>
              </a:rPr>
              <a:t>입력신호가 반영된다</a:t>
            </a:r>
            <a:r>
              <a:rPr lang="en-US" altLang="ko-KR" sz="1800" kern="0" dirty="0" smtClean="0">
                <a:ea typeface="맑은 고딕" panose="020B0503020000020004" pitchFamily="50" charset="-127"/>
              </a:rPr>
              <a:t>. </a:t>
            </a:r>
            <a:r>
              <a:rPr lang="ko-KR" altLang="en-US" sz="1800" kern="0" dirty="0" err="1" smtClean="0">
                <a:ea typeface="맑은 고딕" panose="020B0503020000020004" pitchFamily="50" charset="-127"/>
              </a:rPr>
              <a:t>플립플롭의</a:t>
            </a:r>
            <a:r>
              <a:rPr lang="ko-KR" altLang="en-US" sz="1800" kern="0" dirty="0" smtClean="0">
                <a:ea typeface="맑은 고딕" panose="020B0503020000020004" pitchFamily="50" charset="-127"/>
              </a:rPr>
              <a:t> </a:t>
            </a:r>
            <a:r>
              <a:rPr lang="ko-KR" altLang="en-US" sz="1800" kern="0" dirty="0" err="1" smtClean="0">
                <a:ea typeface="맑은 고딕" panose="020B0503020000020004" pitchFamily="50" charset="-127"/>
              </a:rPr>
              <a:t>엣지에서</a:t>
            </a:r>
            <a:r>
              <a:rPr lang="ko-KR" altLang="en-US" sz="1800" kern="0" dirty="0" smtClean="0">
                <a:ea typeface="맑은 고딕" panose="020B0503020000020004" pitchFamily="50" charset="-127"/>
              </a:rPr>
              <a:t> 동작하는 것과 차이가 있다</a:t>
            </a:r>
            <a:r>
              <a:rPr lang="en-US" altLang="ko-KR" sz="1800" kern="0" dirty="0" smtClean="0"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20000"/>
              </a:lnSpc>
              <a:buClr>
                <a:srgbClr val="C00000"/>
              </a:buClr>
            </a:pPr>
            <a:endParaRPr lang="en-US" altLang="ko-KR" sz="9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9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20000"/>
              </a:lnSpc>
              <a:buClr>
                <a:srgbClr val="C00000"/>
              </a:buClr>
            </a:pPr>
            <a:endParaRPr lang="en-US" altLang="ko-KR" sz="1800" kern="0" dirty="0" smtClean="0">
              <a:ea typeface="맑은 고딕" panose="020B0503020000020004" pitchFamily="50" charset="-127"/>
            </a:endParaRPr>
          </a:p>
          <a:p>
            <a:pPr lvl="1">
              <a:lnSpc>
                <a:spcPct val="120000"/>
              </a:lnSpc>
              <a:buClr>
                <a:srgbClr val="C00000"/>
              </a:buClr>
            </a:pPr>
            <a:endParaRPr lang="en-US" altLang="ko-KR" sz="1100" kern="0" dirty="0" smtClean="0">
              <a:ea typeface="맑은 고딕" panose="020B0503020000020004" pitchFamily="50" charset="-127"/>
            </a:endParaRP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1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12" y="4077072"/>
            <a:ext cx="2474526" cy="186165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427915" y="6165304"/>
            <a:ext cx="96051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RS </a:t>
            </a:r>
            <a:r>
              <a:rPr lang="en-US" altLang="ko-KR" sz="1500" b="1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Latch</a:t>
            </a:r>
            <a:endParaRPr lang="ko-KR" altLang="en-US" sz="1500" b="1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49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DED9A34-61DD-462D-9959-881D19BA463D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RS Flip-Flop</a:t>
            </a:r>
            <a:endParaRPr lang="ko-KR" altLang="en-US" sz="3200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F54575F-58D5-4E2D-BAB5-217BCC4D5831}"/>
              </a:ext>
            </a:extLst>
          </p:cNvPr>
          <p:cNvSpPr txBox="1">
            <a:spLocks/>
          </p:cNvSpPr>
          <p:nvPr/>
        </p:nvSpPr>
        <p:spPr>
          <a:xfrm>
            <a:off x="467544" y="692150"/>
            <a:ext cx="8280920" cy="590520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RS FF(RS Flip-Flop)</a:t>
            </a: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1800" b="0" kern="0" dirty="0">
                <a:ea typeface="맑은 고딕" panose="020B0503020000020004" pitchFamily="50" charset="-127"/>
              </a:rPr>
              <a:t>Reset-Set(RS) FF</a:t>
            </a:r>
            <a:r>
              <a:rPr lang="ko-KR" altLang="en-US" sz="1800" b="0" kern="0" dirty="0">
                <a:ea typeface="맑은 고딕" panose="020B0503020000020004" pitchFamily="50" charset="-127"/>
              </a:rPr>
              <a:t>는 </a:t>
            </a:r>
            <a:r>
              <a:rPr lang="en-US" altLang="ko-KR" sz="1800" b="0" kern="0" dirty="0">
                <a:ea typeface="맑은 고딕" panose="020B0503020000020004" pitchFamily="50" charset="-127"/>
              </a:rPr>
              <a:t>2</a:t>
            </a:r>
            <a:r>
              <a:rPr lang="ko-KR" altLang="en-US" sz="1800" b="0" kern="0" dirty="0">
                <a:ea typeface="맑은 고딕" panose="020B0503020000020004" pitchFamily="50" charset="-127"/>
              </a:rPr>
              <a:t>개의 입력 </a:t>
            </a:r>
            <a:r>
              <a:rPr lang="en-US" altLang="ko-KR" sz="1800" b="0" kern="0" dirty="0">
                <a:ea typeface="맑은 고딕" panose="020B0503020000020004" pitchFamily="50" charset="-127"/>
              </a:rPr>
              <a:t>R(Reset), S(Set)</a:t>
            </a:r>
            <a:r>
              <a:rPr lang="ko-KR" altLang="en-US" sz="1800" b="0" kern="0" dirty="0">
                <a:ea typeface="맑은 고딕" panose="020B0503020000020004" pitchFamily="50" charset="-127"/>
              </a:rPr>
              <a:t>과 </a:t>
            </a:r>
            <a:r>
              <a:rPr lang="en-US" altLang="ko-KR" sz="1800" b="0" kern="0" dirty="0">
                <a:ea typeface="맑은 고딕" panose="020B0503020000020004" pitchFamily="50" charset="-127"/>
              </a:rPr>
              <a:t>2</a:t>
            </a:r>
            <a:r>
              <a:rPr lang="ko-KR" altLang="en-US" sz="1800" b="0" kern="0" dirty="0">
                <a:ea typeface="맑은 고딕" panose="020B0503020000020004" pitchFamily="50" charset="-127"/>
              </a:rPr>
              <a:t>개의 출력 </a:t>
            </a:r>
            <a:r>
              <a:rPr lang="en-US" altLang="ko-KR" sz="1800" b="0" kern="0" dirty="0">
                <a:ea typeface="맑은 고딕" panose="020B0503020000020004" pitchFamily="50" charset="-127"/>
              </a:rPr>
              <a:t>Q, ~Q</a:t>
            </a:r>
            <a:r>
              <a:rPr lang="ko-KR" altLang="en-US" sz="1800" b="0" kern="0" dirty="0">
                <a:ea typeface="맑은 고딕" panose="020B0503020000020004" pitchFamily="50" charset="-127"/>
              </a:rPr>
              <a:t>로 구성된 </a:t>
            </a:r>
            <a:r>
              <a:rPr lang="en-US" altLang="ko-KR" sz="1800" b="0" kern="0" dirty="0">
                <a:ea typeface="맑은 고딕" panose="020B0503020000020004" pitchFamily="50" charset="-127"/>
              </a:rPr>
              <a:t>FF</a:t>
            </a:r>
            <a:r>
              <a:rPr lang="ko-KR" altLang="en-US" sz="1800" kern="0" dirty="0">
                <a:ea typeface="맑은 고딕" panose="020B0503020000020004" pitchFamily="50" charset="-127"/>
              </a:rPr>
              <a:t>이다</a:t>
            </a:r>
            <a:r>
              <a:rPr lang="en-US" altLang="ko-KR" sz="1800" kern="0" dirty="0"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1800" b="0" kern="0" dirty="0">
                <a:ea typeface="맑은 고딕" panose="020B0503020000020004" pitchFamily="50" charset="-127"/>
              </a:rPr>
              <a:t>Set </a:t>
            </a:r>
            <a:r>
              <a:rPr lang="ko-KR" altLang="en-US" sz="1800" b="0" kern="0" dirty="0">
                <a:ea typeface="맑은 고딕" panose="020B0503020000020004" pitchFamily="50" charset="-127"/>
              </a:rPr>
              <a:t>하기 위해서</a:t>
            </a:r>
            <a:r>
              <a:rPr lang="en-US" altLang="ko-KR" sz="1800" b="0" kern="0" dirty="0">
                <a:ea typeface="맑은 고딕" panose="020B0503020000020004" pitchFamily="50" charset="-127"/>
              </a:rPr>
              <a:t>(‘1’ </a:t>
            </a:r>
            <a:r>
              <a:rPr lang="ko-KR" altLang="en-US" sz="1800" b="0" kern="0" dirty="0">
                <a:ea typeface="맑은 고딕" panose="020B0503020000020004" pitchFamily="50" charset="-127"/>
              </a:rPr>
              <a:t>상태</a:t>
            </a:r>
            <a:r>
              <a:rPr lang="en-US" altLang="ko-KR" sz="1800" b="0" kern="0" dirty="0">
                <a:ea typeface="맑은 고딕" panose="020B0503020000020004" pitchFamily="50" charset="-127"/>
              </a:rPr>
              <a:t>) SR=10</a:t>
            </a:r>
            <a:r>
              <a:rPr lang="ko-KR" altLang="en-US" sz="1800" b="0" kern="0" dirty="0">
                <a:ea typeface="맑은 고딕" panose="020B0503020000020004" pitchFamily="50" charset="-127"/>
              </a:rPr>
              <a:t>을 입력해야 하고 </a:t>
            </a:r>
            <a:r>
              <a:rPr lang="en-US" altLang="ko-KR" sz="1800" b="0" kern="0" dirty="0">
                <a:ea typeface="맑은 고딕" panose="020B0503020000020004" pitchFamily="50" charset="-127"/>
              </a:rPr>
              <a:t>‘0’ </a:t>
            </a:r>
            <a:r>
              <a:rPr lang="ko-KR" altLang="en-US" sz="1800" b="0" kern="0" dirty="0">
                <a:ea typeface="맑은 고딕" panose="020B0503020000020004" pitchFamily="50" charset="-127"/>
              </a:rPr>
              <a:t>상태로 만들기 위해서는 </a:t>
            </a:r>
            <a:r>
              <a:rPr lang="en-US" altLang="ko-KR" sz="1800" b="0" kern="0" dirty="0">
                <a:ea typeface="맑은 고딕" panose="020B0503020000020004" pitchFamily="50" charset="-127"/>
              </a:rPr>
              <a:t>SR=01</a:t>
            </a:r>
            <a:r>
              <a:rPr lang="ko-KR" altLang="en-US" sz="1800" kern="0" dirty="0">
                <a:ea typeface="맑은 고딕" panose="020B0503020000020004" pitchFamily="50" charset="-127"/>
              </a:rPr>
              <a:t>로 놓아야 한다</a:t>
            </a:r>
            <a:r>
              <a:rPr lang="en-US" altLang="ko-KR" sz="1800" kern="0" dirty="0"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1800" kern="0" dirty="0" smtClean="0">
                <a:ea typeface="맑은 고딕" panose="020B0503020000020004" pitchFamily="50" charset="-127"/>
              </a:rPr>
              <a:t>입력 </a:t>
            </a:r>
            <a:r>
              <a:rPr lang="en-US" altLang="ko-KR" sz="1800" kern="0" dirty="0" smtClean="0">
                <a:ea typeface="맑은 고딕" panose="020B0503020000020004" pitchFamily="50" charset="-127"/>
              </a:rPr>
              <a:t>S=1, R=1 </a:t>
            </a:r>
            <a:r>
              <a:rPr lang="ko-KR" altLang="en-US" sz="1800" kern="0" dirty="0" smtClean="0">
                <a:ea typeface="맑은 고딕" panose="020B0503020000020004" pitchFamily="50" charset="-127"/>
              </a:rPr>
              <a:t>이 입력되는 경우에는 허용되지 않는다</a:t>
            </a:r>
            <a:r>
              <a:rPr lang="en-US" altLang="ko-KR" sz="1800" kern="0" dirty="0" smtClean="0">
                <a:ea typeface="맑은 고딕" panose="020B0503020000020004" pitchFamily="50" charset="-127"/>
              </a:rPr>
              <a:t>.</a:t>
            </a:r>
            <a:endParaRPr lang="en-US" altLang="ko-KR" sz="1800" kern="0" dirty="0">
              <a:ea typeface="맑은 고딕" panose="020B0503020000020004" pitchFamily="50" charset="-127"/>
            </a:endParaRP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1800" kern="0" dirty="0" smtClean="0">
                <a:ea typeface="맑은 고딕" panose="020B0503020000020004" pitchFamily="50" charset="-127"/>
              </a:rPr>
              <a:t>Clock Pulse</a:t>
            </a:r>
            <a:r>
              <a:rPr lang="ko-KR" altLang="en-US" sz="1800" kern="0" dirty="0" smtClean="0">
                <a:ea typeface="맑은 고딕" panose="020B0503020000020004" pitchFamily="50" charset="-127"/>
              </a:rPr>
              <a:t>의 에지 동안에만 입력이 출력에 영향을 미친다</a:t>
            </a:r>
            <a:r>
              <a:rPr lang="en-US" altLang="ko-KR" sz="1800" kern="0" dirty="0" smtClean="0">
                <a:ea typeface="맑은 고딕" panose="020B0503020000020004" pitchFamily="50" charset="-127"/>
              </a:rPr>
              <a:t>.</a:t>
            </a:r>
            <a:endParaRPr lang="en-US" altLang="ko-KR" sz="1800" b="0" kern="0" dirty="0"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	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0AAAC-C9B0-4A50-AF40-0F092E0C1242}"/>
              </a:ext>
            </a:extLst>
          </p:cNvPr>
          <p:cNvSpPr txBox="1"/>
          <p:nvPr/>
        </p:nvSpPr>
        <p:spPr>
          <a:xfrm>
            <a:off x="851905" y="6222035"/>
            <a:ext cx="7441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RS F.F</a:t>
            </a:r>
            <a:endParaRPr lang="ko-KR" altLang="en-US" sz="1500" b="1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967374"/>
              </p:ext>
            </p:extLst>
          </p:nvPr>
        </p:nvGraphicFramePr>
        <p:xfrm>
          <a:off x="2483766" y="3714037"/>
          <a:ext cx="6536981" cy="270696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5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982">
                  <a:extLst>
                    <a:ext uri="{9D8B030D-6E8A-4147-A177-3AD203B41FA5}">
                      <a16:colId xmlns:a16="http://schemas.microsoft.com/office/drawing/2014/main" val="44222952"/>
                    </a:ext>
                  </a:extLst>
                </a:gridCol>
                <a:gridCol w="695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982">
                  <a:extLst>
                    <a:ext uri="{9D8B030D-6E8A-4147-A177-3AD203B41FA5}">
                      <a16:colId xmlns:a16="http://schemas.microsoft.com/office/drawing/2014/main" val="2995797306"/>
                    </a:ext>
                  </a:extLst>
                </a:gridCol>
                <a:gridCol w="695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5983">
                  <a:extLst>
                    <a:ext uri="{9D8B030D-6E8A-4147-A177-3AD203B41FA5}">
                      <a16:colId xmlns:a16="http://schemas.microsoft.com/office/drawing/2014/main" val="4035431967"/>
                    </a:ext>
                  </a:extLst>
                </a:gridCol>
                <a:gridCol w="648644">
                  <a:extLst>
                    <a:ext uri="{9D8B030D-6E8A-4147-A177-3AD203B41FA5}">
                      <a16:colId xmlns:a16="http://schemas.microsoft.com/office/drawing/2014/main" val="166794846"/>
                    </a:ext>
                  </a:extLst>
                </a:gridCol>
                <a:gridCol w="1712443">
                  <a:extLst>
                    <a:ext uri="{9D8B030D-6E8A-4147-A177-3AD203B41FA5}">
                      <a16:colId xmlns:a16="http://schemas.microsoft.com/office/drawing/2014/main" val="632076068"/>
                    </a:ext>
                  </a:extLst>
                </a:gridCol>
              </a:tblGrid>
              <a:tr h="32242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Input</a:t>
                      </a:r>
                      <a:endParaRPr lang="ko-KR" altLang="en-US" sz="16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Output</a:t>
                      </a:r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State of the output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CLK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S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R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Q</a:t>
                      </a:r>
                      <a:r>
                        <a:rPr lang="en-US" altLang="ko-KR" sz="800" dirty="0" err="1"/>
                        <a:t>n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Q’</a:t>
                      </a:r>
                      <a:r>
                        <a:rPr lang="en-US" altLang="ko-KR" sz="800" dirty="0" err="1"/>
                        <a:t>n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Q</a:t>
                      </a:r>
                      <a:r>
                        <a:rPr lang="en-US" altLang="ko-KR" sz="800" dirty="0"/>
                        <a:t>n+1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Q’</a:t>
                      </a:r>
                      <a:r>
                        <a:rPr lang="en-US" altLang="ko-KR" sz="800" dirty="0"/>
                        <a:t>n+1</a:t>
                      </a:r>
                      <a:endParaRPr lang="ko-KR" altLang="en-US" sz="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Q</a:t>
                      </a:r>
                      <a:r>
                        <a:rPr lang="en-US" altLang="ko-KR" sz="800" dirty="0" err="1"/>
                        <a:t>n</a:t>
                      </a:r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Q</a:t>
                      </a:r>
                      <a:r>
                        <a:rPr lang="en-US" altLang="ko-KR" sz="900" dirty="0"/>
                        <a:t>’</a:t>
                      </a:r>
                      <a:r>
                        <a:rPr lang="en-US" altLang="ko-KR" sz="800" dirty="0"/>
                        <a:t>n+1</a:t>
                      </a:r>
                      <a:endParaRPr lang="ko-KR" altLang="en-US" sz="9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Hold no change previous state</a:t>
                      </a:r>
                      <a:endParaRPr lang="ko-KR" altLang="en-US" sz="1400" dirty="0"/>
                    </a:p>
                    <a:p>
                      <a:pPr algn="ctr" latinLnBrk="1"/>
                      <a:r>
                        <a:rPr lang="en-US" altLang="ko-KR" sz="1400" dirty="0"/>
                        <a:t>Reset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1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Set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Invalid 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Forbidden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057750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B0EDE730-EC38-4AF5-A198-06BDE68C0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8" y="4291784"/>
            <a:ext cx="2123728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6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F54575F-58D5-4E2D-BAB5-217BCC4D5831}"/>
              </a:ext>
            </a:extLst>
          </p:cNvPr>
          <p:cNvSpPr txBox="1">
            <a:spLocks/>
          </p:cNvSpPr>
          <p:nvPr/>
        </p:nvSpPr>
        <p:spPr>
          <a:xfrm>
            <a:off x="467544" y="836712"/>
            <a:ext cx="8676456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D Flip-Flop</a:t>
            </a: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1800" b="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RS F.F</a:t>
            </a:r>
            <a:r>
              <a:rPr lang="ko-KR" altLang="en-US" sz="1800" b="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  두 입력인 </a:t>
            </a:r>
            <a:r>
              <a:rPr lang="en-US" altLang="ko-KR" sz="1800" b="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</a:t>
            </a:r>
            <a:r>
              <a:rPr lang="ko-KR" altLang="en-US" sz="1800" b="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sz="1800" b="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ko-KR" altLang="en-US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 반대 값으로 입력되도록 묶으면 하나의 입력을 갖는 </a:t>
            </a:r>
            <a:r>
              <a:rPr lang="en-US" altLang="ko-KR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 F.F</a:t>
            </a:r>
            <a:r>
              <a:rPr lang="ko-KR" altLang="en-US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 구성할 수 있다</a:t>
            </a:r>
            <a:r>
              <a:rPr lang="en-US" altLang="ko-KR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‘1’</a:t>
            </a:r>
            <a:r>
              <a:rPr lang="ko-KR" altLang="en-US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로 놓기 위해서는 입력에 </a:t>
            </a:r>
            <a:r>
              <a:rPr lang="en-US" altLang="ko-KR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‘1’</a:t>
            </a:r>
            <a:r>
              <a:rPr lang="ko-KR" altLang="en-US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r>
              <a:rPr lang="en-US" altLang="ko-KR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‘0’</a:t>
            </a:r>
            <a:r>
              <a:rPr lang="ko-KR" altLang="en-US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 놓기 위해서는 입력에 </a:t>
            </a:r>
            <a:r>
              <a:rPr lang="en-US" altLang="ko-KR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‘0’</a:t>
            </a:r>
            <a:r>
              <a:rPr lang="ko-KR" altLang="en-US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 놓으면 된다</a:t>
            </a:r>
            <a:r>
              <a:rPr lang="en-US" altLang="ko-KR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1800" b="0" kern="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600" b="0" kern="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</a:pPr>
            <a:endParaRPr lang="en-US" altLang="ko-KR" sz="2000" b="0" kern="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	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DED9A34-61DD-462D-9959-881D19BA463D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D Flip-Flop</a:t>
            </a:r>
            <a:endParaRPr lang="ko-KR" altLang="en-US" sz="3200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10AAAC-C9B0-4A50-AF40-0F092E0C1242}"/>
              </a:ext>
            </a:extLst>
          </p:cNvPr>
          <p:cNvSpPr txBox="1"/>
          <p:nvPr/>
        </p:nvSpPr>
        <p:spPr>
          <a:xfrm>
            <a:off x="5652120" y="6110154"/>
            <a:ext cx="11262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D F.F Table</a:t>
            </a:r>
            <a:endParaRPr lang="ko-KR" altLang="en-US" sz="1500" b="1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8CE545-9419-430E-A28C-24CECE7609C6}"/>
              </a:ext>
            </a:extLst>
          </p:cNvPr>
          <p:cNvSpPr txBox="1"/>
          <p:nvPr/>
        </p:nvSpPr>
        <p:spPr>
          <a:xfrm>
            <a:off x="1259632" y="5998318"/>
            <a:ext cx="19761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D F.F by using RS F.F</a:t>
            </a:r>
            <a:endParaRPr lang="ko-KR" altLang="en-US" sz="1500" b="1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pic>
        <p:nvPicPr>
          <p:cNvPr id="2" name="Picture 2" descr="Converting an RS flip-flop to D operati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71" y="4016098"/>
            <a:ext cx="3964440" cy="198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22959"/>
              </p:ext>
            </p:extLst>
          </p:nvPr>
        </p:nvGraphicFramePr>
        <p:xfrm>
          <a:off x="4139954" y="3747188"/>
          <a:ext cx="3888431" cy="22511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0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8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/>
                        <a:t>Input</a:t>
                      </a:r>
                      <a:endParaRPr lang="ko-KR" altLang="en-US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Output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CLK/Enable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~Q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Absent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 Change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Absent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 Change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00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F54575F-58D5-4E2D-BAB5-217BCC4D5831}"/>
              </a:ext>
            </a:extLst>
          </p:cNvPr>
          <p:cNvSpPr txBox="1">
            <a:spLocks/>
          </p:cNvSpPr>
          <p:nvPr/>
        </p:nvSpPr>
        <p:spPr>
          <a:xfrm>
            <a:off x="467544" y="836712"/>
            <a:ext cx="8676456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JK Flip-Flop</a:t>
            </a: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1800" b="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JK F.F</a:t>
            </a:r>
            <a:r>
              <a:rPr lang="ko-KR" altLang="en-US" sz="1800" b="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en-US" altLang="ko-KR" sz="1800" b="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RS F.F</a:t>
            </a:r>
            <a:r>
              <a:rPr lang="ko-KR" altLang="en-US" sz="1800" b="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에서 허용이 </a:t>
            </a:r>
            <a:r>
              <a:rPr lang="ko-KR" altLang="en-US" sz="1800" b="0" kern="0" dirty="0" err="1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안되는</a:t>
            </a:r>
            <a:r>
              <a:rPr lang="ko-KR" altLang="en-US" sz="1800" b="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입력인 </a:t>
            </a:r>
            <a:r>
              <a:rPr lang="en-US" altLang="ko-KR" sz="1800" b="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RS=11</a:t>
            </a:r>
            <a:r>
              <a:rPr lang="ko-KR" altLang="en-US" sz="1800" b="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 허용되는 </a:t>
            </a:r>
            <a:r>
              <a:rPr lang="en-US" altLang="ko-KR" sz="1800" b="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F.F</a:t>
            </a:r>
            <a:r>
              <a:rPr lang="ko-KR" altLang="en-US" sz="1800" b="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sz="1800" b="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두 개의 입력이 모두 </a:t>
            </a:r>
            <a:r>
              <a:rPr lang="en-US" altLang="ko-KR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HIGH </a:t>
            </a:r>
            <a:r>
              <a:rPr lang="ko-KR" altLang="en-US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상태이면 </a:t>
            </a:r>
            <a:r>
              <a:rPr lang="en-US" altLang="ko-KR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JK F.F</a:t>
            </a:r>
            <a:r>
              <a:rPr lang="ko-KR" altLang="en-US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 출력은 이전 상태의 역으로 바뀌게 된다</a:t>
            </a:r>
            <a:r>
              <a:rPr lang="en-US" altLang="ko-KR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en-US" altLang="ko-KR" sz="1800" b="0" kern="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600" b="0" kern="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</a:pPr>
            <a:endParaRPr lang="en-US" altLang="ko-KR" sz="2000" b="0" kern="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	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DED9A34-61DD-462D-9959-881D19BA463D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JK Flip-Flop</a:t>
            </a:r>
            <a:endParaRPr lang="ko-KR" altLang="en-US" sz="3200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10AAAC-C9B0-4A50-AF40-0F092E0C1242}"/>
              </a:ext>
            </a:extLst>
          </p:cNvPr>
          <p:cNvSpPr txBox="1"/>
          <p:nvPr/>
        </p:nvSpPr>
        <p:spPr>
          <a:xfrm>
            <a:off x="5148064" y="6123450"/>
            <a:ext cx="1560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JK F.F</a:t>
            </a:r>
            <a:r>
              <a:rPr lang="ko-KR" altLang="en-US" sz="1500" b="1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상태도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8CE545-9419-430E-A28C-24CECE7609C6}"/>
              </a:ext>
            </a:extLst>
          </p:cNvPr>
          <p:cNvSpPr txBox="1"/>
          <p:nvPr/>
        </p:nvSpPr>
        <p:spPr>
          <a:xfrm>
            <a:off x="1691680" y="6014337"/>
            <a:ext cx="12458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JK Flip-Flop</a:t>
            </a:r>
            <a:endParaRPr lang="ko-KR" altLang="en-US" sz="1500" b="1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504389"/>
              </p:ext>
            </p:extLst>
          </p:nvPr>
        </p:nvGraphicFramePr>
        <p:xfrm>
          <a:off x="4139954" y="3747188"/>
          <a:ext cx="3897259" cy="22511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5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5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86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/>
                        <a:t>Input</a:t>
                      </a:r>
                      <a:endParaRPr lang="ko-KR" altLang="en-US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Output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~Q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Transition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 Change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Transition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Transition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Transition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 Change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074" name="Picture 2" descr="JK Flip Flop\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14" y="3933056"/>
            <a:ext cx="238125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3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5972C-D328-4553-B8FA-5B5ED46F4A03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RS </a:t>
            </a:r>
            <a:r>
              <a:rPr lang="en-US" altLang="ko-KR" sz="32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Latch </a:t>
            </a:r>
            <a:r>
              <a:rPr lang="en-US" altLang="ko-KR" sz="32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32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실습</a:t>
            </a:r>
            <a:r>
              <a:rPr lang="en-US" altLang="ko-KR" sz="32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3200" kern="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007814-113B-412C-AE5A-072305069C71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RS 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Latch</a:t>
            </a:r>
            <a:endParaRPr lang="en-US" altLang="ko-KR" sz="2000" b="0" kern="0" dirty="0"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RS Latch Verilog 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코딩</a:t>
            </a:r>
            <a:endParaRPr lang="en-US" altLang="ko-KR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Verilog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</a:t>
            </a: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simulation 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결과를 통해 </a:t>
            </a: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Truth </a:t>
            </a:r>
            <a:r>
              <a:rPr lang="en-US" altLang="ko-KR" dirty="0" err="1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Talbe</a:t>
            </a: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 (B)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빈칸 완성         </a:t>
            </a: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입력 순서 맞추어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)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FPGA</a:t>
            </a:r>
            <a:r>
              <a:rPr lang="ko-KR" altLang="en-US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를 통하여 </a:t>
            </a:r>
            <a:r>
              <a:rPr lang="en-US" altLang="ko-KR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Truth Table</a:t>
            </a:r>
            <a:r>
              <a:rPr lang="ko-KR" altLang="en-US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입력에 따른 동작 확인</a:t>
            </a: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endParaRPr lang="en-US" altLang="ko-KR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59666"/>
              </p:ext>
            </p:extLst>
          </p:nvPr>
        </p:nvGraphicFramePr>
        <p:xfrm>
          <a:off x="4211960" y="3356992"/>
          <a:ext cx="3551320" cy="292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03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/>
                        <a:t>Input</a:t>
                      </a:r>
                      <a:endParaRPr lang="ko-KR" altLang="en-US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Output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r>
                        <a:rPr lang="ko-KR" altLang="en-US" dirty="0"/>
                        <a:t>입력 순서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~Q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(1)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(2)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(3)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(4)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(5)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(6)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635358"/>
            <a:ext cx="2821910" cy="236934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86271" y="6142052"/>
            <a:ext cx="96051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RS </a:t>
            </a:r>
            <a:r>
              <a:rPr lang="en-US" altLang="ko-KR" sz="1500" b="1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Latch</a:t>
            </a:r>
            <a:endParaRPr lang="ko-KR" altLang="en-US" sz="1500" b="1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81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F007814-113B-412C-AE5A-072305069C71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RS Flip-Flop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RS Flip-Flop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Verilog 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코딩</a:t>
            </a:r>
            <a:endParaRPr lang="en-US" altLang="ko-KR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Verilog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</a:t>
            </a: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simulation 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결과를 통해 </a:t>
            </a: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Truth </a:t>
            </a:r>
            <a:r>
              <a:rPr lang="en-US" altLang="ko-KR" dirty="0" err="1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Talbe</a:t>
            </a: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 (B)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빈칸 완성         </a:t>
            </a: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입력 순서 맞추어</a:t>
            </a: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)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FPGA</a:t>
            </a:r>
            <a:r>
              <a:rPr lang="ko-KR" altLang="en-US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를 통하여 </a:t>
            </a:r>
            <a:r>
              <a:rPr lang="en-US" altLang="ko-KR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Truth Table</a:t>
            </a:r>
            <a:r>
              <a:rPr lang="ko-KR" altLang="en-US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입력에 따른 동작 확인</a:t>
            </a: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ea typeface="맑은 고딕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C75972C-D328-4553-B8FA-5B5ED46F4A03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RS Flip-Flop </a:t>
            </a:r>
            <a:r>
              <a:rPr lang="en-US" altLang="ko-KR" sz="32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32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실습</a:t>
            </a:r>
            <a:r>
              <a:rPr lang="en-US" altLang="ko-KR" sz="32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3200" kern="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710240"/>
              </p:ext>
            </p:extLst>
          </p:nvPr>
        </p:nvGraphicFramePr>
        <p:xfrm>
          <a:off x="4391472" y="3201019"/>
          <a:ext cx="3474640" cy="30236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6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944">
                  <a:extLst>
                    <a:ext uri="{9D8B030D-6E8A-4147-A177-3AD203B41FA5}">
                      <a16:colId xmlns:a16="http://schemas.microsoft.com/office/drawing/2014/main" val="2599854603"/>
                    </a:ext>
                  </a:extLst>
                </a:gridCol>
              </a:tblGrid>
              <a:tr h="30482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/>
                        <a:t>Input</a:t>
                      </a:r>
                      <a:endParaRPr lang="ko-KR" altLang="en-US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Output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291"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입력 순서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Q</a:t>
                      </a:r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/>
                        <a:t>~Q</a:t>
                      </a:r>
                      <a:endParaRPr lang="ko-KR" altLang="en-US" sz="900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42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(1)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42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(2)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42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(3)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42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(4)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42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(5)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42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(6)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38CE545-9419-430E-A28C-24CECE7609C6}"/>
              </a:ext>
            </a:extLst>
          </p:cNvPr>
          <p:cNvSpPr txBox="1"/>
          <p:nvPr/>
        </p:nvSpPr>
        <p:spPr>
          <a:xfrm>
            <a:off x="1050443" y="6224629"/>
            <a:ext cx="26141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(a) RS F.F by using NOR gate</a:t>
            </a:r>
            <a:endParaRPr lang="ko-KR" altLang="en-US" sz="1500" b="1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8CE545-9419-430E-A28C-24CECE7609C6}"/>
              </a:ext>
            </a:extLst>
          </p:cNvPr>
          <p:cNvSpPr txBox="1"/>
          <p:nvPr/>
        </p:nvSpPr>
        <p:spPr>
          <a:xfrm>
            <a:off x="5409075" y="6224630"/>
            <a:ext cx="14394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(b) Truth Table</a:t>
            </a:r>
            <a:endParaRPr lang="ko-KR" altLang="en-US" sz="1500" b="1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0EDE730-EC38-4AF5-A198-06BDE68C0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619" y="3789040"/>
            <a:ext cx="2717577" cy="202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0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F007814-113B-412C-AE5A-072305069C71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RS Flip-Flop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(c)</a:t>
            </a:r>
            <a:r>
              <a:rPr lang="ko-KR" altLang="en-US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각 </a:t>
            </a:r>
            <a:r>
              <a:rPr lang="en-US" altLang="ko-KR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state</a:t>
            </a:r>
            <a:r>
              <a:rPr lang="ko-KR" altLang="en-US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별 </a:t>
            </a:r>
            <a:r>
              <a:rPr lang="en-US" altLang="ko-KR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state table </a:t>
            </a:r>
            <a:r>
              <a:rPr lang="ko-KR" altLang="en-US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완성</a:t>
            </a: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Simulation</a:t>
            </a:r>
            <a:r>
              <a:rPr lang="ko-KR" altLang="en-US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을 통한 </a:t>
            </a:r>
            <a:r>
              <a:rPr lang="en-US" altLang="ko-KR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Timing Diagram </a:t>
            </a:r>
            <a:r>
              <a:rPr lang="ko-KR" altLang="en-US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표현</a:t>
            </a: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Latch </a:t>
            </a:r>
            <a:r>
              <a:rPr lang="ko-KR" altLang="en-US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와 </a:t>
            </a:r>
            <a:r>
              <a:rPr lang="en-US" altLang="ko-KR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Flip-Flop</a:t>
            </a:r>
            <a:r>
              <a:rPr lang="ko-KR" altLang="en-US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</a:t>
            </a:r>
            <a:r>
              <a:rPr lang="en-US" altLang="ko-KR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Simulation </a:t>
            </a:r>
            <a:r>
              <a:rPr lang="ko-KR" altLang="en-US" kern="0" dirty="0" smtClean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결과 비교</a:t>
            </a: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ea typeface="맑은 고딕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C75972C-D328-4553-B8FA-5B5ED46F4A03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RS Flip-Flop </a:t>
            </a:r>
            <a:r>
              <a:rPr lang="en-US" altLang="ko-KR" sz="32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32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실습</a:t>
            </a:r>
            <a:r>
              <a:rPr lang="en-US" altLang="ko-KR" sz="32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3200" kern="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437644"/>
              </p:ext>
            </p:extLst>
          </p:nvPr>
        </p:nvGraphicFramePr>
        <p:xfrm>
          <a:off x="2357500" y="3429000"/>
          <a:ext cx="4530772" cy="26353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15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7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63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6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/>
                        <a:t>Present State Q(t)</a:t>
                      </a:r>
                      <a:endParaRPr lang="ko-KR" altLang="en-US" i="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0" dirty="0"/>
                        <a:t>Q(t+1) Next</a:t>
                      </a:r>
                      <a:r>
                        <a:rPr lang="en-US" altLang="ko-KR" i="0" baseline="0" dirty="0"/>
                        <a:t> State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195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 RS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19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75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8CE545-9419-430E-A28C-24CECE7609C6}"/>
              </a:ext>
            </a:extLst>
          </p:cNvPr>
          <p:cNvSpPr txBox="1"/>
          <p:nvPr/>
        </p:nvSpPr>
        <p:spPr>
          <a:xfrm>
            <a:off x="3662814" y="6174101"/>
            <a:ext cx="14139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(C) State</a:t>
            </a:r>
            <a:r>
              <a:rPr lang="ko-KR" altLang="en-US" sz="1500" b="1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1500" b="1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Table</a:t>
            </a:r>
            <a:endParaRPr lang="ko-KR" altLang="en-US" sz="1500" b="1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606181"/>
      </p:ext>
    </p:extLst>
  </p:cSld>
  <p:clrMapOvr>
    <a:masterClrMapping/>
  </p:clrMapOvr>
</p:sld>
</file>

<file path=ppt/theme/theme1.xml><?xml version="1.0" encoding="utf-8"?>
<a:theme xmlns:a="http://schemas.openxmlformats.org/drawingml/2006/main" name="sogang">
  <a:themeElements>
    <a:clrScheme name="sog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gang">
      <a:majorFont>
        <a:latin typeface="Lucida Sans Unicode"/>
        <a:ea typeface="굴림"/>
        <a:cs typeface=""/>
      </a:majorFont>
      <a:minorFont>
        <a:latin typeface="Lucida Sans Unicode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sog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VLSI 발표7(목선식)_0320</Template>
  <TotalTime>18499</TotalTime>
  <Words>899</Words>
  <Application>Microsoft Office PowerPoint</Application>
  <PresentationFormat>화면 슬라이드 쇼(4:3)</PresentationFormat>
  <Paragraphs>335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Asia유치원M</vt:lpstr>
      <vt:lpstr>HY헤드라인M</vt:lpstr>
      <vt:lpstr>굴림</vt:lpstr>
      <vt:lpstr>굴림체</vt:lpstr>
      <vt:lpstr>맑은 고딕</vt:lpstr>
      <vt:lpstr>휴먼모음T</vt:lpstr>
      <vt:lpstr>Arial</vt:lpstr>
      <vt:lpstr>Lucida Sans Unicode</vt:lpstr>
      <vt:lpstr>Times New Roman</vt:lpstr>
      <vt:lpstr>Wingdings</vt:lpstr>
      <vt:lpstr>sogang</vt:lpstr>
      <vt:lpstr>컴퓨터공학실험II  RS/D/JK Flip-Flop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Runtime of Learning</dc:title>
  <dc:creator>GQ</dc:creator>
  <cp:lastModifiedBy>cscad r906</cp:lastModifiedBy>
  <cp:revision>440</cp:revision>
  <cp:lastPrinted>2018-11-27T02:01:00Z</cp:lastPrinted>
  <dcterms:created xsi:type="dcterms:W3CDTF">2018-04-05T10:00:10Z</dcterms:created>
  <dcterms:modified xsi:type="dcterms:W3CDTF">2019-05-20T09:04:45Z</dcterms:modified>
</cp:coreProperties>
</file>