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4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</p:sldIdLst>
  <p:sldSz cx="9144000" cy="6858000" type="screen4x3"/>
  <p:notesSz cx="9874250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0046" autoAdjust="0"/>
  </p:normalViewPr>
  <p:slideViewPr>
    <p:cSldViewPr>
      <p:cViewPr varScale="1">
        <p:scale>
          <a:sx n="92" d="100"/>
          <a:sy n="92" d="100"/>
        </p:scale>
        <p:origin x="21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357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357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357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0" y="509588"/>
            <a:ext cx="339725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794" y="3228977"/>
            <a:ext cx="7900663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357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endParaRPr lang="ko-KR" alt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bit 2421 decade Counter(</a:t>
            </a:r>
            <a:r>
              <a:rPr lang="ko-KR" altLang="en-US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4-bit 2421 decade Counter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ea typeface="맑은 고딕" panose="020B0503020000020004" pitchFamily="50" charset="-127"/>
              </a:rPr>
              <a:t>4-bit 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2421 decade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Counter Verilog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(Reset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 포함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상태도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(state diagram)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및 </a:t>
            </a:r>
            <a:r>
              <a:rPr lang="ko-KR" altLang="en-US" sz="1800" kern="0" dirty="0" err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상태표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(state table)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작성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Verilog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Simulation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 확인</a:t>
            </a:r>
            <a:endParaRPr lang="en-US" altLang="ko-KR" sz="18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통하여 </a:t>
            </a:r>
            <a:r>
              <a:rPr lang="ko-KR" altLang="en-US" sz="1800" kern="0" dirty="0" err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동작확인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altLang="ko-KR" sz="16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30502"/>
              </p:ext>
            </p:extLst>
          </p:nvPr>
        </p:nvGraphicFramePr>
        <p:xfrm>
          <a:off x="4499993" y="2852936"/>
          <a:ext cx="4032447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49">
                  <a:extLst>
                    <a:ext uri="{9D8B030D-6E8A-4147-A177-3AD203B41FA5}">
                      <a16:colId xmlns:a16="http://schemas.microsoft.com/office/drawing/2014/main" val="2685106367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4150690557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3530918107"/>
                    </a:ext>
                  </a:extLst>
                </a:gridCol>
              </a:tblGrid>
              <a:tr h="4136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 / output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836101"/>
                  </a:ext>
                </a:extLst>
              </a:tr>
              <a:tr h="7031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.x = 0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.x =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042631"/>
                  </a:ext>
                </a:extLst>
              </a:tr>
              <a:tr h="212361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01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9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467544" y="90872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절차 및 설계 단계 에 대한 이해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State Diagram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이해.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Decade Counter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이해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2bit 2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Counter/4bit decade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ounter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순차 회로 분석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err="1" smtClean="0">
                <a:ea typeface="맑은 고딕" panose="020B0503020000020004" pitchFamily="50" charset="-127"/>
              </a:rPr>
              <a:t>분석절차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(Analysis Procedure)</a:t>
            </a:r>
            <a:endParaRPr lang="en-US" altLang="ko-KR" sz="1600" kern="0" dirty="0" smtClean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600" b="0" kern="0" dirty="0" smtClean="0">
                <a:ea typeface="맑은 고딕" panose="020B0503020000020004" pitchFamily="50" charset="-127"/>
              </a:rPr>
              <a:t>주어진 순차 논리회로도에서 각각 </a:t>
            </a:r>
            <a:r>
              <a:rPr lang="en-US" altLang="ko-KR" sz="1600" b="0" kern="0" dirty="0" smtClean="0">
                <a:ea typeface="맑은 고딕" panose="020B0503020000020004" pitchFamily="50" charset="-127"/>
              </a:rPr>
              <a:t>2</a:t>
            </a:r>
            <a:r>
              <a:rPr lang="ko-KR" altLang="en-US" sz="1600" b="0" kern="0" dirty="0" smtClean="0">
                <a:ea typeface="맑은 고딕" panose="020B0503020000020004" pitchFamily="50" charset="-127"/>
              </a:rPr>
              <a:t>진 메모리 소자의 입력에 대한 </a:t>
            </a:r>
            <a:r>
              <a:rPr lang="en-US" altLang="ko-KR" sz="1600" b="0" kern="0" dirty="0" smtClean="0">
                <a:ea typeface="맑은 고딕" panose="020B0503020000020004" pitchFamily="50" charset="-127"/>
              </a:rPr>
              <a:t>Boolean </a:t>
            </a:r>
            <a:r>
              <a:rPr lang="ko-KR" altLang="en-US" sz="1600" b="0" kern="0" dirty="0" smtClean="0">
                <a:ea typeface="맑은 고딕" panose="020B0503020000020004" pitchFamily="50" charset="-127"/>
              </a:rPr>
              <a:t>함수를 구한다</a:t>
            </a:r>
            <a:r>
              <a:rPr lang="en-US" altLang="ko-KR" sz="1600" b="0" kern="0" dirty="0" smtClean="0">
                <a:ea typeface="맑은 고딕" panose="020B0503020000020004" pitchFamily="50" charset="-127"/>
              </a:rPr>
              <a:t>.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600" b="0" kern="0" dirty="0" smtClean="0">
                <a:ea typeface="맑은 고딕" panose="020B0503020000020004" pitchFamily="50" charset="-127"/>
              </a:rPr>
              <a:t>사용된 </a:t>
            </a:r>
            <a:r>
              <a:rPr lang="en-US" altLang="ko-KR" sz="1600" b="0" kern="0" dirty="0" smtClean="0">
                <a:ea typeface="맑은 고딕" panose="020B0503020000020004" pitchFamily="50" charset="-127"/>
              </a:rPr>
              <a:t>2</a:t>
            </a:r>
            <a:r>
              <a:rPr lang="ko-KR" altLang="en-US" sz="1600" b="0" kern="0" dirty="0" smtClean="0">
                <a:ea typeface="맑은 고딕" panose="020B0503020000020004" pitchFamily="50" charset="-127"/>
              </a:rPr>
              <a:t>진 메모리 소자의 특성 함수에 위의 입력 함수를 대입하여 차기 상태 </a:t>
            </a:r>
            <a:r>
              <a:rPr lang="en-US" altLang="ko-KR" sz="1600" b="0" kern="0" dirty="0" smtClean="0">
                <a:ea typeface="맑은 고딕" panose="020B0503020000020004" pitchFamily="50" charset="-127"/>
              </a:rPr>
              <a:t>(Next state)</a:t>
            </a: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ko-KR" altLang="en-US" sz="1600" kern="0" dirty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    함수를 구한다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.</a:t>
            </a:r>
            <a:endParaRPr lang="en-US" altLang="ko-KR" sz="1600" b="0" kern="0" dirty="0"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en-US" altLang="ko-KR" sz="1600" b="0" kern="0" dirty="0" smtClean="0">
                <a:solidFill>
                  <a:srgbClr val="C00000"/>
                </a:solidFill>
                <a:ea typeface="맑은 고딕" panose="020B0503020000020004" pitchFamily="50" charset="-127"/>
              </a:rPr>
              <a:t>3.</a:t>
            </a:r>
            <a:r>
              <a:rPr lang="en-US" altLang="ko-KR" sz="1600" b="0" kern="0" dirty="0" smtClean="0">
                <a:ea typeface="맑은 고딕" panose="020B0503020000020004" pitchFamily="50" charset="-127"/>
              </a:rPr>
              <a:t>  </a:t>
            </a:r>
            <a:r>
              <a:rPr lang="ko-KR" altLang="en-US" sz="1600" b="0" kern="0" dirty="0" smtClean="0">
                <a:ea typeface="맑은 고딕" panose="020B0503020000020004" pitchFamily="50" charset="-127"/>
              </a:rPr>
              <a:t>차기 상태 함수에서 실제의 </a:t>
            </a:r>
            <a:r>
              <a:rPr lang="ko-KR" altLang="en-US" sz="1600" b="0" kern="0" dirty="0" err="1" smtClean="0">
                <a:ea typeface="맑은 고딕" panose="020B0503020000020004" pitchFamily="50" charset="-127"/>
              </a:rPr>
              <a:t>변수값</a:t>
            </a:r>
            <a:r>
              <a:rPr lang="en-US" altLang="ko-KR" sz="1600" b="0" kern="0" dirty="0" smtClean="0">
                <a:ea typeface="맑은 고딕" panose="020B0503020000020004" pitchFamily="50" charset="-127"/>
              </a:rPr>
              <a:t>(0 </a:t>
            </a:r>
            <a:r>
              <a:rPr lang="ko-KR" altLang="en-US" sz="1600" b="0" kern="0" dirty="0" smtClean="0">
                <a:ea typeface="맑은 고딕" panose="020B0503020000020004" pitchFamily="50" charset="-127"/>
              </a:rPr>
              <a:t>또는 </a:t>
            </a:r>
            <a:r>
              <a:rPr lang="en-US" altLang="ko-KR" sz="1600" b="0" kern="0" dirty="0" smtClean="0">
                <a:ea typeface="맑은 고딕" panose="020B0503020000020004" pitchFamily="50" charset="-127"/>
              </a:rPr>
              <a:t>1)</a:t>
            </a:r>
            <a:r>
              <a:rPr lang="ko-KR" altLang="en-US" sz="1600" b="0" kern="0" dirty="0" smtClean="0">
                <a:ea typeface="맑은 고딕" panose="020B0503020000020004" pitchFamily="50" charset="-127"/>
              </a:rPr>
              <a:t>을 대입하여 </a:t>
            </a:r>
            <a:endParaRPr lang="en-US" altLang="ko-KR" sz="1600" b="0" kern="0" dirty="0" smtClean="0"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en-US" altLang="ko-KR" sz="1600" kern="0" dirty="0" smtClean="0">
                <a:ea typeface="맑은 고딕" panose="020B0503020000020004" pitchFamily="50" charset="-127"/>
              </a:rPr>
              <a:t>     </a:t>
            </a:r>
            <a:r>
              <a:rPr lang="ko-KR" altLang="en-US" sz="1600" kern="0" dirty="0" err="1" smtClean="0">
                <a:ea typeface="맑은 고딕" panose="020B0503020000020004" pitchFamily="50" charset="-127"/>
              </a:rPr>
              <a:t>전이표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(Transition Table)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를 구한다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.</a:t>
            </a:r>
            <a:endParaRPr lang="en-US" altLang="ko-KR" sz="1600" b="0" kern="0" dirty="0" smtClean="0"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en-US" altLang="ko-KR" sz="1600" kern="0" dirty="0">
                <a:solidFill>
                  <a:srgbClr val="C00000"/>
                </a:solidFill>
                <a:ea typeface="맑은 고딕" panose="020B0503020000020004" pitchFamily="50" charset="-127"/>
              </a:rPr>
              <a:t>4</a:t>
            </a:r>
            <a:r>
              <a:rPr lang="en-US" altLang="ko-KR" sz="1600" kern="0" dirty="0" smtClean="0">
                <a:solidFill>
                  <a:srgbClr val="C00000"/>
                </a:solidFill>
                <a:ea typeface="맑은 고딕" panose="020B0503020000020004" pitchFamily="50" charset="-127"/>
              </a:rPr>
              <a:t>.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  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전이표로부터 </a:t>
            </a:r>
            <a:r>
              <a:rPr lang="ko-KR" altLang="en-US" sz="1600" kern="0" dirty="0" err="1" smtClean="0">
                <a:ea typeface="맑은 고딕" panose="020B0503020000020004" pitchFamily="50" charset="-127"/>
              </a:rPr>
              <a:t>상태표를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 구한다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.</a:t>
            </a:r>
            <a:endParaRPr lang="en-US" altLang="ko-KR" sz="1600" b="0" kern="0" dirty="0" smtClean="0"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92" y="3993390"/>
            <a:ext cx="2907000" cy="221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3573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85216"/>
              </p:ext>
            </p:extLst>
          </p:nvPr>
        </p:nvGraphicFramePr>
        <p:xfrm>
          <a:off x="4538495" y="3422092"/>
          <a:ext cx="4295800" cy="2836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60">
                  <a:extLst>
                    <a:ext uri="{9D8B030D-6E8A-4147-A177-3AD203B41FA5}">
                      <a16:colId xmlns:a16="http://schemas.microsoft.com/office/drawing/2014/main" val="2512823018"/>
                    </a:ext>
                  </a:extLst>
                </a:gridCol>
                <a:gridCol w="859160">
                  <a:extLst>
                    <a:ext uri="{9D8B030D-6E8A-4147-A177-3AD203B41FA5}">
                      <a16:colId xmlns:a16="http://schemas.microsoft.com/office/drawing/2014/main" val="1620083833"/>
                    </a:ext>
                  </a:extLst>
                </a:gridCol>
                <a:gridCol w="859160">
                  <a:extLst>
                    <a:ext uri="{9D8B030D-6E8A-4147-A177-3AD203B41FA5}">
                      <a16:colId xmlns:a16="http://schemas.microsoft.com/office/drawing/2014/main" val="1465099748"/>
                    </a:ext>
                  </a:extLst>
                </a:gridCol>
                <a:gridCol w="859160">
                  <a:extLst>
                    <a:ext uri="{9D8B030D-6E8A-4147-A177-3AD203B41FA5}">
                      <a16:colId xmlns:a16="http://schemas.microsoft.com/office/drawing/2014/main" val="2371707676"/>
                    </a:ext>
                  </a:extLst>
                </a:gridCol>
                <a:gridCol w="859160">
                  <a:extLst>
                    <a:ext uri="{9D8B030D-6E8A-4147-A177-3AD203B41FA5}">
                      <a16:colId xmlns:a16="http://schemas.microsoft.com/office/drawing/2014/main" val="2769670693"/>
                    </a:ext>
                  </a:extLst>
                </a:gridCol>
              </a:tblGrid>
              <a:tr h="321073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table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192235"/>
                  </a:ext>
                </a:extLst>
              </a:tr>
              <a:tr h="6421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ko-KR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lang="en-US" altLang="ko-KR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ko-KR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State/Output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ko-KR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r>
                        <a:rPr lang="en-US" altLang="ko-KR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t1+1</a:t>
                      </a:r>
                      <a:r>
                        <a:rPr lang="en-US" altLang="ko-KR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/f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33250"/>
                  </a:ext>
                </a:extLst>
              </a:tr>
              <a:tr h="3210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90730"/>
                  </a:ext>
                </a:extLst>
              </a:tr>
              <a:tr h="321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 / 10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/ 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/ 01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 / 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91470"/>
                  </a:ext>
                </a:extLst>
              </a:tr>
              <a:tr h="321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74548"/>
                  </a:ext>
                </a:extLst>
              </a:tr>
              <a:tr h="32107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515706"/>
                  </a:ext>
                </a:extLst>
              </a:tr>
              <a:tr h="321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74783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28184" y="625879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상태표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1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State Diagram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상태도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(State Diagram) 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상태표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(Stable Table)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상태들의 변화를 </a:t>
            </a:r>
            <a:r>
              <a:rPr lang="ko-KR" altLang="en-US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쉽게볼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 있도록 그림으로 표시 </a:t>
            </a:r>
            <a:r>
              <a:rPr lang="ko-KR" altLang="en-US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한것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14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디지털 시스템의 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Finite State Machine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상태와 </a:t>
            </a:r>
            <a:r>
              <a:rPr lang="ko-KR" altLang="en-US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상태천이를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표현하기 위해 도식화 해서 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표현하는 그림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en-US" altLang="ko-KR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 </a:t>
            </a:r>
            <a:r>
              <a:rPr lang="ko-KR" altLang="en-US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설계시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표현을 통해 복잡한 문제에서 나오는 오류를 줄일 수 있다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en-US" altLang="ko-KR" sz="140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 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FPGA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설계시에도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복잡한 회로 표현에 유효하다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endParaRPr lang="en-US" altLang="ko-KR" sz="1200" b="0" kern="0" dirty="0" smtClean="0"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26" y="3212976"/>
            <a:ext cx="3186000" cy="31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순차 회로 설계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err="1" smtClean="0">
                <a:ea typeface="맑은 고딕" panose="020B0503020000020004" pitchFamily="50" charset="-127"/>
              </a:rPr>
              <a:t>설계절차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(Design Procedure)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b="0" kern="0" dirty="0" smtClean="0">
                <a:ea typeface="맑은 고딕" panose="020B0503020000020004" pitchFamily="50" charset="-127"/>
              </a:rPr>
              <a:t>설계하려는 기계에 대한 구문 설명</a:t>
            </a:r>
            <a:r>
              <a:rPr lang="en-US" altLang="ko-KR" sz="1400" b="0" kern="0" dirty="0" smtClean="0">
                <a:ea typeface="맑은 고딕" panose="020B0503020000020004" pitchFamily="50" charset="-127"/>
              </a:rPr>
              <a:t>(Word Description)</a:t>
            </a:r>
            <a:r>
              <a:rPr lang="ko-KR" altLang="en-US" sz="1400" b="0" kern="0" dirty="0" smtClean="0">
                <a:ea typeface="맑은 고딕" panose="020B0503020000020004" pitchFamily="50" charset="-127"/>
              </a:rPr>
              <a:t>으로부터 </a:t>
            </a:r>
            <a:r>
              <a:rPr lang="ko-KR" altLang="en-US" sz="1400" b="0" kern="0" dirty="0" err="1" smtClean="0">
                <a:ea typeface="맑은 고딕" panose="020B0503020000020004" pitchFamily="50" charset="-127"/>
              </a:rPr>
              <a:t>상태표를</a:t>
            </a:r>
            <a:r>
              <a:rPr lang="ko-KR" altLang="en-US" sz="1400" b="0" kern="0" dirty="0" smtClean="0">
                <a:ea typeface="맑은 고딕" panose="020B0503020000020004" pitchFamily="50" charset="-127"/>
              </a:rPr>
              <a:t> 구한다</a:t>
            </a:r>
            <a:r>
              <a:rPr lang="en-US" altLang="ko-KR" sz="1400" b="0" kern="0" dirty="0" smtClean="0"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1400" b="0" kern="0" dirty="0" smtClean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kern="0" dirty="0" smtClean="0">
                <a:ea typeface="맑은 고딕" panose="020B0503020000020004" pitchFamily="50" charset="-127"/>
              </a:rPr>
              <a:t>상태도로부터 </a:t>
            </a:r>
            <a:r>
              <a:rPr lang="ko-KR" altLang="en-US" sz="1400" kern="0" dirty="0" err="1" smtClean="0">
                <a:ea typeface="맑은 고딕" panose="020B0503020000020004" pitchFamily="50" charset="-127"/>
              </a:rPr>
              <a:t>상태표를</a:t>
            </a:r>
            <a:r>
              <a:rPr lang="ko-KR" altLang="en-US" sz="1400" kern="0" dirty="0" smtClean="0">
                <a:ea typeface="맑은 고딕" panose="020B0503020000020004" pitchFamily="50" charset="-127"/>
              </a:rPr>
              <a:t> 작성한다</a:t>
            </a:r>
            <a:r>
              <a:rPr lang="en-US" altLang="ko-KR" sz="1400" kern="0" dirty="0" smtClean="0">
                <a:ea typeface="맑은 고딕" panose="020B0503020000020004" pitchFamily="50" charset="-127"/>
              </a:rPr>
              <a:t>.(</a:t>
            </a:r>
            <a:r>
              <a:rPr lang="ko-KR" altLang="en-US" sz="1400" kern="0" dirty="0" smtClean="0">
                <a:ea typeface="맑은 고딕" panose="020B0503020000020004" pitchFamily="50" charset="-127"/>
              </a:rPr>
              <a:t>물론 구문 설명으로부터 직접 </a:t>
            </a:r>
            <a:r>
              <a:rPr lang="ko-KR" altLang="en-US" sz="1400" kern="0" dirty="0" err="1" smtClean="0">
                <a:ea typeface="맑은 고딕" panose="020B0503020000020004" pitchFamily="50" charset="-127"/>
              </a:rPr>
              <a:t>상태표를</a:t>
            </a:r>
            <a:r>
              <a:rPr lang="ko-KR" altLang="en-US" sz="1400" kern="0" dirty="0" smtClean="0">
                <a:ea typeface="맑은 고딕" panose="020B0503020000020004" pitchFamily="50" charset="-127"/>
              </a:rPr>
              <a:t> 얻을 수도 있다</a:t>
            </a:r>
            <a:r>
              <a:rPr lang="en-US" altLang="ko-KR" sz="1400" kern="0" dirty="0" smtClean="0">
                <a:ea typeface="맑은 고딕" panose="020B0503020000020004" pitchFamily="50" charset="-127"/>
              </a:rPr>
              <a:t>.)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1400" kern="0" dirty="0" smtClean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b="0" kern="0" dirty="0" err="1" smtClean="0">
                <a:ea typeface="맑은 고딕" panose="020B0503020000020004" pitchFamily="50" charset="-127"/>
              </a:rPr>
              <a:t>상태표를</a:t>
            </a:r>
            <a:r>
              <a:rPr lang="ko-KR" altLang="en-US" sz="1400" b="0" kern="0" dirty="0" smtClean="0">
                <a:ea typeface="맑은 고딕" panose="020B0503020000020004" pitchFamily="50" charset="-127"/>
              </a:rPr>
              <a:t> 최소화한다</a:t>
            </a:r>
            <a:r>
              <a:rPr lang="en-US" altLang="ko-KR" sz="1400" b="0" kern="0" dirty="0" smtClean="0">
                <a:ea typeface="맑은 고딕" panose="020B0503020000020004" pitchFamily="50" charset="-127"/>
              </a:rPr>
              <a:t>.(minimization)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1400" b="0" kern="0" dirty="0" smtClean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kern="0" dirty="0" smtClean="0">
                <a:ea typeface="맑은 고딕" panose="020B0503020000020004" pitchFamily="50" charset="-127"/>
              </a:rPr>
              <a:t>사용하려는 플립</a:t>
            </a:r>
            <a:r>
              <a:rPr lang="en-US" altLang="ko-KR" sz="1400" kern="0" dirty="0" smtClean="0">
                <a:ea typeface="맑은 고딕" panose="020B0503020000020004" pitchFamily="50" charset="-127"/>
              </a:rPr>
              <a:t>-</a:t>
            </a:r>
            <a:r>
              <a:rPr lang="ko-KR" altLang="en-US" sz="1400" kern="0" dirty="0" err="1" smtClean="0">
                <a:ea typeface="맑은 고딕" panose="020B0503020000020004" pitchFamily="50" charset="-127"/>
              </a:rPr>
              <a:t>플롭의</a:t>
            </a:r>
            <a:r>
              <a:rPr lang="ko-KR" altLang="en-US" sz="1400" kern="0" dirty="0" smtClean="0"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ea typeface="맑은 고딕" panose="020B0503020000020004" pitchFamily="50" charset="-127"/>
              </a:rPr>
              <a:t>type</a:t>
            </a:r>
            <a:r>
              <a:rPr lang="ko-KR" altLang="en-US" sz="1400" kern="0" dirty="0" smtClean="0">
                <a:ea typeface="맑은 고딕" panose="020B0503020000020004" pitchFamily="50" charset="-127"/>
              </a:rPr>
              <a:t>을 결정하고 각각 상태에 </a:t>
            </a:r>
            <a:r>
              <a:rPr lang="en-US" altLang="ko-KR" sz="1400" kern="0" dirty="0" smtClean="0">
                <a:ea typeface="맑은 고딕" panose="020B0503020000020004" pitchFamily="50" charset="-127"/>
              </a:rPr>
              <a:t>binary</a:t>
            </a:r>
            <a:r>
              <a:rPr lang="ko-KR" altLang="en-US" sz="1400" kern="0" dirty="0" smtClean="0">
                <a:ea typeface="맑은 고딕" panose="020B0503020000020004" pitchFamily="50" charset="-127"/>
              </a:rPr>
              <a:t>값을 지정하여 준다</a:t>
            </a:r>
            <a:r>
              <a:rPr lang="en-US" altLang="ko-KR" sz="1400" kern="0" dirty="0" smtClean="0">
                <a:ea typeface="맑은 고딕" panose="020B0503020000020004" pitchFamily="50" charset="-127"/>
              </a:rPr>
              <a:t>.(state assignment)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1400" kern="0" dirty="0" smtClean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kern="0" dirty="0" smtClean="0">
                <a:ea typeface="맑은 고딕" panose="020B0503020000020004" pitchFamily="50" charset="-127"/>
              </a:rPr>
              <a:t>플립</a:t>
            </a:r>
            <a:r>
              <a:rPr lang="en-US" altLang="ko-KR" sz="1400" kern="0" dirty="0" smtClean="0">
                <a:ea typeface="맑은 고딕" panose="020B0503020000020004" pitchFamily="50" charset="-127"/>
              </a:rPr>
              <a:t>-</a:t>
            </a:r>
            <a:r>
              <a:rPr lang="ko-KR" altLang="en-US" sz="1400" kern="0" dirty="0" err="1" smtClean="0">
                <a:ea typeface="맑은 고딕" panose="020B0503020000020004" pitchFamily="50" charset="-127"/>
              </a:rPr>
              <a:t>플롭의</a:t>
            </a:r>
            <a:r>
              <a:rPr lang="ko-KR" altLang="en-US" sz="1400" kern="0" dirty="0" smtClean="0">
                <a:ea typeface="맑은 고딕" panose="020B0503020000020004" pitchFamily="50" charset="-127"/>
              </a:rPr>
              <a:t> 입력 </a:t>
            </a:r>
            <a:r>
              <a:rPr lang="en-US" altLang="ko-KR" sz="1400" kern="0" dirty="0" smtClean="0">
                <a:ea typeface="맑은 고딕" panose="020B0503020000020004" pitchFamily="50" charset="-127"/>
              </a:rPr>
              <a:t>excitation table</a:t>
            </a:r>
            <a:r>
              <a:rPr lang="ko-KR" altLang="en-US" sz="1400" kern="0" dirty="0" smtClean="0">
                <a:ea typeface="맑은 고딕" panose="020B0503020000020004" pitchFamily="50" charset="-127"/>
              </a:rPr>
              <a:t>과 출력 함수를 구한다</a:t>
            </a:r>
            <a:r>
              <a:rPr lang="en-US" altLang="ko-KR" sz="1400" kern="0" dirty="0" smtClean="0"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1400" kern="0" dirty="0" smtClean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b="0" kern="0" dirty="0" smtClean="0">
                <a:ea typeface="맑은 고딕" panose="020B0503020000020004" pitchFamily="50" charset="-127"/>
              </a:rPr>
              <a:t>회로를 구성한다</a:t>
            </a:r>
            <a:r>
              <a:rPr lang="en-US" altLang="ko-KR" sz="1400" b="0" kern="0" dirty="0" smtClean="0"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1400" b="0" kern="0" dirty="0" smtClean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kern="0" dirty="0" smtClean="0">
                <a:ea typeface="맑은 고딕" panose="020B0503020000020004" pitchFamily="50" charset="-127"/>
              </a:rPr>
              <a:t>실험하여 위의 </a:t>
            </a:r>
            <a:r>
              <a:rPr lang="en-US" altLang="ko-KR" sz="1400" kern="0" dirty="0" smtClean="0">
                <a:ea typeface="맑은 고딕" panose="020B0503020000020004" pitchFamily="50" charset="-127"/>
              </a:rPr>
              <a:t>1</a:t>
            </a:r>
            <a:r>
              <a:rPr lang="ko-KR" altLang="en-US" sz="1400" kern="0" dirty="0" smtClean="0">
                <a:ea typeface="맑은 고딕" panose="020B0503020000020004" pitchFamily="50" charset="-127"/>
              </a:rPr>
              <a:t>의 구문 설명에 맞게 작동하는지 확인한다</a:t>
            </a:r>
            <a:r>
              <a:rPr lang="en-US" altLang="ko-KR" sz="1400" kern="0" dirty="0" smtClean="0">
                <a:ea typeface="맑은 고딕" panose="020B0503020000020004" pitchFamily="50" charset="-127"/>
              </a:rPr>
              <a:t>.</a:t>
            </a:r>
            <a:endParaRPr lang="en-US" altLang="ko-KR" sz="1400" b="0" kern="0" dirty="0" smtClean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2</a:t>
            </a:r>
            <a:r>
              <a:rPr lang="ko-KR" altLang="en-US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진 계수기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2-bit 2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진 계수기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 </a:t>
            </a:r>
            <a:endParaRPr lang="en-US" altLang="ko-KR" sz="1600" kern="0" dirty="0" smtClean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600" kern="0" dirty="0" smtClean="0">
                <a:ea typeface="맑은 고딕" panose="020B0503020000020004" pitchFamily="50" charset="-127"/>
              </a:rPr>
              <a:t>2-bit 2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진 계수기는 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2</a:t>
            </a:r>
            <a:r>
              <a:rPr lang="ko-KR" altLang="en-US" sz="1600" kern="0" dirty="0" err="1" smtClean="0">
                <a:ea typeface="맑은 고딕" panose="020B0503020000020004" pitchFamily="50" charset="-127"/>
              </a:rPr>
              <a:t>진값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00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에서 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11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까지 모두 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4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개의 상태를 순차적으로 </a:t>
            </a:r>
            <a:endParaRPr lang="en-US" altLang="ko-KR" sz="1600" kern="0" dirty="0" smtClean="0"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en-US" altLang="ko-KR" sz="1600" kern="0" dirty="0"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   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입력 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pulse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가 있을 때마다 반복하여 바꾸어 가는 순차 회로이다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endParaRPr lang="en-US" altLang="ko-KR" sz="1600" kern="0" dirty="0"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endParaRPr lang="en-US" altLang="ko-KR" sz="1600" kern="0" dirty="0" smtClean="0"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ko-KR" altLang="en-US" sz="1600" kern="0" dirty="0" smtClean="0">
                <a:ea typeface="맑은 고딕" panose="020B0503020000020004" pitchFamily="50" charset="-127"/>
              </a:rPr>
              <a:t>   위와 같이 상태를 변이한다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. 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따라서 십진수로 환산하였을 때 </a:t>
            </a:r>
            <a:endParaRPr lang="en-US" altLang="ko-KR" sz="1600" kern="0" dirty="0" smtClean="0"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endParaRPr lang="en-US" altLang="ko-KR" sz="1600" kern="0" dirty="0"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endParaRPr lang="en-US" altLang="ko-KR" sz="1600" kern="0" dirty="0" smtClean="0"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ko-KR" altLang="en-US" sz="1600" kern="0" dirty="0" smtClean="0">
                <a:ea typeface="맑은 고딕" panose="020B0503020000020004" pitchFamily="50" charset="-127"/>
              </a:rPr>
              <a:t>  </a:t>
            </a:r>
            <a:r>
              <a:rPr lang="ko-KR" altLang="en-US" sz="1600" kern="0" dirty="0" err="1" smtClean="0">
                <a:ea typeface="맑은 고딕" panose="020B0503020000020004" pitchFamily="50" charset="-127"/>
              </a:rPr>
              <a:t>으로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 반복 증가하므로 </a:t>
            </a:r>
            <a:r>
              <a:rPr lang="ko-KR" altLang="en-US" sz="1600" kern="0" dirty="0" err="1" smtClean="0">
                <a:ea typeface="맑은 고딕" panose="020B0503020000020004" pitchFamily="50" charset="-127"/>
              </a:rPr>
              <a:t>계수기라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 부른다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. 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물론 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n-bit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일 </a:t>
            </a:r>
            <a:r>
              <a:rPr lang="ko-KR" altLang="en-US" sz="1600" kern="0" dirty="0" err="1" smtClean="0">
                <a:ea typeface="맑은 고딕" panose="020B0503020000020004" pitchFamily="50" charset="-127"/>
              </a:rPr>
              <a:t>떄는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n-1 </a:t>
            </a:r>
            <a:r>
              <a:rPr lang="ko-KR" altLang="en-US" sz="1400" kern="0" dirty="0">
                <a:ea typeface="맑은 고딕" panose="020B0503020000020004" pitchFamily="50" charset="-127"/>
              </a:rPr>
              <a:t> </a:t>
            </a:r>
            <a:r>
              <a:rPr lang="ko-KR" altLang="en-US" sz="1400" kern="0" dirty="0" smtClean="0">
                <a:ea typeface="맑은 고딕" panose="020B0503020000020004" pitchFamily="50" charset="-127"/>
              </a:rPr>
              <a:t>까지 계수할 수 있는 순차 회로</a:t>
            </a:r>
            <a:endParaRPr lang="en-US" altLang="ko-KR" sz="1400" kern="0" dirty="0" smtClean="0"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ko-KR" altLang="en-US" sz="1400" kern="0" dirty="0" smtClean="0">
                <a:ea typeface="맑은 고딕" panose="020B0503020000020004" pitchFamily="50" charset="-127"/>
              </a:rPr>
              <a:t> 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될것이다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endParaRPr lang="en-US" altLang="ko-KR" sz="1600" kern="0" dirty="0"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07" y="1700262"/>
            <a:ext cx="7920880" cy="792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7" y="2780382"/>
            <a:ext cx="7920880" cy="720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58" y="4576428"/>
            <a:ext cx="4203685" cy="11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Decade</a:t>
            </a:r>
            <a:r>
              <a:rPr lang="ko-KR" altLang="en-US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계수기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3789040"/>
            <a:ext cx="7632849" cy="210127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Decade Counter </a:t>
            </a:r>
            <a:endParaRPr lang="en-US" altLang="ko-KR" sz="1600" kern="0" dirty="0" smtClean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카운트를 반복</a:t>
            </a:r>
            <a:endParaRPr lang="en-US" altLang="ko-KR" sz="1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18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상태 중에서 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상태만을 사용</a:t>
            </a:r>
            <a:endParaRPr lang="en-US" altLang="ko-KR" sz="18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1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카운터 출력이 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목표하는 최고 카운트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]+1 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도달한 순간을 포착하여 모든 값을 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Clear.</a:t>
            </a:r>
            <a:endParaRPr lang="en-US" altLang="ko-KR" sz="1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endParaRPr lang="en-US" altLang="ko-KR" sz="1600" kern="0" dirty="0" smtClean="0"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ko-KR" altLang="en-US" sz="1600" kern="0" dirty="0" smtClean="0">
                <a:ea typeface="맑은 고딕" panose="020B0503020000020004" pitchFamily="50" charset="-127"/>
              </a:rPr>
              <a:t>   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08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2bit 2</a:t>
            </a:r>
            <a:r>
              <a:rPr lang="ko-KR" altLang="en-US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 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Counter(</a:t>
            </a:r>
            <a:r>
              <a:rPr lang="ko-KR" altLang="en-US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2-bit 2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진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Counter</a:t>
            </a:r>
            <a:endParaRPr lang="en-US" altLang="ko-KR" sz="1600" kern="0" dirty="0" smtClean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b="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2-bit 2</a:t>
            </a:r>
            <a:r>
              <a:rPr lang="ko-KR" altLang="en-US" sz="1800" b="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 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Counter Verilog 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(Reset 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 포함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상태도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(state diagram)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ko-KR" altLang="en-US" sz="180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상태표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(state table) B 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작성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Verilog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Simulation 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 확인</a:t>
            </a:r>
            <a:endParaRPr lang="en-US" altLang="ko-KR" sz="180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통하여 </a:t>
            </a:r>
            <a:r>
              <a:rPr lang="ko-KR" altLang="en-US" sz="180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동작확인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b="0" kern="0" dirty="0" smtClean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90723"/>
            <a:ext cx="3852000" cy="118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1487" y="62280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0766"/>
              </p:ext>
            </p:extLst>
          </p:nvPr>
        </p:nvGraphicFramePr>
        <p:xfrm>
          <a:off x="4777898" y="3778723"/>
          <a:ext cx="3085992" cy="244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64">
                  <a:extLst>
                    <a:ext uri="{9D8B030D-6E8A-4147-A177-3AD203B41FA5}">
                      <a16:colId xmlns:a16="http://schemas.microsoft.com/office/drawing/2014/main" val="2685106367"/>
                    </a:ext>
                  </a:extLst>
                </a:gridCol>
                <a:gridCol w="1028664">
                  <a:extLst>
                    <a:ext uri="{9D8B030D-6E8A-4147-A177-3AD203B41FA5}">
                      <a16:colId xmlns:a16="http://schemas.microsoft.com/office/drawing/2014/main" val="4150690557"/>
                    </a:ext>
                  </a:extLst>
                </a:gridCol>
                <a:gridCol w="1028664">
                  <a:extLst>
                    <a:ext uri="{9D8B030D-6E8A-4147-A177-3AD203B41FA5}">
                      <a16:colId xmlns:a16="http://schemas.microsoft.com/office/drawing/2014/main" val="3530918107"/>
                    </a:ext>
                  </a:extLst>
                </a:gridCol>
              </a:tblGrid>
              <a:tr h="2737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 / output x/z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836101"/>
                  </a:ext>
                </a:extLst>
              </a:tr>
              <a:tr h="3650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.x = 0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.x =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042631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01516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760611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811563"/>
                  </a:ext>
                </a:extLst>
              </a:tr>
              <a:tr h="428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313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96858" y="62373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1" y="3414219"/>
            <a:ext cx="2754644" cy="317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bit decade Counter(</a:t>
            </a:r>
            <a:r>
              <a:rPr lang="ko-KR" altLang="en-US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4-bit decade Counter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 smtClean="0">
                <a:ea typeface="맑은 고딕" panose="020B0503020000020004" pitchFamily="50" charset="-127"/>
              </a:rPr>
              <a:t>4-bit decade 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Counter Verilog 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(Reset 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 포함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상태도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(state diagram) 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및 </a:t>
            </a:r>
            <a:r>
              <a:rPr lang="ko-KR" altLang="en-US" sz="180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상태표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(state table)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작성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Verilog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Simulation 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 확인</a:t>
            </a:r>
            <a:endParaRPr lang="en-US" altLang="ko-KR" sz="180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통하여 </a:t>
            </a:r>
            <a:r>
              <a:rPr lang="ko-KR" altLang="en-US" sz="180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동작확인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altLang="ko-KR" sz="16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11090"/>
              </p:ext>
            </p:extLst>
          </p:nvPr>
        </p:nvGraphicFramePr>
        <p:xfrm>
          <a:off x="4499993" y="2852936"/>
          <a:ext cx="4032447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49">
                  <a:extLst>
                    <a:ext uri="{9D8B030D-6E8A-4147-A177-3AD203B41FA5}">
                      <a16:colId xmlns:a16="http://schemas.microsoft.com/office/drawing/2014/main" val="2685106367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4150690557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3530918107"/>
                    </a:ext>
                  </a:extLst>
                </a:gridCol>
              </a:tblGrid>
              <a:tr h="4136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 / output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836101"/>
                  </a:ext>
                </a:extLst>
              </a:tr>
              <a:tr h="7031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.x = 0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.x = 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042631"/>
                  </a:ext>
                </a:extLst>
              </a:tr>
              <a:tr h="212361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01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3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17831</TotalTime>
  <Words>615</Words>
  <Application>Microsoft Office PowerPoint</Application>
  <PresentationFormat>화면 슬라이드 쇼(4:3)</PresentationFormat>
  <Paragraphs>156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Counter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512</cp:revision>
  <cp:lastPrinted>2018-11-27T02:01:00Z</cp:lastPrinted>
  <dcterms:created xsi:type="dcterms:W3CDTF">2018-04-05T10:00:10Z</dcterms:created>
  <dcterms:modified xsi:type="dcterms:W3CDTF">2018-12-03T05:44:09Z</dcterms:modified>
</cp:coreProperties>
</file>