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4" r:id="rId3"/>
    <p:sldId id="318" r:id="rId4"/>
    <p:sldId id="319" r:id="rId5"/>
    <p:sldId id="320" r:id="rId6"/>
    <p:sldId id="323" r:id="rId7"/>
    <p:sldId id="324" r:id="rId8"/>
    <p:sldId id="326" r:id="rId9"/>
    <p:sldId id="328" r:id="rId10"/>
    <p:sldId id="327" r:id="rId11"/>
  </p:sldIdLst>
  <p:sldSz cx="9144000" cy="6858000" type="screen4x3"/>
  <p:notesSz cx="9874250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0046" autoAdjust="0"/>
  </p:normalViewPr>
  <p:slideViewPr>
    <p:cSldViewPr>
      <p:cViewPr varScale="1">
        <p:scale>
          <a:sx n="92" d="100"/>
          <a:sy n="92" d="100"/>
        </p:scale>
        <p:origin x="23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357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357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357" y="2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09588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794" y="3228977"/>
            <a:ext cx="7900663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357" y="6456365"/>
            <a:ext cx="4280316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023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89BC7A-D2EA-4360-8162-1164C8330FD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67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12777"/>
            <a:ext cx="9144000" cy="2187674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컴퓨터공학실험</a:t>
            </a: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Register </a:t>
            </a:r>
            <a:endParaRPr lang="ko-KR" alt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0172" y="1608220"/>
            <a:ext cx="3147814" cy="41970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92649" y="1656223"/>
            <a:ext cx="3147813" cy="410107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Up/Down Counter(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4bit Up/Down </a:t>
            </a:r>
            <a:r>
              <a:rPr lang="en-US" altLang="ko-KR" sz="2000" b="0" kern="0" dirty="0" smtClean="0">
                <a:ea typeface="맑은 고딕" panose="020B0503020000020004" pitchFamily="50" charset="-127"/>
              </a:rPr>
              <a:t>Counter </a:t>
            </a:r>
            <a:r>
              <a:rPr lang="ko-KR" altLang="en-US" sz="2000" b="0" kern="0" dirty="0" smtClean="0">
                <a:ea typeface="맑은 고딕" panose="020B0503020000020004" pitchFamily="50" charset="-127"/>
              </a:rPr>
              <a:t>결과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9405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C6AE8-8030-4C05-BB3A-83D60C19A1A1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696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663EE-374F-4796-B13E-DA62D9D5983A}"/>
              </a:ext>
            </a:extLst>
          </p:cNvPr>
          <p:cNvSpPr txBox="1">
            <a:spLocks/>
          </p:cNvSpPr>
          <p:nvPr/>
        </p:nvSpPr>
        <p:spPr>
          <a:xfrm>
            <a:off x="14808" y="764704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Shift Register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Ring Counter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대한 이해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동기식 및 비 동기식 계수기 에 대한 이해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Shift Register, Ring Counter, Up/Down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Counter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Verilog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구현된 회로의 동작 확인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008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Shift Register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 err="1">
                <a:ea typeface="맑은 고딕" panose="020B0503020000020004" pitchFamily="50" charset="-127"/>
              </a:rPr>
              <a:t>쉬프트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 레지스터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(Shift Register)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600" kern="0" dirty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ko-KR" altLang="en-US" sz="1600" kern="0" dirty="0" err="1">
                <a:ea typeface="맑은 고딕" panose="020B0503020000020004" pitchFamily="50" charset="-127"/>
              </a:rPr>
              <a:t>쉬프트</a:t>
            </a:r>
            <a:r>
              <a:rPr lang="ko-KR" altLang="en-US" sz="1600" kern="0" dirty="0">
                <a:ea typeface="맑은 고딕" panose="020B0503020000020004" pitchFamily="50" charset="-127"/>
              </a:rPr>
              <a:t> 레지스터는 일련의 플립</a:t>
            </a:r>
            <a:r>
              <a:rPr lang="en-US" altLang="ko-KR" sz="160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kern="0" dirty="0" err="1">
                <a:ea typeface="맑은 고딕" panose="020B0503020000020004" pitchFamily="50" charset="-127"/>
              </a:rPr>
              <a:t>플롭이</a:t>
            </a:r>
            <a:r>
              <a:rPr lang="ko-KR" altLang="en-US" sz="1600" kern="0" dirty="0">
                <a:ea typeface="맑은 고딕" panose="020B0503020000020004" pitchFamily="50" charset="-127"/>
              </a:rPr>
              <a:t> 직렬로 연결되어서 아래의 그림과 같이</a:t>
            </a:r>
            <a:r>
              <a:rPr lang="en-US" altLang="ko-KR" sz="1600" kern="0" dirty="0">
                <a:ea typeface="맑은 고딕" panose="020B0503020000020004" pitchFamily="50" charset="-127"/>
              </a:rPr>
              <a:t>,</a:t>
            </a: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600" b="0" kern="0" dirty="0">
                <a:ea typeface="맑은 고딕" panose="020B0503020000020004" pitchFamily="50" charset="-127"/>
              </a:rPr>
              <a:t>     </a:t>
            </a:r>
            <a:r>
              <a:rPr lang="ko-KR" altLang="en-US" sz="1600" b="0" kern="0" dirty="0">
                <a:ea typeface="맑은 고딕" panose="020B0503020000020004" pitchFamily="50" charset="-127"/>
              </a:rPr>
              <a:t>한 플립</a:t>
            </a:r>
            <a:r>
              <a:rPr lang="en-US" altLang="ko-KR" sz="1600" b="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b="0" kern="0" dirty="0" err="1">
                <a:ea typeface="맑은 고딕" panose="020B0503020000020004" pitchFamily="50" charset="-127"/>
              </a:rPr>
              <a:t>플록의</a:t>
            </a:r>
            <a:r>
              <a:rPr lang="ko-KR" altLang="en-US" sz="1600" b="0" kern="0" dirty="0">
                <a:ea typeface="맑은 고딕" panose="020B0503020000020004" pitchFamily="50" charset="-127"/>
              </a:rPr>
              <a:t> 출력은 다음 플립</a:t>
            </a:r>
            <a:r>
              <a:rPr lang="en-US" altLang="ko-KR" sz="1600" b="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b="0" kern="0" dirty="0" err="1">
                <a:ea typeface="맑은 고딕" panose="020B0503020000020004" pitchFamily="50" charset="-127"/>
              </a:rPr>
              <a:t>플롭의</a:t>
            </a:r>
            <a:r>
              <a:rPr lang="ko-KR" altLang="en-US" sz="1600" b="0" kern="0" dirty="0">
                <a:ea typeface="맑은 고딕" panose="020B0503020000020004" pitchFamily="50" charset="-127"/>
              </a:rPr>
              <a:t> 입력으로 </a:t>
            </a:r>
            <a:r>
              <a:rPr lang="ko-KR" altLang="en-US" sz="1600" b="0" kern="0" dirty="0" smtClean="0">
                <a:ea typeface="맑은 고딕" panose="020B0503020000020004" pitchFamily="50" charset="-127"/>
              </a:rPr>
              <a:t>가게 된다</a:t>
            </a:r>
            <a:r>
              <a:rPr lang="en-US" altLang="ko-KR" sz="1600" b="0" kern="0" dirty="0" smtClean="0">
                <a:ea typeface="맑은 고딕" panose="020B0503020000020004" pitchFamily="50" charset="-127"/>
              </a:rPr>
              <a:t>.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600" b="0" kern="0" dirty="0">
                <a:ea typeface="맑은 고딕" panose="020B0503020000020004" pitchFamily="50" charset="-127"/>
              </a:rPr>
              <a:t>     </a:t>
            </a:r>
            <a:r>
              <a:rPr lang="ko-KR" altLang="en-US" sz="1600" b="0" kern="0" dirty="0">
                <a:ea typeface="맑은 고딕" panose="020B0503020000020004" pitchFamily="50" charset="-127"/>
              </a:rPr>
              <a:t>따라서 플립</a:t>
            </a:r>
            <a:r>
              <a:rPr lang="en-US" altLang="ko-KR" sz="1600" b="0" kern="0" dirty="0">
                <a:ea typeface="맑은 고딕" panose="020B0503020000020004" pitchFamily="50" charset="-127"/>
              </a:rPr>
              <a:t>-</a:t>
            </a:r>
            <a:r>
              <a:rPr lang="ko-KR" altLang="en-US" sz="1600" b="0" kern="0" dirty="0" err="1">
                <a:ea typeface="맑은 고딕" panose="020B0503020000020004" pitchFamily="50" charset="-127"/>
              </a:rPr>
              <a:t>플롭의</a:t>
            </a:r>
            <a:r>
              <a:rPr lang="ko-KR" altLang="en-US" sz="1600" b="0" kern="0" dirty="0">
                <a:ea typeface="맑은 고딕" panose="020B0503020000020004" pitchFamily="50" charset="-127"/>
              </a:rPr>
              <a:t> 메모리 상태가 </a:t>
            </a:r>
            <a:r>
              <a:rPr lang="en-US" altLang="ko-KR" sz="1600" b="0" kern="0" dirty="0">
                <a:ea typeface="맑은 고딕" panose="020B0503020000020004" pitchFamily="50" charset="-127"/>
              </a:rPr>
              <a:t>Clock</a:t>
            </a:r>
            <a:r>
              <a:rPr lang="ko-KR" altLang="en-US" sz="1600" b="0" kern="0" dirty="0">
                <a:ea typeface="맑은 고딕" panose="020B0503020000020004" pitchFamily="50" charset="-127"/>
              </a:rPr>
              <a:t>이 바뀔 때마다 우측으로 하나씩 밀려 가게 된다</a:t>
            </a:r>
            <a:r>
              <a:rPr lang="en-US" altLang="ko-KR" sz="1600" b="0" kern="0" dirty="0"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600" kern="0" dirty="0">
                <a:ea typeface="맑은 고딕" panose="020B0503020000020004" pitchFamily="50" charset="-127"/>
              </a:rPr>
              <a:t>    </a:t>
            </a:r>
            <a:r>
              <a:rPr lang="en-US" altLang="ko-KR" sz="1600" kern="0" dirty="0" smtClean="0">
                <a:ea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ea typeface="맑은 고딕" panose="020B0503020000020004" pitchFamily="50" charset="-127"/>
              </a:rPr>
              <a:t>좌측의 </a:t>
            </a:r>
            <a:r>
              <a:rPr lang="ko-KR" altLang="en-US" sz="1600" kern="0" dirty="0">
                <a:ea typeface="맑은 고딕" panose="020B0503020000020004" pitchFamily="50" charset="-127"/>
              </a:rPr>
              <a:t>메모리 상태는 입력선에 들어온 새로운 데이터로 놓이게 된다</a:t>
            </a:r>
            <a:r>
              <a:rPr lang="en-US" altLang="ko-KR" sz="1600" kern="0" dirty="0"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00" y="3789040"/>
            <a:ext cx="6633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5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State Diagram</a:t>
            </a:r>
            <a:endParaRPr lang="ko-KR" altLang="en-US" sz="3200" kern="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 계수기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(Ring Counter) </a:t>
            </a: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전체적으로 데이터가 회전하는 시프트 레지스터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맨 마지막 </a:t>
            </a:r>
            <a:r>
              <a:rPr lang="ko-KR" altLang="en-US" sz="14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플립플롭의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출력이 첫 번째 </a:t>
            </a:r>
            <a:r>
              <a:rPr lang="ko-KR" altLang="en-US" sz="14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플립플롭의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lnSpc>
                <a:spcPct val="120000"/>
              </a:lnSpc>
              <a:buClr>
                <a:srgbClr val="C00000"/>
              </a:buClr>
              <a:buNone/>
            </a:pPr>
            <a:r>
              <a:rPr lang="en-US" altLang="ko-KR" sz="14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입력에 연결되어 있다</a:t>
            </a:r>
            <a:r>
              <a:rPr lang="en-US" altLang="ko-KR" sz="14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AutoNum type="arabicPeriod" startAt="2"/>
            </a:pPr>
            <a:endParaRPr lang="en-US" altLang="ko-KR" sz="14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AutoNum type="arabicPeriod" startAt="2"/>
            </a:pP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입력된 데이터는 </a:t>
            </a:r>
            <a:r>
              <a:rPr lang="ko-KR" altLang="en-US" sz="14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클록의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펄스마다 한 </a:t>
            </a:r>
            <a:r>
              <a:rPr lang="ko-KR" altLang="en-US" sz="14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칸씩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이동하게 된다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AutoNum type="arabicPeriod" startAt="2"/>
            </a:pPr>
            <a:endParaRPr lang="en-US" altLang="ko-KR" sz="14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AutoNum type="arabicPeriod" startAt="2"/>
            </a:pPr>
            <a:r>
              <a:rPr lang="ko-KR" altLang="en-US" sz="14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클록의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펄스마다 이동하는 방식을 응용하여 링 카운터는 직렬 통신 회로의 기초가 되는 회로이다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b="0" kern="0" dirty="0"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645024"/>
            <a:ext cx="6480720" cy="26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1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9A34-61DD-462D-9959-881D19BA463D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ko-KR" altLang="en-US" sz="3200" kern="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순차 회로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b="0" kern="0" dirty="0">
                <a:ea typeface="맑은 고딕" panose="020B0503020000020004" pitchFamily="50" charset="-127"/>
              </a:rPr>
              <a:t>비동기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(Asynchronous)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 계수기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 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및 동기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(Synchronous)</a:t>
            </a:r>
            <a:r>
              <a:rPr lang="ko-KR" altLang="en-US" sz="2000" b="0" kern="0" dirty="0">
                <a:ea typeface="맑은 고딕" panose="020B0503020000020004" pitchFamily="50" charset="-127"/>
              </a:rPr>
              <a:t> 계수기</a:t>
            </a: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b="0" kern="0" dirty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kern="0" dirty="0">
                <a:ea typeface="맑은 고딕" panose="020B0503020000020004" pitchFamily="50" charset="-127"/>
              </a:rPr>
              <a:t>계수기는 비동기 또는 동기 계수기로 구분 가능하다</a:t>
            </a:r>
            <a:r>
              <a:rPr lang="en-US" altLang="ko-KR" sz="1400" kern="0" dirty="0"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400" b="0" kern="0" dirty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b="0" kern="0" dirty="0">
                <a:ea typeface="맑은 고딕" panose="020B0503020000020004" pitchFamily="50" charset="-127"/>
              </a:rPr>
              <a:t>비동기 계수기는 계수의 결과가 완전히 안정될 때 까지는 첫 </a:t>
            </a:r>
            <a:r>
              <a:rPr lang="en-US" altLang="ko-KR" sz="1400" b="0" kern="0" dirty="0">
                <a:ea typeface="맑은 고딕" panose="020B0503020000020004" pitchFamily="50" charset="-127"/>
              </a:rPr>
              <a:t>bit</a:t>
            </a:r>
            <a:r>
              <a:rPr lang="ko-KR" altLang="en-US" sz="1400" b="0" kern="0" dirty="0">
                <a:ea typeface="맑은 고딕" panose="020B0503020000020004" pitchFamily="50" charset="-127"/>
              </a:rPr>
              <a:t>의 </a:t>
            </a:r>
            <a:r>
              <a:rPr lang="en-US" altLang="ko-KR" sz="1400" kern="0" dirty="0">
                <a:ea typeface="맑은 고딕" panose="020B0503020000020004" pitchFamily="50" charset="-127"/>
              </a:rPr>
              <a:t>Clock </a:t>
            </a:r>
            <a:r>
              <a:rPr lang="ko-KR" altLang="en-US" sz="1400" kern="0" dirty="0">
                <a:ea typeface="맑은 고딕" panose="020B0503020000020004" pitchFamily="50" charset="-127"/>
              </a:rPr>
              <a:t>신호가 최종 </a:t>
            </a:r>
            <a:r>
              <a:rPr lang="en-US" altLang="ko-KR" sz="1400" kern="0" dirty="0">
                <a:ea typeface="맑은 고딕" panose="020B0503020000020004" pitchFamily="50" charset="-127"/>
              </a:rPr>
              <a:t>bit</a:t>
            </a:r>
            <a:r>
              <a:rPr lang="ko-KR" altLang="en-US" sz="1400" kern="0" dirty="0">
                <a:ea typeface="맑은 고딕" panose="020B0503020000020004" pitchFamily="50" charset="-127"/>
              </a:rPr>
              <a:t>의 상태에 영향을 미칠 때 까지의 시간이 소요되기 때문에 </a:t>
            </a:r>
            <a:r>
              <a:rPr lang="en-US" altLang="ko-KR" sz="1400" kern="0" dirty="0">
                <a:ea typeface="맑은 고딕" panose="020B0503020000020004" pitchFamily="50" charset="-127"/>
              </a:rPr>
              <a:t>Clock</a:t>
            </a:r>
            <a:r>
              <a:rPr lang="ko-KR" altLang="en-US" sz="1400" kern="0" dirty="0">
                <a:ea typeface="맑은 고딕" panose="020B0503020000020004" pitchFamily="50" charset="-127"/>
              </a:rPr>
              <a:t>이 파급된다는 의미에서 리플 계수기</a:t>
            </a:r>
            <a:r>
              <a:rPr lang="en-US" altLang="ko-KR" sz="1400" kern="0" dirty="0">
                <a:ea typeface="맑은 고딕" panose="020B0503020000020004" pitchFamily="50" charset="-127"/>
              </a:rPr>
              <a:t>(ripple counter)</a:t>
            </a:r>
            <a:r>
              <a:rPr lang="ko-KR" altLang="en-US" sz="1400" kern="0" dirty="0">
                <a:ea typeface="맑은 고딕" panose="020B0503020000020004" pitchFamily="50" charset="-127"/>
              </a:rPr>
              <a:t>라고 불린다</a:t>
            </a:r>
            <a:r>
              <a:rPr lang="en-US" altLang="ko-KR" sz="1400" kern="0" dirty="0"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400" kern="0" dirty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b="0" kern="0" dirty="0">
                <a:ea typeface="맑은 고딕" panose="020B0503020000020004" pitchFamily="50" charset="-127"/>
              </a:rPr>
              <a:t>동기 계수기는 </a:t>
            </a:r>
            <a:r>
              <a:rPr lang="en-US" altLang="ko-KR" sz="1400" b="0" kern="0" dirty="0">
                <a:ea typeface="맑은 고딕" panose="020B0503020000020004" pitchFamily="50" charset="-127"/>
              </a:rPr>
              <a:t>Clock</a:t>
            </a:r>
            <a:r>
              <a:rPr lang="ko-KR" altLang="en-US" sz="1400" b="0" kern="0" dirty="0">
                <a:ea typeface="맑은 고딕" panose="020B0503020000020004" pitchFamily="50" charset="-127"/>
              </a:rPr>
              <a:t>이 모든 플립</a:t>
            </a:r>
            <a:r>
              <a:rPr lang="en-US" altLang="ko-KR" sz="1400" b="0" kern="0" dirty="0">
                <a:ea typeface="맑은 고딕" panose="020B0503020000020004" pitchFamily="50" charset="-127"/>
              </a:rPr>
              <a:t>-</a:t>
            </a:r>
            <a:r>
              <a:rPr lang="ko-KR" altLang="en-US" sz="1400" b="0" kern="0" dirty="0" err="1">
                <a:ea typeface="맑은 고딕" panose="020B0503020000020004" pitchFamily="50" charset="-127"/>
              </a:rPr>
              <a:t>플롭에</a:t>
            </a:r>
            <a:r>
              <a:rPr lang="ko-KR" altLang="en-US" sz="1400" b="0" kern="0" dirty="0">
                <a:ea typeface="맑은 고딕" panose="020B0503020000020004" pitchFamily="50" charset="-127"/>
              </a:rPr>
              <a:t> 동시에 가해져서 </a:t>
            </a:r>
            <a:r>
              <a:rPr lang="ko-KR" altLang="en-US" sz="1400" kern="0" dirty="0">
                <a:ea typeface="맑은 고딕" panose="020B0503020000020004" pitchFamily="50" charset="-127"/>
              </a:rPr>
              <a:t>계수 결과가 즉시 나타나게 된다</a:t>
            </a:r>
            <a:r>
              <a:rPr lang="en-US" altLang="ko-KR" sz="1400" kern="0" dirty="0"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endParaRPr lang="en-US" altLang="ko-KR" sz="1400" b="0" kern="0" dirty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ko-KR" altLang="en-US" sz="1400" b="0" kern="0" dirty="0">
                <a:ea typeface="맑은 고딕" panose="020B0503020000020004" pitchFamily="50" charset="-127"/>
              </a:rPr>
              <a:t>회로는 비동기 보다는 동기 계수기가 복잡한 편이다</a:t>
            </a:r>
            <a:r>
              <a:rPr lang="en-US" altLang="ko-KR" sz="1400" b="0" kern="0" dirty="0">
                <a:ea typeface="맑은 고딕" panose="020B0503020000020004" pitchFamily="50" charset="-127"/>
              </a:rPr>
              <a:t>.</a:t>
            </a: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35D25-06DE-44F0-9736-D9C7C5B51975}"/>
              </a:ext>
            </a:extLst>
          </p:cNvPr>
          <p:cNvSpPr txBox="1"/>
          <p:nvPr/>
        </p:nvSpPr>
        <p:spPr>
          <a:xfrm>
            <a:off x="1691680" y="614473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동기식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55008-AF91-4A66-AB17-75B7FC533415}"/>
              </a:ext>
            </a:extLst>
          </p:cNvPr>
          <p:cNvSpPr txBox="1"/>
          <p:nvPr/>
        </p:nvSpPr>
        <p:spPr>
          <a:xfrm>
            <a:off x="6372200" y="614473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비동기식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9" y="4400256"/>
            <a:ext cx="4520265" cy="15996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406621"/>
            <a:ext cx="4158989" cy="15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 Register(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4-bit Shift Register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 Register Verilog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Shift Register Output Table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Verilog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Simulation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 확인</a:t>
            </a:r>
            <a:endParaRPr lang="en-US" altLang="ko-KR" sz="18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통하여 동작 확인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064BEC-6BD4-47B5-9F3A-35CA41915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34695"/>
              </p:ext>
            </p:extLst>
          </p:nvPr>
        </p:nvGraphicFramePr>
        <p:xfrm>
          <a:off x="359529" y="2780928"/>
          <a:ext cx="8424941" cy="368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6">
                  <a:extLst>
                    <a:ext uri="{9D8B030D-6E8A-4147-A177-3AD203B41FA5}">
                      <a16:colId xmlns:a16="http://schemas.microsoft.com/office/drawing/2014/main" val="168628287"/>
                    </a:ext>
                  </a:extLst>
                </a:gridCol>
                <a:gridCol w="1270647">
                  <a:extLst>
                    <a:ext uri="{9D8B030D-6E8A-4147-A177-3AD203B41FA5}">
                      <a16:colId xmlns:a16="http://schemas.microsoft.com/office/drawing/2014/main" val="3461868738"/>
                    </a:ext>
                  </a:extLst>
                </a:gridCol>
                <a:gridCol w="1270647">
                  <a:extLst>
                    <a:ext uri="{9D8B030D-6E8A-4147-A177-3AD203B41FA5}">
                      <a16:colId xmlns:a16="http://schemas.microsoft.com/office/drawing/2014/main" val="732805338"/>
                    </a:ext>
                  </a:extLst>
                </a:gridCol>
                <a:gridCol w="1270647">
                  <a:extLst>
                    <a:ext uri="{9D8B030D-6E8A-4147-A177-3AD203B41FA5}">
                      <a16:colId xmlns:a16="http://schemas.microsoft.com/office/drawing/2014/main" val="2227845616"/>
                    </a:ext>
                  </a:extLst>
                </a:gridCol>
                <a:gridCol w="1270647">
                  <a:extLst>
                    <a:ext uri="{9D8B030D-6E8A-4147-A177-3AD203B41FA5}">
                      <a16:colId xmlns:a16="http://schemas.microsoft.com/office/drawing/2014/main" val="4038448676"/>
                    </a:ext>
                  </a:extLst>
                </a:gridCol>
                <a:gridCol w="1270647">
                  <a:extLst>
                    <a:ext uri="{9D8B030D-6E8A-4147-A177-3AD203B41FA5}">
                      <a16:colId xmlns:a16="http://schemas.microsoft.com/office/drawing/2014/main" val="1235518563"/>
                    </a:ext>
                  </a:extLst>
                </a:gridCol>
              </a:tblGrid>
              <a:tr h="333064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Shift</a:t>
                      </a:r>
                      <a:r>
                        <a:rPr lang="en-US" altLang="ko-KR" sz="1600" baseline="0" dirty="0" smtClean="0">
                          <a:solidFill>
                            <a:sysClr val="windowText" lastClr="000000"/>
                          </a:solidFill>
                        </a:rPr>
                        <a:t> Register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OUTPUT TABLE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52586"/>
                  </a:ext>
                </a:extLst>
              </a:tr>
              <a:tr h="67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Clock Transitions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87230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IN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L1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21950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1427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87786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4234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509134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4970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98738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1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11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Ring Counter(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4-bit Ring Counter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ea typeface="맑은 고딕" panose="020B0503020000020004" pitchFamily="50" charset="-127"/>
              </a:rPr>
              <a:t>Ring Counter</a:t>
            </a:r>
            <a:r>
              <a:rPr lang="en-US" altLang="ko-KR" sz="1400" kern="0" dirty="0">
                <a:ea typeface="맑은 고딕" panose="020B0503020000020004" pitchFamily="50" charset="-127"/>
              </a:rPr>
              <a:t>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1800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ea typeface="맑은 고딕" panose="020B0503020000020004" pitchFamily="50" charset="-127"/>
              </a:rPr>
              <a:t>Ring Counter</a:t>
            </a:r>
            <a:r>
              <a:rPr lang="en-US" altLang="ko-KR" sz="1400" kern="0" dirty="0">
                <a:ea typeface="맑은 고딕" panose="020B0503020000020004" pitchFamily="50" charset="-127"/>
              </a:rPr>
              <a:t>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Output Table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Verilog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Simulation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 확인</a:t>
            </a:r>
            <a:endParaRPr lang="en-US" altLang="ko-KR" sz="18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통하여 동작 확인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064BEC-6BD4-47B5-9F3A-35CA41915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94418"/>
              </p:ext>
            </p:extLst>
          </p:nvPr>
        </p:nvGraphicFramePr>
        <p:xfrm>
          <a:off x="359529" y="2780928"/>
          <a:ext cx="8424942" cy="368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6">
                  <a:extLst>
                    <a:ext uri="{9D8B030D-6E8A-4147-A177-3AD203B41FA5}">
                      <a16:colId xmlns:a16="http://schemas.microsoft.com/office/drawing/2014/main" val="168628287"/>
                    </a:ext>
                  </a:extLst>
                </a:gridCol>
                <a:gridCol w="1588309">
                  <a:extLst>
                    <a:ext uri="{9D8B030D-6E8A-4147-A177-3AD203B41FA5}">
                      <a16:colId xmlns:a16="http://schemas.microsoft.com/office/drawing/2014/main" val="3461868738"/>
                    </a:ext>
                  </a:extLst>
                </a:gridCol>
                <a:gridCol w="1588309">
                  <a:extLst>
                    <a:ext uri="{9D8B030D-6E8A-4147-A177-3AD203B41FA5}">
                      <a16:colId xmlns:a16="http://schemas.microsoft.com/office/drawing/2014/main" val="2227845616"/>
                    </a:ext>
                  </a:extLst>
                </a:gridCol>
                <a:gridCol w="1588309">
                  <a:extLst>
                    <a:ext uri="{9D8B030D-6E8A-4147-A177-3AD203B41FA5}">
                      <a16:colId xmlns:a16="http://schemas.microsoft.com/office/drawing/2014/main" val="4038448676"/>
                    </a:ext>
                  </a:extLst>
                </a:gridCol>
                <a:gridCol w="1588309">
                  <a:extLst>
                    <a:ext uri="{9D8B030D-6E8A-4147-A177-3AD203B41FA5}">
                      <a16:colId xmlns:a16="http://schemas.microsoft.com/office/drawing/2014/main" val="1235518563"/>
                    </a:ext>
                  </a:extLst>
                </a:gridCol>
              </a:tblGrid>
              <a:tr h="33306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Ring Counter OUTPUT TABLE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52586"/>
                  </a:ext>
                </a:extLst>
              </a:tr>
              <a:tr h="67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Clock Transitions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87230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21950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1427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87786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4234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509134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4970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98738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1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2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Up/Down Counter(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4bit Up/Down Counter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ea typeface="맑은 고딕" panose="020B0503020000020004" pitchFamily="50" charset="-127"/>
              </a:rPr>
              <a:t>Up/Down Counter</a:t>
            </a:r>
            <a:r>
              <a:rPr lang="en-US" altLang="ko-KR" sz="1400" kern="0" dirty="0">
                <a:ea typeface="맑은 고딕" panose="020B0503020000020004" pitchFamily="50" charset="-127"/>
              </a:rPr>
              <a:t>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Verilog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ea typeface="맑은 고딕" panose="020B0503020000020004" pitchFamily="50" charset="-127"/>
              </a:rPr>
              <a:t>Ring Counter</a:t>
            </a:r>
            <a:r>
              <a:rPr lang="en-US" altLang="ko-KR" sz="1400" kern="0" dirty="0">
                <a:ea typeface="맑은 고딕" panose="020B0503020000020004" pitchFamily="50" charset="-127"/>
              </a:rPr>
              <a:t>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Output Table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Verilog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Simulation 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결과 확인</a:t>
            </a:r>
            <a:endParaRPr lang="en-US" altLang="ko-KR" sz="18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FPGA</a:t>
            </a:r>
            <a:r>
              <a:rPr lang="ko-KR" altLang="en-US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통하여 동작 확인</a:t>
            </a:r>
            <a:r>
              <a:rPr lang="en-US" altLang="ko-KR" sz="18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064BEC-6BD4-47B5-9F3A-35CA41915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05588"/>
              </p:ext>
            </p:extLst>
          </p:nvPr>
        </p:nvGraphicFramePr>
        <p:xfrm>
          <a:off x="318372" y="2780928"/>
          <a:ext cx="8507256" cy="368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6">
                  <a:extLst>
                    <a:ext uri="{9D8B030D-6E8A-4147-A177-3AD203B41FA5}">
                      <a16:colId xmlns:a16="http://schemas.microsoft.com/office/drawing/2014/main" val="168628287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3461868738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2227845616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4038448676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1235518563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2792220084"/>
                    </a:ext>
                  </a:extLst>
                </a:gridCol>
              </a:tblGrid>
              <a:tr h="333064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UP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Counter OUTPUT TABLE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52586"/>
                  </a:ext>
                </a:extLst>
              </a:tr>
              <a:tr h="67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Clock Transitions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87230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DISPLAY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21950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1427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87786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4234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509134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4970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98738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1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63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972C-D328-4553-B8FA-5B5ED46F4A03}"/>
              </a:ext>
            </a:extLst>
          </p:cNvPr>
          <p:cNvSpPr txBox="1">
            <a:spLocks/>
          </p:cNvSpPr>
          <p:nvPr/>
        </p:nvSpPr>
        <p:spPr>
          <a:xfrm>
            <a:off x="1908175" y="0"/>
            <a:ext cx="7235825" cy="692150"/>
          </a:xfrm>
          <a:prstGeom prst="rect">
            <a:avLst/>
          </a:prstGeom>
        </p:spPr>
        <p:txBody>
          <a:bodyPr anchor="ctr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Lucida Sans Unicode" pitchFamily="34" charset="0"/>
                <a:ea typeface="굴림" pitchFamily="50" charset="-127"/>
              </a:defRPr>
            </a:lvl9pPr>
          </a:lstStyle>
          <a:p>
            <a:pPr algn="l"/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Up/Down Counter(</a:t>
            </a:r>
            <a:r>
              <a:rPr lang="ko-KR" altLang="en-US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실습</a:t>
            </a:r>
            <a:r>
              <a:rPr lang="en-US" altLang="ko-KR" sz="32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kern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575F-58D5-4E2D-BAB5-217BCC4D5831}"/>
              </a:ext>
            </a:extLst>
          </p:cNvPr>
          <p:cNvSpPr txBox="1">
            <a:spLocks/>
          </p:cNvSpPr>
          <p:nvPr/>
        </p:nvSpPr>
        <p:spPr>
          <a:xfrm>
            <a:off x="0" y="692150"/>
            <a:ext cx="9144000" cy="59052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4bit Up/Down Counter</a:t>
            </a:r>
            <a:endParaRPr lang="en-US" altLang="ko-KR" sz="1600" kern="0" dirty="0"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1200" b="0" kern="0" dirty="0"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ea typeface="맑은 고딕" panose="020B0503020000020004" pitchFamily="50" charset="-127"/>
              </a:rPr>
              <a:t>	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5064BEC-6BD4-47B5-9F3A-35CA41915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32902"/>
              </p:ext>
            </p:extLst>
          </p:nvPr>
        </p:nvGraphicFramePr>
        <p:xfrm>
          <a:off x="318372" y="1384300"/>
          <a:ext cx="8507256" cy="368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6">
                  <a:extLst>
                    <a:ext uri="{9D8B030D-6E8A-4147-A177-3AD203B41FA5}">
                      <a16:colId xmlns:a16="http://schemas.microsoft.com/office/drawing/2014/main" val="168628287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3461868738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2227845616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4038448676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1235518563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2792220084"/>
                    </a:ext>
                  </a:extLst>
                </a:gridCol>
              </a:tblGrid>
              <a:tr h="333064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DOWN 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Counter OUTPUT TABLE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352586"/>
                  </a:ext>
                </a:extLst>
              </a:tr>
              <a:tr h="67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Clock Transitions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87230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DISPLAY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21950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91427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87786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4234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509134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4970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987389"/>
                  </a:ext>
                </a:extLst>
              </a:tr>
              <a:tr h="33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1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265854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18331</TotalTime>
  <Words>438</Words>
  <Application>Microsoft Office PowerPoint</Application>
  <PresentationFormat>화면 슬라이드 쇼(4:3)</PresentationFormat>
  <Paragraphs>142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Shift Register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537</cp:revision>
  <cp:lastPrinted>2018-11-27T02:01:00Z</cp:lastPrinted>
  <dcterms:created xsi:type="dcterms:W3CDTF">2018-04-05T10:00:10Z</dcterms:created>
  <dcterms:modified xsi:type="dcterms:W3CDTF">2019-01-03T11:37:37Z</dcterms:modified>
</cp:coreProperties>
</file>