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2"/>
  </p:notesMasterIdLst>
  <p:handoutMasterIdLst>
    <p:handoutMasterId r:id="rId13"/>
  </p:handoutMasterIdLst>
  <p:sldIdLst>
    <p:sldId id="256" r:id="rId2"/>
    <p:sldId id="294" r:id="rId3"/>
    <p:sldId id="306" r:id="rId4"/>
    <p:sldId id="258" r:id="rId5"/>
    <p:sldId id="302" r:id="rId6"/>
    <p:sldId id="311" r:id="rId7"/>
    <p:sldId id="307" r:id="rId8"/>
    <p:sldId id="308" r:id="rId9"/>
    <p:sldId id="309" r:id="rId10"/>
    <p:sldId id="312" r:id="rId11"/>
  </p:sldIdLst>
  <p:sldSz cx="9144000" cy="6858000" type="screen4x3"/>
  <p:notesSz cx="9926638" cy="6797675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28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28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28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28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1" userDrawn="1">
          <p15:clr>
            <a:srgbClr val="A4A3A4"/>
          </p15:clr>
        </p15:guide>
        <p15:guide id="2" pos="3127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FF99"/>
    <a:srgbClr val="FFCC00"/>
    <a:srgbClr val="FFCC66"/>
    <a:srgbClr val="CCFFCC"/>
    <a:srgbClr val="CCFF99"/>
    <a:srgbClr val="FFFFCC"/>
    <a:srgbClr val="CC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31" autoAdjust="0"/>
    <p:restoredTop sz="71478" autoAdjust="0"/>
  </p:normalViewPr>
  <p:slideViewPr>
    <p:cSldViewPr>
      <p:cViewPr varScale="1">
        <p:scale>
          <a:sx n="82" d="100"/>
          <a:sy n="82" d="100"/>
        </p:scale>
        <p:origin x="2442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36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5" d="100"/>
          <a:sy n="75" d="100"/>
        </p:scale>
        <p:origin x="-3438" y="-108"/>
      </p:cViewPr>
      <p:guideLst>
        <p:guide orient="horz" pos="2141"/>
        <p:guide pos="312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43030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latinLnBrk="1" hangingPunct="1">
              <a:defRPr kumimoji="1" sz="120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22027" y="1"/>
            <a:ext cx="43030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1" sz="120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6456364"/>
            <a:ext cx="43030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latinLnBrk="1" hangingPunct="1">
              <a:defRPr kumimoji="1" sz="120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22027" y="6456364"/>
            <a:ext cx="43030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latin typeface="굴림" panose="020B0600000101010101" pitchFamily="50" charset="-127"/>
              </a:defRPr>
            </a:lvl1pPr>
          </a:lstStyle>
          <a:p>
            <a:pPr>
              <a:defRPr/>
            </a:pPr>
            <a:fld id="{3C05A39C-644B-45FC-90B1-80E09DC00A1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369472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43030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latinLnBrk="1" hangingPunct="1">
              <a:defRPr kumimoji="1" sz="120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2027" y="1"/>
            <a:ext cx="43030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1" sz="120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63900" y="509588"/>
            <a:ext cx="3398838" cy="2549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2029" y="3228976"/>
            <a:ext cx="7942580" cy="305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456364"/>
            <a:ext cx="43030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latinLnBrk="1" hangingPunct="1">
              <a:defRPr kumimoji="1" sz="120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84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027" y="6456364"/>
            <a:ext cx="43030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latin typeface="굴림" panose="020B0600000101010101" pitchFamily="50" charset="-127"/>
              </a:defRPr>
            </a:lvl1pPr>
          </a:lstStyle>
          <a:p>
            <a:pPr>
              <a:defRPr/>
            </a:pPr>
            <a:fld id="{0389BC7A-D2EA-4360-8162-1164C8330FD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548213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89BC7A-D2EA-4360-8162-1164C8330FDC}" type="slidenum">
              <a:rPr lang="en-US" altLang="ko-KR" smtClean="0"/>
              <a:pPr>
                <a:defRPr/>
              </a:pPr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002349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389BC7A-D2EA-4360-8162-1164C8330FDC}" type="slidenum">
              <a:rPr lang="en-US" altLang="ko-KR" smtClean="0"/>
              <a:pPr>
                <a:defRPr/>
              </a:pPr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036799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905000" y="0"/>
            <a:ext cx="7239000" cy="685800"/>
          </a:xfrm>
          <a:prstGeom prst="rect">
            <a:avLst/>
          </a:pr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defRPr/>
            </a:pPr>
            <a:endParaRPr kumimoji="0" lang="ko-KR" altLang="en-US"/>
          </a:p>
        </p:txBody>
      </p:sp>
      <p:pic>
        <p:nvPicPr>
          <p:cNvPr id="5" name="Picture 3" descr="ui_img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09538"/>
            <a:ext cx="379413" cy="54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 descr="ui_img02_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1288"/>
            <a:ext cx="1066800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905000" y="0"/>
            <a:ext cx="7239000" cy="685800"/>
          </a:xfrm>
          <a:prstGeom prst="rect">
            <a:avLst/>
          </a:pr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defRPr/>
            </a:pPr>
            <a:endParaRPr kumimoji="0" lang="ko-KR" altLang="en-US"/>
          </a:p>
        </p:txBody>
      </p:sp>
      <p:pic>
        <p:nvPicPr>
          <p:cNvPr id="8" name="Picture 6" descr="ui_img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09538"/>
            <a:ext cx="379413" cy="54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7" descr="ui_img02_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1288"/>
            <a:ext cx="1066800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defRPr/>
            </a:pPr>
            <a:endParaRPr kumimoji="0" lang="ko-KR" altLang="ko-KR" sz="1800"/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0" y="6629400"/>
            <a:ext cx="9144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0" lang="en-US" altLang="ko-KR" sz="1000" b="1">
                <a:solidFill>
                  <a:schemeClr val="bg1"/>
                </a:solidFill>
              </a:rPr>
              <a:t>Department of Computer Science and Engineering, Sogang University                                  Page  </a:t>
            </a:r>
            <a:fld id="{19DD9D66-79EB-4E1B-9FDC-711922473DBD}" type="slidenum">
              <a:rPr kumimoji="0" lang="en-US" altLang="ko-KR" sz="1000" b="1" smtClean="0">
                <a:solidFill>
                  <a:schemeClr val="bg1"/>
                </a:solidFill>
              </a:rPr>
              <a:pPr>
                <a:spcBef>
                  <a:spcPct val="50000"/>
                </a:spcBef>
                <a:defRPr/>
              </a:pPr>
              <a:t>‹#›</a:t>
            </a:fld>
            <a:r>
              <a:rPr kumimoji="0" lang="en-US" altLang="ko-KR" sz="1000" b="1">
                <a:solidFill>
                  <a:schemeClr val="bg1"/>
                </a:solidFill>
              </a:rPr>
              <a:t>                                      CAD &amp; VLSI Lab.</a:t>
            </a:r>
            <a:r>
              <a:rPr kumimoji="0" lang="en-US" altLang="ko-KR" sz="1000" b="1"/>
              <a:t> </a:t>
            </a:r>
            <a:r>
              <a:rPr kumimoji="0" lang="en-US" altLang="ko-KR" sz="1000" b="1">
                <a:solidFill>
                  <a:schemeClr val="bg1"/>
                </a:solidFill>
              </a:rPr>
              <a:t>Youse Kim</a:t>
            </a:r>
            <a:r>
              <a:rPr kumimoji="0" lang="en-US" altLang="ko-KR" sz="1000" b="1"/>
              <a:t> </a:t>
            </a: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1905000" y="0"/>
            <a:ext cx="7239000" cy="685800"/>
          </a:xfrm>
          <a:prstGeom prst="rect">
            <a:avLst/>
          </a:prstGeom>
          <a:solidFill>
            <a:srgbClr val="990000">
              <a:alpha val="5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defRPr/>
            </a:pPr>
            <a:endParaRPr kumimoji="0" lang="ko-KR" altLang="en-US"/>
          </a:p>
        </p:txBody>
      </p:sp>
      <p:pic>
        <p:nvPicPr>
          <p:cNvPr id="13" name="Picture 11" descr="ui_img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09538"/>
            <a:ext cx="379413" cy="54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2" descr="ui_img02_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1288"/>
            <a:ext cx="1066800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defRPr/>
            </a:pPr>
            <a:endParaRPr kumimoji="0" lang="ko-KR" altLang="ko-KR" sz="1800"/>
          </a:p>
        </p:txBody>
      </p:sp>
      <p:sp>
        <p:nvSpPr>
          <p:cNvPr id="16" name="Text Box 14"/>
          <p:cNvSpPr txBox="1">
            <a:spLocks noChangeArrowheads="1"/>
          </p:cNvSpPr>
          <p:nvPr userDrawn="1"/>
        </p:nvSpPr>
        <p:spPr bwMode="auto">
          <a:xfrm>
            <a:off x="0" y="6629400"/>
            <a:ext cx="9144000" cy="244475"/>
          </a:xfrm>
          <a:prstGeom prst="rect">
            <a:avLst/>
          </a:pr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0" lang="en-US" altLang="ko-KR" sz="1000" b="1">
                <a:solidFill>
                  <a:schemeClr val="bg1"/>
                </a:solidFill>
              </a:rPr>
              <a:t>Department of Computer Science and Engineering, Sogang University                                  Page  </a:t>
            </a:r>
            <a:fld id="{CE905534-1EF4-4EC3-B788-22E8F9557FF1}" type="slidenum">
              <a:rPr kumimoji="0" lang="en-US" altLang="ko-KR" sz="1000" b="1" smtClean="0">
                <a:solidFill>
                  <a:schemeClr val="bg1"/>
                </a:solidFill>
              </a:rPr>
              <a:pPr>
                <a:spcBef>
                  <a:spcPct val="50000"/>
                </a:spcBef>
                <a:defRPr/>
              </a:pPr>
              <a:t>‹#›</a:t>
            </a:fld>
            <a:endParaRPr kumimoji="0" lang="en-US" altLang="ko-KR" sz="1000" b="1">
              <a:solidFill>
                <a:schemeClr val="bg1"/>
              </a:solidFill>
            </a:endParaRPr>
          </a:p>
        </p:txBody>
      </p:sp>
      <p:pic>
        <p:nvPicPr>
          <p:cNvPr id="17" name="Picture 5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00625"/>
            <a:ext cx="5214938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27" name="Rectangle 15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8928" name="Rectangle 16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18" name="Rectangle 1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9" name="Rectangle 18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20" name="Rectangle 1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0E646C-5301-4D0F-BCED-FE2C9DBF04B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8906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95E3A3-D2AB-4F71-B06D-F412462C034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47576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975475" y="0"/>
            <a:ext cx="2168525" cy="623728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68313" y="0"/>
            <a:ext cx="6354762" cy="623728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0DA3A5-3E3C-4DE8-BC37-451A534DD7D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54741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Times New Roman" pitchFamily="18" charset="0"/>
                <a:ea typeface="HY헤드라인M" pitchFamily="18" charset="-127"/>
                <a:cs typeface="Times New Roman" pitchFamily="18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C00000"/>
              </a:buClr>
              <a:buFont typeface="Wingdings" pitchFamily="2" charset="2"/>
              <a:buChar char="u"/>
              <a:defRPr sz="2400" b="1">
                <a:solidFill>
                  <a:schemeClr val="tx1"/>
                </a:solidFill>
                <a:latin typeface="Times New Roman" pitchFamily="18" charset="0"/>
                <a:ea typeface="HY헤드라인M" pitchFamily="18" charset="-127"/>
                <a:cs typeface="Times New Roman" pitchFamily="18" charset="0"/>
              </a:defRPr>
            </a:lvl1pPr>
            <a:lvl2pPr marL="800100" indent="-342900">
              <a:buClr>
                <a:srgbClr val="ED7613"/>
              </a:buClr>
              <a:buFont typeface="Wingdings" panose="05000000000000000000" pitchFamily="2" charset="2"/>
              <a:buChar char="§"/>
              <a:defRPr sz="2000" kern="100" spc="0" baseline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  <a:cs typeface="Times New Roman" pitchFamily="18" charset="0"/>
              </a:defRPr>
            </a:lvl2pPr>
            <a:lvl3pPr>
              <a:buClr>
                <a:srgbClr val="FFC000"/>
              </a:buClr>
              <a:buFont typeface="Wingdings" pitchFamily="2" charset="2"/>
              <a:buChar char="§"/>
              <a:defRPr sz="1800" kern="100" spc="0" baseline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  <a:cs typeface="Times New Roman" pitchFamily="18" charset="0"/>
              </a:defRPr>
            </a:lvl3pPr>
            <a:lvl4pPr>
              <a:buClr>
                <a:srgbClr val="92D050"/>
              </a:buClr>
              <a:buFont typeface="Arial" pitchFamily="34" charset="0"/>
              <a:buChar char="•"/>
              <a:defRPr sz="1600" kern="100" spc="0" baseline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  <a:cs typeface="Times New Roman" pitchFamily="18" charset="0"/>
              </a:defRPr>
            </a:lvl4pPr>
            <a:lvl5pPr>
              <a:buNone/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C816CE-14A8-485E-B4D2-DE61DAE3640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93574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9BEDB6-50DE-41C2-9E6E-4A4D6DC8A1C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4590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8313" y="908050"/>
            <a:ext cx="4038600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59313" y="908050"/>
            <a:ext cx="4038600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875CC7-99AC-4FC4-8902-AAA3E302728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49088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9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98658D-D507-4E5D-8126-1DDA1149311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71733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3A9254-CD65-49CC-BC05-B8D63AC63CC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10053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BFF349-2E7B-420F-A6B7-50E26A47E78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54546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7F63E4-D75F-4BBF-9726-74A13D295AA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66727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26229C-C748-4BC8-AF1F-C3B6A5851CC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74235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1905000" y="0"/>
            <a:ext cx="7239000" cy="685800"/>
          </a:xfrm>
          <a:prstGeom prst="rect">
            <a:avLst/>
          </a:pr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defRPr/>
            </a:pPr>
            <a:endParaRPr kumimoji="0" lang="ko-KR" altLang="en-US"/>
          </a:p>
        </p:txBody>
      </p:sp>
      <p:pic>
        <p:nvPicPr>
          <p:cNvPr id="1027" name="Picture 3" descr="ui_img0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09538"/>
            <a:ext cx="379413" cy="54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 descr="ui_img02_3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1288"/>
            <a:ext cx="1066800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1905000" y="0"/>
            <a:ext cx="7239000" cy="685800"/>
          </a:xfrm>
          <a:prstGeom prst="rect">
            <a:avLst/>
          </a:pr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defRPr/>
            </a:pPr>
            <a:endParaRPr kumimoji="0" lang="ko-KR" altLang="en-US"/>
          </a:p>
        </p:txBody>
      </p:sp>
      <p:pic>
        <p:nvPicPr>
          <p:cNvPr id="1030" name="Picture 6" descr="ui_img0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09538"/>
            <a:ext cx="379413" cy="54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 descr="ui_img02_3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1288"/>
            <a:ext cx="1066800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defRPr/>
            </a:pPr>
            <a:endParaRPr kumimoji="0" lang="ko-KR" altLang="ko-KR" sz="1800"/>
          </a:p>
        </p:txBody>
      </p:sp>
      <p:sp>
        <p:nvSpPr>
          <p:cNvPr id="1033" name="Text Box 9"/>
          <p:cNvSpPr txBox="1">
            <a:spLocks noChangeArrowheads="1"/>
          </p:cNvSpPr>
          <p:nvPr/>
        </p:nvSpPr>
        <p:spPr bwMode="auto">
          <a:xfrm>
            <a:off x="0" y="6629400"/>
            <a:ext cx="9144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0" lang="en-US" altLang="ko-KR" sz="1000" b="1">
                <a:solidFill>
                  <a:schemeClr val="bg1"/>
                </a:solidFill>
              </a:rPr>
              <a:t>Department of Computer Science and Engineering, Sogang University                                  Page  </a:t>
            </a:r>
            <a:fld id="{147C1D0E-38CB-4AED-8CBA-710FA68BC17D}" type="slidenum">
              <a:rPr kumimoji="0" lang="en-US" altLang="ko-KR" sz="1000" b="1" smtClean="0">
                <a:solidFill>
                  <a:schemeClr val="bg1"/>
                </a:solidFill>
              </a:rPr>
              <a:pPr>
                <a:spcBef>
                  <a:spcPct val="50000"/>
                </a:spcBef>
                <a:defRPr/>
              </a:pPr>
              <a:t>‹#›</a:t>
            </a:fld>
            <a:r>
              <a:rPr kumimoji="0" lang="en-US" altLang="ko-KR" sz="1000" b="1">
                <a:solidFill>
                  <a:schemeClr val="bg1"/>
                </a:solidFill>
              </a:rPr>
              <a:t>                                      CAD &amp; VLSI Lab.</a:t>
            </a:r>
            <a:r>
              <a:rPr kumimoji="0" lang="en-US" altLang="ko-KR" sz="1000" b="1"/>
              <a:t> </a:t>
            </a:r>
            <a:r>
              <a:rPr kumimoji="0" lang="en-US" altLang="ko-KR" sz="1000" b="1">
                <a:solidFill>
                  <a:schemeClr val="bg1"/>
                </a:solidFill>
              </a:rPr>
              <a:t>Youse Kim</a:t>
            </a:r>
            <a:r>
              <a:rPr kumimoji="0" lang="en-US" altLang="ko-KR" sz="1000" b="1"/>
              <a:t> </a:t>
            </a:r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1905000" y="0"/>
            <a:ext cx="7239000" cy="685800"/>
          </a:xfrm>
          <a:prstGeom prst="rect">
            <a:avLst/>
          </a:pr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defRPr/>
            </a:pPr>
            <a:endParaRPr kumimoji="0" lang="ko-KR" altLang="en-US"/>
          </a:p>
        </p:txBody>
      </p:sp>
      <p:pic>
        <p:nvPicPr>
          <p:cNvPr id="1035" name="Picture 11" descr="ui_img0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09538"/>
            <a:ext cx="379413" cy="54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6" name="Picture 12" descr="ui_img02_3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1288"/>
            <a:ext cx="1066800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defRPr/>
            </a:pPr>
            <a:endParaRPr kumimoji="0" lang="ko-KR" altLang="ko-KR" sz="1800"/>
          </a:p>
        </p:txBody>
      </p:sp>
      <p:sp>
        <p:nvSpPr>
          <p:cNvPr id="1038" name="Text Box 14"/>
          <p:cNvSpPr txBox="1">
            <a:spLocks noChangeArrowheads="1"/>
          </p:cNvSpPr>
          <p:nvPr/>
        </p:nvSpPr>
        <p:spPr bwMode="auto">
          <a:xfrm>
            <a:off x="0" y="6629400"/>
            <a:ext cx="9144000" cy="244475"/>
          </a:xfrm>
          <a:prstGeom prst="rect">
            <a:avLst/>
          </a:pr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0" lang="en-US" altLang="ko-KR" sz="1000" b="1">
                <a:solidFill>
                  <a:schemeClr val="bg1"/>
                </a:solidFill>
              </a:rPr>
              <a:t>Department of Computer Science and Engineering, Sogang University                                  Page  </a:t>
            </a:r>
            <a:fld id="{2A593E33-C9C7-45A5-8E6D-B30C6765FB82}" type="slidenum">
              <a:rPr kumimoji="0" lang="en-US" altLang="ko-KR" sz="1000" b="1" smtClean="0">
                <a:solidFill>
                  <a:schemeClr val="bg1"/>
                </a:solidFill>
              </a:rPr>
              <a:pPr>
                <a:spcBef>
                  <a:spcPct val="50000"/>
                </a:spcBef>
                <a:defRPr/>
              </a:pPr>
              <a:t>‹#›</a:t>
            </a:fld>
            <a:endParaRPr kumimoji="0" lang="en-US" altLang="ko-KR" sz="1000" b="1">
              <a:solidFill>
                <a:schemeClr val="bg1"/>
              </a:solidFill>
            </a:endParaRPr>
          </a:p>
        </p:txBody>
      </p:sp>
      <p:sp>
        <p:nvSpPr>
          <p:cNvPr id="1039" name="Rectangle 15"/>
          <p:cNvSpPr>
            <a:spLocks noGrp="1" noChangeArrowheads="1"/>
          </p:cNvSpPr>
          <p:nvPr>
            <p:ph type="title"/>
          </p:nvPr>
        </p:nvSpPr>
        <p:spPr bwMode="auto">
          <a:xfrm>
            <a:off x="1908175" y="0"/>
            <a:ext cx="72358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40" name="Rectangle 1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908050"/>
            <a:ext cx="8229600" cy="532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113" name="Rectangle 1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latinLnBrk="1" hangingPunct="1">
              <a:defRPr kumimoji="1" sz="1400">
                <a:latin typeface="+mn-lt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14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84438" y="6345238"/>
            <a:ext cx="4319587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latinLnBrk="1" hangingPunct="1">
              <a:defRPr kumimoji="1" sz="1400">
                <a:latin typeface="+mn-lt"/>
                <a:ea typeface="Asia유치원M" pitchFamily="18" charset="-127"/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4115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16688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400">
                <a:latin typeface="굴림" panose="020B0600000101010101" pitchFamily="50" charset="-127"/>
              </a:defRPr>
            </a:lvl1pPr>
          </a:lstStyle>
          <a:p>
            <a:pPr>
              <a:defRPr/>
            </a:pPr>
            <a:fld id="{BD517A0C-F0A4-4A1B-9105-3CA4D1EBDE5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81" r:id="rId1"/>
    <p:sldLayoutId id="2147484671" r:id="rId2"/>
    <p:sldLayoutId id="2147484672" r:id="rId3"/>
    <p:sldLayoutId id="2147484673" r:id="rId4"/>
    <p:sldLayoutId id="2147484674" r:id="rId5"/>
    <p:sldLayoutId id="2147484675" r:id="rId6"/>
    <p:sldLayoutId id="2147484676" r:id="rId7"/>
    <p:sldLayoutId id="2147484677" r:id="rId8"/>
    <p:sldLayoutId id="2147484678" r:id="rId9"/>
    <p:sldLayoutId id="2147484679" r:id="rId10"/>
    <p:sldLayoutId id="2147484680" r:id="rId11"/>
  </p:sldLayoutIdLst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Lucida Sans Unicode" pitchFamily="34" charset="0"/>
          <a:ea typeface="굴림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Lucida Sans Unicode" pitchFamily="34" charset="0"/>
          <a:ea typeface="굴림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Lucida Sans Unicode" pitchFamily="34" charset="0"/>
          <a:ea typeface="굴림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Lucida Sans Unicode" pitchFamily="34" charset="0"/>
          <a:ea typeface="굴림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Lucida Sans Unicode" pitchFamily="34" charset="0"/>
          <a:ea typeface="굴림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Lucida Sans Unicode" pitchFamily="34" charset="0"/>
          <a:ea typeface="굴림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Lucida Sans Unicode" pitchFamily="34" charset="0"/>
          <a:ea typeface="굴림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Lucida Sans Unicode" pitchFamily="34" charset="0"/>
          <a:ea typeface="굴림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kumimoji="1" sz="2800" b="1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j-ea"/>
          <a:cs typeface="굴림" pitchFamily="50" charset="-127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1600">
          <a:solidFill>
            <a:schemeClr val="tx1"/>
          </a:solidFill>
          <a:latin typeface="+mn-lt"/>
          <a:ea typeface="+mj-ea"/>
          <a:cs typeface="굴림" pitchFamily="50" charset="-127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+mn-lt"/>
          <a:ea typeface="+mj-ea"/>
          <a:cs typeface="굴림" pitchFamily="50" charset="-127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j-ea"/>
          <a:cs typeface="굴림" pitchFamily="50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j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j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j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j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412777"/>
            <a:ext cx="9144000" cy="2187674"/>
          </a:xfrm>
        </p:spPr>
        <p:txBody>
          <a:bodyPr/>
          <a:lstStyle/>
          <a:p>
            <a:r>
              <a:rPr lang="ko-KR" alt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컴퓨터공학실험</a:t>
            </a:r>
            <a:r>
              <a:rPr lang="en-US" altLang="ko-KR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</a:t>
            </a:r>
            <a:br>
              <a:rPr lang="en-US" altLang="ko-KR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ko-KR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sz="3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MSI/LSI </a:t>
            </a:r>
            <a:r>
              <a:rPr lang="ko-KR" alt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조합회로 </a:t>
            </a:r>
            <a:r>
              <a:rPr lang="en-US" altLang="ko-KR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Decoder /MUX</a:t>
            </a:r>
            <a:r>
              <a:rPr lang="en-US" altLang="ko-KR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ko-KR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ko-KR" altLang="en-US" sz="3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5351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7F007814-113B-412C-AE5A-072305069C71}"/>
              </a:ext>
            </a:extLst>
          </p:cNvPr>
          <p:cNvSpPr txBox="1">
            <a:spLocks/>
          </p:cNvSpPr>
          <p:nvPr/>
        </p:nvSpPr>
        <p:spPr>
          <a:xfrm>
            <a:off x="323528" y="836712"/>
            <a:ext cx="8352928" cy="5616575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2800" b="1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9pPr>
          </a:lstStyle>
          <a:p>
            <a:pPr>
              <a:buClr>
                <a:srgbClr val="C00000"/>
              </a:buClr>
              <a:buFont typeface="Wingdings" panose="05000000000000000000" pitchFamily="2" charset="2"/>
              <a:buChar char="u"/>
            </a:pPr>
            <a:r>
              <a:rPr lang="en-US" altLang="ko-KR" sz="2000" b="0" kern="0" dirty="0" smtClean="0">
                <a:ea typeface="맑은 고딕" panose="020B0503020000020004" pitchFamily="50" charset="-127"/>
              </a:rPr>
              <a:t>1 to 4 line </a:t>
            </a:r>
            <a:r>
              <a:rPr lang="en-US" altLang="ko-KR" sz="2000" b="0" kern="0" dirty="0" err="1" smtClean="0">
                <a:ea typeface="맑은 고딕" panose="020B0503020000020004" pitchFamily="50" charset="-127"/>
              </a:rPr>
              <a:t>deMUX</a:t>
            </a:r>
            <a:r>
              <a:rPr lang="en-US" altLang="ko-KR" sz="2000" b="0" kern="0" dirty="0" smtClean="0">
                <a:ea typeface="맑은 고딕" panose="020B0503020000020004" pitchFamily="50" charset="-127"/>
              </a:rPr>
              <a:t> Truth Table</a:t>
            </a:r>
          </a:p>
          <a:p>
            <a:pPr lvl="1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endParaRPr lang="en-US" altLang="ko-KR" kern="0" dirty="0">
              <a:latin typeface="Times New Roman" pitchFamily="18" charset="0"/>
              <a:ea typeface="맑은 고딕" panose="020B0503020000020004" pitchFamily="50" charset="-127"/>
              <a:cs typeface="Times New Roman" pitchFamily="18" charset="0"/>
            </a:endParaRPr>
          </a:p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endParaRPr lang="en-US" altLang="ko-KR" sz="2000" kern="0" dirty="0">
              <a:ea typeface="맑은 고딕" panose="020B0503020000020004" pitchFamily="50" charset="-127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6C75972C-D328-4553-B8FA-5B5ED46F4A03}"/>
              </a:ext>
            </a:extLst>
          </p:cNvPr>
          <p:cNvSpPr txBox="1">
            <a:spLocks/>
          </p:cNvSpPr>
          <p:nvPr/>
        </p:nvSpPr>
        <p:spPr>
          <a:xfrm>
            <a:off x="1908175" y="0"/>
            <a:ext cx="7235825" cy="692150"/>
          </a:xfrm>
          <a:prstGeom prst="rect">
            <a:avLst/>
          </a:prstGeom>
        </p:spPr>
        <p:txBody>
          <a:bodyPr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2pPr>
            <a:lvl3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3pPr>
            <a:lvl4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4pPr>
            <a:lvl5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5pPr>
            <a:lvl6pPr marL="4572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6pPr>
            <a:lvl7pPr marL="9144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7pPr>
            <a:lvl8pPr marL="13716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8pPr>
            <a:lvl9pPr marL="18288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9pPr>
          </a:lstStyle>
          <a:p>
            <a:pPr algn="l"/>
            <a:r>
              <a:rPr lang="en-US" altLang="ko-KR" sz="3200" kern="0" dirty="0" smtClean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1 to 4 line </a:t>
            </a:r>
            <a:r>
              <a:rPr lang="en-US" altLang="ko-KR" sz="3200" kern="0" dirty="0" err="1" smtClean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deMUX</a:t>
            </a:r>
            <a:r>
              <a:rPr lang="en-US" altLang="ko-KR" sz="3200" kern="0" dirty="0" smtClean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(</a:t>
            </a:r>
            <a:r>
              <a:rPr lang="ko-KR" altLang="en-US" sz="3200" kern="0" dirty="0" smtClean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실습</a:t>
            </a:r>
            <a:r>
              <a:rPr lang="en-US" altLang="ko-KR" sz="3200" kern="0" dirty="0" smtClean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)</a:t>
            </a:r>
            <a:endParaRPr lang="ko-KR" altLang="en-US" sz="3200" kern="0" dirty="0">
              <a:latin typeface="Times New Roman" pitchFamily="18" charset="0"/>
              <a:ea typeface="맑은 고딕" panose="020B0503020000020004" pitchFamily="50" charset="-127"/>
              <a:cs typeface="Times New Roman" pitchFamily="18" charset="0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0345825"/>
              </p:ext>
            </p:extLst>
          </p:nvPr>
        </p:nvGraphicFramePr>
        <p:xfrm>
          <a:off x="971600" y="1700808"/>
          <a:ext cx="6408710" cy="39604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915530">
                  <a:extLst>
                    <a:ext uri="{9D8B030D-6E8A-4147-A177-3AD203B41FA5}">
                      <a16:colId xmlns:a16="http://schemas.microsoft.com/office/drawing/2014/main" val="3956605575"/>
                    </a:ext>
                  </a:extLst>
                </a:gridCol>
                <a:gridCol w="915530">
                  <a:extLst>
                    <a:ext uri="{9D8B030D-6E8A-4147-A177-3AD203B41FA5}">
                      <a16:colId xmlns:a16="http://schemas.microsoft.com/office/drawing/2014/main" val="2400411899"/>
                    </a:ext>
                  </a:extLst>
                </a:gridCol>
                <a:gridCol w="915530">
                  <a:extLst>
                    <a:ext uri="{9D8B030D-6E8A-4147-A177-3AD203B41FA5}">
                      <a16:colId xmlns:a16="http://schemas.microsoft.com/office/drawing/2014/main" val="346344756"/>
                    </a:ext>
                  </a:extLst>
                </a:gridCol>
                <a:gridCol w="915530">
                  <a:extLst>
                    <a:ext uri="{9D8B030D-6E8A-4147-A177-3AD203B41FA5}">
                      <a16:colId xmlns:a16="http://schemas.microsoft.com/office/drawing/2014/main" val="574910277"/>
                    </a:ext>
                  </a:extLst>
                </a:gridCol>
                <a:gridCol w="915530">
                  <a:extLst>
                    <a:ext uri="{9D8B030D-6E8A-4147-A177-3AD203B41FA5}">
                      <a16:colId xmlns:a16="http://schemas.microsoft.com/office/drawing/2014/main" val="1403600540"/>
                    </a:ext>
                  </a:extLst>
                </a:gridCol>
                <a:gridCol w="915530">
                  <a:extLst>
                    <a:ext uri="{9D8B030D-6E8A-4147-A177-3AD203B41FA5}">
                      <a16:colId xmlns:a16="http://schemas.microsoft.com/office/drawing/2014/main" val="4050356088"/>
                    </a:ext>
                  </a:extLst>
                </a:gridCol>
                <a:gridCol w="915530">
                  <a:extLst>
                    <a:ext uri="{9D8B030D-6E8A-4147-A177-3AD203B41FA5}">
                      <a16:colId xmlns:a16="http://schemas.microsoft.com/office/drawing/2014/main" val="674454246"/>
                    </a:ext>
                  </a:extLst>
                </a:gridCol>
              </a:tblGrid>
              <a:tr h="39604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Select</a:t>
                      </a:r>
                      <a:endParaRPr lang="ko-KR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</a:t>
                      </a:r>
                      <a:endParaRPr lang="ko-KR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Output</a:t>
                      </a:r>
                      <a:endParaRPr lang="ko-KR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6932999"/>
                  </a:ext>
                </a:extLst>
              </a:tr>
              <a:tr h="3960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InA</a:t>
                      </a:r>
                      <a:endParaRPr lang="ko-KR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InB</a:t>
                      </a:r>
                      <a:endParaRPr lang="ko-KR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ko-KR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Out1</a:t>
                      </a:r>
                      <a:endParaRPr lang="ko-KR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Out2</a:t>
                      </a:r>
                      <a:endParaRPr lang="ko-KR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Out3</a:t>
                      </a:r>
                      <a:endParaRPr lang="ko-KR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Out4</a:t>
                      </a:r>
                      <a:endParaRPr lang="ko-KR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6667159"/>
                  </a:ext>
                </a:extLst>
              </a:tr>
              <a:tr h="396044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519439"/>
                  </a:ext>
                </a:extLst>
              </a:tr>
              <a:tr h="396044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248411"/>
                  </a:ext>
                </a:extLst>
              </a:tr>
              <a:tr h="396044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1737766"/>
                  </a:ext>
                </a:extLst>
              </a:tr>
              <a:tr h="396044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8579812"/>
                  </a:ext>
                </a:extLst>
              </a:tr>
              <a:tr h="396044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1492495"/>
                  </a:ext>
                </a:extLst>
              </a:tr>
              <a:tr h="396044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1817705"/>
                  </a:ext>
                </a:extLst>
              </a:tr>
              <a:tr h="396044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1101503"/>
                  </a:ext>
                </a:extLst>
              </a:tr>
              <a:tr h="396044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27339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0570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DC6AE8-8030-4C05-BB3A-83D60C19A1A1}"/>
              </a:ext>
            </a:extLst>
          </p:cNvPr>
          <p:cNvSpPr txBox="1">
            <a:spLocks/>
          </p:cNvSpPr>
          <p:nvPr/>
        </p:nvSpPr>
        <p:spPr>
          <a:xfrm>
            <a:off x="1908175" y="0"/>
            <a:ext cx="7235825" cy="692696"/>
          </a:xfrm>
          <a:prstGeom prst="rect">
            <a:avLst/>
          </a:prstGeom>
        </p:spPr>
        <p:txBody>
          <a:bodyPr anchor="ctr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2pPr>
            <a:lvl3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3pPr>
            <a:lvl4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4pPr>
            <a:lvl5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5pPr>
            <a:lvl6pPr marL="4572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6pPr>
            <a:lvl7pPr marL="9144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7pPr>
            <a:lvl8pPr marL="13716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8pPr>
            <a:lvl9pPr marL="18288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9pPr>
          </a:lstStyle>
          <a:p>
            <a:pPr algn="l"/>
            <a:r>
              <a:rPr lang="ko-KR" altLang="en-US" sz="32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실험 목표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8663EE-374F-4796-B13E-DA62D9D5983A}"/>
              </a:ext>
            </a:extLst>
          </p:cNvPr>
          <p:cNvSpPr txBox="1">
            <a:spLocks/>
          </p:cNvSpPr>
          <p:nvPr/>
        </p:nvSpPr>
        <p:spPr>
          <a:xfrm>
            <a:off x="467544" y="908720"/>
            <a:ext cx="8229600" cy="5616575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2800" b="1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9pPr>
          </a:lstStyle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Decoder/Encoder</a:t>
            </a:r>
            <a:r>
              <a:rPr lang="ko-KR" altLang="en-US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의 개</a:t>
            </a:r>
            <a:r>
              <a:rPr lang="ko-KR" altLang="en-US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념</a:t>
            </a:r>
            <a:r>
              <a:rPr lang="ko-KR" altLang="en-US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이해 </a:t>
            </a:r>
            <a:endParaRPr lang="en-US" altLang="ko-KR" sz="2000" b="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endParaRPr lang="en-US" altLang="ko-KR" sz="2000" b="0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MUX/</a:t>
            </a:r>
            <a:r>
              <a:rPr lang="en-US" altLang="ko-KR" sz="2000" b="0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DeMUX</a:t>
            </a:r>
            <a:r>
              <a:rPr lang="ko-KR" altLang="en-US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의 개념 이해</a:t>
            </a:r>
            <a:endParaRPr lang="en-US" altLang="ko-KR" sz="2000" b="0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endParaRPr lang="en-US" altLang="ko-KR" sz="2000" b="0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Verilog</a:t>
            </a:r>
            <a:r>
              <a:rPr lang="ko-KR" altLang="en-US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사용하여 </a:t>
            </a:r>
            <a:r>
              <a:rPr lang="ko-KR" altLang="en-US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다양한 </a:t>
            </a: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Decoder </a:t>
            </a:r>
            <a:r>
              <a:rPr lang="ko-KR" altLang="en-US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및 </a:t>
            </a: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MUX </a:t>
            </a:r>
            <a:r>
              <a:rPr lang="ko-KR" altLang="en-US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구현</a:t>
            </a:r>
            <a:endParaRPr lang="en-US" altLang="ko-KR" sz="2000" b="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endParaRPr lang="en-US" altLang="ko-KR" sz="2000" b="0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FPGA </a:t>
            </a:r>
            <a:r>
              <a:rPr lang="ko-KR" altLang="en-US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통해서 </a:t>
            </a:r>
            <a:r>
              <a:rPr lang="en-US" altLang="ko-KR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Verilog</a:t>
            </a:r>
            <a:r>
              <a:rPr lang="ko-KR" altLang="en-US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구현된 회로의 동작 확인</a:t>
            </a:r>
            <a:endParaRPr lang="en-US" altLang="ko-KR" sz="2000" b="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0084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EDED9A34-61DD-462D-9959-881D19BA463D}"/>
              </a:ext>
            </a:extLst>
          </p:cNvPr>
          <p:cNvSpPr txBox="1">
            <a:spLocks/>
          </p:cNvSpPr>
          <p:nvPr/>
        </p:nvSpPr>
        <p:spPr>
          <a:xfrm>
            <a:off x="1908175" y="0"/>
            <a:ext cx="7235825" cy="692150"/>
          </a:xfrm>
          <a:prstGeom prst="rect">
            <a:avLst/>
          </a:prstGeom>
        </p:spPr>
        <p:txBody>
          <a:bodyPr anchor="ctr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2pPr>
            <a:lvl3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3pPr>
            <a:lvl4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4pPr>
            <a:lvl5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5pPr>
            <a:lvl6pPr marL="4572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6pPr>
            <a:lvl7pPr marL="9144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7pPr>
            <a:lvl8pPr marL="13716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8pPr>
            <a:lvl9pPr marL="18288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9pPr>
          </a:lstStyle>
          <a:p>
            <a:pPr algn="l"/>
            <a:r>
              <a:rPr lang="en-US" altLang="ko-KR" sz="3200" kern="0" dirty="0" smtClean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Decoder / Encoder</a:t>
            </a:r>
            <a:endParaRPr lang="ko-KR" altLang="en-US" sz="3200" kern="0" dirty="0">
              <a:latin typeface="Times New Roman" pitchFamily="18" charset="0"/>
              <a:ea typeface="맑은 고딕" panose="020B0503020000020004" pitchFamily="50" charset="-127"/>
              <a:cs typeface="Times New Roman" pitchFamily="18" charset="0"/>
            </a:endParaRP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EF54575F-58D5-4E2D-BAB5-217BCC4D5831}"/>
              </a:ext>
            </a:extLst>
          </p:cNvPr>
          <p:cNvSpPr txBox="1">
            <a:spLocks/>
          </p:cNvSpPr>
          <p:nvPr/>
        </p:nvSpPr>
        <p:spPr>
          <a:xfrm>
            <a:off x="467544" y="692150"/>
            <a:ext cx="8280920" cy="5905202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2800" b="1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9pPr>
          </a:lstStyle>
          <a:p>
            <a:pPr>
              <a:lnSpc>
                <a:spcPct val="12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r>
              <a:rPr lang="en-US" altLang="ko-KR" sz="2000" b="0" kern="0" dirty="0" smtClean="0">
                <a:ea typeface="맑은 고딕" panose="020B0503020000020004" pitchFamily="50" charset="-127"/>
              </a:rPr>
              <a:t>Decoder(</a:t>
            </a:r>
            <a:r>
              <a:rPr lang="ko-KR" altLang="en-US" sz="2000" b="0" kern="0" dirty="0" err="1" smtClean="0">
                <a:ea typeface="맑은 고딕" panose="020B0503020000020004" pitchFamily="50" charset="-127"/>
              </a:rPr>
              <a:t>복호기</a:t>
            </a:r>
            <a:r>
              <a:rPr lang="en-US" altLang="ko-KR" sz="2000" b="0" kern="0" dirty="0" smtClean="0">
                <a:ea typeface="맑은 고딕" panose="020B0503020000020004" pitchFamily="50" charset="-127"/>
              </a:rPr>
              <a:t>)</a:t>
            </a:r>
          </a:p>
          <a:p>
            <a:pPr lvl="1">
              <a:lnSpc>
                <a:spcPct val="12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r>
              <a:rPr lang="en-US" altLang="ko-KR" sz="1800" kern="0" dirty="0" smtClean="0">
                <a:ea typeface="맑은 고딕" panose="020B0503020000020004" pitchFamily="50" charset="-127"/>
              </a:rPr>
              <a:t>Encoding</a:t>
            </a:r>
            <a:r>
              <a:rPr lang="ko-KR" altLang="en-US" sz="1800" kern="0" dirty="0" smtClean="0">
                <a:ea typeface="맑은 고딕" panose="020B0503020000020004" pitchFamily="50" charset="-127"/>
              </a:rPr>
              <a:t>된 데이터를 이전으로 되돌리기 위하여 변환 및  처리 과정을 수행하는 회로</a:t>
            </a:r>
            <a:endParaRPr lang="en-US" altLang="ko-KR" sz="1800" b="0" kern="0" dirty="0">
              <a:ea typeface="맑은 고딕" panose="020B0503020000020004" pitchFamily="50" charset="-127"/>
            </a:endParaRPr>
          </a:p>
          <a:p>
            <a:pPr>
              <a:lnSpc>
                <a:spcPct val="12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r>
              <a:rPr lang="en-US" altLang="ko-KR" sz="2000" b="0" kern="0" dirty="0" smtClean="0">
                <a:ea typeface="맑은 고딕" panose="020B0503020000020004" pitchFamily="50" charset="-127"/>
              </a:rPr>
              <a:t>Encoder(</a:t>
            </a:r>
            <a:r>
              <a:rPr lang="ko-KR" altLang="en-US" sz="2000" b="0" kern="0" dirty="0" err="1" smtClean="0">
                <a:ea typeface="맑은 고딕" panose="020B0503020000020004" pitchFamily="50" charset="-127"/>
              </a:rPr>
              <a:t>부호기</a:t>
            </a:r>
            <a:r>
              <a:rPr lang="en-US" altLang="ko-KR" sz="2000" b="0" kern="0" dirty="0" smtClean="0">
                <a:ea typeface="맑은 고딕" panose="020B0503020000020004" pitchFamily="50" charset="-127"/>
              </a:rPr>
              <a:t>)</a:t>
            </a:r>
          </a:p>
          <a:p>
            <a:pPr lvl="1">
              <a:lnSpc>
                <a:spcPct val="12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r>
              <a:rPr lang="ko-KR" altLang="en-US" sz="1800" kern="0" dirty="0">
                <a:ea typeface="맑은 고딕" panose="020B0503020000020004" pitchFamily="50" charset="-127"/>
              </a:rPr>
              <a:t>특정 데이터를 보안 또는 데이터의 크기 축소 등을 위하여 다른 형태나 형식으로 변환 및 처리 하는 </a:t>
            </a:r>
            <a:r>
              <a:rPr lang="ko-KR" altLang="en-US" sz="1800" kern="0" dirty="0" smtClean="0">
                <a:ea typeface="맑은 고딕" panose="020B0503020000020004" pitchFamily="50" charset="-127"/>
              </a:rPr>
              <a:t>회로</a:t>
            </a:r>
            <a:endParaRPr lang="en-US" altLang="ko-KR" sz="1800" kern="0" dirty="0">
              <a:ea typeface="맑은 고딕" panose="020B0503020000020004" pitchFamily="50" charset="-127"/>
            </a:endParaRPr>
          </a:p>
          <a:p>
            <a:pPr>
              <a:lnSpc>
                <a:spcPct val="12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r>
              <a:rPr lang="en-US" altLang="ko-KR" sz="2000" b="0" kern="0" dirty="0" smtClean="0">
                <a:ea typeface="맑은 고딕" panose="020B0503020000020004" pitchFamily="50" charset="-127"/>
              </a:rPr>
              <a:t>Encoder</a:t>
            </a:r>
            <a:r>
              <a:rPr lang="ko-KR" altLang="en-US" sz="2000" b="0" kern="0" dirty="0" smtClean="0">
                <a:ea typeface="맑은 고딕" panose="020B0503020000020004" pitchFamily="50" charset="-127"/>
              </a:rPr>
              <a:t>와 </a:t>
            </a:r>
            <a:r>
              <a:rPr lang="en-US" altLang="ko-KR" sz="2000" b="0" kern="0" dirty="0" smtClean="0">
                <a:ea typeface="맑은 고딕" panose="020B0503020000020004" pitchFamily="50" charset="-127"/>
              </a:rPr>
              <a:t>Decoder</a:t>
            </a:r>
            <a:r>
              <a:rPr lang="ko-KR" altLang="en-US" sz="2000" b="0" kern="0" dirty="0" smtClean="0">
                <a:ea typeface="맑은 고딕" panose="020B0503020000020004" pitchFamily="50" charset="-127"/>
              </a:rPr>
              <a:t>는 임의의 두 부호 체계를 서로 변환해주는 목적으로 사용된다</a:t>
            </a:r>
            <a:r>
              <a:rPr lang="en-US" altLang="ko-KR" sz="2000" b="0" kern="0" dirty="0" smtClean="0">
                <a:ea typeface="맑은 고딕" panose="020B0503020000020004" pitchFamily="50" charset="-127"/>
              </a:rPr>
              <a:t>.(</a:t>
            </a:r>
            <a:r>
              <a:rPr lang="ko-KR" altLang="en-US" sz="2000" b="0" kern="0" dirty="0" smtClean="0">
                <a:ea typeface="맑은 고딕" panose="020B0503020000020004" pitchFamily="50" charset="-127"/>
              </a:rPr>
              <a:t>서로 반대의 역할을 수행한다</a:t>
            </a:r>
            <a:r>
              <a:rPr lang="en-US" altLang="ko-KR" sz="2000" b="0" kern="0" dirty="0" smtClean="0">
                <a:ea typeface="맑은 고딕" panose="020B0503020000020004" pitchFamily="50" charset="-127"/>
              </a:rPr>
              <a:t>.)</a:t>
            </a:r>
          </a:p>
          <a:p>
            <a:pPr marL="0" indent="0">
              <a:lnSpc>
                <a:spcPct val="150000"/>
              </a:lnSpc>
              <a:buClr>
                <a:srgbClr val="C00000"/>
              </a:buClr>
              <a:buNone/>
            </a:pPr>
            <a:r>
              <a:rPr lang="en-US" altLang="ko-KR" sz="2000" b="0" kern="0" dirty="0">
                <a:ea typeface="맑은 고딕" panose="020B0503020000020004" pitchFamily="50" charset="-127"/>
              </a:rPr>
              <a:t>	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010AAAC-C9B0-4A50-AF40-0F092E0C1242}"/>
              </a:ext>
            </a:extLst>
          </p:cNvPr>
          <p:cNvSpPr txBox="1"/>
          <p:nvPr/>
        </p:nvSpPr>
        <p:spPr>
          <a:xfrm>
            <a:off x="3563888" y="5938630"/>
            <a:ext cx="239520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 smtClean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Encoder</a:t>
            </a:r>
            <a:r>
              <a:rPr lang="ko-KR" altLang="en-US" sz="1500" b="1" dirty="0" smtClean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와 </a:t>
            </a:r>
            <a:r>
              <a:rPr lang="en-US" altLang="ko-KR" sz="1500" b="1" dirty="0" smtClean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decoder</a:t>
            </a:r>
            <a:r>
              <a:rPr lang="ko-KR" altLang="en-US" sz="1500" b="1" dirty="0" smtClean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의 관계</a:t>
            </a:r>
            <a:endParaRPr lang="ko-KR" altLang="en-US" sz="1500" b="1" dirty="0">
              <a:latin typeface="Times New Roman" pitchFamily="18" charset="0"/>
              <a:ea typeface="맑은 고딕" panose="020B0503020000020004" pitchFamily="50" charset="-127"/>
              <a:cs typeface="Times New Roman" pitchFamily="18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5491" y="3751630"/>
            <a:ext cx="3492000" cy="21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863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EF54575F-58D5-4E2D-BAB5-217BCC4D5831}"/>
              </a:ext>
            </a:extLst>
          </p:cNvPr>
          <p:cNvSpPr txBox="1">
            <a:spLocks/>
          </p:cNvSpPr>
          <p:nvPr/>
        </p:nvSpPr>
        <p:spPr>
          <a:xfrm>
            <a:off x="467544" y="836712"/>
            <a:ext cx="8676456" cy="5616575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2800" b="1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9pPr>
          </a:lstStyle>
          <a:p>
            <a:pPr>
              <a:lnSpc>
                <a:spcPct val="12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r>
              <a:rPr lang="en-US" altLang="ko-KR" sz="2000" b="0" kern="0" dirty="0" smtClean="0">
                <a:ea typeface="맑은 고딕" panose="020B0503020000020004" pitchFamily="50" charset="-127"/>
              </a:rPr>
              <a:t>MUX</a:t>
            </a:r>
          </a:p>
          <a:p>
            <a:pPr lvl="1">
              <a:lnSpc>
                <a:spcPct val="12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r>
              <a:rPr lang="en-US" altLang="ko-KR" sz="1800" kern="0" dirty="0" smtClean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Multiplexer</a:t>
            </a:r>
            <a:r>
              <a:rPr lang="ko-KR" altLang="en-US" sz="1800" kern="0" dirty="0" smtClean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의 </a:t>
            </a:r>
            <a:r>
              <a:rPr lang="ko-KR" altLang="en-US" sz="1800" kern="0" dirty="0" err="1" smtClean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줄임말로</a:t>
            </a:r>
            <a:r>
              <a:rPr lang="ko-KR" altLang="en-US" sz="1800" kern="0" dirty="0" smtClean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다중의 입력 중에서 하나를 선택하여 하나의 </a:t>
            </a:r>
            <a:r>
              <a:rPr lang="ko-KR" altLang="en-US" sz="1800" kern="0" dirty="0" err="1" smtClean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출력선에</a:t>
            </a:r>
            <a:r>
              <a:rPr lang="ko-KR" altLang="en-US" sz="1800" kern="0" dirty="0" smtClean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연결해주는 회로이다</a:t>
            </a:r>
            <a:r>
              <a:rPr lang="en-US" altLang="ko-KR" sz="1800" kern="0" dirty="0" smtClean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en-US" altLang="ko-KR" sz="1800" b="0" kern="0" dirty="0" smtClean="0">
              <a:latin typeface="Times New Roman" panose="02020603050405020304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r>
              <a:rPr lang="en-US" altLang="ko-KR" sz="2000" b="0" kern="0" dirty="0" err="1" smtClean="0">
                <a:ea typeface="맑은 고딕" panose="020B0503020000020004" pitchFamily="50" charset="-127"/>
              </a:rPr>
              <a:t>DeMUX</a:t>
            </a:r>
            <a:endParaRPr lang="en-US" altLang="ko-KR" sz="2000" b="0" kern="0" dirty="0" smtClean="0">
              <a:ea typeface="맑은 고딕" panose="020B0503020000020004" pitchFamily="50" charset="-127"/>
            </a:endParaRPr>
          </a:p>
          <a:p>
            <a:pPr lvl="1">
              <a:lnSpc>
                <a:spcPct val="12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r>
              <a:rPr lang="en-US" altLang="ko-KR" sz="1800" b="0" kern="0" dirty="0" err="1" smtClean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DeMultiplexer</a:t>
            </a:r>
            <a:r>
              <a:rPr lang="ko-KR" altLang="en-US" sz="1800" b="0" kern="0" dirty="0" smtClean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의 </a:t>
            </a:r>
            <a:r>
              <a:rPr lang="ko-KR" altLang="en-US" sz="1800" b="0" kern="0" dirty="0" err="1" smtClean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줄임말로</a:t>
            </a:r>
            <a:r>
              <a:rPr lang="ko-KR" altLang="en-US" sz="1800" b="0" kern="0" dirty="0" smtClean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한 입력으로부터 자료를 받아 여러 </a:t>
            </a:r>
            <a:r>
              <a:rPr lang="ko-KR" altLang="en-US" sz="1800" b="0" kern="0" dirty="0" err="1" smtClean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출력선</a:t>
            </a:r>
            <a:r>
              <a:rPr lang="ko-KR" altLang="en-US" sz="1800" b="0" kern="0" dirty="0" smtClean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중 </a:t>
            </a:r>
            <a:r>
              <a:rPr lang="ko-KR" altLang="en-US" sz="1800" b="0" kern="0" dirty="0" err="1" smtClean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제어선의</a:t>
            </a:r>
            <a:r>
              <a:rPr lang="ko-KR" altLang="en-US" sz="1800" b="0" kern="0" dirty="0" smtClean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입력에 따라 미리 선택된 하나의 </a:t>
            </a:r>
            <a:r>
              <a:rPr lang="ko-KR" altLang="en-US" sz="1800" b="0" kern="0" dirty="0" err="1" smtClean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출력선으로</a:t>
            </a:r>
            <a:r>
              <a:rPr lang="ko-KR" altLang="en-US" sz="1800" b="0" kern="0" dirty="0" smtClean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연결하는 회로이다</a:t>
            </a:r>
            <a:r>
              <a:rPr lang="en-US" altLang="ko-KR" sz="1800" b="0" kern="0" dirty="0" smtClean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lvl="1">
              <a:lnSpc>
                <a:spcPct val="12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r>
              <a:rPr lang="ko-KR" altLang="en-US" sz="1800" kern="0" dirty="0" smtClean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일반적으로 </a:t>
            </a:r>
            <a:r>
              <a:rPr lang="en-US" altLang="ko-KR" sz="1800" kern="0" dirty="0" smtClean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enable line</a:t>
            </a:r>
            <a:r>
              <a:rPr lang="ko-KR" altLang="en-US" sz="1800" kern="0" dirty="0" smtClean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이 있는 </a:t>
            </a:r>
            <a:r>
              <a:rPr lang="en-US" altLang="ko-KR" sz="1800" kern="0" dirty="0" smtClean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decoder</a:t>
            </a:r>
            <a:r>
              <a:rPr lang="ko-KR" altLang="en-US" sz="1800" kern="0" dirty="0" smtClean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와 같다</a:t>
            </a:r>
            <a:endParaRPr lang="en-US" altLang="ko-KR" sz="1800" b="0" kern="0" dirty="0" smtClean="0">
              <a:latin typeface="Times New Roman" panose="02020603050405020304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r>
              <a:rPr lang="ko-KR" altLang="en-US" sz="2000" b="0" kern="0" dirty="0" smtClean="0">
                <a:ea typeface="맑은 고딕" panose="020B0503020000020004" pitchFamily="50" charset="-127"/>
              </a:rPr>
              <a:t>각각의 기능적 특성 때문에 </a:t>
            </a:r>
            <a:r>
              <a:rPr lang="en-US" altLang="ko-KR" sz="2000" b="0" kern="0" dirty="0" smtClean="0">
                <a:ea typeface="맑은 고딕" panose="020B0503020000020004" pitchFamily="50" charset="-127"/>
              </a:rPr>
              <a:t>MUX</a:t>
            </a:r>
            <a:r>
              <a:rPr lang="ko-KR" altLang="en-US" sz="2000" b="0" kern="0" dirty="0" smtClean="0">
                <a:ea typeface="맑은 고딕" panose="020B0503020000020004" pitchFamily="50" charset="-127"/>
              </a:rPr>
              <a:t>는 </a:t>
            </a:r>
            <a:r>
              <a:rPr lang="en-US" altLang="ko-KR" sz="2000" b="0" kern="0" dirty="0" smtClean="0">
                <a:ea typeface="맑은 고딕" panose="020B0503020000020004" pitchFamily="50" charset="-127"/>
              </a:rPr>
              <a:t>Data </a:t>
            </a:r>
            <a:r>
              <a:rPr lang="en-US" altLang="ko-KR" sz="2000" b="0" kern="0" dirty="0" err="1" smtClean="0">
                <a:ea typeface="맑은 고딕" panose="020B0503020000020004" pitchFamily="50" charset="-127"/>
              </a:rPr>
              <a:t>Selctor</a:t>
            </a:r>
            <a:r>
              <a:rPr lang="en-US" altLang="ko-KR" sz="2000" b="0" kern="0" dirty="0" smtClean="0">
                <a:ea typeface="맑은 고딕" panose="020B0503020000020004" pitchFamily="50" charset="-127"/>
              </a:rPr>
              <a:t>(</a:t>
            </a:r>
            <a:r>
              <a:rPr lang="ko-KR" altLang="en-US" sz="2000" b="0" kern="0" dirty="0" smtClean="0">
                <a:ea typeface="맑은 고딕" panose="020B0503020000020004" pitchFamily="50" charset="-127"/>
              </a:rPr>
              <a:t>데이터 </a:t>
            </a:r>
            <a:r>
              <a:rPr lang="ko-KR" altLang="en-US" sz="2000" b="0" kern="0" dirty="0" err="1" smtClean="0">
                <a:ea typeface="맑은 고딕" panose="020B0503020000020004" pitchFamily="50" charset="-127"/>
              </a:rPr>
              <a:t>선택회로</a:t>
            </a:r>
            <a:r>
              <a:rPr lang="en-US" altLang="ko-KR" sz="2000" b="0" kern="0" dirty="0" smtClean="0">
                <a:ea typeface="맑은 고딕" panose="020B0503020000020004" pitchFamily="50" charset="-127"/>
              </a:rPr>
              <a:t>), </a:t>
            </a:r>
            <a:r>
              <a:rPr lang="en-US" altLang="ko-KR" sz="2000" b="0" kern="0" dirty="0" err="1" smtClean="0">
                <a:ea typeface="맑은 고딕" panose="020B0503020000020004" pitchFamily="50" charset="-127"/>
              </a:rPr>
              <a:t>DeMUX</a:t>
            </a:r>
            <a:r>
              <a:rPr lang="ko-KR" altLang="en-US" sz="2000" b="0" kern="0" dirty="0" smtClean="0">
                <a:ea typeface="맑은 고딕" panose="020B0503020000020004" pitchFamily="50" charset="-127"/>
              </a:rPr>
              <a:t>는 </a:t>
            </a:r>
            <a:r>
              <a:rPr lang="en-US" altLang="ko-KR" sz="2000" b="0" kern="0" dirty="0" smtClean="0">
                <a:ea typeface="맑은 고딕" panose="020B0503020000020004" pitchFamily="50" charset="-127"/>
              </a:rPr>
              <a:t>Data Distributor(</a:t>
            </a:r>
            <a:r>
              <a:rPr lang="ko-KR" altLang="en-US" sz="2000" b="0" kern="0" dirty="0" smtClean="0">
                <a:ea typeface="맑은 고딕" panose="020B0503020000020004" pitchFamily="50" charset="-127"/>
              </a:rPr>
              <a:t>데이터 </a:t>
            </a:r>
            <a:r>
              <a:rPr lang="ko-KR" altLang="en-US" sz="2000" b="0" kern="0" dirty="0" err="1" smtClean="0">
                <a:ea typeface="맑은 고딕" panose="020B0503020000020004" pitchFamily="50" charset="-127"/>
              </a:rPr>
              <a:t>분배회로</a:t>
            </a:r>
            <a:r>
              <a:rPr lang="en-US" altLang="ko-KR" sz="2000" b="0" kern="0" dirty="0" smtClean="0">
                <a:ea typeface="맑은 고딕" panose="020B0503020000020004" pitchFamily="50" charset="-127"/>
              </a:rPr>
              <a:t>)</a:t>
            </a:r>
            <a:r>
              <a:rPr lang="ko-KR" altLang="en-US" sz="2000" b="0" kern="0" dirty="0" smtClean="0">
                <a:ea typeface="맑은 고딕" panose="020B0503020000020004" pitchFamily="50" charset="-127"/>
              </a:rPr>
              <a:t>라고도 불린다</a:t>
            </a:r>
            <a:r>
              <a:rPr lang="en-US" altLang="ko-KR" sz="2000" b="0" kern="0" dirty="0" smtClean="0">
                <a:ea typeface="맑은 고딕" panose="020B0503020000020004" pitchFamily="50" charset="-127"/>
              </a:rPr>
              <a:t>.</a:t>
            </a:r>
            <a:endParaRPr lang="en-US" altLang="ko-KR" sz="2000" b="0" kern="0" dirty="0">
              <a:ea typeface="맑은 고딕" panose="020B0503020000020004" pitchFamily="50" charset="-127"/>
            </a:endParaRPr>
          </a:p>
          <a:p>
            <a:pPr>
              <a:lnSpc>
                <a:spcPct val="12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endParaRPr lang="en-US" altLang="ko-KR" sz="2600" b="0" kern="0" dirty="0" smtClean="0">
              <a:latin typeface="Times New Roman" panose="02020603050405020304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Clr>
                <a:srgbClr val="C00000"/>
              </a:buClr>
            </a:pPr>
            <a:endParaRPr lang="en-US" altLang="ko-KR" sz="2000" b="0" kern="0" dirty="0" smtClean="0"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endParaRPr lang="en-US" altLang="ko-KR" sz="2000" b="0" kern="0" dirty="0" smtClean="0"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endParaRPr lang="en-US" altLang="ko-KR" sz="2000" b="0" kern="0" dirty="0"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endParaRPr lang="en-US" altLang="ko-KR" sz="2000" b="0" kern="0" dirty="0">
              <a:ea typeface="맑은 고딕" panose="020B0503020000020004" pitchFamily="50" charset="-127"/>
            </a:endParaRPr>
          </a:p>
          <a:p>
            <a:pPr marL="0" indent="0">
              <a:lnSpc>
                <a:spcPct val="150000"/>
              </a:lnSpc>
              <a:buClr>
                <a:srgbClr val="C00000"/>
              </a:buClr>
              <a:buNone/>
            </a:pPr>
            <a:r>
              <a:rPr lang="en-US" altLang="ko-KR" sz="2000" b="0" kern="0" dirty="0">
                <a:ea typeface="맑은 고딕" panose="020B0503020000020004" pitchFamily="50" charset="-127"/>
              </a:rPr>
              <a:t>	</a:t>
            </a: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EDED9A34-61DD-462D-9959-881D19BA463D}"/>
              </a:ext>
            </a:extLst>
          </p:cNvPr>
          <p:cNvSpPr txBox="1">
            <a:spLocks/>
          </p:cNvSpPr>
          <p:nvPr/>
        </p:nvSpPr>
        <p:spPr>
          <a:xfrm>
            <a:off x="1908175" y="0"/>
            <a:ext cx="7235825" cy="692150"/>
          </a:xfrm>
          <a:prstGeom prst="rect">
            <a:avLst/>
          </a:prstGeom>
        </p:spPr>
        <p:txBody>
          <a:bodyPr anchor="ctr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2pPr>
            <a:lvl3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3pPr>
            <a:lvl4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4pPr>
            <a:lvl5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5pPr>
            <a:lvl6pPr marL="4572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6pPr>
            <a:lvl7pPr marL="9144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7pPr>
            <a:lvl8pPr marL="13716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8pPr>
            <a:lvl9pPr marL="18288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9pPr>
          </a:lstStyle>
          <a:p>
            <a:pPr algn="l"/>
            <a:r>
              <a:rPr lang="en-US" altLang="ko-KR" sz="3200" kern="0" dirty="0" smtClean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MUX/</a:t>
            </a:r>
            <a:r>
              <a:rPr lang="en-US" altLang="ko-KR" sz="3200" kern="0" dirty="0" err="1" smtClean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DeMUX</a:t>
            </a:r>
            <a:endParaRPr lang="ko-KR" altLang="en-US" sz="3200" kern="0" dirty="0">
              <a:latin typeface="Times New Roman" pitchFamily="18" charset="0"/>
              <a:ea typeface="맑은 고딕" panose="020B0503020000020004" pitchFamily="50" charset="-127"/>
              <a:cs typeface="Times New Roman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10AAAC-C9B0-4A50-AF40-0F092E0C1242}"/>
              </a:ext>
            </a:extLst>
          </p:cNvPr>
          <p:cNvSpPr txBox="1"/>
          <p:nvPr/>
        </p:nvSpPr>
        <p:spPr>
          <a:xfrm>
            <a:off x="5526087" y="6165437"/>
            <a:ext cx="86914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 err="1" smtClean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DeMUX</a:t>
            </a:r>
            <a:endParaRPr lang="ko-KR" altLang="en-US" sz="1500" b="1" dirty="0">
              <a:latin typeface="Times New Roman" pitchFamily="18" charset="0"/>
              <a:ea typeface="맑은 고딕" panose="020B0503020000020004" pitchFamily="50" charset="-127"/>
              <a:cs typeface="Times New Roman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38CE545-9419-430E-A28C-24CECE7609C6}"/>
              </a:ext>
            </a:extLst>
          </p:cNvPr>
          <p:cNvSpPr txBox="1"/>
          <p:nvPr/>
        </p:nvSpPr>
        <p:spPr>
          <a:xfrm>
            <a:off x="3347864" y="6130728"/>
            <a:ext cx="64472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 smtClean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MUX</a:t>
            </a:r>
            <a:endParaRPr lang="ko-KR" altLang="en-US" sz="1500" b="1" dirty="0">
              <a:latin typeface="Times New Roman" pitchFamily="18" charset="0"/>
              <a:ea typeface="맑은 고딕" panose="020B0503020000020004" pitchFamily="50" charset="-127"/>
              <a:cs typeface="Times New Roman" pitchFamily="18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5728" y="4274868"/>
            <a:ext cx="1629000" cy="18360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7161" y="4284156"/>
            <a:ext cx="1647000" cy="180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002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7F007814-113B-412C-AE5A-072305069C71}"/>
              </a:ext>
            </a:extLst>
          </p:cNvPr>
          <p:cNvSpPr txBox="1">
            <a:spLocks/>
          </p:cNvSpPr>
          <p:nvPr/>
        </p:nvSpPr>
        <p:spPr>
          <a:xfrm>
            <a:off x="323528" y="836712"/>
            <a:ext cx="8352928" cy="5616575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2800" b="1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9pPr>
          </a:lstStyle>
          <a:p>
            <a:pPr>
              <a:buClr>
                <a:srgbClr val="C00000"/>
              </a:buClr>
              <a:buFont typeface="Wingdings" panose="05000000000000000000" pitchFamily="2" charset="2"/>
              <a:buChar char="u"/>
            </a:pPr>
            <a:r>
              <a:rPr lang="en-US" altLang="ko-KR" sz="2000" b="0" kern="0" dirty="0" smtClean="0">
                <a:ea typeface="맑은 고딕" panose="020B0503020000020004" pitchFamily="50" charset="-127"/>
              </a:rPr>
              <a:t>2 to 4 Decoder</a:t>
            </a:r>
          </a:p>
          <a:p>
            <a:pPr lvl="1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en-US" altLang="ko-KR" dirty="0" smtClean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AND gate</a:t>
            </a:r>
            <a:r>
              <a:rPr lang="ko-KR" altLang="en-US" dirty="0" smtClean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를 사용한 구조로 회로를 </a:t>
            </a:r>
            <a:r>
              <a:rPr lang="en-US" altLang="ko-KR" dirty="0" smtClean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Verilog </a:t>
            </a:r>
            <a:r>
              <a:rPr lang="ko-KR" altLang="en-US" dirty="0" smtClean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코딩</a:t>
            </a:r>
            <a:endParaRPr lang="en-US" altLang="ko-KR" dirty="0" smtClean="0">
              <a:latin typeface="Times New Roman" pitchFamily="18" charset="0"/>
              <a:ea typeface="맑은 고딕" panose="020B0503020000020004" pitchFamily="50" charset="-127"/>
              <a:cs typeface="Times New Roman" pitchFamily="18" charset="0"/>
            </a:endParaRPr>
          </a:p>
          <a:p>
            <a:pPr lvl="1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en-US" altLang="ko-KR" dirty="0" smtClean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NAND gate</a:t>
            </a:r>
            <a:r>
              <a:rPr lang="ko-KR" altLang="en-US" dirty="0" smtClean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를 사용한 구조로 회로를 </a:t>
            </a:r>
            <a:r>
              <a:rPr lang="en-US" altLang="ko-KR" dirty="0" smtClean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Verilog </a:t>
            </a:r>
            <a:r>
              <a:rPr lang="ko-KR" altLang="en-US" dirty="0" smtClean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코딩</a:t>
            </a:r>
            <a:endParaRPr lang="en-US" altLang="ko-KR" dirty="0">
              <a:latin typeface="Times New Roman" pitchFamily="18" charset="0"/>
              <a:ea typeface="맑은 고딕" panose="020B0503020000020004" pitchFamily="50" charset="-127"/>
              <a:cs typeface="Times New Roman" pitchFamily="18" charset="0"/>
            </a:endParaRPr>
          </a:p>
          <a:p>
            <a:pPr lvl="1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en-US" altLang="ko-KR" dirty="0" smtClean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Verilog</a:t>
            </a:r>
            <a:r>
              <a:rPr lang="ko-KR" altLang="en-US" dirty="0" smtClean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의 </a:t>
            </a:r>
            <a:r>
              <a:rPr lang="en-US" altLang="ko-KR" dirty="0" smtClean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simulation </a:t>
            </a:r>
            <a:r>
              <a:rPr lang="ko-KR" altLang="en-US" dirty="0" smtClean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결과를 통해 </a:t>
            </a:r>
            <a:r>
              <a:rPr lang="en-US" altLang="ko-KR" dirty="0" smtClean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Truth table </a:t>
            </a:r>
            <a:r>
              <a:rPr lang="ko-KR" altLang="en-US" dirty="0" smtClean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완성</a:t>
            </a:r>
            <a:r>
              <a:rPr lang="en-US" altLang="ko-KR" dirty="0" smtClean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(2</a:t>
            </a:r>
            <a:r>
              <a:rPr lang="ko-KR" altLang="en-US" dirty="0" smtClean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가지</a:t>
            </a:r>
            <a:r>
              <a:rPr lang="en-US" altLang="ko-KR" dirty="0" smtClean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)</a:t>
            </a:r>
          </a:p>
          <a:p>
            <a:pPr lvl="1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en-US" altLang="ko-KR" kern="0" dirty="0" smtClean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2</a:t>
            </a:r>
            <a:r>
              <a:rPr lang="ko-KR" altLang="en-US" kern="0" dirty="0" smtClean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가지 형태의 </a:t>
            </a:r>
            <a:r>
              <a:rPr lang="en-US" altLang="ko-KR" kern="0" dirty="0" smtClean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Decoder</a:t>
            </a:r>
            <a:r>
              <a:rPr lang="ko-KR" altLang="en-US" kern="0" dirty="0" smtClean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를 비교</a:t>
            </a:r>
            <a:endParaRPr lang="en-US" altLang="ko-KR" kern="0" dirty="0" smtClean="0">
              <a:latin typeface="Times New Roman" pitchFamily="18" charset="0"/>
              <a:ea typeface="맑은 고딕" panose="020B0503020000020004" pitchFamily="50" charset="-127"/>
              <a:cs typeface="Times New Roman" pitchFamily="18" charset="0"/>
            </a:endParaRPr>
          </a:p>
          <a:p>
            <a:pPr lvl="1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en-US" altLang="ko-KR" kern="0" dirty="0" smtClean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FPGA</a:t>
            </a:r>
            <a:r>
              <a:rPr lang="ko-KR" altLang="en-US" kern="0" dirty="0" smtClean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를 통하여 동작 확인</a:t>
            </a:r>
            <a:endParaRPr lang="en-US" altLang="ko-KR" kern="0" dirty="0">
              <a:latin typeface="Times New Roman" pitchFamily="18" charset="0"/>
              <a:ea typeface="맑은 고딕" panose="020B0503020000020004" pitchFamily="50" charset="-127"/>
              <a:cs typeface="Times New Roman" pitchFamily="18" charset="0"/>
            </a:endParaRPr>
          </a:p>
          <a:p>
            <a:pPr lvl="1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endParaRPr lang="en-US" altLang="ko-KR" kern="0" dirty="0">
              <a:latin typeface="Times New Roman" pitchFamily="18" charset="0"/>
              <a:ea typeface="맑은 고딕" panose="020B0503020000020004" pitchFamily="50" charset="-127"/>
              <a:cs typeface="Times New Roman" pitchFamily="18" charset="0"/>
            </a:endParaRPr>
          </a:p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endParaRPr lang="en-US" altLang="ko-KR" sz="2000" kern="0" dirty="0">
              <a:ea typeface="맑은 고딕" panose="020B0503020000020004" pitchFamily="50" charset="-127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6C75972C-D328-4553-B8FA-5B5ED46F4A03}"/>
              </a:ext>
            </a:extLst>
          </p:cNvPr>
          <p:cNvSpPr txBox="1">
            <a:spLocks/>
          </p:cNvSpPr>
          <p:nvPr/>
        </p:nvSpPr>
        <p:spPr>
          <a:xfrm>
            <a:off x="1908175" y="0"/>
            <a:ext cx="7235825" cy="692150"/>
          </a:xfrm>
          <a:prstGeom prst="rect">
            <a:avLst/>
          </a:prstGeom>
        </p:spPr>
        <p:txBody>
          <a:bodyPr anchor="ctr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2pPr>
            <a:lvl3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3pPr>
            <a:lvl4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4pPr>
            <a:lvl5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5pPr>
            <a:lvl6pPr marL="4572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6pPr>
            <a:lvl7pPr marL="9144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7pPr>
            <a:lvl8pPr marL="13716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8pPr>
            <a:lvl9pPr marL="18288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9pPr>
          </a:lstStyle>
          <a:p>
            <a:pPr algn="l"/>
            <a:r>
              <a:rPr lang="en-US" altLang="ko-KR" sz="3200" kern="0" dirty="0" smtClean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2 to 4 Decoder(</a:t>
            </a:r>
            <a:r>
              <a:rPr lang="ko-KR" altLang="en-US" sz="3200" kern="0" dirty="0" smtClean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실습</a:t>
            </a:r>
            <a:r>
              <a:rPr lang="en-US" altLang="ko-KR" sz="3200" kern="0" dirty="0" smtClean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endParaRPr lang="ko-KR" altLang="en-US" sz="3200" kern="0" dirty="0">
              <a:latin typeface="Times New Roman" panose="02020603050405020304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5700048"/>
              </p:ext>
            </p:extLst>
          </p:nvPr>
        </p:nvGraphicFramePr>
        <p:xfrm>
          <a:off x="755576" y="4077072"/>
          <a:ext cx="7799792" cy="225113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499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99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49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4974">
                  <a:extLst>
                    <a:ext uri="{9D8B030D-6E8A-4147-A177-3AD203B41FA5}">
                      <a16:colId xmlns:a16="http://schemas.microsoft.com/office/drawing/2014/main" val="1801808116"/>
                    </a:ext>
                  </a:extLst>
                </a:gridCol>
                <a:gridCol w="9749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74974">
                  <a:extLst>
                    <a:ext uri="{9D8B030D-6E8A-4147-A177-3AD203B41FA5}">
                      <a16:colId xmlns:a16="http://schemas.microsoft.com/office/drawing/2014/main" val="1336032780"/>
                    </a:ext>
                  </a:extLst>
                </a:gridCol>
              </a:tblGrid>
              <a:tr h="27486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i="0" dirty="0" smtClean="0"/>
                        <a:t>Input</a:t>
                      </a:r>
                      <a:endParaRPr lang="ko-KR" altLang="en-US" i="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Output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0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altLang="ko-KR" sz="1800" kern="1200" baseline="-25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ko-KR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altLang="ko-KR" sz="1800" kern="1200" baseline="-25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altLang="ko-KR" sz="1800" kern="1200" baseline="-25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altLang="ko-KR" sz="1800" kern="1200" baseline="-25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0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0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0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70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9201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7F007814-113B-412C-AE5A-072305069C71}"/>
              </a:ext>
            </a:extLst>
          </p:cNvPr>
          <p:cNvSpPr txBox="1">
            <a:spLocks/>
          </p:cNvSpPr>
          <p:nvPr/>
        </p:nvSpPr>
        <p:spPr>
          <a:xfrm>
            <a:off x="323528" y="836712"/>
            <a:ext cx="8352928" cy="5616575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2800" b="1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9pPr>
          </a:lstStyle>
          <a:p>
            <a:pPr>
              <a:buClr>
                <a:srgbClr val="C00000"/>
              </a:buClr>
              <a:buFont typeface="Wingdings" panose="05000000000000000000" pitchFamily="2" charset="2"/>
              <a:buChar char="u"/>
            </a:pPr>
            <a:r>
              <a:rPr lang="en-US" altLang="ko-KR" sz="2000" b="0" kern="0" dirty="0">
                <a:ea typeface="맑은 고딕" panose="020B0503020000020004" pitchFamily="50" charset="-127"/>
              </a:rPr>
              <a:t>4</a:t>
            </a:r>
            <a:r>
              <a:rPr lang="en-US" altLang="ko-KR" sz="2000" b="0" kern="0" dirty="0" smtClean="0">
                <a:ea typeface="맑은 고딕" panose="020B0503020000020004" pitchFamily="50" charset="-127"/>
              </a:rPr>
              <a:t> to 2 encoder</a:t>
            </a:r>
          </a:p>
          <a:p>
            <a:pPr lvl="1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en-US" altLang="ko-KR" dirty="0" smtClean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OR gate</a:t>
            </a:r>
            <a:r>
              <a:rPr lang="ko-KR" altLang="en-US" dirty="0" smtClean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를 사용한 구조로 회로를 </a:t>
            </a:r>
            <a:r>
              <a:rPr lang="en-US" altLang="ko-KR" dirty="0" smtClean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Verilog </a:t>
            </a:r>
            <a:r>
              <a:rPr lang="ko-KR" altLang="en-US" dirty="0" smtClean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코딩</a:t>
            </a:r>
            <a:endParaRPr lang="en-US" altLang="ko-KR" dirty="0" smtClean="0">
              <a:latin typeface="Times New Roman" pitchFamily="18" charset="0"/>
              <a:ea typeface="맑은 고딕" panose="020B0503020000020004" pitchFamily="50" charset="-127"/>
              <a:cs typeface="Times New Roman" pitchFamily="18" charset="0"/>
            </a:endParaRPr>
          </a:p>
          <a:p>
            <a:pPr lvl="1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en-US" altLang="ko-KR" dirty="0" smtClean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Verilog</a:t>
            </a:r>
            <a:r>
              <a:rPr lang="ko-KR" altLang="en-US" dirty="0" smtClean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의 </a:t>
            </a:r>
            <a:r>
              <a:rPr lang="en-US" altLang="ko-KR" dirty="0" smtClean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simulation </a:t>
            </a:r>
            <a:r>
              <a:rPr lang="ko-KR" altLang="en-US" dirty="0" smtClean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결과를 통해 </a:t>
            </a:r>
            <a:r>
              <a:rPr lang="en-US" altLang="ko-KR" dirty="0" smtClean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Truth table </a:t>
            </a:r>
            <a:r>
              <a:rPr lang="ko-KR" altLang="en-US" dirty="0" smtClean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완성</a:t>
            </a:r>
            <a:endParaRPr lang="en-US" altLang="ko-KR" dirty="0" smtClean="0">
              <a:latin typeface="Times New Roman" pitchFamily="18" charset="0"/>
              <a:ea typeface="맑은 고딕" panose="020B0503020000020004" pitchFamily="50" charset="-127"/>
              <a:cs typeface="Times New Roman" pitchFamily="18" charset="0"/>
            </a:endParaRPr>
          </a:p>
          <a:p>
            <a:pPr lvl="1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en-US" altLang="ko-KR" kern="0" dirty="0" smtClean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FPGA</a:t>
            </a:r>
            <a:r>
              <a:rPr lang="ko-KR" altLang="en-US" kern="0" dirty="0" smtClean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를 통하여 동작 확인</a:t>
            </a:r>
            <a:endParaRPr lang="en-US" altLang="ko-KR" kern="0" dirty="0">
              <a:latin typeface="Times New Roman" pitchFamily="18" charset="0"/>
              <a:ea typeface="맑은 고딕" panose="020B0503020000020004" pitchFamily="50" charset="-127"/>
              <a:cs typeface="Times New Roman" pitchFamily="18" charset="0"/>
            </a:endParaRPr>
          </a:p>
          <a:p>
            <a:pPr lvl="1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endParaRPr lang="en-US" altLang="ko-KR" kern="0" dirty="0">
              <a:latin typeface="Times New Roman" pitchFamily="18" charset="0"/>
              <a:ea typeface="맑은 고딕" panose="020B0503020000020004" pitchFamily="50" charset="-127"/>
              <a:cs typeface="Times New Roman" pitchFamily="18" charset="0"/>
            </a:endParaRPr>
          </a:p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endParaRPr lang="en-US" altLang="ko-KR" sz="2000" kern="0" dirty="0">
              <a:ea typeface="맑은 고딕" panose="020B0503020000020004" pitchFamily="50" charset="-127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6C75972C-D328-4553-B8FA-5B5ED46F4A03}"/>
              </a:ext>
            </a:extLst>
          </p:cNvPr>
          <p:cNvSpPr txBox="1">
            <a:spLocks/>
          </p:cNvSpPr>
          <p:nvPr/>
        </p:nvSpPr>
        <p:spPr>
          <a:xfrm>
            <a:off x="1908175" y="0"/>
            <a:ext cx="7235825" cy="692150"/>
          </a:xfrm>
          <a:prstGeom prst="rect">
            <a:avLst/>
          </a:prstGeom>
        </p:spPr>
        <p:txBody>
          <a:bodyPr anchor="ctr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2pPr>
            <a:lvl3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3pPr>
            <a:lvl4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4pPr>
            <a:lvl5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5pPr>
            <a:lvl6pPr marL="4572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6pPr>
            <a:lvl7pPr marL="9144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7pPr>
            <a:lvl8pPr marL="13716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8pPr>
            <a:lvl9pPr marL="18288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9pPr>
          </a:lstStyle>
          <a:p>
            <a:pPr algn="l"/>
            <a:r>
              <a:rPr lang="en-US" altLang="ko-KR" sz="3200" kern="0" dirty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4</a:t>
            </a:r>
            <a:r>
              <a:rPr lang="en-US" altLang="ko-KR" sz="3200" kern="0" dirty="0" smtClean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to 2 Encoder(</a:t>
            </a:r>
            <a:r>
              <a:rPr lang="ko-KR" altLang="en-US" sz="3200" kern="0" dirty="0" smtClean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실습</a:t>
            </a:r>
            <a:r>
              <a:rPr lang="en-US" altLang="ko-KR" sz="3200" kern="0" dirty="0" smtClean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endParaRPr lang="ko-KR" altLang="en-US" sz="3200" kern="0" dirty="0">
              <a:latin typeface="Times New Roman" panose="02020603050405020304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1717533"/>
              </p:ext>
            </p:extLst>
          </p:nvPr>
        </p:nvGraphicFramePr>
        <p:xfrm>
          <a:off x="683568" y="3212976"/>
          <a:ext cx="7799792" cy="225113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749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4974">
                  <a:extLst>
                    <a:ext uri="{9D8B030D-6E8A-4147-A177-3AD203B41FA5}">
                      <a16:colId xmlns:a16="http://schemas.microsoft.com/office/drawing/2014/main" val="2606258785"/>
                    </a:ext>
                  </a:extLst>
                </a:gridCol>
                <a:gridCol w="9749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4974">
                  <a:extLst>
                    <a:ext uri="{9D8B030D-6E8A-4147-A177-3AD203B41FA5}">
                      <a16:colId xmlns:a16="http://schemas.microsoft.com/office/drawing/2014/main" val="3764295547"/>
                    </a:ext>
                  </a:extLst>
                </a:gridCol>
                <a:gridCol w="19499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99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4869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i="0" dirty="0" smtClean="0"/>
                        <a:t>Input</a:t>
                      </a:r>
                      <a:endParaRPr lang="ko-KR" altLang="en-US" i="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Output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0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r>
                        <a:rPr lang="en-US" altLang="ko-KR" sz="1800" kern="1200" baseline="-25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r>
                        <a:rPr lang="en-US" altLang="ko-KR" sz="1800" kern="1200" baseline="-25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0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0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0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70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5730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7F007814-113B-412C-AE5A-072305069C71}"/>
              </a:ext>
            </a:extLst>
          </p:cNvPr>
          <p:cNvSpPr txBox="1">
            <a:spLocks/>
          </p:cNvSpPr>
          <p:nvPr/>
        </p:nvSpPr>
        <p:spPr>
          <a:xfrm>
            <a:off x="323528" y="836712"/>
            <a:ext cx="8352928" cy="5616575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2800" b="1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9pPr>
          </a:lstStyle>
          <a:p>
            <a:pPr>
              <a:buClr>
                <a:srgbClr val="C00000"/>
              </a:buClr>
              <a:buFont typeface="Wingdings" panose="05000000000000000000" pitchFamily="2" charset="2"/>
              <a:buChar char="u"/>
            </a:pPr>
            <a:r>
              <a:rPr lang="en-US" altLang="ko-KR" sz="2000" b="0" kern="0" dirty="0" smtClean="0">
                <a:ea typeface="맑은 고딕" panose="020B0503020000020004" pitchFamily="50" charset="-127"/>
              </a:rPr>
              <a:t>BCD to Decimal decoder</a:t>
            </a:r>
          </a:p>
          <a:p>
            <a:pPr lvl="1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en-US" altLang="ko-KR" dirty="0" smtClean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(A)</a:t>
            </a:r>
            <a:r>
              <a:rPr lang="ko-KR" altLang="en-US" dirty="0" smtClean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의 구조를  </a:t>
            </a:r>
            <a:r>
              <a:rPr lang="en-US" altLang="ko-KR" dirty="0" smtClean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Verilog </a:t>
            </a:r>
            <a:r>
              <a:rPr lang="ko-KR" altLang="en-US" dirty="0" smtClean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코딩하여 구현</a:t>
            </a:r>
            <a:endParaRPr lang="en-US" altLang="ko-KR" dirty="0">
              <a:latin typeface="Times New Roman" pitchFamily="18" charset="0"/>
              <a:ea typeface="맑은 고딕" panose="020B0503020000020004" pitchFamily="50" charset="-127"/>
              <a:cs typeface="Times New Roman" pitchFamily="18" charset="0"/>
            </a:endParaRPr>
          </a:p>
          <a:p>
            <a:pPr lvl="1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en-US" altLang="ko-KR" dirty="0" smtClean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Verilog</a:t>
            </a:r>
            <a:r>
              <a:rPr lang="ko-KR" altLang="en-US" dirty="0" smtClean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의 </a:t>
            </a:r>
            <a:r>
              <a:rPr lang="en-US" altLang="ko-KR" dirty="0" smtClean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simulation </a:t>
            </a:r>
            <a:r>
              <a:rPr lang="ko-KR" altLang="en-US" dirty="0" smtClean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결과를 통해  </a:t>
            </a:r>
            <a:r>
              <a:rPr lang="en-US" altLang="ko-KR" dirty="0" smtClean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Truth table </a:t>
            </a:r>
            <a:r>
              <a:rPr lang="ko-KR" altLang="en-US" dirty="0" smtClean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완성</a:t>
            </a:r>
            <a:endParaRPr lang="en-US" altLang="ko-KR" dirty="0" smtClean="0">
              <a:latin typeface="Times New Roman" pitchFamily="18" charset="0"/>
              <a:ea typeface="맑은 고딕" panose="020B0503020000020004" pitchFamily="50" charset="-127"/>
              <a:cs typeface="Times New Roman" pitchFamily="18" charset="0"/>
            </a:endParaRPr>
          </a:p>
          <a:p>
            <a:pPr lvl="1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ko-KR" altLang="en-US" kern="0" dirty="0" smtClean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이론의 </a:t>
            </a:r>
            <a:r>
              <a:rPr lang="en-US" altLang="ko-KR" kern="0" dirty="0" smtClean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Boolean </a:t>
            </a:r>
            <a:r>
              <a:rPr lang="ko-KR" altLang="en-US" kern="0" dirty="0" smtClean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함수와 일치하는 지 확인</a:t>
            </a:r>
            <a:endParaRPr lang="en-US" altLang="ko-KR" kern="0" dirty="0" smtClean="0">
              <a:latin typeface="Times New Roman" pitchFamily="18" charset="0"/>
              <a:ea typeface="맑은 고딕" panose="020B0503020000020004" pitchFamily="50" charset="-127"/>
              <a:cs typeface="Times New Roman" pitchFamily="18" charset="0"/>
            </a:endParaRPr>
          </a:p>
          <a:p>
            <a:pPr lvl="1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en-US" altLang="ko-KR" kern="0" dirty="0" smtClean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FPGA</a:t>
            </a:r>
            <a:r>
              <a:rPr lang="ko-KR" altLang="en-US" kern="0" dirty="0" smtClean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를 통하여 동작 확인</a:t>
            </a:r>
            <a:endParaRPr lang="en-US" altLang="ko-KR" kern="0" dirty="0" smtClean="0">
              <a:latin typeface="Times New Roman" pitchFamily="18" charset="0"/>
              <a:ea typeface="맑은 고딕" panose="020B0503020000020004" pitchFamily="50" charset="-127"/>
              <a:cs typeface="Times New Roman" pitchFamily="18" charset="0"/>
            </a:endParaRPr>
          </a:p>
          <a:p>
            <a:pPr lvl="1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endParaRPr lang="en-US" altLang="ko-KR" kern="0" dirty="0">
              <a:latin typeface="Times New Roman" pitchFamily="18" charset="0"/>
              <a:ea typeface="맑은 고딕" panose="020B0503020000020004" pitchFamily="50" charset="-127"/>
              <a:cs typeface="Times New Roman" pitchFamily="18" charset="0"/>
            </a:endParaRPr>
          </a:p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endParaRPr lang="en-US" altLang="ko-KR" sz="2000" kern="0" dirty="0">
              <a:ea typeface="맑은 고딕" panose="020B0503020000020004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83968" y="6103224"/>
            <a:ext cx="74307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(A) </a:t>
            </a:r>
            <a:endParaRPr lang="ko-KR" altLang="en-US" sz="1500" dirty="0">
              <a:latin typeface="Times New Roman" pitchFamily="18" charset="0"/>
              <a:ea typeface="맑은 고딕" panose="020B0503020000020004" pitchFamily="50" charset="-127"/>
              <a:cs typeface="Times New Roman" pitchFamily="18" charset="0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6C75972C-D328-4553-B8FA-5B5ED46F4A03}"/>
              </a:ext>
            </a:extLst>
          </p:cNvPr>
          <p:cNvSpPr txBox="1">
            <a:spLocks/>
          </p:cNvSpPr>
          <p:nvPr/>
        </p:nvSpPr>
        <p:spPr>
          <a:xfrm>
            <a:off x="1908175" y="0"/>
            <a:ext cx="7235825" cy="692150"/>
          </a:xfrm>
          <a:prstGeom prst="rect">
            <a:avLst/>
          </a:prstGeom>
        </p:spPr>
        <p:txBody>
          <a:bodyPr anchor="ctr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2pPr>
            <a:lvl3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3pPr>
            <a:lvl4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4pPr>
            <a:lvl5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5pPr>
            <a:lvl6pPr marL="4572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6pPr>
            <a:lvl7pPr marL="9144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7pPr>
            <a:lvl8pPr marL="13716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8pPr>
            <a:lvl9pPr marL="18288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9pPr>
          </a:lstStyle>
          <a:p>
            <a:pPr algn="l"/>
            <a:r>
              <a:rPr lang="en-US" altLang="ko-KR" sz="3200" kern="0" dirty="0" smtClean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BCD to Decimal Decoder(</a:t>
            </a:r>
            <a:r>
              <a:rPr lang="ko-KR" altLang="en-US" sz="3200" kern="0" dirty="0" smtClean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실습</a:t>
            </a:r>
            <a:r>
              <a:rPr lang="en-US" altLang="ko-KR" sz="3200" kern="0" dirty="0" smtClean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)</a:t>
            </a:r>
            <a:endParaRPr lang="ko-KR" altLang="en-US" sz="3200" kern="0" dirty="0">
              <a:latin typeface="Times New Roman" pitchFamily="18" charset="0"/>
              <a:ea typeface="맑은 고딕" panose="020B0503020000020004" pitchFamily="50" charset="-127"/>
              <a:cs typeface="Times New Roman" pitchFamily="18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7864" y="3558576"/>
            <a:ext cx="2016224" cy="2517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976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6134" y="3269789"/>
            <a:ext cx="3933000" cy="3330000"/>
          </a:xfrm>
          <a:prstGeom prst="rect">
            <a:avLst/>
          </a:prstGeom>
        </p:spPr>
      </p:pic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7F007814-113B-412C-AE5A-072305069C71}"/>
              </a:ext>
            </a:extLst>
          </p:cNvPr>
          <p:cNvSpPr txBox="1">
            <a:spLocks/>
          </p:cNvSpPr>
          <p:nvPr/>
        </p:nvSpPr>
        <p:spPr>
          <a:xfrm>
            <a:off x="323528" y="836712"/>
            <a:ext cx="8352928" cy="5616575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2800" b="1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9pPr>
          </a:lstStyle>
          <a:p>
            <a:pPr>
              <a:buClr>
                <a:srgbClr val="C00000"/>
              </a:buClr>
              <a:buFont typeface="Wingdings" panose="05000000000000000000" pitchFamily="2" charset="2"/>
              <a:buChar char="u"/>
            </a:pPr>
            <a:r>
              <a:rPr lang="en-US" altLang="ko-KR" sz="2000" b="0" kern="0" dirty="0" smtClean="0">
                <a:ea typeface="맑은 고딕" panose="020B0503020000020004" pitchFamily="50" charset="-127"/>
              </a:rPr>
              <a:t>4 to 1 line MUX</a:t>
            </a:r>
          </a:p>
          <a:p>
            <a:pPr lvl="1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en-US" altLang="ko-KR" dirty="0" smtClean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(A)</a:t>
            </a:r>
            <a:r>
              <a:rPr lang="ko-KR" altLang="en-US" dirty="0" smtClean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의 구조로 회로를 </a:t>
            </a:r>
            <a:r>
              <a:rPr lang="en-US" altLang="ko-KR" dirty="0" smtClean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Verilog </a:t>
            </a:r>
            <a:r>
              <a:rPr lang="ko-KR" altLang="en-US" dirty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코딩</a:t>
            </a:r>
            <a:endParaRPr lang="en-US" altLang="ko-KR" dirty="0">
              <a:latin typeface="Times New Roman" pitchFamily="18" charset="0"/>
              <a:ea typeface="맑은 고딕" panose="020B0503020000020004" pitchFamily="50" charset="-127"/>
              <a:cs typeface="Times New Roman" pitchFamily="18" charset="0"/>
            </a:endParaRPr>
          </a:p>
          <a:p>
            <a:pPr lvl="1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en-US" altLang="ko-KR" dirty="0" smtClean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Verilog</a:t>
            </a:r>
            <a:r>
              <a:rPr lang="ko-KR" altLang="en-US" dirty="0" smtClean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의 </a:t>
            </a:r>
            <a:r>
              <a:rPr lang="en-US" altLang="ko-KR" dirty="0" smtClean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simulation </a:t>
            </a:r>
            <a:r>
              <a:rPr lang="ko-KR" altLang="en-US" dirty="0" smtClean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결과를 통해 </a:t>
            </a:r>
            <a:r>
              <a:rPr lang="en-US" altLang="ko-KR" dirty="0" smtClean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Truth table </a:t>
            </a:r>
            <a:r>
              <a:rPr lang="ko-KR" altLang="en-US" dirty="0" smtClean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완성</a:t>
            </a:r>
            <a:endParaRPr lang="en-US" altLang="ko-KR" dirty="0" smtClean="0">
              <a:latin typeface="Times New Roman" pitchFamily="18" charset="0"/>
              <a:ea typeface="맑은 고딕" panose="020B0503020000020004" pitchFamily="50" charset="-127"/>
              <a:cs typeface="Times New Roman" pitchFamily="18" charset="0"/>
            </a:endParaRPr>
          </a:p>
          <a:p>
            <a:pPr lvl="1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ko-KR" altLang="en-US" kern="0" dirty="0" smtClean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이론의 </a:t>
            </a:r>
            <a:r>
              <a:rPr lang="en-US" altLang="ko-KR" kern="0" dirty="0" smtClean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Boolean </a:t>
            </a:r>
            <a:r>
              <a:rPr lang="ko-KR" altLang="en-US" kern="0" dirty="0" smtClean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함수와 일치하는 지 확인</a:t>
            </a:r>
            <a:endParaRPr lang="en-US" altLang="ko-KR" kern="0" dirty="0" smtClean="0">
              <a:latin typeface="Times New Roman" pitchFamily="18" charset="0"/>
              <a:ea typeface="맑은 고딕" panose="020B0503020000020004" pitchFamily="50" charset="-127"/>
              <a:cs typeface="Times New Roman" pitchFamily="18" charset="0"/>
            </a:endParaRPr>
          </a:p>
          <a:p>
            <a:pPr lvl="1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en-US" altLang="ko-KR" kern="0" dirty="0" smtClean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FPGA</a:t>
            </a:r>
            <a:r>
              <a:rPr lang="ko-KR" altLang="en-US" kern="0" dirty="0" smtClean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를 통하여 동작 확인</a:t>
            </a:r>
            <a:endParaRPr lang="en-US" altLang="ko-KR" kern="0" dirty="0">
              <a:latin typeface="Times New Roman" pitchFamily="18" charset="0"/>
              <a:ea typeface="맑은 고딕" panose="020B0503020000020004" pitchFamily="50" charset="-127"/>
              <a:cs typeface="Times New Roman" pitchFamily="18" charset="0"/>
            </a:endParaRPr>
          </a:p>
          <a:p>
            <a:pPr lvl="1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endParaRPr lang="en-US" altLang="ko-KR" kern="0" dirty="0">
              <a:latin typeface="Times New Roman" pitchFamily="18" charset="0"/>
              <a:ea typeface="맑은 고딕" panose="020B0503020000020004" pitchFamily="50" charset="-127"/>
              <a:cs typeface="Times New Roman" pitchFamily="18" charset="0"/>
            </a:endParaRPr>
          </a:p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endParaRPr lang="en-US" altLang="ko-KR" sz="2000" kern="0" dirty="0">
              <a:ea typeface="맑은 고딕" panose="020B0503020000020004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91985" y="6193528"/>
            <a:ext cx="74307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(A) </a:t>
            </a:r>
            <a:endParaRPr lang="ko-KR" altLang="en-US" sz="1500" dirty="0">
              <a:latin typeface="Times New Roman" pitchFamily="18" charset="0"/>
              <a:ea typeface="맑은 고딕" panose="020B0503020000020004" pitchFamily="50" charset="-127"/>
              <a:cs typeface="Times New Roman" pitchFamily="18" charset="0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6C75972C-D328-4553-B8FA-5B5ED46F4A03}"/>
              </a:ext>
            </a:extLst>
          </p:cNvPr>
          <p:cNvSpPr txBox="1">
            <a:spLocks/>
          </p:cNvSpPr>
          <p:nvPr/>
        </p:nvSpPr>
        <p:spPr>
          <a:xfrm>
            <a:off x="1908175" y="0"/>
            <a:ext cx="7235825" cy="692150"/>
          </a:xfrm>
          <a:prstGeom prst="rect">
            <a:avLst/>
          </a:prstGeom>
        </p:spPr>
        <p:txBody>
          <a:bodyPr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2pPr>
            <a:lvl3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3pPr>
            <a:lvl4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4pPr>
            <a:lvl5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5pPr>
            <a:lvl6pPr marL="4572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6pPr>
            <a:lvl7pPr marL="9144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7pPr>
            <a:lvl8pPr marL="13716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8pPr>
            <a:lvl9pPr marL="18288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9pPr>
          </a:lstStyle>
          <a:p>
            <a:pPr algn="l"/>
            <a:r>
              <a:rPr lang="en-US" altLang="ko-KR" sz="3200" kern="0" dirty="0" smtClean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4 to 1 line MUX(</a:t>
            </a:r>
            <a:r>
              <a:rPr lang="ko-KR" altLang="en-US" sz="3200" kern="0" dirty="0" smtClean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실습</a:t>
            </a:r>
            <a:r>
              <a:rPr lang="en-US" altLang="ko-KR" sz="3200" kern="0" dirty="0" smtClean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)</a:t>
            </a:r>
            <a:endParaRPr lang="ko-KR" altLang="en-US" sz="3200" kern="0" dirty="0">
              <a:latin typeface="Times New Roman" pitchFamily="18" charset="0"/>
              <a:ea typeface="맑은 고딕" panose="020B0503020000020004" pitchFamily="50" charset="-127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52566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3087" y="3267849"/>
            <a:ext cx="2583000" cy="3330000"/>
          </a:xfrm>
          <a:prstGeom prst="rect">
            <a:avLst/>
          </a:prstGeom>
        </p:spPr>
      </p:pic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7F007814-113B-412C-AE5A-072305069C71}"/>
              </a:ext>
            </a:extLst>
          </p:cNvPr>
          <p:cNvSpPr txBox="1">
            <a:spLocks/>
          </p:cNvSpPr>
          <p:nvPr/>
        </p:nvSpPr>
        <p:spPr>
          <a:xfrm>
            <a:off x="323528" y="836712"/>
            <a:ext cx="8352928" cy="5616575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2800" b="1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9pPr>
          </a:lstStyle>
          <a:p>
            <a:pPr>
              <a:buClr>
                <a:srgbClr val="C00000"/>
              </a:buClr>
              <a:buFont typeface="Wingdings" panose="05000000000000000000" pitchFamily="2" charset="2"/>
              <a:buChar char="u"/>
            </a:pPr>
            <a:r>
              <a:rPr lang="en-US" altLang="ko-KR" sz="2000" b="0" kern="0" dirty="0" smtClean="0">
                <a:ea typeface="맑은 고딕" panose="020B0503020000020004" pitchFamily="50" charset="-127"/>
              </a:rPr>
              <a:t>1 to 4 line </a:t>
            </a:r>
            <a:r>
              <a:rPr lang="en-US" altLang="ko-KR" sz="2000" b="0" kern="0" dirty="0" err="1" smtClean="0">
                <a:ea typeface="맑은 고딕" panose="020B0503020000020004" pitchFamily="50" charset="-127"/>
              </a:rPr>
              <a:t>deMUX</a:t>
            </a:r>
            <a:endParaRPr lang="en-US" altLang="ko-KR" sz="2000" b="0" kern="0" dirty="0" smtClean="0">
              <a:ea typeface="맑은 고딕" panose="020B0503020000020004" pitchFamily="50" charset="-127"/>
            </a:endParaRPr>
          </a:p>
          <a:p>
            <a:pPr lvl="1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en-US" altLang="ko-KR" dirty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(A)</a:t>
            </a:r>
            <a:r>
              <a:rPr lang="ko-KR" altLang="en-US" dirty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의 구조로 회로를 </a:t>
            </a:r>
            <a:r>
              <a:rPr lang="en-US" altLang="ko-KR" dirty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Verilog </a:t>
            </a:r>
            <a:r>
              <a:rPr lang="ko-KR" altLang="en-US" dirty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코딩</a:t>
            </a:r>
            <a:endParaRPr lang="en-US" altLang="ko-KR" dirty="0">
              <a:latin typeface="Times New Roman" pitchFamily="18" charset="0"/>
              <a:ea typeface="맑은 고딕" panose="020B0503020000020004" pitchFamily="50" charset="-127"/>
              <a:cs typeface="Times New Roman" pitchFamily="18" charset="0"/>
            </a:endParaRPr>
          </a:p>
          <a:p>
            <a:pPr lvl="1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en-US" altLang="ko-KR" dirty="0" smtClean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Verilog</a:t>
            </a:r>
            <a:r>
              <a:rPr lang="ko-KR" altLang="en-US" dirty="0" smtClean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의 </a:t>
            </a:r>
            <a:r>
              <a:rPr lang="en-US" altLang="ko-KR" dirty="0" smtClean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simulation </a:t>
            </a:r>
            <a:r>
              <a:rPr lang="ko-KR" altLang="en-US" dirty="0" smtClean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결과를 통해  </a:t>
            </a:r>
            <a:r>
              <a:rPr lang="en-US" altLang="ko-KR" dirty="0" smtClean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Truth table </a:t>
            </a:r>
            <a:r>
              <a:rPr lang="ko-KR" altLang="en-US" dirty="0" smtClean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완성</a:t>
            </a:r>
            <a:endParaRPr lang="en-US" altLang="ko-KR" dirty="0" smtClean="0">
              <a:latin typeface="Times New Roman" pitchFamily="18" charset="0"/>
              <a:ea typeface="맑은 고딕" panose="020B0503020000020004" pitchFamily="50" charset="-127"/>
              <a:cs typeface="Times New Roman" pitchFamily="18" charset="0"/>
            </a:endParaRPr>
          </a:p>
          <a:p>
            <a:pPr lvl="1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ko-KR" altLang="en-US" kern="0" dirty="0" smtClean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이론의 </a:t>
            </a:r>
            <a:r>
              <a:rPr lang="en-US" altLang="ko-KR" kern="0" dirty="0" smtClean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Boolean </a:t>
            </a:r>
            <a:r>
              <a:rPr lang="ko-KR" altLang="en-US" kern="0" dirty="0" smtClean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함수와 일치하는 지 확인</a:t>
            </a:r>
            <a:endParaRPr lang="en-US" altLang="ko-KR" kern="0" dirty="0" smtClean="0">
              <a:latin typeface="Times New Roman" pitchFamily="18" charset="0"/>
              <a:ea typeface="맑은 고딕" panose="020B0503020000020004" pitchFamily="50" charset="-127"/>
              <a:cs typeface="Times New Roman" pitchFamily="18" charset="0"/>
            </a:endParaRPr>
          </a:p>
          <a:p>
            <a:pPr lvl="1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en-US" altLang="ko-KR" kern="0" dirty="0" smtClean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FPGA</a:t>
            </a:r>
            <a:r>
              <a:rPr lang="ko-KR" altLang="en-US" kern="0" dirty="0" smtClean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를 통하여 동작 확인</a:t>
            </a:r>
            <a:endParaRPr lang="en-US" altLang="ko-KR" kern="0" dirty="0" smtClean="0">
              <a:latin typeface="Times New Roman" pitchFamily="18" charset="0"/>
              <a:ea typeface="맑은 고딕" panose="020B0503020000020004" pitchFamily="50" charset="-127"/>
              <a:cs typeface="Times New Roman" pitchFamily="18" charset="0"/>
            </a:endParaRPr>
          </a:p>
          <a:p>
            <a:pPr lvl="1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endParaRPr lang="en-US" altLang="ko-KR" kern="0" dirty="0">
              <a:latin typeface="Times New Roman" pitchFamily="18" charset="0"/>
              <a:ea typeface="맑은 고딕" panose="020B0503020000020004" pitchFamily="50" charset="-127"/>
              <a:cs typeface="Times New Roman" pitchFamily="18" charset="0"/>
            </a:endParaRPr>
          </a:p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endParaRPr lang="en-US" altLang="ko-KR" sz="2000" kern="0" dirty="0">
              <a:ea typeface="맑은 고딕" panose="020B0503020000020004" pitchFamily="50" charset="-127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6C75972C-D328-4553-B8FA-5B5ED46F4A03}"/>
              </a:ext>
            </a:extLst>
          </p:cNvPr>
          <p:cNvSpPr txBox="1">
            <a:spLocks/>
          </p:cNvSpPr>
          <p:nvPr/>
        </p:nvSpPr>
        <p:spPr>
          <a:xfrm>
            <a:off x="1908175" y="0"/>
            <a:ext cx="7235825" cy="692150"/>
          </a:xfrm>
          <a:prstGeom prst="rect">
            <a:avLst/>
          </a:prstGeom>
        </p:spPr>
        <p:txBody>
          <a:bodyPr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2pPr>
            <a:lvl3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3pPr>
            <a:lvl4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4pPr>
            <a:lvl5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5pPr>
            <a:lvl6pPr marL="4572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6pPr>
            <a:lvl7pPr marL="9144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7pPr>
            <a:lvl8pPr marL="13716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8pPr>
            <a:lvl9pPr marL="18288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9pPr>
          </a:lstStyle>
          <a:p>
            <a:pPr algn="l"/>
            <a:r>
              <a:rPr lang="en-US" altLang="ko-KR" sz="3200" kern="0" dirty="0" smtClean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1 to 4 line </a:t>
            </a:r>
            <a:r>
              <a:rPr lang="en-US" altLang="ko-KR" sz="3200" kern="0" dirty="0" err="1" smtClean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deMUX</a:t>
            </a:r>
            <a:r>
              <a:rPr lang="en-US" altLang="ko-KR" sz="3200" kern="0" dirty="0" smtClean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(</a:t>
            </a:r>
            <a:r>
              <a:rPr lang="ko-KR" altLang="en-US" sz="3200" kern="0" dirty="0" smtClean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실습</a:t>
            </a:r>
            <a:r>
              <a:rPr lang="en-US" altLang="ko-KR" sz="3200" kern="0" dirty="0" smtClean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)</a:t>
            </a:r>
            <a:endParaRPr lang="ko-KR" altLang="en-US" sz="3200" kern="0" dirty="0">
              <a:latin typeface="Times New Roman" pitchFamily="18" charset="0"/>
              <a:ea typeface="맑은 고딕" panose="020B0503020000020004" pitchFamily="50" charset="-127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52120" y="6202403"/>
            <a:ext cx="74307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(A) </a:t>
            </a:r>
            <a:endParaRPr lang="ko-KR" altLang="en-US" sz="1500" dirty="0">
              <a:latin typeface="Times New Roman" pitchFamily="18" charset="0"/>
              <a:ea typeface="맑은 고딕" panose="020B0503020000020004" pitchFamily="50" charset="-127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4631265"/>
      </p:ext>
    </p:extLst>
  </p:cSld>
  <p:clrMapOvr>
    <a:masterClrMapping/>
  </p:clrMapOvr>
</p:sld>
</file>

<file path=ppt/theme/theme1.xml><?xml version="1.0" encoding="utf-8"?>
<a:theme xmlns:a="http://schemas.openxmlformats.org/drawingml/2006/main" name="sogang">
  <a:themeElements>
    <a:clrScheme name="sogang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ogang">
      <a:majorFont>
        <a:latin typeface="Lucida Sans Unicode"/>
        <a:ea typeface="굴림"/>
        <a:cs typeface=""/>
      </a:majorFont>
      <a:minorFont>
        <a:latin typeface="Lucida Sans Unicode"/>
        <a:ea typeface="굴림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ko-KR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ko-KR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lnDef>
  </a:objectDefaults>
  <a:extraClrSchemeLst>
    <a:extraClrScheme>
      <a:clrScheme name="sogan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gang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gang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gang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gang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gang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gang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gang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gang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gang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gang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gang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VLSI 발표7(목선식)_0320</Template>
  <TotalTime>10090</TotalTime>
  <Words>436</Words>
  <Application>Microsoft Office PowerPoint</Application>
  <PresentationFormat>화면 슬라이드 쇼(4:3)</PresentationFormat>
  <Paragraphs>119</Paragraphs>
  <Slides>10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21" baseType="lpstr">
      <vt:lpstr>Asia유치원M</vt:lpstr>
      <vt:lpstr>HY헤드라인M</vt:lpstr>
      <vt:lpstr>굴림</vt:lpstr>
      <vt:lpstr>굴림체</vt:lpstr>
      <vt:lpstr>맑은 고딕</vt:lpstr>
      <vt:lpstr>휴먼모음T</vt:lpstr>
      <vt:lpstr>Arial</vt:lpstr>
      <vt:lpstr>Lucida Sans Unicode</vt:lpstr>
      <vt:lpstr>Times New Roman</vt:lpstr>
      <vt:lpstr>Wingdings</vt:lpstr>
      <vt:lpstr>sogang</vt:lpstr>
      <vt:lpstr>컴퓨터공학실험II  MSI/LSI 조합회로 Decoder /MUX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Runtime of Learning</dc:title>
  <dc:creator>GQ</dc:creator>
  <cp:lastModifiedBy>cscad r906</cp:lastModifiedBy>
  <cp:revision>395</cp:revision>
  <cp:lastPrinted>2018-04-09T15:06:15Z</cp:lastPrinted>
  <dcterms:created xsi:type="dcterms:W3CDTF">2018-04-05T10:00:10Z</dcterms:created>
  <dcterms:modified xsi:type="dcterms:W3CDTF">2019-01-04T02:00:37Z</dcterms:modified>
</cp:coreProperties>
</file>