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D76"/>
    <a:srgbClr val="458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288" cy="496968"/>
          </a:xfrm>
          <a:prstGeom prst="rect">
            <a:avLst/>
          </a:prstGeom>
        </p:spPr>
        <p:txBody>
          <a:bodyPr vert="horz" lIns="91467" tIns="45734" rIns="91467" bIns="4573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798" y="0"/>
            <a:ext cx="2945288" cy="496968"/>
          </a:xfrm>
          <a:prstGeom prst="rect">
            <a:avLst/>
          </a:prstGeom>
        </p:spPr>
        <p:txBody>
          <a:bodyPr vert="horz" lIns="91467" tIns="45734" rIns="91467" bIns="45734" rtlCol="0"/>
          <a:lstStyle>
            <a:lvl1pPr algn="r">
              <a:defRPr sz="1200"/>
            </a:lvl1pPr>
          </a:lstStyle>
          <a:p>
            <a:fld id="{EBA991B0-11F4-44A7-A504-29123C210BCF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67" tIns="45734" rIns="91467" bIns="4573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927" y="4777553"/>
            <a:ext cx="5437822" cy="3909050"/>
          </a:xfrm>
          <a:prstGeom prst="rect">
            <a:avLst/>
          </a:prstGeom>
        </p:spPr>
        <p:txBody>
          <a:bodyPr vert="horz" lIns="91467" tIns="45734" rIns="91467" bIns="4573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9672"/>
            <a:ext cx="2945288" cy="496967"/>
          </a:xfrm>
          <a:prstGeom prst="rect">
            <a:avLst/>
          </a:prstGeom>
        </p:spPr>
        <p:txBody>
          <a:bodyPr vert="horz" lIns="91467" tIns="45734" rIns="91467" bIns="4573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798" y="9429672"/>
            <a:ext cx="2945288" cy="496967"/>
          </a:xfrm>
          <a:prstGeom prst="rect">
            <a:avLst/>
          </a:prstGeom>
        </p:spPr>
        <p:txBody>
          <a:bodyPr vert="horz" lIns="91467" tIns="45734" rIns="91467" bIns="45734" rtlCol="0" anchor="b"/>
          <a:lstStyle>
            <a:lvl1pPr algn="r">
              <a:defRPr sz="1200"/>
            </a:lvl1pPr>
          </a:lstStyle>
          <a:p>
            <a:fld id="{A76275B9-79EA-4621-B3D8-8E083A23A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7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275B9-79EA-4621-B3D8-8E083A23A6E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8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1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49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00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2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41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2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9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7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68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96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2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9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7CBE-321B-4B4C-8DA3-D5000E5DDB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80BB68-A139-40F7-8BBF-3FFEEB753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6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/>
          <p:cNvSpPr/>
          <p:nvPr/>
        </p:nvSpPr>
        <p:spPr>
          <a:xfrm>
            <a:off x="1248508" y="142524"/>
            <a:ext cx="10276593" cy="659422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n>
                  <a:solidFill>
                    <a:schemeClr val="bg2"/>
                  </a:solidFill>
                </a:ln>
              </a:rPr>
              <a:t>Porta de entrada violências: Hospital Anjo Gabriel</a:t>
            </a:r>
            <a:endParaRPr lang="pt-B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7" name="Fluxograma: Processo 6"/>
          <p:cNvSpPr/>
          <p:nvPr/>
        </p:nvSpPr>
        <p:spPr>
          <a:xfrm>
            <a:off x="8642838" y="1036203"/>
            <a:ext cx="1730435" cy="67612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Emergência</a:t>
            </a:r>
            <a:endParaRPr lang="pt-BR" sz="1600" b="1" dirty="0"/>
          </a:p>
        </p:txBody>
      </p:sp>
      <p:sp>
        <p:nvSpPr>
          <p:cNvPr id="5" name="Fluxograma: Processo 4"/>
          <p:cNvSpPr/>
          <p:nvPr/>
        </p:nvSpPr>
        <p:spPr>
          <a:xfrm>
            <a:off x="2189283" y="1247270"/>
            <a:ext cx="1459523" cy="629742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Recepção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0" name="Fluxograma: Processo 9"/>
          <p:cNvSpPr/>
          <p:nvPr/>
        </p:nvSpPr>
        <p:spPr>
          <a:xfrm>
            <a:off x="2206867" y="2220622"/>
            <a:ext cx="1459523" cy="718928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Classificação de risco</a:t>
            </a:r>
            <a:endParaRPr lang="pt-BR" sz="1400" b="1" dirty="0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2927837" y="966329"/>
            <a:ext cx="8792" cy="24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9231921" y="947975"/>
            <a:ext cx="0" cy="24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919045" y="1846631"/>
            <a:ext cx="8792" cy="24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uxograma: Processo 35"/>
          <p:cNvSpPr/>
          <p:nvPr/>
        </p:nvSpPr>
        <p:spPr>
          <a:xfrm>
            <a:off x="5137230" y="1204366"/>
            <a:ext cx="2316515" cy="601543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Qual o tipo de violência?</a:t>
            </a:r>
            <a:endParaRPr lang="pt-BR" sz="1400" b="1" dirty="0"/>
          </a:p>
        </p:txBody>
      </p:sp>
      <p:sp>
        <p:nvSpPr>
          <p:cNvPr id="38" name="Fluxograma: Processo 37"/>
          <p:cNvSpPr/>
          <p:nvPr/>
        </p:nvSpPr>
        <p:spPr>
          <a:xfrm>
            <a:off x="4407469" y="2380047"/>
            <a:ext cx="1459523" cy="529741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Violência Sexual</a:t>
            </a:r>
            <a:endParaRPr lang="pt-BR" sz="1200" b="1" dirty="0"/>
          </a:p>
        </p:txBody>
      </p:sp>
      <p:sp>
        <p:nvSpPr>
          <p:cNvPr id="39" name="Fluxograma: Processo 38"/>
          <p:cNvSpPr/>
          <p:nvPr/>
        </p:nvSpPr>
        <p:spPr>
          <a:xfrm>
            <a:off x="6198578" y="2386541"/>
            <a:ext cx="1650013" cy="529741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Outras violências</a:t>
            </a:r>
            <a:endParaRPr lang="pt-BR" sz="1200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3497736" y="1601680"/>
            <a:ext cx="1547446" cy="51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5338270" y="1796856"/>
            <a:ext cx="562708" cy="53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6801990" y="1827408"/>
            <a:ext cx="182363" cy="5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128437" y="3025241"/>
            <a:ext cx="8793" cy="30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H="1">
            <a:off x="3754316" y="3867762"/>
            <a:ext cx="682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flipV="1">
            <a:off x="5823260" y="3867762"/>
            <a:ext cx="538262" cy="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uxograma: Processo 72"/>
          <p:cNvSpPr/>
          <p:nvPr/>
        </p:nvSpPr>
        <p:spPr>
          <a:xfrm>
            <a:off x="2160232" y="3334255"/>
            <a:ext cx="1466835" cy="841014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Atendimento psicossocial</a:t>
            </a:r>
            <a:endParaRPr lang="pt-BR" sz="16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3975634" y="3356976"/>
            <a:ext cx="820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</a:p>
          <a:p>
            <a:r>
              <a:rPr lang="pt-BR" sz="1200" b="1" dirty="0" smtClean="0"/>
              <a:t>SIM 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sp>
        <p:nvSpPr>
          <p:cNvPr id="76" name="Fluxograma: Processo 75"/>
          <p:cNvSpPr/>
          <p:nvPr/>
        </p:nvSpPr>
        <p:spPr>
          <a:xfrm>
            <a:off x="6402998" y="3496913"/>
            <a:ext cx="2514600" cy="590013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Violência sexual com penetração ou sexo oral  </a:t>
            </a:r>
          </a:p>
        </p:txBody>
      </p:sp>
      <p:sp>
        <p:nvSpPr>
          <p:cNvPr id="79" name="Fluxograma: Processo 78"/>
          <p:cNvSpPr/>
          <p:nvPr/>
        </p:nvSpPr>
        <p:spPr>
          <a:xfrm>
            <a:off x="3921370" y="4413617"/>
            <a:ext cx="2409092" cy="586981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Violência sexual sem penetração ou sexo oral </a:t>
            </a:r>
            <a:endParaRPr lang="pt-BR" sz="1200" b="1" dirty="0"/>
          </a:p>
        </p:txBody>
      </p:sp>
      <p:cxnSp>
        <p:nvCxnSpPr>
          <p:cNvPr id="81" name="Conector de seta reta 80"/>
          <p:cNvCxnSpPr/>
          <p:nvPr/>
        </p:nvCxnSpPr>
        <p:spPr>
          <a:xfrm>
            <a:off x="7660298" y="4161837"/>
            <a:ext cx="0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>
            <a:off x="7543800" y="1436698"/>
            <a:ext cx="87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Fluxograma: Processo 88"/>
          <p:cNvSpPr/>
          <p:nvPr/>
        </p:nvSpPr>
        <p:spPr>
          <a:xfrm>
            <a:off x="6893172" y="4482274"/>
            <a:ext cx="2024426" cy="1134149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Assistência à saúde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Realizar testes rápidos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Iniciar profilaxia HIV e </a:t>
            </a:r>
            <a:r>
              <a:rPr lang="pt-BR" sz="1000" b="1" dirty="0" err="1" smtClean="0"/>
              <a:t>ISTs</a:t>
            </a:r>
            <a:r>
              <a:rPr lang="pt-BR" sz="1000" b="1" dirty="0" smtClean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Contracepção de emergência </a:t>
            </a:r>
          </a:p>
        </p:txBody>
      </p:sp>
      <p:cxnSp>
        <p:nvCxnSpPr>
          <p:cNvPr id="90" name="Conector de seta reta 89"/>
          <p:cNvCxnSpPr/>
          <p:nvPr/>
        </p:nvCxnSpPr>
        <p:spPr>
          <a:xfrm>
            <a:off x="5125916" y="5117065"/>
            <a:ext cx="0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uxograma: Processo 90"/>
          <p:cNvSpPr/>
          <p:nvPr/>
        </p:nvSpPr>
        <p:spPr>
          <a:xfrm>
            <a:off x="3921370" y="5430704"/>
            <a:ext cx="2409092" cy="559569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/>
              <a:t>Realizar testes rápidos de HIV, sífilis, </a:t>
            </a:r>
          </a:p>
          <a:p>
            <a:pPr algn="ctr"/>
            <a:r>
              <a:rPr lang="pt-BR" sz="900" b="1" dirty="0" smtClean="0"/>
              <a:t>hepatite B e C</a:t>
            </a:r>
          </a:p>
        </p:txBody>
      </p:sp>
      <p:sp>
        <p:nvSpPr>
          <p:cNvPr id="93" name="Fluxograma: Processo 92"/>
          <p:cNvSpPr/>
          <p:nvPr/>
        </p:nvSpPr>
        <p:spPr>
          <a:xfrm>
            <a:off x="10490813" y="2322337"/>
            <a:ext cx="1170136" cy="59394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Assistência a Saúde</a:t>
            </a:r>
            <a:endParaRPr lang="pt-BR" sz="1200" b="1" dirty="0"/>
          </a:p>
        </p:txBody>
      </p:sp>
      <p:sp>
        <p:nvSpPr>
          <p:cNvPr id="102" name="Fluxograma: Decisão 101"/>
          <p:cNvSpPr/>
          <p:nvPr/>
        </p:nvSpPr>
        <p:spPr>
          <a:xfrm>
            <a:off x="4497299" y="3356976"/>
            <a:ext cx="1249211" cy="95433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faz mais de 72H? </a:t>
            </a:r>
            <a:endParaRPr lang="pt-BR" sz="1200" b="1" dirty="0"/>
          </a:p>
        </p:txBody>
      </p:sp>
      <p:sp>
        <p:nvSpPr>
          <p:cNvPr id="111" name="Retângulo 110"/>
          <p:cNvSpPr/>
          <p:nvPr/>
        </p:nvSpPr>
        <p:spPr>
          <a:xfrm>
            <a:off x="5746510" y="3525941"/>
            <a:ext cx="545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NÃO</a:t>
            </a:r>
            <a:r>
              <a:rPr lang="pt-BR" dirty="0" smtClean="0"/>
              <a:t> </a:t>
            </a:r>
          </a:p>
        </p:txBody>
      </p:sp>
      <p:cxnSp>
        <p:nvCxnSpPr>
          <p:cNvPr id="114" name="Conector de seta reta 113"/>
          <p:cNvCxnSpPr/>
          <p:nvPr/>
        </p:nvCxnSpPr>
        <p:spPr>
          <a:xfrm>
            <a:off x="6564026" y="941079"/>
            <a:ext cx="0" cy="24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uxograma: Processo 114"/>
          <p:cNvSpPr/>
          <p:nvPr/>
        </p:nvSpPr>
        <p:spPr>
          <a:xfrm>
            <a:off x="6424981" y="5990273"/>
            <a:ext cx="2438417" cy="64792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Acolhimento psicossocial para encaminhamento ao CREAS </a:t>
            </a:r>
            <a:endParaRPr lang="pt-BR" sz="1200" b="1" dirty="0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7693271" y="5616424"/>
            <a:ext cx="0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uxograma: Decisão 116"/>
          <p:cNvSpPr/>
          <p:nvPr/>
        </p:nvSpPr>
        <p:spPr>
          <a:xfrm>
            <a:off x="8423033" y="1797526"/>
            <a:ext cx="1456665" cy="1251104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PCT em risco?</a:t>
            </a:r>
            <a:endParaRPr lang="pt-BR" sz="1200" b="1" dirty="0"/>
          </a:p>
        </p:txBody>
      </p:sp>
      <p:cxnSp>
        <p:nvCxnSpPr>
          <p:cNvPr id="120" name="Conector angulado 119"/>
          <p:cNvCxnSpPr>
            <a:stCxn id="91" idx="2"/>
          </p:cNvCxnSpPr>
          <p:nvPr/>
        </p:nvCxnSpPr>
        <p:spPr>
          <a:xfrm rot="16200000" flipH="1">
            <a:off x="5642720" y="5473469"/>
            <a:ext cx="243474" cy="1277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>
            <a:off x="7921869" y="2651411"/>
            <a:ext cx="65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>
            <a:off x="9845693" y="2663283"/>
            <a:ext cx="4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angulado 130"/>
          <p:cNvCxnSpPr/>
          <p:nvPr/>
        </p:nvCxnSpPr>
        <p:spPr>
          <a:xfrm rot="5400000">
            <a:off x="7624254" y="4475055"/>
            <a:ext cx="2877963" cy="401176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tângulo 134"/>
          <p:cNvSpPr/>
          <p:nvPr/>
        </p:nvSpPr>
        <p:spPr>
          <a:xfrm>
            <a:off x="8704341" y="2939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NÃO</a:t>
            </a:r>
            <a:r>
              <a:rPr lang="pt-BR" dirty="0" smtClean="0"/>
              <a:t> </a:t>
            </a:r>
          </a:p>
        </p:txBody>
      </p:sp>
      <p:sp>
        <p:nvSpPr>
          <p:cNvPr id="136" name="CaixaDeTexto 135"/>
          <p:cNvSpPr txBox="1"/>
          <p:nvPr/>
        </p:nvSpPr>
        <p:spPr>
          <a:xfrm>
            <a:off x="9787329" y="2109542"/>
            <a:ext cx="850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</a:p>
          <a:p>
            <a:r>
              <a:rPr lang="pt-BR" sz="1200" b="1" dirty="0" smtClean="0"/>
              <a:t>SIM</a:t>
            </a:r>
            <a:endParaRPr lang="pt-BR" sz="1200" b="1" dirty="0"/>
          </a:p>
        </p:txBody>
      </p:sp>
      <p:sp>
        <p:nvSpPr>
          <p:cNvPr id="152" name="Fluxograma: Decisão 151"/>
          <p:cNvSpPr/>
          <p:nvPr/>
        </p:nvSpPr>
        <p:spPr>
          <a:xfrm>
            <a:off x="10410510" y="3356976"/>
            <a:ext cx="1781490" cy="1010462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Tentativa de suicídio?</a:t>
            </a:r>
            <a:endParaRPr lang="pt-BR" sz="1200" b="1" dirty="0"/>
          </a:p>
        </p:txBody>
      </p:sp>
      <p:cxnSp>
        <p:nvCxnSpPr>
          <p:cNvPr id="158" name="Conector angulado 157"/>
          <p:cNvCxnSpPr>
            <a:stCxn id="152" idx="1"/>
            <a:endCxn id="115" idx="3"/>
          </p:cNvCxnSpPr>
          <p:nvPr/>
        </p:nvCxnSpPr>
        <p:spPr>
          <a:xfrm rot="10800000" flipV="1">
            <a:off x="8863398" y="3862207"/>
            <a:ext cx="1547112" cy="2452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tângulo 161"/>
          <p:cNvSpPr/>
          <p:nvPr/>
        </p:nvSpPr>
        <p:spPr>
          <a:xfrm>
            <a:off x="9845693" y="3429904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NÃO</a:t>
            </a:r>
            <a:r>
              <a:rPr lang="pt-BR" dirty="0" smtClean="0"/>
              <a:t> </a:t>
            </a:r>
          </a:p>
        </p:txBody>
      </p:sp>
      <p:sp>
        <p:nvSpPr>
          <p:cNvPr id="163" name="Fluxograma: Processo 162"/>
          <p:cNvSpPr/>
          <p:nvPr/>
        </p:nvSpPr>
        <p:spPr>
          <a:xfrm>
            <a:off x="10443484" y="5068155"/>
            <a:ext cx="1577527" cy="984598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Acolhimento e avaliação Psicologia</a:t>
            </a:r>
            <a:endParaRPr lang="pt-BR" sz="1400" b="1" dirty="0"/>
          </a:p>
        </p:txBody>
      </p:sp>
      <p:cxnSp>
        <p:nvCxnSpPr>
          <p:cNvPr id="165" name="Conector de seta reta 164"/>
          <p:cNvCxnSpPr/>
          <p:nvPr/>
        </p:nvCxnSpPr>
        <p:spPr>
          <a:xfrm>
            <a:off x="11097036" y="4441536"/>
            <a:ext cx="0" cy="55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>
            <a:off x="11075881" y="3025241"/>
            <a:ext cx="0" cy="4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CaixaDeTexto 173"/>
          <p:cNvSpPr txBox="1"/>
          <p:nvPr/>
        </p:nvSpPr>
        <p:spPr>
          <a:xfrm>
            <a:off x="11114773" y="4205276"/>
            <a:ext cx="820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</a:p>
          <a:p>
            <a:r>
              <a:rPr lang="pt-BR" sz="1200" b="1" dirty="0" smtClean="0"/>
              <a:t>SIM</a:t>
            </a:r>
            <a:endParaRPr lang="pt-BR" sz="1200" b="1" dirty="0"/>
          </a:p>
        </p:txBody>
      </p:sp>
      <p:sp>
        <p:nvSpPr>
          <p:cNvPr id="47" name="Fluxograma: Processo 46"/>
          <p:cNvSpPr/>
          <p:nvPr/>
        </p:nvSpPr>
        <p:spPr>
          <a:xfrm>
            <a:off x="2154115" y="4932485"/>
            <a:ext cx="1472952" cy="1504828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Assistência à saúde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Realizar testes rápidos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Iniciar profilaxia HIV e </a:t>
            </a:r>
            <a:r>
              <a:rPr lang="pt-BR" sz="1000" b="1" dirty="0" err="1" smtClean="0"/>
              <a:t>ISTs</a:t>
            </a:r>
            <a:r>
              <a:rPr lang="pt-BR" sz="1000" b="1" dirty="0" smtClean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pt-BR" sz="1000" b="1" dirty="0" smtClean="0"/>
              <a:t>Contracepção de emergência 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2890591" y="4311306"/>
            <a:ext cx="0" cy="55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47" idx="2"/>
          </p:cNvCxnSpPr>
          <p:nvPr/>
        </p:nvCxnSpPr>
        <p:spPr>
          <a:xfrm rot="16200000" flipH="1">
            <a:off x="4588120" y="4739784"/>
            <a:ext cx="139332" cy="3534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Imagem 5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5543233"/>
            <a:ext cx="1709468" cy="8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4"/>
          <p:cNvGrpSpPr/>
          <p:nvPr/>
        </p:nvGrpSpPr>
        <p:grpSpPr>
          <a:xfrm>
            <a:off x="1333817" y="890546"/>
            <a:ext cx="9851540" cy="5669280"/>
            <a:chOff x="0" y="0"/>
            <a:chExt cx="9851946" cy="4957331"/>
          </a:xfrm>
        </p:grpSpPr>
        <p:sp>
          <p:nvSpPr>
            <p:cNvPr id="5" name="Shape 26"/>
            <p:cNvSpPr/>
            <p:nvPr/>
          </p:nvSpPr>
          <p:spPr>
            <a:xfrm>
              <a:off x="0" y="2483993"/>
              <a:ext cx="1073163" cy="972185"/>
            </a:xfrm>
            <a:custGeom>
              <a:avLst/>
              <a:gdLst/>
              <a:ahLst/>
              <a:cxnLst/>
              <a:rect l="0" t="0" r="0" b="0"/>
              <a:pathLst>
                <a:path w="1073163" h="972185">
                  <a:moveTo>
                    <a:pt x="0" y="97155"/>
                  </a:moveTo>
                  <a:cubicBezTo>
                    <a:pt x="0" y="43434"/>
                    <a:pt x="43536" y="0"/>
                    <a:pt x="97231" y="0"/>
                  </a:cubicBezTo>
                  <a:lnTo>
                    <a:pt x="975881" y="0"/>
                  </a:lnTo>
                  <a:cubicBezTo>
                    <a:pt x="1029602" y="0"/>
                    <a:pt x="1073163" y="43434"/>
                    <a:pt x="1073163" y="97155"/>
                  </a:cubicBezTo>
                  <a:lnTo>
                    <a:pt x="1073163" y="874903"/>
                  </a:lnTo>
                  <a:cubicBezTo>
                    <a:pt x="1073163" y="928624"/>
                    <a:pt x="1029602" y="972185"/>
                    <a:pt x="975881" y="972185"/>
                  </a:cubicBezTo>
                  <a:lnTo>
                    <a:pt x="97231" y="972185"/>
                  </a:lnTo>
                  <a:cubicBezTo>
                    <a:pt x="43536" y="972185"/>
                    <a:pt x="0" y="928624"/>
                    <a:pt x="0" y="874903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7"/>
            <p:cNvSpPr/>
            <p:nvPr/>
          </p:nvSpPr>
          <p:spPr>
            <a:xfrm>
              <a:off x="112458" y="2731897"/>
              <a:ext cx="1172371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Acidente com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278574" y="2899537"/>
              <a:ext cx="732529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material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255715" y="3067177"/>
              <a:ext cx="746920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biológico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31"/>
            <p:cNvSpPr/>
            <p:nvPr/>
          </p:nvSpPr>
          <p:spPr>
            <a:xfrm>
              <a:off x="1073163" y="2970022"/>
              <a:ext cx="99314" cy="1651"/>
            </a:xfrm>
            <a:custGeom>
              <a:avLst/>
              <a:gdLst/>
              <a:ahLst/>
              <a:cxnLst/>
              <a:rect l="0" t="0" r="0" b="0"/>
              <a:pathLst>
                <a:path w="99314" h="1651">
                  <a:moveTo>
                    <a:pt x="0" y="0"/>
                  </a:moveTo>
                  <a:lnTo>
                    <a:pt x="99314" y="1651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32"/>
            <p:cNvSpPr/>
            <p:nvPr/>
          </p:nvSpPr>
          <p:spPr>
            <a:xfrm>
              <a:off x="1172477" y="1835023"/>
              <a:ext cx="1180719" cy="2273300"/>
            </a:xfrm>
            <a:custGeom>
              <a:avLst/>
              <a:gdLst/>
              <a:ahLst/>
              <a:cxnLst/>
              <a:rect l="0" t="0" r="0" b="0"/>
              <a:pathLst>
                <a:path w="1180719" h="2273300">
                  <a:moveTo>
                    <a:pt x="117983" y="0"/>
                  </a:moveTo>
                  <a:lnTo>
                    <a:pt x="1062609" y="0"/>
                  </a:lnTo>
                  <a:cubicBezTo>
                    <a:pt x="1127887" y="0"/>
                    <a:pt x="1180719" y="52832"/>
                    <a:pt x="1180719" y="117983"/>
                  </a:cubicBezTo>
                  <a:lnTo>
                    <a:pt x="1180719" y="2155190"/>
                  </a:lnTo>
                  <a:cubicBezTo>
                    <a:pt x="1180719" y="2220468"/>
                    <a:pt x="1127887" y="2273300"/>
                    <a:pt x="1062609" y="2273300"/>
                  </a:cubicBezTo>
                  <a:lnTo>
                    <a:pt x="117983" y="2273300"/>
                  </a:lnTo>
                  <a:cubicBezTo>
                    <a:pt x="52832" y="2273300"/>
                    <a:pt x="0" y="2220468"/>
                    <a:pt x="0" y="2155190"/>
                  </a:cubicBezTo>
                  <a:lnTo>
                    <a:pt x="0" y="117983"/>
                  </a:lnTo>
                  <a:cubicBezTo>
                    <a:pt x="0" y="52832"/>
                    <a:pt x="52832" y="0"/>
                    <a:pt x="11798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33"/>
            <p:cNvSpPr/>
            <p:nvPr/>
          </p:nvSpPr>
          <p:spPr>
            <a:xfrm>
              <a:off x="1172477" y="1835023"/>
              <a:ext cx="1180719" cy="2273300"/>
            </a:xfrm>
            <a:custGeom>
              <a:avLst/>
              <a:gdLst/>
              <a:ahLst/>
              <a:cxnLst/>
              <a:rect l="0" t="0" r="0" b="0"/>
              <a:pathLst>
                <a:path w="1180719" h="2273300">
                  <a:moveTo>
                    <a:pt x="0" y="117983"/>
                  </a:moveTo>
                  <a:cubicBezTo>
                    <a:pt x="0" y="52832"/>
                    <a:pt x="52832" y="0"/>
                    <a:pt x="117983" y="0"/>
                  </a:cubicBezTo>
                  <a:lnTo>
                    <a:pt x="1062609" y="0"/>
                  </a:lnTo>
                  <a:cubicBezTo>
                    <a:pt x="1127887" y="0"/>
                    <a:pt x="1180719" y="52832"/>
                    <a:pt x="1180719" y="117983"/>
                  </a:cubicBezTo>
                  <a:lnTo>
                    <a:pt x="1180719" y="2155190"/>
                  </a:lnTo>
                  <a:cubicBezTo>
                    <a:pt x="1180719" y="2220468"/>
                    <a:pt x="1127887" y="2273300"/>
                    <a:pt x="1062609" y="2273300"/>
                  </a:cubicBezTo>
                  <a:lnTo>
                    <a:pt x="117983" y="2273300"/>
                  </a:lnTo>
                  <a:cubicBezTo>
                    <a:pt x="52832" y="2273300"/>
                    <a:pt x="0" y="2220468"/>
                    <a:pt x="0" y="21551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Rectangle 34"/>
            <p:cNvSpPr/>
            <p:nvPr/>
          </p:nvSpPr>
          <p:spPr>
            <a:xfrm>
              <a:off x="1256424" y="1967484"/>
              <a:ext cx="134570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PRONTO SOCORRO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5"/>
            <p:cNvSpPr/>
            <p:nvPr/>
          </p:nvSpPr>
          <p:spPr>
            <a:xfrm>
              <a:off x="1230516" y="2161032"/>
              <a:ext cx="145169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ANJO GABRIEL E P.A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6"/>
            <p:cNvSpPr/>
            <p:nvPr/>
          </p:nvSpPr>
          <p:spPr>
            <a:xfrm>
              <a:off x="1407300" y="2301240"/>
              <a:ext cx="94665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TERRA PRETA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753"/>
            <p:cNvSpPr/>
            <p:nvPr/>
          </p:nvSpPr>
          <p:spPr>
            <a:xfrm>
              <a:off x="2012326" y="2494788"/>
              <a:ext cx="5248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754"/>
            <p:cNvSpPr/>
            <p:nvPr/>
          </p:nvSpPr>
          <p:spPr>
            <a:xfrm>
              <a:off x="1513821" y="2494788"/>
              <a:ext cx="66385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ADULTOS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752"/>
            <p:cNvSpPr/>
            <p:nvPr/>
          </p:nvSpPr>
          <p:spPr>
            <a:xfrm>
              <a:off x="1474356" y="2494788"/>
              <a:ext cx="5248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1381392" y="2688336"/>
              <a:ext cx="105096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Realizar Testes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1357008" y="2828544"/>
              <a:ext cx="1115226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Rápidos de HIV,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1347864" y="2967000"/>
              <a:ext cx="1141860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HbsAg e HCV no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41"/>
            <p:cNvSpPr/>
            <p:nvPr/>
          </p:nvSpPr>
          <p:spPr>
            <a:xfrm>
              <a:off x="1340244" y="3107690"/>
              <a:ext cx="115964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funcionário e no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42"/>
            <p:cNvSpPr/>
            <p:nvPr/>
          </p:nvSpPr>
          <p:spPr>
            <a:xfrm>
              <a:off x="1297572" y="3246374"/>
              <a:ext cx="127555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paciente fonte (se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43"/>
            <p:cNvSpPr/>
            <p:nvPr/>
          </p:nvSpPr>
          <p:spPr>
            <a:xfrm>
              <a:off x="1523124" y="3386582"/>
              <a:ext cx="63659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possível).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1498740" y="3580130"/>
              <a:ext cx="740904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Preencher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392060" y="3718814"/>
              <a:ext cx="102421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Notificação de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283856" y="3859022"/>
              <a:ext cx="127202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Acidente Biológico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48"/>
            <p:cNvSpPr/>
            <p:nvPr/>
          </p:nvSpPr>
          <p:spPr>
            <a:xfrm>
              <a:off x="2353196" y="1645666"/>
              <a:ext cx="366141" cy="1326007"/>
            </a:xfrm>
            <a:custGeom>
              <a:avLst/>
              <a:gdLst/>
              <a:ahLst/>
              <a:cxnLst/>
              <a:rect l="0" t="0" r="0" b="0"/>
              <a:pathLst>
                <a:path w="366141" h="1326007">
                  <a:moveTo>
                    <a:pt x="0" y="1326007"/>
                  </a:moveTo>
                  <a:lnTo>
                    <a:pt x="36614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49"/>
            <p:cNvSpPr/>
            <p:nvPr/>
          </p:nvSpPr>
          <p:spPr>
            <a:xfrm>
              <a:off x="2719337" y="1248791"/>
              <a:ext cx="1124204" cy="793750"/>
            </a:xfrm>
            <a:custGeom>
              <a:avLst/>
              <a:gdLst/>
              <a:ahLst/>
              <a:cxnLst/>
              <a:rect l="0" t="0" r="0" b="0"/>
              <a:pathLst>
                <a:path w="1124204" h="793750">
                  <a:moveTo>
                    <a:pt x="79375" y="0"/>
                  </a:moveTo>
                  <a:lnTo>
                    <a:pt x="1044829" y="0"/>
                  </a:lnTo>
                  <a:cubicBezTo>
                    <a:pt x="1088644" y="0"/>
                    <a:pt x="1124204" y="35560"/>
                    <a:pt x="1124204" y="79375"/>
                  </a:cubicBezTo>
                  <a:lnTo>
                    <a:pt x="1124204" y="714375"/>
                  </a:lnTo>
                  <a:cubicBezTo>
                    <a:pt x="1124204" y="758190"/>
                    <a:pt x="1088644" y="793750"/>
                    <a:pt x="1044829" y="793750"/>
                  </a:cubicBezTo>
                  <a:lnTo>
                    <a:pt x="79375" y="793750"/>
                  </a:lnTo>
                  <a:cubicBezTo>
                    <a:pt x="35560" y="793750"/>
                    <a:pt x="0" y="758190"/>
                    <a:pt x="0" y="714375"/>
                  </a:cubicBezTo>
                  <a:lnTo>
                    <a:pt x="0" y="79375"/>
                  </a:lnTo>
                  <a:cubicBezTo>
                    <a:pt x="0" y="35560"/>
                    <a:pt x="35560" y="0"/>
                    <a:pt x="7937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50"/>
            <p:cNvSpPr/>
            <p:nvPr/>
          </p:nvSpPr>
          <p:spPr>
            <a:xfrm>
              <a:off x="2719337" y="1248791"/>
              <a:ext cx="1124204" cy="793750"/>
            </a:xfrm>
            <a:custGeom>
              <a:avLst/>
              <a:gdLst/>
              <a:ahLst/>
              <a:cxnLst/>
              <a:rect l="0" t="0" r="0" b="0"/>
              <a:pathLst>
                <a:path w="1124204" h="793750">
                  <a:moveTo>
                    <a:pt x="0" y="79375"/>
                  </a:moveTo>
                  <a:cubicBezTo>
                    <a:pt x="0" y="35560"/>
                    <a:pt x="35560" y="0"/>
                    <a:pt x="79375" y="0"/>
                  </a:cubicBezTo>
                  <a:lnTo>
                    <a:pt x="1044829" y="0"/>
                  </a:lnTo>
                  <a:cubicBezTo>
                    <a:pt x="1088644" y="0"/>
                    <a:pt x="1124204" y="35560"/>
                    <a:pt x="1124204" y="79375"/>
                  </a:cubicBezTo>
                  <a:lnTo>
                    <a:pt x="1124204" y="714375"/>
                  </a:lnTo>
                  <a:cubicBezTo>
                    <a:pt x="1124204" y="758190"/>
                    <a:pt x="1088644" y="793750"/>
                    <a:pt x="1044829" y="793750"/>
                  </a:cubicBezTo>
                  <a:lnTo>
                    <a:pt x="79375" y="793750"/>
                  </a:lnTo>
                  <a:cubicBezTo>
                    <a:pt x="35560" y="793750"/>
                    <a:pt x="0" y="758190"/>
                    <a:pt x="0" y="71437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Rectangle 51"/>
            <p:cNvSpPr/>
            <p:nvPr/>
          </p:nvSpPr>
          <p:spPr>
            <a:xfrm>
              <a:off x="2761501" y="1377696"/>
              <a:ext cx="141973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Teste Rápido de HIV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52"/>
            <p:cNvSpPr/>
            <p:nvPr/>
          </p:nvSpPr>
          <p:spPr>
            <a:xfrm>
              <a:off x="3051315" y="1517904"/>
              <a:ext cx="64972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Negativo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750"/>
            <p:cNvSpPr/>
            <p:nvPr/>
          </p:nvSpPr>
          <p:spPr>
            <a:xfrm>
              <a:off x="2921775" y="1656588"/>
              <a:ext cx="5097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751"/>
            <p:cNvSpPr/>
            <p:nvPr/>
          </p:nvSpPr>
          <p:spPr>
            <a:xfrm>
              <a:off x="2960102" y="1656588"/>
              <a:ext cx="94278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funcionário 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2886723" y="1796796"/>
              <a:ext cx="105163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paciente fonte)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Shape 56"/>
            <p:cNvSpPr/>
            <p:nvPr/>
          </p:nvSpPr>
          <p:spPr>
            <a:xfrm>
              <a:off x="3843541" y="1228217"/>
              <a:ext cx="630174" cy="417449"/>
            </a:xfrm>
            <a:custGeom>
              <a:avLst/>
              <a:gdLst/>
              <a:ahLst/>
              <a:cxnLst/>
              <a:rect l="0" t="0" r="0" b="0"/>
              <a:pathLst>
                <a:path w="630174" h="417449">
                  <a:moveTo>
                    <a:pt x="0" y="417449"/>
                  </a:moveTo>
                  <a:lnTo>
                    <a:pt x="630174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57"/>
            <p:cNvSpPr/>
            <p:nvPr/>
          </p:nvSpPr>
          <p:spPr>
            <a:xfrm>
              <a:off x="4473715" y="29083"/>
              <a:ext cx="1556893" cy="2398268"/>
            </a:xfrm>
            <a:custGeom>
              <a:avLst/>
              <a:gdLst/>
              <a:ahLst/>
              <a:cxnLst/>
              <a:rect l="0" t="0" r="0" b="0"/>
              <a:pathLst>
                <a:path w="1556893" h="2398268">
                  <a:moveTo>
                    <a:pt x="155702" y="0"/>
                  </a:moveTo>
                  <a:lnTo>
                    <a:pt x="1401191" y="0"/>
                  </a:lnTo>
                  <a:cubicBezTo>
                    <a:pt x="1487170" y="0"/>
                    <a:pt x="1556893" y="69723"/>
                    <a:pt x="1556893" y="155702"/>
                  </a:cubicBezTo>
                  <a:lnTo>
                    <a:pt x="1556893" y="2242566"/>
                  </a:lnTo>
                  <a:cubicBezTo>
                    <a:pt x="1556893" y="2328545"/>
                    <a:pt x="1487170" y="2398268"/>
                    <a:pt x="1401191" y="2398268"/>
                  </a:cubicBezTo>
                  <a:lnTo>
                    <a:pt x="155702" y="2398268"/>
                  </a:lnTo>
                  <a:cubicBezTo>
                    <a:pt x="69723" y="2398268"/>
                    <a:pt x="0" y="2328545"/>
                    <a:pt x="0" y="2242566"/>
                  </a:cubicBezTo>
                  <a:lnTo>
                    <a:pt x="0" y="155702"/>
                  </a:lnTo>
                  <a:cubicBezTo>
                    <a:pt x="0" y="69723"/>
                    <a:pt x="69723" y="0"/>
                    <a:pt x="15570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58"/>
            <p:cNvSpPr/>
            <p:nvPr/>
          </p:nvSpPr>
          <p:spPr>
            <a:xfrm>
              <a:off x="4473715" y="29083"/>
              <a:ext cx="1556893" cy="2398268"/>
            </a:xfrm>
            <a:custGeom>
              <a:avLst/>
              <a:gdLst/>
              <a:ahLst/>
              <a:cxnLst/>
              <a:rect l="0" t="0" r="0" b="0"/>
              <a:pathLst>
                <a:path w="1556893" h="2398268">
                  <a:moveTo>
                    <a:pt x="0" y="155702"/>
                  </a:moveTo>
                  <a:cubicBezTo>
                    <a:pt x="0" y="69723"/>
                    <a:pt x="69723" y="0"/>
                    <a:pt x="155702" y="0"/>
                  </a:cubicBezTo>
                  <a:lnTo>
                    <a:pt x="1401191" y="0"/>
                  </a:lnTo>
                  <a:cubicBezTo>
                    <a:pt x="1487170" y="0"/>
                    <a:pt x="1556893" y="69723"/>
                    <a:pt x="1556893" y="155702"/>
                  </a:cubicBezTo>
                  <a:lnTo>
                    <a:pt x="1556893" y="2242566"/>
                  </a:lnTo>
                  <a:cubicBezTo>
                    <a:pt x="1556893" y="2328545"/>
                    <a:pt x="1487170" y="2398268"/>
                    <a:pt x="1401191" y="2398268"/>
                  </a:cubicBezTo>
                  <a:lnTo>
                    <a:pt x="155702" y="2398268"/>
                  </a:lnTo>
                  <a:cubicBezTo>
                    <a:pt x="69723" y="2398268"/>
                    <a:pt x="0" y="2328545"/>
                    <a:pt x="0" y="2242566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Rectangle 59"/>
            <p:cNvSpPr/>
            <p:nvPr/>
          </p:nvSpPr>
          <p:spPr>
            <a:xfrm>
              <a:off x="4694822" y="132334"/>
              <a:ext cx="148547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PRONTO SOCORRO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60"/>
            <p:cNvSpPr/>
            <p:nvPr/>
          </p:nvSpPr>
          <p:spPr>
            <a:xfrm>
              <a:off x="4665866" y="345694"/>
              <a:ext cx="160146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ANJO GABRIEL E P.A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61"/>
            <p:cNvSpPr/>
            <p:nvPr/>
          </p:nvSpPr>
          <p:spPr>
            <a:xfrm>
              <a:off x="4857890" y="499618"/>
              <a:ext cx="1048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TERRA PRETA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742"/>
            <p:cNvSpPr/>
            <p:nvPr/>
          </p:nvSpPr>
          <p:spPr>
            <a:xfrm>
              <a:off x="4931042" y="712978"/>
              <a:ext cx="58181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744"/>
            <p:cNvSpPr/>
            <p:nvPr/>
          </p:nvSpPr>
          <p:spPr>
            <a:xfrm>
              <a:off x="4975067" y="712978"/>
              <a:ext cx="73882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ADULTOS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743"/>
            <p:cNvSpPr/>
            <p:nvPr/>
          </p:nvSpPr>
          <p:spPr>
            <a:xfrm>
              <a:off x="5529450" y="712978"/>
              <a:ext cx="58181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4588142" y="924814"/>
              <a:ext cx="18091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Avaliação médica (risco </a:t>
              </a: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4844174" y="1078509"/>
              <a:ext cx="1086532" cy="1903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 exposição).</a:t>
              </a: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4566806" y="1292352"/>
              <a:ext cx="186775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Iniciar PEP (ARV) em até </a:t>
              </a:r>
            </a:p>
          </p:txBody>
        </p:sp>
        <p:sp>
          <p:nvSpPr>
            <p:cNvPr id="47" name="Rectangle 748"/>
            <p:cNvSpPr/>
            <p:nvPr/>
          </p:nvSpPr>
          <p:spPr>
            <a:xfrm>
              <a:off x="4540898" y="1446276"/>
              <a:ext cx="189647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72</a:t>
              </a:r>
            </a:p>
          </p:txBody>
        </p:sp>
        <p:sp>
          <p:nvSpPr>
            <p:cNvPr id="48" name="Rectangle 749"/>
            <p:cNvSpPr/>
            <p:nvPr/>
          </p:nvSpPr>
          <p:spPr>
            <a:xfrm>
              <a:off x="4683910" y="1446276"/>
              <a:ext cx="170234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horas após exposição.</a:t>
              </a:r>
            </a:p>
          </p:txBody>
        </p:sp>
        <p:sp>
          <p:nvSpPr>
            <p:cNvPr id="49" name="Rectangle 67"/>
            <p:cNvSpPr/>
            <p:nvPr/>
          </p:nvSpPr>
          <p:spPr>
            <a:xfrm>
              <a:off x="4655198" y="1659636"/>
              <a:ext cx="163092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Farmácia do Hospital </a:t>
              </a:r>
            </a:p>
          </p:txBody>
        </p:sp>
        <p:sp>
          <p:nvSpPr>
            <p:cNvPr id="50" name="Rectangle 68"/>
            <p:cNvSpPr/>
            <p:nvPr/>
          </p:nvSpPr>
          <p:spPr>
            <a:xfrm>
              <a:off x="4638434" y="1812036"/>
              <a:ext cx="167549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dispensa ARV para 28 </a:t>
              </a:r>
            </a:p>
          </p:txBody>
        </p:sp>
        <p:sp>
          <p:nvSpPr>
            <p:cNvPr id="51" name="Rectangle 69"/>
            <p:cNvSpPr/>
            <p:nvPr/>
          </p:nvSpPr>
          <p:spPr>
            <a:xfrm>
              <a:off x="5121542" y="1965960"/>
              <a:ext cx="349457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dias.</a:t>
              </a:r>
            </a:p>
          </p:txBody>
        </p:sp>
        <p:sp>
          <p:nvSpPr>
            <p:cNvPr id="52" name="Shape 71"/>
            <p:cNvSpPr/>
            <p:nvPr/>
          </p:nvSpPr>
          <p:spPr>
            <a:xfrm>
              <a:off x="6030608" y="1211072"/>
              <a:ext cx="465963" cy="17145"/>
            </a:xfrm>
            <a:custGeom>
              <a:avLst/>
              <a:gdLst/>
              <a:ahLst/>
              <a:cxnLst/>
              <a:rect l="0" t="0" r="0" b="0"/>
              <a:pathLst>
                <a:path w="465963" h="17145">
                  <a:moveTo>
                    <a:pt x="0" y="17145"/>
                  </a:moveTo>
                  <a:lnTo>
                    <a:pt x="465963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3" name="Shape 72"/>
            <p:cNvSpPr/>
            <p:nvPr/>
          </p:nvSpPr>
          <p:spPr>
            <a:xfrm>
              <a:off x="6496571" y="0"/>
              <a:ext cx="1561719" cy="2422017"/>
            </a:xfrm>
            <a:custGeom>
              <a:avLst/>
              <a:gdLst/>
              <a:ahLst/>
              <a:cxnLst/>
              <a:rect l="0" t="0" r="0" b="0"/>
              <a:pathLst>
                <a:path w="1561719" h="2422017">
                  <a:moveTo>
                    <a:pt x="156084" y="0"/>
                  </a:moveTo>
                  <a:lnTo>
                    <a:pt x="1405510" y="0"/>
                  </a:lnTo>
                  <a:cubicBezTo>
                    <a:pt x="1491742" y="0"/>
                    <a:pt x="1561719" y="69977"/>
                    <a:pt x="1561719" y="156210"/>
                  </a:cubicBezTo>
                  <a:lnTo>
                    <a:pt x="1561719" y="2265934"/>
                  </a:lnTo>
                  <a:cubicBezTo>
                    <a:pt x="1561719" y="2352167"/>
                    <a:pt x="1491742" y="2422017"/>
                    <a:pt x="1405510" y="2422017"/>
                  </a:cubicBezTo>
                  <a:lnTo>
                    <a:pt x="156084" y="2422017"/>
                  </a:lnTo>
                  <a:cubicBezTo>
                    <a:pt x="69850" y="2422017"/>
                    <a:pt x="0" y="2352167"/>
                    <a:pt x="0" y="2265934"/>
                  </a:cubicBezTo>
                  <a:lnTo>
                    <a:pt x="0" y="156210"/>
                  </a:lnTo>
                  <a:cubicBezTo>
                    <a:pt x="0" y="69977"/>
                    <a:pt x="69850" y="0"/>
                    <a:pt x="15608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Shape 73"/>
            <p:cNvSpPr/>
            <p:nvPr/>
          </p:nvSpPr>
          <p:spPr>
            <a:xfrm>
              <a:off x="6496571" y="0"/>
              <a:ext cx="1561719" cy="2422017"/>
            </a:xfrm>
            <a:custGeom>
              <a:avLst/>
              <a:gdLst/>
              <a:ahLst/>
              <a:cxnLst/>
              <a:rect l="0" t="0" r="0" b="0"/>
              <a:pathLst>
                <a:path w="1561719" h="2422017">
                  <a:moveTo>
                    <a:pt x="0" y="156210"/>
                  </a:moveTo>
                  <a:cubicBezTo>
                    <a:pt x="0" y="69977"/>
                    <a:pt x="69850" y="0"/>
                    <a:pt x="156084" y="0"/>
                  </a:cubicBezTo>
                  <a:lnTo>
                    <a:pt x="1405510" y="0"/>
                  </a:lnTo>
                  <a:cubicBezTo>
                    <a:pt x="1491742" y="0"/>
                    <a:pt x="1561719" y="69977"/>
                    <a:pt x="1561719" y="156210"/>
                  </a:cubicBezTo>
                  <a:lnTo>
                    <a:pt x="1561719" y="2265934"/>
                  </a:lnTo>
                  <a:cubicBezTo>
                    <a:pt x="1561719" y="2352167"/>
                    <a:pt x="1491742" y="2422017"/>
                    <a:pt x="1405510" y="2422017"/>
                  </a:cubicBezTo>
                  <a:lnTo>
                    <a:pt x="156084" y="2422017"/>
                  </a:lnTo>
                  <a:cubicBezTo>
                    <a:pt x="69850" y="2422017"/>
                    <a:pt x="0" y="2352167"/>
                    <a:pt x="0" y="226593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5" name="Rectangle 74"/>
            <p:cNvSpPr/>
            <p:nvPr/>
          </p:nvSpPr>
          <p:spPr>
            <a:xfrm>
              <a:off x="6772033" y="248920"/>
              <a:ext cx="134570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PRONTO SOCORRO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75"/>
            <p:cNvSpPr/>
            <p:nvPr/>
          </p:nvSpPr>
          <p:spPr>
            <a:xfrm>
              <a:off x="6558674" y="442239"/>
              <a:ext cx="1948464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ANJO GABRIEL E P.A TERRA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76"/>
            <p:cNvSpPr/>
            <p:nvPr/>
          </p:nvSpPr>
          <p:spPr>
            <a:xfrm>
              <a:off x="7108838" y="583057"/>
              <a:ext cx="45070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PRETA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747"/>
            <p:cNvSpPr/>
            <p:nvPr/>
          </p:nvSpPr>
          <p:spPr>
            <a:xfrm>
              <a:off x="7027908" y="776605"/>
              <a:ext cx="66385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ADULTOS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746"/>
            <p:cNvSpPr/>
            <p:nvPr/>
          </p:nvSpPr>
          <p:spPr>
            <a:xfrm>
              <a:off x="7526412" y="776605"/>
              <a:ext cx="5249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745"/>
            <p:cNvSpPr/>
            <p:nvPr/>
          </p:nvSpPr>
          <p:spPr>
            <a:xfrm>
              <a:off x="6988442" y="776605"/>
              <a:ext cx="5249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78"/>
            <p:cNvSpPr/>
            <p:nvPr/>
          </p:nvSpPr>
          <p:spPr>
            <a:xfrm>
              <a:off x="6593726" y="970153"/>
              <a:ext cx="1856298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Encaminhar notificação de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2" name="Rectangle 79"/>
            <p:cNvSpPr/>
            <p:nvPr/>
          </p:nvSpPr>
          <p:spPr>
            <a:xfrm>
              <a:off x="6640969" y="1110361"/>
              <a:ext cx="1728608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acidente bioólogico para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7178942" y="1249045"/>
              <a:ext cx="26311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V.E.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81"/>
            <p:cNvSpPr/>
            <p:nvPr/>
          </p:nvSpPr>
          <p:spPr>
            <a:xfrm>
              <a:off x="6704978" y="1442593"/>
              <a:ext cx="66418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Mandar e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82"/>
            <p:cNvSpPr/>
            <p:nvPr/>
          </p:nvSpPr>
          <p:spPr>
            <a:xfrm>
              <a:off x="7204850" y="1442593"/>
              <a:ext cx="5148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83"/>
            <p:cNvSpPr/>
            <p:nvPr/>
          </p:nvSpPr>
          <p:spPr>
            <a:xfrm>
              <a:off x="7242950" y="1442593"/>
              <a:ext cx="84689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mail ao CTA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84"/>
            <p:cNvSpPr/>
            <p:nvPr/>
          </p:nvSpPr>
          <p:spPr>
            <a:xfrm>
              <a:off x="6592202" y="1582801"/>
              <a:ext cx="185848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avisando sobre a liberação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85"/>
            <p:cNvSpPr/>
            <p:nvPr/>
          </p:nvSpPr>
          <p:spPr>
            <a:xfrm>
              <a:off x="7085978" y="1721485"/>
              <a:ext cx="50789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 PEP.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86"/>
            <p:cNvSpPr/>
            <p:nvPr/>
          </p:nvSpPr>
          <p:spPr>
            <a:xfrm>
              <a:off x="6578486" y="1916557"/>
              <a:ext cx="185764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sms.cta@mairipora.sp.gov.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0" name="Rectangle 87"/>
            <p:cNvSpPr/>
            <p:nvPr/>
          </p:nvSpPr>
          <p:spPr>
            <a:xfrm>
              <a:off x="7221614" y="2055013"/>
              <a:ext cx="148040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1" name="Shape 89"/>
            <p:cNvSpPr/>
            <p:nvPr/>
          </p:nvSpPr>
          <p:spPr>
            <a:xfrm>
              <a:off x="8058290" y="1203452"/>
              <a:ext cx="278384" cy="7620"/>
            </a:xfrm>
            <a:custGeom>
              <a:avLst/>
              <a:gdLst/>
              <a:ahLst/>
              <a:cxnLst/>
              <a:rect l="0" t="0" r="0" b="0"/>
              <a:pathLst>
                <a:path w="278384" h="7620">
                  <a:moveTo>
                    <a:pt x="0" y="7620"/>
                  </a:moveTo>
                  <a:lnTo>
                    <a:pt x="278384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Shape 90"/>
            <p:cNvSpPr/>
            <p:nvPr/>
          </p:nvSpPr>
          <p:spPr>
            <a:xfrm>
              <a:off x="8336674" y="652780"/>
              <a:ext cx="1188085" cy="1101344"/>
            </a:xfrm>
            <a:custGeom>
              <a:avLst/>
              <a:gdLst/>
              <a:ahLst/>
              <a:cxnLst/>
              <a:rect l="0" t="0" r="0" b="0"/>
              <a:pathLst>
                <a:path w="1188085" h="1101344">
                  <a:moveTo>
                    <a:pt x="110109" y="0"/>
                  </a:moveTo>
                  <a:lnTo>
                    <a:pt x="1077849" y="0"/>
                  </a:lnTo>
                  <a:cubicBezTo>
                    <a:pt x="1138682" y="0"/>
                    <a:pt x="1188085" y="49276"/>
                    <a:pt x="1188085" y="110109"/>
                  </a:cubicBezTo>
                  <a:lnTo>
                    <a:pt x="1188085" y="991235"/>
                  </a:lnTo>
                  <a:cubicBezTo>
                    <a:pt x="1188085" y="1052068"/>
                    <a:pt x="1138682" y="1101344"/>
                    <a:pt x="1077849" y="1101344"/>
                  </a:cubicBezTo>
                  <a:lnTo>
                    <a:pt x="110109" y="1101344"/>
                  </a:lnTo>
                  <a:cubicBezTo>
                    <a:pt x="49276" y="1101344"/>
                    <a:pt x="0" y="1052068"/>
                    <a:pt x="0" y="991235"/>
                  </a:cubicBezTo>
                  <a:lnTo>
                    <a:pt x="0" y="110109"/>
                  </a:lnTo>
                  <a:cubicBezTo>
                    <a:pt x="0" y="49276"/>
                    <a:pt x="49276" y="0"/>
                    <a:pt x="11010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Shape 91"/>
            <p:cNvSpPr/>
            <p:nvPr/>
          </p:nvSpPr>
          <p:spPr>
            <a:xfrm>
              <a:off x="8336674" y="652780"/>
              <a:ext cx="1188085" cy="1101344"/>
            </a:xfrm>
            <a:custGeom>
              <a:avLst/>
              <a:gdLst/>
              <a:ahLst/>
              <a:cxnLst/>
              <a:rect l="0" t="0" r="0" b="0"/>
              <a:pathLst>
                <a:path w="1188085" h="1101344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lnTo>
                    <a:pt x="1077849" y="0"/>
                  </a:lnTo>
                  <a:cubicBezTo>
                    <a:pt x="1138682" y="0"/>
                    <a:pt x="1188085" y="49276"/>
                    <a:pt x="1188085" y="110109"/>
                  </a:cubicBezTo>
                  <a:lnTo>
                    <a:pt x="1188085" y="991235"/>
                  </a:lnTo>
                  <a:cubicBezTo>
                    <a:pt x="1188085" y="1052068"/>
                    <a:pt x="1138682" y="1101344"/>
                    <a:pt x="1077849" y="1101344"/>
                  </a:cubicBezTo>
                  <a:lnTo>
                    <a:pt x="110109" y="1101344"/>
                  </a:lnTo>
                  <a:cubicBezTo>
                    <a:pt x="49276" y="1101344"/>
                    <a:pt x="0" y="1052068"/>
                    <a:pt x="0" y="99123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Rectangle 92"/>
            <p:cNvSpPr/>
            <p:nvPr/>
          </p:nvSpPr>
          <p:spPr>
            <a:xfrm>
              <a:off x="8672207" y="795782"/>
              <a:ext cx="25975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PEP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5" name="Rectangle 93"/>
            <p:cNvSpPr/>
            <p:nvPr/>
          </p:nvSpPr>
          <p:spPr>
            <a:xfrm>
              <a:off x="8897759" y="795782"/>
              <a:ext cx="5147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6" name="Rectangle 94"/>
            <p:cNvSpPr/>
            <p:nvPr/>
          </p:nvSpPr>
          <p:spPr>
            <a:xfrm>
              <a:off x="8964816" y="795782"/>
              <a:ext cx="33781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Será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Rectangle 95"/>
            <p:cNvSpPr/>
            <p:nvPr/>
          </p:nvSpPr>
          <p:spPr>
            <a:xfrm>
              <a:off x="8484756" y="935990"/>
              <a:ext cx="122659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acompanhada no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96"/>
            <p:cNvSpPr/>
            <p:nvPr/>
          </p:nvSpPr>
          <p:spPr>
            <a:xfrm>
              <a:off x="8399411" y="1074674"/>
              <a:ext cx="145253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CTA, exames com 15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Rectangle 97"/>
            <p:cNvSpPr/>
            <p:nvPr/>
          </p:nvSpPr>
          <p:spPr>
            <a:xfrm>
              <a:off x="8407031" y="1214882"/>
              <a:ext cx="143335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dias e testes rápidos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0" name="Rectangle 98"/>
            <p:cNvSpPr/>
            <p:nvPr/>
          </p:nvSpPr>
          <p:spPr>
            <a:xfrm>
              <a:off x="8535047" y="1353566"/>
              <a:ext cx="109251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após 30 dias da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Rectangle 99"/>
            <p:cNvSpPr/>
            <p:nvPr/>
          </p:nvSpPr>
          <p:spPr>
            <a:xfrm>
              <a:off x="8660016" y="1493774"/>
              <a:ext cx="72105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exposição.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Shape 101"/>
            <p:cNvSpPr/>
            <p:nvPr/>
          </p:nvSpPr>
          <p:spPr>
            <a:xfrm>
              <a:off x="2353196" y="2971673"/>
              <a:ext cx="379222" cy="173863"/>
            </a:xfrm>
            <a:custGeom>
              <a:avLst/>
              <a:gdLst/>
              <a:ahLst/>
              <a:cxnLst/>
              <a:rect l="0" t="0" r="0" b="0"/>
              <a:pathLst>
                <a:path w="379222" h="173863">
                  <a:moveTo>
                    <a:pt x="0" y="0"/>
                  </a:moveTo>
                  <a:lnTo>
                    <a:pt x="379222" y="173863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Shape 102"/>
            <p:cNvSpPr/>
            <p:nvPr/>
          </p:nvSpPr>
          <p:spPr>
            <a:xfrm>
              <a:off x="2732418" y="2874010"/>
              <a:ext cx="1170178" cy="543052"/>
            </a:xfrm>
            <a:custGeom>
              <a:avLst/>
              <a:gdLst/>
              <a:ahLst/>
              <a:cxnLst/>
              <a:rect l="0" t="0" r="0" b="0"/>
              <a:pathLst>
                <a:path w="1170178" h="543052">
                  <a:moveTo>
                    <a:pt x="54356" y="0"/>
                  </a:moveTo>
                  <a:lnTo>
                    <a:pt x="1115822" y="0"/>
                  </a:lnTo>
                  <a:cubicBezTo>
                    <a:pt x="1145921" y="0"/>
                    <a:pt x="1170178" y="24384"/>
                    <a:pt x="1170178" y="54356"/>
                  </a:cubicBezTo>
                  <a:lnTo>
                    <a:pt x="1170178" y="488823"/>
                  </a:lnTo>
                  <a:cubicBezTo>
                    <a:pt x="1170178" y="518795"/>
                    <a:pt x="1145921" y="543052"/>
                    <a:pt x="1115822" y="543052"/>
                  </a:cubicBezTo>
                  <a:lnTo>
                    <a:pt x="54356" y="543052"/>
                  </a:lnTo>
                  <a:cubicBezTo>
                    <a:pt x="24384" y="543052"/>
                    <a:pt x="0" y="518795"/>
                    <a:pt x="0" y="488823"/>
                  </a:cubicBezTo>
                  <a:lnTo>
                    <a:pt x="0" y="54356"/>
                  </a:lnTo>
                  <a:cubicBezTo>
                    <a:pt x="0" y="24384"/>
                    <a:pt x="24384" y="0"/>
                    <a:pt x="5435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Shape 103"/>
            <p:cNvSpPr/>
            <p:nvPr/>
          </p:nvSpPr>
          <p:spPr>
            <a:xfrm>
              <a:off x="2732418" y="2874010"/>
              <a:ext cx="1170178" cy="543052"/>
            </a:xfrm>
            <a:custGeom>
              <a:avLst/>
              <a:gdLst/>
              <a:ahLst/>
              <a:cxnLst/>
              <a:rect l="0" t="0" r="0" b="0"/>
              <a:pathLst>
                <a:path w="1170178" h="543052">
                  <a:moveTo>
                    <a:pt x="0" y="54356"/>
                  </a:moveTo>
                  <a:cubicBezTo>
                    <a:pt x="0" y="24384"/>
                    <a:pt x="24384" y="0"/>
                    <a:pt x="54356" y="0"/>
                  </a:cubicBezTo>
                  <a:lnTo>
                    <a:pt x="1115822" y="0"/>
                  </a:lnTo>
                  <a:cubicBezTo>
                    <a:pt x="1145921" y="0"/>
                    <a:pt x="1170178" y="24384"/>
                    <a:pt x="1170178" y="54356"/>
                  </a:cubicBezTo>
                  <a:lnTo>
                    <a:pt x="1170178" y="488823"/>
                  </a:lnTo>
                  <a:cubicBezTo>
                    <a:pt x="1170178" y="518795"/>
                    <a:pt x="1145921" y="543052"/>
                    <a:pt x="1115822" y="543052"/>
                  </a:cubicBezTo>
                  <a:lnTo>
                    <a:pt x="54356" y="543052"/>
                  </a:lnTo>
                  <a:cubicBezTo>
                    <a:pt x="24384" y="543052"/>
                    <a:pt x="0" y="518795"/>
                    <a:pt x="0" y="488823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104"/>
            <p:cNvSpPr/>
            <p:nvPr/>
          </p:nvSpPr>
          <p:spPr>
            <a:xfrm>
              <a:off x="2797696" y="2947416"/>
              <a:ext cx="1419225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Teste Rápido de HIV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6" name="Rectangle 105"/>
            <p:cNvSpPr/>
            <p:nvPr/>
          </p:nvSpPr>
          <p:spPr>
            <a:xfrm>
              <a:off x="2785504" y="3087624"/>
              <a:ext cx="145118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Positivo (funcionário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7" name="Rectangle 106"/>
            <p:cNvSpPr/>
            <p:nvPr/>
          </p:nvSpPr>
          <p:spPr>
            <a:xfrm>
              <a:off x="2860180" y="3226080"/>
              <a:ext cx="1215724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 paciente fonte).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Shape 108"/>
            <p:cNvSpPr/>
            <p:nvPr/>
          </p:nvSpPr>
          <p:spPr>
            <a:xfrm>
              <a:off x="3902596" y="3129407"/>
              <a:ext cx="619125" cy="16129"/>
            </a:xfrm>
            <a:custGeom>
              <a:avLst/>
              <a:gdLst/>
              <a:ahLst/>
              <a:cxnLst/>
              <a:rect l="0" t="0" r="0" b="0"/>
              <a:pathLst>
                <a:path w="619125" h="16129">
                  <a:moveTo>
                    <a:pt x="0" y="16129"/>
                  </a:moveTo>
                  <a:lnTo>
                    <a:pt x="619125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Shape 109"/>
            <p:cNvSpPr/>
            <p:nvPr/>
          </p:nvSpPr>
          <p:spPr>
            <a:xfrm>
              <a:off x="4521721" y="2769108"/>
              <a:ext cx="1411605" cy="720725"/>
            </a:xfrm>
            <a:custGeom>
              <a:avLst/>
              <a:gdLst/>
              <a:ahLst/>
              <a:cxnLst/>
              <a:rect l="0" t="0" r="0" b="0"/>
              <a:pathLst>
                <a:path w="1411605" h="720725">
                  <a:moveTo>
                    <a:pt x="72009" y="0"/>
                  </a:moveTo>
                  <a:lnTo>
                    <a:pt x="1339596" y="0"/>
                  </a:lnTo>
                  <a:cubicBezTo>
                    <a:pt x="1379347" y="0"/>
                    <a:pt x="1411605" y="32258"/>
                    <a:pt x="1411605" y="72009"/>
                  </a:cubicBezTo>
                  <a:lnTo>
                    <a:pt x="1411605" y="648589"/>
                  </a:lnTo>
                  <a:cubicBezTo>
                    <a:pt x="1411605" y="688340"/>
                    <a:pt x="1379347" y="720725"/>
                    <a:pt x="1339596" y="720725"/>
                  </a:cubicBezTo>
                  <a:lnTo>
                    <a:pt x="72009" y="720725"/>
                  </a:lnTo>
                  <a:cubicBezTo>
                    <a:pt x="32258" y="720725"/>
                    <a:pt x="0" y="688340"/>
                    <a:pt x="0" y="648589"/>
                  </a:cubicBezTo>
                  <a:lnTo>
                    <a:pt x="0" y="72009"/>
                  </a:lnTo>
                  <a:cubicBezTo>
                    <a:pt x="0" y="32258"/>
                    <a:pt x="32258" y="0"/>
                    <a:pt x="7200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0" name="Shape 110"/>
            <p:cNvSpPr/>
            <p:nvPr/>
          </p:nvSpPr>
          <p:spPr>
            <a:xfrm>
              <a:off x="4521721" y="2769108"/>
              <a:ext cx="1411605" cy="720725"/>
            </a:xfrm>
            <a:custGeom>
              <a:avLst/>
              <a:gdLst/>
              <a:ahLst/>
              <a:cxnLst/>
              <a:rect l="0" t="0" r="0" b="0"/>
              <a:pathLst>
                <a:path w="1411605" h="720725">
                  <a:moveTo>
                    <a:pt x="0" y="72009"/>
                  </a:moveTo>
                  <a:cubicBezTo>
                    <a:pt x="0" y="32258"/>
                    <a:pt x="32258" y="0"/>
                    <a:pt x="72009" y="0"/>
                  </a:cubicBezTo>
                  <a:lnTo>
                    <a:pt x="1339596" y="0"/>
                  </a:lnTo>
                  <a:cubicBezTo>
                    <a:pt x="1379347" y="0"/>
                    <a:pt x="1411605" y="32258"/>
                    <a:pt x="1411605" y="72009"/>
                  </a:cubicBezTo>
                  <a:lnTo>
                    <a:pt x="1411605" y="648589"/>
                  </a:lnTo>
                  <a:cubicBezTo>
                    <a:pt x="1411605" y="688340"/>
                    <a:pt x="1379347" y="720725"/>
                    <a:pt x="1339596" y="720725"/>
                  </a:cubicBezTo>
                  <a:lnTo>
                    <a:pt x="72009" y="720725"/>
                  </a:lnTo>
                  <a:cubicBezTo>
                    <a:pt x="32258" y="720725"/>
                    <a:pt x="0" y="688340"/>
                    <a:pt x="0" y="64858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1" name="Rectangle 111"/>
            <p:cNvSpPr/>
            <p:nvPr/>
          </p:nvSpPr>
          <p:spPr>
            <a:xfrm>
              <a:off x="4603128" y="2861208"/>
              <a:ext cx="1699046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Encaminhar paciente ou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" name="Rectangle 112"/>
            <p:cNvSpPr/>
            <p:nvPr/>
          </p:nvSpPr>
          <p:spPr>
            <a:xfrm>
              <a:off x="4592460" y="3001899"/>
              <a:ext cx="172423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funcionário ao CTA  para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3" name="Rectangle 113"/>
            <p:cNvSpPr/>
            <p:nvPr/>
          </p:nvSpPr>
          <p:spPr>
            <a:xfrm>
              <a:off x="4578744" y="3140583"/>
              <a:ext cx="1761246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seguimento ambulatorial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4" name="Rectangle 114"/>
            <p:cNvSpPr/>
            <p:nvPr/>
          </p:nvSpPr>
          <p:spPr>
            <a:xfrm>
              <a:off x="4735716" y="3280791"/>
              <a:ext cx="1306676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 Infectologista.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5" name="Shape 116"/>
            <p:cNvSpPr/>
            <p:nvPr/>
          </p:nvSpPr>
          <p:spPr>
            <a:xfrm>
              <a:off x="2353196" y="2971673"/>
              <a:ext cx="379222" cy="1264031"/>
            </a:xfrm>
            <a:custGeom>
              <a:avLst/>
              <a:gdLst/>
              <a:ahLst/>
              <a:cxnLst/>
              <a:rect l="0" t="0" r="0" b="0"/>
              <a:pathLst>
                <a:path w="379222" h="1264031">
                  <a:moveTo>
                    <a:pt x="0" y="0"/>
                  </a:moveTo>
                  <a:lnTo>
                    <a:pt x="379222" y="1264031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6" name="Shape 117"/>
            <p:cNvSpPr/>
            <p:nvPr/>
          </p:nvSpPr>
          <p:spPr>
            <a:xfrm>
              <a:off x="2732418" y="3672586"/>
              <a:ext cx="972058" cy="1126287"/>
            </a:xfrm>
            <a:custGeom>
              <a:avLst/>
              <a:gdLst/>
              <a:ahLst/>
              <a:cxnLst/>
              <a:rect l="0" t="0" r="0" b="0"/>
              <a:pathLst>
                <a:path w="972058" h="1126287">
                  <a:moveTo>
                    <a:pt x="97282" y="0"/>
                  </a:moveTo>
                  <a:lnTo>
                    <a:pt x="874903" y="0"/>
                  </a:lnTo>
                  <a:cubicBezTo>
                    <a:pt x="928497" y="0"/>
                    <a:pt x="972058" y="43434"/>
                    <a:pt x="972058" y="97155"/>
                  </a:cubicBezTo>
                  <a:lnTo>
                    <a:pt x="972058" y="1029081"/>
                  </a:lnTo>
                  <a:cubicBezTo>
                    <a:pt x="972058" y="1082777"/>
                    <a:pt x="928497" y="1126287"/>
                    <a:pt x="874903" y="1126287"/>
                  </a:cubicBezTo>
                  <a:lnTo>
                    <a:pt x="97282" y="1126287"/>
                  </a:lnTo>
                  <a:cubicBezTo>
                    <a:pt x="43561" y="1126287"/>
                    <a:pt x="0" y="1082777"/>
                    <a:pt x="0" y="1029081"/>
                  </a:cubicBezTo>
                  <a:lnTo>
                    <a:pt x="0" y="97155"/>
                  </a:lnTo>
                  <a:cubicBezTo>
                    <a:pt x="0" y="43434"/>
                    <a:pt x="43561" y="0"/>
                    <a:pt x="9728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7" name="Shape 118"/>
            <p:cNvSpPr/>
            <p:nvPr/>
          </p:nvSpPr>
          <p:spPr>
            <a:xfrm>
              <a:off x="2732418" y="3672586"/>
              <a:ext cx="972058" cy="1126287"/>
            </a:xfrm>
            <a:custGeom>
              <a:avLst/>
              <a:gdLst/>
              <a:ahLst/>
              <a:cxnLst/>
              <a:rect l="0" t="0" r="0" b="0"/>
              <a:pathLst>
                <a:path w="972058" h="1126287">
                  <a:moveTo>
                    <a:pt x="0" y="97155"/>
                  </a:moveTo>
                  <a:cubicBezTo>
                    <a:pt x="0" y="43434"/>
                    <a:pt x="43561" y="0"/>
                    <a:pt x="97282" y="0"/>
                  </a:cubicBezTo>
                  <a:lnTo>
                    <a:pt x="874903" y="0"/>
                  </a:lnTo>
                  <a:cubicBezTo>
                    <a:pt x="928497" y="0"/>
                    <a:pt x="972058" y="43434"/>
                    <a:pt x="972058" y="97155"/>
                  </a:cubicBezTo>
                  <a:lnTo>
                    <a:pt x="972058" y="1029081"/>
                  </a:lnTo>
                  <a:cubicBezTo>
                    <a:pt x="972058" y="1082777"/>
                    <a:pt x="928497" y="1126287"/>
                    <a:pt x="874903" y="1126287"/>
                  </a:cubicBezTo>
                  <a:lnTo>
                    <a:pt x="97282" y="1126287"/>
                  </a:lnTo>
                  <a:cubicBezTo>
                    <a:pt x="43561" y="1126287"/>
                    <a:pt x="0" y="1082777"/>
                    <a:pt x="0" y="1029081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8" name="Rectangle 119"/>
            <p:cNvSpPr/>
            <p:nvPr/>
          </p:nvSpPr>
          <p:spPr>
            <a:xfrm>
              <a:off x="2804427" y="3898392"/>
              <a:ext cx="1137769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Teste Rápido de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9" name="Rectangle 120"/>
            <p:cNvSpPr/>
            <p:nvPr/>
          </p:nvSpPr>
          <p:spPr>
            <a:xfrm>
              <a:off x="2807475" y="4038600"/>
              <a:ext cx="112918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HIV negativo do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0" name="Rectangle 121"/>
            <p:cNvSpPr/>
            <p:nvPr/>
          </p:nvSpPr>
          <p:spPr>
            <a:xfrm>
              <a:off x="2877579" y="4177284"/>
              <a:ext cx="94312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funcionário 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1" name="Rectangle 122"/>
            <p:cNvSpPr/>
            <p:nvPr/>
          </p:nvSpPr>
          <p:spPr>
            <a:xfrm>
              <a:off x="2932443" y="4317493"/>
              <a:ext cx="797095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positivo do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2" name="Rectangle 123"/>
            <p:cNvSpPr/>
            <p:nvPr/>
          </p:nvSpPr>
          <p:spPr>
            <a:xfrm>
              <a:off x="2842527" y="4456176"/>
              <a:ext cx="1000658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paciente fonte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3" name="Shape 125"/>
            <p:cNvSpPr/>
            <p:nvPr/>
          </p:nvSpPr>
          <p:spPr>
            <a:xfrm>
              <a:off x="3704476" y="3798697"/>
              <a:ext cx="1424813" cy="437007"/>
            </a:xfrm>
            <a:custGeom>
              <a:avLst/>
              <a:gdLst/>
              <a:ahLst/>
              <a:cxnLst/>
              <a:rect l="0" t="0" r="0" b="0"/>
              <a:pathLst>
                <a:path w="1424813" h="437007">
                  <a:moveTo>
                    <a:pt x="0" y="437007"/>
                  </a:moveTo>
                  <a:lnTo>
                    <a:pt x="1424813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Shape 126"/>
            <p:cNvSpPr/>
            <p:nvPr/>
          </p:nvSpPr>
          <p:spPr>
            <a:xfrm>
              <a:off x="5129289" y="3566414"/>
              <a:ext cx="929513" cy="464693"/>
            </a:xfrm>
            <a:custGeom>
              <a:avLst/>
              <a:gdLst/>
              <a:ahLst/>
              <a:cxnLst/>
              <a:rect l="0" t="0" r="0" b="0"/>
              <a:pathLst>
                <a:path w="929513" h="464693">
                  <a:moveTo>
                    <a:pt x="46482" y="0"/>
                  </a:moveTo>
                  <a:lnTo>
                    <a:pt x="883031" y="0"/>
                  </a:lnTo>
                  <a:cubicBezTo>
                    <a:pt x="908685" y="0"/>
                    <a:pt x="929513" y="20828"/>
                    <a:pt x="929513" y="46482"/>
                  </a:cubicBezTo>
                  <a:lnTo>
                    <a:pt x="929513" y="418211"/>
                  </a:lnTo>
                  <a:cubicBezTo>
                    <a:pt x="929513" y="443865"/>
                    <a:pt x="908685" y="464693"/>
                    <a:pt x="883031" y="464693"/>
                  </a:cubicBezTo>
                  <a:lnTo>
                    <a:pt x="46482" y="464693"/>
                  </a:lnTo>
                  <a:cubicBezTo>
                    <a:pt x="20828" y="464693"/>
                    <a:pt x="0" y="443865"/>
                    <a:pt x="0" y="418211"/>
                  </a:cubicBezTo>
                  <a:lnTo>
                    <a:pt x="0" y="46482"/>
                  </a:lnTo>
                  <a:cubicBezTo>
                    <a:pt x="0" y="20828"/>
                    <a:pt x="20828" y="0"/>
                    <a:pt x="46482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5" name="Shape 127"/>
            <p:cNvSpPr/>
            <p:nvPr/>
          </p:nvSpPr>
          <p:spPr>
            <a:xfrm>
              <a:off x="5129289" y="3566414"/>
              <a:ext cx="929513" cy="464693"/>
            </a:xfrm>
            <a:custGeom>
              <a:avLst/>
              <a:gdLst/>
              <a:ahLst/>
              <a:cxnLst/>
              <a:rect l="0" t="0" r="0" b="0"/>
              <a:pathLst>
                <a:path w="929513" h="464693">
                  <a:moveTo>
                    <a:pt x="0" y="46482"/>
                  </a:moveTo>
                  <a:cubicBezTo>
                    <a:pt x="0" y="20828"/>
                    <a:pt x="20828" y="0"/>
                    <a:pt x="46482" y="0"/>
                  </a:cubicBezTo>
                  <a:lnTo>
                    <a:pt x="883031" y="0"/>
                  </a:lnTo>
                  <a:cubicBezTo>
                    <a:pt x="908685" y="0"/>
                    <a:pt x="929513" y="20828"/>
                    <a:pt x="929513" y="46482"/>
                  </a:cubicBezTo>
                  <a:lnTo>
                    <a:pt x="929513" y="418211"/>
                  </a:lnTo>
                  <a:cubicBezTo>
                    <a:pt x="929513" y="443865"/>
                    <a:pt x="908685" y="464693"/>
                    <a:pt x="883031" y="464693"/>
                  </a:cubicBezTo>
                  <a:lnTo>
                    <a:pt x="46482" y="464693"/>
                  </a:lnTo>
                  <a:cubicBezTo>
                    <a:pt x="20828" y="464693"/>
                    <a:pt x="0" y="443865"/>
                    <a:pt x="0" y="418211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6" name="Rectangle 128"/>
            <p:cNvSpPr/>
            <p:nvPr/>
          </p:nvSpPr>
          <p:spPr>
            <a:xfrm>
              <a:off x="5240160" y="3600831"/>
              <a:ext cx="97946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Encaminhar 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7" name="Rectangle 129"/>
            <p:cNvSpPr/>
            <p:nvPr/>
          </p:nvSpPr>
          <p:spPr>
            <a:xfrm>
              <a:off x="5221872" y="3741039"/>
              <a:ext cx="103009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funcionário ao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8" name="Rectangle 130"/>
            <p:cNvSpPr/>
            <p:nvPr/>
          </p:nvSpPr>
          <p:spPr>
            <a:xfrm>
              <a:off x="5186820" y="3879723"/>
              <a:ext cx="108343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Pronto Socorro.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9" name="Shape 132"/>
            <p:cNvSpPr/>
            <p:nvPr/>
          </p:nvSpPr>
          <p:spPr>
            <a:xfrm>
              <a:off x="3704476" y="4235704"/>
              <a:ext cx="1434719" cy="328676"/>
            </a:xfrm>
            <a:custGeom>
              <a:avLst/>
              <a:gdLst/>
              <a:ahLst/>
              <a:cxnLst/>
              <a:rect l="0" t="0" r="0" b="0"/>
              <a:pathLst>
                <a:path w="1434719" h="328676">
                  <a:moveTo>
                    <a:pt x="0" y="0"/>
                  </a:moveTo>
                  <a:lnTo>
                    <a:pt x="1434719" y="328676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0" name="Shape 133"/>
            <p:cNvSpPr/>
            <p:nvPr/>
          </p:nvSpPr>
          <p:spPr>
            <a:xfrm>
              <a:off x="5139195" y="4171569"/>
              <a:ext cx="929386" cy="785762"/>
            </a:xfrm>
            <a:custGeom>
              <a:avLst/>
              <a:gdLst/>
              <a:ahLst/>
              <a:cxnLst/>
              <a:rect l="0" t="0" r="0" b="0"/>
              <a:pathLst>
                <a:path w="929386" h="785762">
                  <a:moveTo>
                    <a:pt x="78486" y="0"/>
                  </a:moveTo>
                  <a:lnTo>
                    <a:pt x="850773" y="0"/>
                  </a:lnTo>
                  <a:cubicBezTo>
                    <a:pt x="894207" y="0"/>
                    <a:pt x="929386" y="35179"/>
                    <a:pt x="929386" y="78613"/>
                  </a:cubicBezTo>
                  <a:lnTo>
                    <a:pt x="929386" y="707187"/>
                  </a:lnTo>
                  <a:cubicBezTo>
                    <a:pt x="929386" y="750583"/>
                    <a:pt x="894207" y="785762"/>
                    <a:pt x="850773" y="785762"/>
                  </a:cubicBezTo>
                  <a:lnTo>
                    <a:pt x="78486" y="785762"/>
                  </a:lnTo>
                  <a:cubicBezTo>
                    <a:pt x="35179" y="785762"/>
                    <a:pt x="0" y="750583"/>
                    <a:pt x="0" y="707187"/>
                  </a:cubicBezTo>
                  <a:lnTo>
                    <a:pt x="0" y="78613"/>
                  </a:lnTo>
                  <a:cubicBezTo>
                    <a:pt x="0" y="35179"/>
                    <a:pt x="35179" y="0"/>
                    <a:pt x="78486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1" name="Shape 134"/>
            <p:cNvSpPr/>
            <p:nvPr/>
          </p:nvSpPr>
          <p:spPr>
            <a:xfrm>
              <a:off x="5139195" y="4171569"/>
              <a:ext cx="929386" cy="785762"/>
            </a:xfrm>
            <a:custGeom>
              <a:avLst/>
              <a:gdLst/>
              <a:ahLst/>
              <a:cxnLst/>
              <a:rect l="0" t="0" r="0" b="0"/>
              <a:pathLst>
                <a:path w="929386" h="785762">
                  <a:moveTo>
                    <a:pt x="0" y="78613"/>
                  </a:moveTo>
                  <a:cubicBezTo>
                    <a:pt x="0" y="35179"/>
                    <a:pt x="35179" y="0"/>
                    <a:pt x="78486" y="0"/>
                  </a:cubicBezTo>
                  <a:lnTo>
                    <a:pt x="850773" y="0"/>
                  </a:lnTo>
                  <a:cubicBezTo>
                    <a:pt x="894207" y="0"/>
                    <a:pt x="929386" y="35179"/>
                    <a:pt x="929386" y="78613"/>
                  </a:cubicBezTo>
                  <a:lnTo>
                    <a:pt x="929386" y="707187"/>
                  </a:lnTo>
                  <a:cubicBezTo>
                    <a:pt x="929386" y="750583"/>
                    <a:pt x="894207" y="785762"/>
                    <a:pt x="850773" y="785762"/>
                  </a:cubicBezTo>
                  <a:lnTo>
                    <a:pt x="78486" y="785762"/>
                  </a:lnTo>
                  <a:cubicBezTo>
                    <a:pt x="35179" y="785762"/>
                    <a:pt x="0" y="750583"/>
                    <a:pt x="0" y="707187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2" name="Rectangle 135"/>
            <p:cNvSpPr/>
            <p:nvPr/>
          </p:nvSpPr>
          <p:spPr>
            <a:xfrm>
              <a:off x="5297437" y="4296664"/>
              <a:ext cx="85193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Encaminhar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3" name="Rectangle 136"/>
            <p:cNvSpPr/>
            <p:nvPr/>
          </p:nvSpPr>
          <p:spPr>
            <a:xfrm>
              <a:off x="5227333" y="4437253"/>
              <a:ext cx="1038678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paciente fonte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4" name="Rectangle 137"/>
            <p:cNvSpPr/>
            <p:nvPr/>
          </p:nvSpPr>
          <p:spPr>
            <a:xfrm>
              <a:off x="5178565" y="4575937"/>
              <a:ext cx="116990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 tratamento 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5" name="Rectangle 138"/>
            <p:cNvSpPr/>
            <p:nvPr/>
          </p:nvSpPr>
          <p:spPr>
            <a:xfrm>
              <a:off x="5405641" y="4716120"/>
              <a:ext cx="526574" cy="171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 CTA.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6" name="Shape 139"/>
            <p:cNvSpPr/>
            <p:nvPr/>
          </p:nvSpPr>
          <p:spPr>
            <a:xfrm>
              <a:off x="6095378" y="2143379"/>
              <a:ext cx="595630" cy="883920"/>
            </a:xfrm>
            <a:custGeom>
              <a:avLst/>
              <a:gdLst/>
              <a:ahLst/>
              <a:cxnLst/>
              <a:rect l="0" t="0" r="0" b="0"/>
              <a:pathLst>
                <a:path w="595630" h="883920">
                  <a:moveTo>
                    <a:pt x="134493" y="0"/>
                  </a:moveTo>
                  <a:lnTo>
                    <a:pt x="134493" y="71501"/>
                  </a:lnTo>
                  <a:cubicBezTo>
                    <a:pt x="410591" y="160655"/>
                    <a:pt x="595630" y="506730"/>
                    <a:pt x="568960" y="883920"/>
                  </a:cubicBezTo>
                  <a:cubicBezTo>
                    <a:pt x="546100" y="559943"/>
                    <a:pt x="371602" y="290957"/>
                    <a:pt x="134493" y="214376"/>
                  </a:cubicBezTo>
                  <a:lnTo>
                    <a:pt x="134493" y="285750"/>
                  </a:lnTo>
                  <a:lnTo>
                    <a:pt x="0" y="121539"/>
                  </a:lnTo>
                  <a:lnTo>
                    <a:pt x="13449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9595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7" name="Shape 140"/>
            <p:cNvSpPr/>
            <p:nvPr/>
          </p:nvSpPr>
          <p:spPr>
            <a:xfrm>
              <a:off x="6095378" y="2955925"/>
              <a:ext cx="571500" cy="905383"/>
            </a:xfrm>
            <a:custGeom>
              <a:avLst/>
              <a:gdLst/>
              <a:ahLst/>
              <a:cxnLst/>
              <a:rect l="0" t="0" r="0" b="0"/>
              <a:pathLst>
                <a:path w="571500" h="905383">
                  <a:moveTo>
                    <a:pt x="571500" y="0"/>
                  </a:moveTo>
                  <a:lnTo>
                    <a:pt x="571500" y="142875"/>
                  </a:lnTo>
                  <a:cubicBezTo>
                    <a:pt x="571500" y="564007"/>
                    <a:pt x="315595" y="905383"/>
                    <a:pt x="0" y="905383"/>
                  </a:cubicBezTo>
                  <a:lnTo>
                    <a:pt x="0" y="762508"/>
                  </a:lnTo>
                  <a:cubicBezTo>
                    <a:pt x="315595" y="762508"/>
                    <a:pt x="571500" y="421132"/>
                    <a:pt x="57150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8484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8" name="Shape 141"/>
            <p:cNvSpPr/>
            <p:nvPr/>
          </p:nvSpPr>
          <p:spPr>
            <a:xfrm>
              <a:off x="6095378" y="2143379"/>
              <a:ext cx="571500" cy="1717929"/>
            </a:xfrm>
            <a:custGeom>
              <a:avLst/>
              <a:gdLst/>
              <a:ahLst/>
              <a:cxnLst/>
              <a:rect l="0" t="0" r="0" b="0"/>
              <a:pathLst>
                <a:path w="571500" h="1717929">
                  <a:moveTo>
                    <a:pt x="568960" y="883920"/>
                  </a:moveTo>
                  <a:cubicBezTo>
                    <a:pt x="546100" y="559943"/>
                    <a:pt x="371602" y="290957"/>
                    <a:pt x="134493" y="214376"/>
                  </a:cubicBezTo>
                  <a:lnTo>
                    <a:pt x="134493" y="285750"/>
                  </a:lnTo>
                  <a:lnTo>
                    <a:pt x="0" y="121539"/>
                  </a:lnTo>
                  <a:lnTo>
                    <a:pt x="134493" y="0"/>
                  </a:lnTo>
                  <a:lnTo>
                    <a:pt x="134493" y="71501"/>
                  </a:lnTo>
                  <a:cubicBezTo>
                    <a:pt x="390906" y="154305"/>
                    <a:pt x="571500" y="460502"/>
                    <a:pt x="571500" y="812546"/>
                  </a:cubicBezTo>
                  <a:lnTo>
                    <a:pt x="571500" y="955421"/>
                  </a:lnTo>
                  <a:cubicBezTo>
                    <a:pt x="571500" y="1376553"/>
                    <a:pt x="315595" y="1717929"/>
                    <a:pt x="0" y="1717929"/>
                  </a:cubicBezTo>
                  <a:lnTo>
                    <a:pt x="0" y="1575054"/>
                  </a:lnTo>
                  <a:cubicBezTo>
                    <a:pt x="315595" y="1575054"/>
                    <a:pt x="571500" y="1233678"/>
                    <a:pt x="571500" y="812546"/>
                  </a:cubicBezTo>
                </a:path>
              </a:pathLst>
            </a:custGeom>
            <a:ln w="25400" cap="flat">
              <a:round/>
            </a:ln>
          </p:spPr>
          <p:style>
            <a:lnRef idx="1">
              <a:srgbClr val="26262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9" name="Shape 143"/>
            <p:cNvSpPr/>
            <p:nvPr/>
          </p:nvSpPr>
          <p:spPr>
            <a:xfrm>
              <a:off x="7185038" y="3661918"/>
              <a:ext cx="2324100" cy="815975"/>
            </a:xfrm>
            <a:custGeom>
              <a:avLst/>
              <a:gdLst/>
              <a:ahLst/>
              <a:cxnLst/>
              <a:rect l="0" t="0" r="0" b="0"/>
              <a:pathLst>
                <a:path w="2324100" h="815975">
                  <a:moveTo>
                    <a:pt x="0" y="815975"/>
                  </a:moveTo>
                  <a:lnTo>
                    <a:pt x="2324100" y="815975"/>
                  </a:lnTo>
                  <a:lnTo>
                    <a:pt x="23241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0" name="Rectangle 144"/>
            <p:cNvSpPr/>
            <p:nvPr/>
          </p:nvSpPr>
          <p:spPr>
            <a:xfrm>
              <a:off x="7281939" y="3738372"/>
              <a:ext cx="1125387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OBSERVAÇÃO:</a:t>
              </a:r>
              <a:endParaRPr lang="pt-B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1" name="Rectangle 145"/>
            <p:cNvSpPr/>
            <p:nvPr/>
          </p:nvSpPr>
          <p:spPr>
            <a:xfrm>
              <a:off x="8128140" y="373837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22" name="Rectangle 146"/>
            <p:cNvSpPr/>
            <p:nvPr/>
          </p:nvSpPr>
          <p:spPr>
            <a:xfrm>
              <a:off x="8160144" y="3738372"/>
              <a:ext cx="96408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CONSULTAR </a:t>
              </a:r>
            </a:p>
          </p:txBody>
        </p:sp>
        <p:sp>
          <p:nvSpPr>
            <p:cNvPr id="123" name="Rectangle 147"/>
            <p:cNvSpPr/>
            <p:nvPr/>
          </p:nvSpPr>
          <p:spPr>
            <a:xfrm>
              <a:off x="7281939" y="3935349"/>
              <a:ext cx="237272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PROTOCOLO DE PEP E RECEITA </a:t>
              </a:r>
            </a:p>
          </p:txBody>
        </p:sp>
        <p:sp>
          <p:nvSpPr>
            <p:cNvPr id="124" name="Rectangle 755"/>
            <p:cNvSpPr/>
            <p:nvPr/>
          </p:nvSpPr>
          <p:spPr>
            <a:xfrm>
              <a:off x="7281939" y="4133469"/>
              <a:ext cx="5650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</a:p>
          </p:txBody>
        </p:sp>
        <p:sp>
          <p:nvSpPr>
            <p:cNvPr id="125" name="Rectangle 756"/>
            <p:cNvSpPr/>
            <p:nvPr/>
          </p:nvSpPr>
          <p:spPr>
            <a:xfrm>
              <a:off x="8497401" y="4133469"/>
              <a:ext cx="10349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</a:t>
              </a:r>
            </a:p>
          </p:txBody>
        </p:sp>
        <p:sp>
          <p:nvSpPr>
            <p:cNvPr id="126" name="Rectangle 757"/>
            <p:cNvSpPr/>
            <p:nvPr/>
          </p:nvSpPr>
          <p:spPr>
            <a:xfrm>
              <a:off x="7324421" y="4133469"/>
              <a:ext cx="155950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EM ANEXO</a:t>
              </a:r>
            </a:p>
          </p:txBody>
        </p:sp>
        <p:sp>
          <p:nvSpPr>
            <p:cNvPr id="127" name="Rectangle 149"/>
            <p:cNvSpPr/>
            <p:nvPr/>
          </p:nvSpPr>
          <p:spPr>
            <a:xfrm>
              <a:off x="8576195" y="413346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</p:grpSp>
      <p:sp>
        <p:nvSpPr>
          <p:cNvPr id="128" name="Fluxograma: Processo alternativo 127"/>
          <p:cNvSpPr/>
          <p:nvPr/>
        </p:nvSpPr>
        <p:spPr>
          <a:xfrm>
            <a:off x="1770288" y="133419"/>
            <a:ext cx="9815571" cy="659422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n>
                  <a:solidFill>
                    <a:schemeClr val="bg2"/>
                  </a:solidFill>
                </a:ln>
              </a:rPr>
              <a:t>ACIDENTES COM PERFURO CORTANTE /      Hospital Anjo Gabriel</a:t>
            </a:r>
            <a:endParaRPr lang="pt-BR" sz="2000" b="1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29" name="Imagem 1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1" y="5607133"/>
            <a:ext cx="1709468" cy="8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3848" y="582558"/>
            <a:ext cx="8876030" cy="6275442"/>
          </a:xfrm>
          <a:prstGeom prst="rect">
            <a:avLst/>
          </a:prstGeom>
        </p:spPr>
      </p:pic>
      <p:sp>
        <p:nvSpPr>
          <p:cNvPr id="5" name="Fluxograma: Processo alternativo 4"/>
          <p:cNvSpPr/>
          <p:nvPr/>
        </p:nvSpPr>
        <p:spPr>
          <a:xfrm>
            <a:off x="1510748" y="252847"/>
            <a:ext cx="9502617" cy="659422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n>
                  <a:solidFill>
                    <a:schemeClr val="bg2"/>
                  </a:solidFill>
                </a:ln>
              </a:rPr>
              <a:t>FLUXOGRAMA   P E P       /      Hospital Anjo Gabriel</a:t>
            </a:r>
            <a:endParaRPr lang="pt-BR" sz="2000" b="1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0" y="5447540"/>
            <a:ext cx="1709468" cy="8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2207</TotalTime>
  <Words>343</Words>
  <Application>Microsoft Office PowerPoint</Application>
  <PresentationFormat>Widescreen</PresentationFormat>
  <Paragraphs>126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Cacho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SAUDE</dc:creator>
  <cp:lastModifiedBy>Conta da Microsoft</cp:lastModifiedBy>
  <cp:revision>34</cp:revision>
  <cp:lastPrinted>2024-05-22T17:47:10Z</cp:lastPrinted>
  <dcterms:created xsi:type="dcterms:W3CDTF">2023-04-04T19:54:36Z</dcterms:created>
  <dcterms:modified xsi:type="dcterms:W3CDTF">2024-09-05T14:40:36Z</dcterms:modified>
</cp:coreProperties>
</file>