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646" r:id="rId2"/>
    <p:sldId id="644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F3FF"/>
    <a:srgbClr val="6FBCF7"/>
    <a:srgbClr val="71C0FC"/>
    <a:srgbClr val="468FE5"/>
    <a:srgbClr val="458ADD"/>
    <a:srgbClr val="FFFFFF"/>
    <a:srgbClr val="4D7FA6"/>
    <a:srgbClr val="4994EE"/>
    <a:srgbClr val="0A9DFE"/>
    <a:srgbClr val="F6F8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61"/>
    <p:restoredTop sz="96281"/>
  </p:normalViewPr>
  <p:slideViewPr>
    <p:cSldViewPr snapToGrid="0" snapToObjects="1">
      <p:cViewPr varScale="1">
        <p:scale>
          <a:sx n="128" d="100"/>
          <a:sy n="128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t>7/4/23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B9E17-4357-1B41-9843-BC9193A093CB}" type="datetimeFigureOut">
              <a:rPr kumimoji="1" lang="zh-CN" altLang="en-US" smtClean="0"/>
              <a:t>2023/7/4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A33F1-E031-CE4F-97A6-C9D7BD204C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9B67A-88C4-4CD7-A7FF-80593AAB578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9B67A-88C4-4CD7-A7FF-80593AAB578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58BC5-8384-2E41-929E-CD552C1CFFCE}" type="datetimeFigureOut">
              <a:rPr kumimoji="1" lang="zh-CN" altLang="en-US" smtClean="0"/>
              <a:t>2023/7/4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18E18-7DDE-7F49-AD25-0AFFCE34BA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58BC5-8384-2E41-929E-CD552C1CFFCE}" type="datetimeFigureOut">
              <a:rPr kumimoji="1" lang="zh-CN" altLang="en-US" smtClean="0"/>
              <a:t>2023/7/4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18E18-7DDE-7F49-AD25-0AFFCE34BA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58BC5-8384-2E41-929E-CD552C1CFFCE}" type="datetimeFigureOut">
              <a:rPr kumimoji="1" lang="zh-CN" altLang="en-US" smtClean="0"/>
              <a:t>2023/7/4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18E18-7DDE-7F49-AD25-0AFFCE34BA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970" y="598695"/>
            <a:ext cx="794405" cy="27690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58BC5-8384-2E41-929E-CD552C1CFFCE}" type="datetimeFigureOut">
              <a:rPr kumimoji="1" lang="zh-CN" altLang="en-US" smtClean="0"/>
              <a:t>2023/7/4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18E18-7DDE-7F49-AD25-0AFFCE34BA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58BC5-8384-2E41-929E-CD552C1CFFCE}" type="datetimeFigureOut">
              <a:rPr kumimoji="1" lang="zh-CN" altLang="en-US" smtClean="0"/>
              <a:t>2023/7/4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18E18-7DDE-7F49-AD25-0AFFCE34BA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58BC5-8384-2E41-929E-CD552C1CFFCE}" type="datetimeFigureOut">
              <a:rPr kumimoji="1" lang="zh-CN" altLang="en-US" smtClean="0"/>
              <a:t>2023/7/4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18E18-7DDE-7F49-AD25-0AFFCE34BA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58BC5-8384-2E41-929E-CD552C1CFFCE}" type="datetimeFigureOut">
              <a:rPr kumimoji="1" lang="zh-CN" altLang="en-US" smtClean="0"/>
              <a:t>2023/7/4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18E18-7DDE-7F49-AD25-0AFFCE34BA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58BC5-8384-2E41-929E-CD552C1CFFCE}" type="datetimeFigureOut">
              <a:rPr kumimoji="1" lang="zh-CN" altLang="en-US" smtClean="0"/>
              <a:t>2023/7/4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18E18-7DDE-7F49-AD25-0AFFCE34BA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58BC5-8384-2E41-929E-CD552C1CFFCE}" type="datetimeFigureOut">
              <a:rPr kumimoji="1" lang="zh-CN" altLang="en-US" smtClean="0"/>
              <a:t>2023/7/4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18E18-7DDE-7F49-AD25-0AFFCE34BA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58BC5-8384-2E41-929E-CD552C1CFFCE}" type="datetimeFigureOut">
              <a:rPr kumimoji="1" lang="zh-CN" altLang="en-US" smtClean="0"/>
              <a:t>2023/7/4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18E18-7DDE-7F49-AD25-0AFFCE34BA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58BC5-8384-2E41-929E-CD552C1CFFCE}" type="datetimeFigureOut">
              <a:rPr kumimoji="1" lang="zh-CN" altLang="en-US" smtClean="0"/>
              <a:t>2023/7/4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18E18-7DDE-7F49-AD25-0AFFCE34BA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58BC5-8384-2E41-929E-CD552C1CFFCE}" type="datetimeFigureOut">
              <a:rPr kumimoji="1" lang="zh-CN" altLang="en-US" smtClean="0"/>
              <a:t>2023/7/4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18E18-7DDE-7F49-AD25-0AFFCE34BA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: 圆角 115">
            <a:extLst>
              <a:ext uri="{FF2B5EF4-FFF2-40B4-BE49-F238E27FC236}">
                <a16:creationId xmlns:a16="http://schemas.microsoft.com/office/drawing/2014/main" id="{B321324A-C7F1-AEF7-6F22-856CCF254D60}"/>
              </a:ext>
            </a:extLst>
          </p:cNvPr>
          <p:cNvSpPr/>
          <p:nvPr/>
        </p:nvSpPr>
        <p:spPr>
          <a:xfrm>
            <a:off x="8173639" y="2563584"/>
            <a:ext cx="3401054" cy="3955194"/>
          </a:xfrm>
          <a:prstGeom prst="roundRect">
            <a:avLst>
              <a:gd name="adj" fmla="val 3550"/>
            </a:avLst>
          </a:prstGeom>
          <a:solidFill>
            <a:srgbClr val="E4F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u="none" strike="noStrike" kern="1200" cap="none" spc="0" normalizeH="0" baseline="0" noProof="0" dirty="0">
              <a:ln>
                <a:noFill/>
              </a:ln>
              <a:solidFill>
                <a:srgbClr val="EBF9FF"/>
              </a:solidFill>
              <a:effectLst/>
              <a:uLnTx/>
              <a:uFillTx/>
              <a:latin typeface="Heiti SC Light" panose="02000000000000000000" pitchFamily="2" charset="-128"/>
              <a:ea typeface="Heiti SC Light" panose="02000000000000000000" pitchFamily="2" charset="-128"/>
              <a:cs typeface="Times New Roman" panose="02020603050405020304" pitchFamily="18" charset="0"/>
            </a:endParaRPr>
          </a:p>
        </p:txBody>
      </p:sp>
      <p:sp>
        <p:nvSpPr>
          <p:cNvPr id="145" name="矩形: 圆角 115"/>
          <p:cNvSpPr/>
          <p:nvPr/>
        </p:nvSpPr>
        <p:spPr>
          <a:xfrm>
            <a:off x="199079" y="425357"/>
            <a:ext cx="6612107" cy="6236224"/>
          </a:xfrm>
          <a:prstGeom prst="roundRect">
            <a:avLst>
              <a:gd name="adj" fmla="val 3550"/>
            </a:avLst>
          </a:prstGeom>
          <a:solidFill>
            <a:srgbClr val="E4F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u="none" strike="noStrike" kern="1200" cap="none" spc="0" normalizeH="0" baseline="0" noProof="0" dirty="0">
              <a:ln>
                <a:noFill/>
              </a:ln>
              <a:solidFill>
                <a:srgbClr val="EBF9FF"/>
              </a:solidFill>
              <a:effectLst/>
              <a:uLnTx/>
              <a:uFillTx/>
              <a:latin typeface="Heiti SC Light" panose="02000000000000000000" pitchFamily="2" charset="-128"/>
              <a:ea typeface="Heiti SC Light" panose="02000000000000000000" pitchFamily="2" charset="-128"/>
              <a:cs typeface="Times New Roman" panose="02020603050405020304" pitchFamily="18" charset="0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7974965" y="7315200"/>
            <a:ext cx="184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>
              <a:latin typeface="Heiti SC Light" panose="02000000000000000000" pitchFamily="2" charset="-128"/>
              <a:ea typeface="Heiti SC Light" panose="02000000000000000000" pitchFamily="2" charset="-128"/>
              <a:cs typeface="Times New Roman" panose="02020603050405020304" pitchFamily="18" charset="0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4757" y="1185285"/>
            <a:ext cx="1898258" cy="1193191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8935660" y="1833268"/>
            <a:ext cx="177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b="1" dirty="0">
                <a:solidFill>
                  <a:srgbClr val="0A9DFE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Times New Roman" panose="02020603050405020304" pitchFamily="18" charset="0"/>
              </a:rPr>
              <a:t>声网 </a:t>
            </a:r>
            <a:r>
              <a:rPr kumimoji="1" lang="en-US" altLang="zh-CN" sz="1600" b="1" dirty="0">
                <a:solidFill>
                  <a:srgbClr val="0A9DFE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Times New Roman" panose="02020603050405020304" pitchFamily="18" charset="0"/>
              </a:rPr>
              <a:t>SD-RTN</a:t>
            </a:r>
            <a:r>
              <a:rPr kumimoji="1" lang="en-US" altLang="zh-CN" sz="1600" b="1" baseline="30000" dirty="0">
                <a:solidFill>
                  <a:srgbClr val="0A9DFE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Times New Roman" panose="02020603050405020304" pitchFamily="18" charset="0"/>
              </a:rPr>
              <a:t>TM</a:t>
            </a:r>
            <a:endParaRPr kumimoji="1" lang="zh-CN" altLang="en-US" sz="1600" b="1" baseline="30000" dirty="0">
              <a:solidFill>
                <a:srgbClr val="0A9DFE"/>
              </a:solidFill>
              <a:latin typeface="HEITI SC LIGHT" panose="02000000000000000000" pitchFamily="2" charset="-128"/>
              <a:ea typeface="HEITI SC LIGHT" panose="02000000000000000000" pitchFamily="2" charset="-128"/>
              <a:cs typeface="Times New Roman" panose="02020603050405020304" pitchFamily="18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9824660" y="5684380"/>
            <a:ext cx="1268675" cy="594133"/>
          </a:xfrm>
          <a:prstGeom prst="roundRect">
            <a:avLst/>
          </a:prstGeom>
          <a:solidFill>
            <a:srgbClr val="6FBC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latin typeface="Heiti SC Light" panose="02000000000000000000" pitchFamily="2" charset="-128"/>
                <a:ea typeface="Heiti SC Light" panose="02000000000000000000" pitchFamily="2" charset="-128"/>
                <a:cs typeface="Times New Roman" panose="02020603050405020304" pitchFamily="18" charset="0"/>
                <a:sym typeface="+mn-ea"/>
              </a:rPr>
              <a:t>声网</a:t>
            </a:r>
            <a:r>
              <a:rPr lang="zh-CN" altLang="en-US" sz="1400" dirty="0">
                <a:latin typeface="Heiti SC Light" panose="02000000000000000000" pitchFamily="2" charset="-128"/>
                <a:ea typeface="Heiti SC Light" panose="02000000000000000000" pitchFamily="2" charset="-128"/>
                <a:cs typeface="Times New Roman" panose="02020603050405020304" pitchFamily="18" charset="0"/>
              </a:rPr>
              <a:t>内容中心</a:t>
            </a:r>
          </a:p>
        </p:txBody>
      </p:sp>
      <p:sp>
        <p:nvSpPr>
          <p:cNvPr id="4" name="Rectangles 3"/>
          <p:cNvSpPr/>
          <p:nvPr/>
        </p:nvSpPr>
        <p:spPr>
          <a:xfrm>
            <a:off x="1788533" y="1870799"/>
            <a:ext cx="935990" cy="408305"/>
          </a:xfrm>
          <a:prstGeom prst="rect">
            <a:avLst/>
          </a:prstGeom>
          <a:solidFill>
            <a:srgbClr val="499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Heiti SC Light" panose="02000000000000000000" pitchFamily="2" charset="-128"/>
                <a:ea typeface="Heiti SC Light" panose="02000000000000000000" pitchFamily="2" charset="-128"/>
                <a:cs typeface="Times New Roman" panose="02020603050405020304" pitchFamily="18" charset="0"/>
              </a:rPr>
              <a:t>状态同步</a:t>
            </a:r>
          </a:p>
        </p:txBody>
      </p:sp>
      <p:sp>
        <p:nvSpPr>
          <p:cNvPr id="5" name="Rectangles 4"/>
          <p:cNvSpPr/>
          <p:nvPr/>
        </p:nvSpPr>
        <p:spPr>
          <a:xfrm>
            <a:off x="1400719" y="4172738"/>
            <a:ext cx="935990" cy="408305"/>
          </a:xfrm>
          <a:prstGeom prst="rect">
            <a:avLst/>
          </a:prstGeom>
          <a:solidFill>
            <a:srgbClr val="499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Heiti SC Light" panose="02000000000000000000" pitchFamily="2" charset="-128"/>
                <a:ea typeface="Heiti SC Light" panose="02000000000000000000" pitchFamily="2" charset="-128"/>
                <a:cs typeface="Times New Roman" panose="02020603050405020304" pitchFamily="18" charset="0"/>
              </a:rPr>
              <a:t>虚拟形象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919040" y="642064"/>
            <a:ext cx="741680" cy="2232478"/>
          </a:xfrm>
          <a:prstGeom prst="roundRect">
            <a:avLst/>
          </a:prstGeom>
          <a:solidFill>
            <a:srgbClr val="6FBC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400" b="1" dirty="0">
                <a:latin typeface="HEITI SC LIGHT" panose="02000000000000000000" pitchFamily="2" charset="-128"/>
                <a:ea typeface="HEITI SC LIGHT" panose="02000000000000000000" pitchFamily="2" charset="-128"/>
                <a:cs typeface="Times New Roman" panose="02020603050405020304" pitchFamily="18" charset="0"/>
              </a:rPr>
              <a:t>声网</a:t>
            </a:r>
            <a:endParaRPr lang="en-US" sz="1400" b="1" dirty="0">
              <a:latin typeface="HEITI SC LIGHT" panose="02000000000000000000" pitchFamily="2" charset="-128"/>
              <a:ea typeface="HEITI SC LIGHT" panose="02000000000000000000" pitchFamily="2" charset="-128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1400" b="1" dirty="0">
                <a:latin typeface="HEITI SC LIGHT" panose="02000000000000000000" pitchFamily="2" charset="-128"/>
                <a:ea typeface="HEITI SC LIGHT" panose="02000000000000000000" pitchFamily="2" charset="-128"/>
                <a:cs typeface="Times New Roman" panose="02020603050405020304" pitchFamily="18" charset="0"/>
              </a:rPr>
              <a:t>Meta SDK</a:t>
            </a:r>
          </a:p>
        </p:txBody>
      </p:sp>
      <p:sp>
        <p:nvSpPr>
          <p:cNvPr id="10" name="Rectangles 9"/>
          <p:cNvSpPr/>
          <p:nvPr/>
        </p:nvSpPr>
        <p:spPr>
          <a:xfrm>
            <a:off x="371448" y="642063"/>
            <a:ext cx="5383169" cy="4210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HEITI SC LIGHT" panose="02000000000000000000" pitchFamily="2" charset="-128"/>
                <a:ea typeface="HEITI SC LIGHT" panose="02000000000000000000" pitchFamily="2" charset="-128"/>
                <a:cs typeface="Times New Roman" panose="02020603050405020304" pitchFamily="18" charset="0"/>
              </a:rPr>
              <a:t>声网 </a:t>
            </a:r>
            <a:r>
              <a:rPr lang="en-US" altLang="zh-CN" sz="1200" b="1" dirty="0">
                <a:latin typeface="HEITI SC LIGHT" panose="02000000000000000000" pitchFamily="2" charset="-128"/>
                <a:ea typeface="HEITI SC LIGHT" panose="02000000000000000000" pitchFamily="2" charset="-128"/>
                <a:cs typeface="Times New Roman" panose="02020603050405020304" pitchFamily="18" charset="0"/>
              </a:rPr>
              <a:t>Meta</a:t>
            </a:r>
            <a:r>
              <a:rPr lang="zh-CN" altLang="en-US" sz="1200" b="1" dirty="0">
                <a:latin typeface="HEITI SC LIGHT" panose="02000000000000000000" pitchFamily="2" charset="-128"/>
                <a:ea typeface="HEITI SC LIGHT" panose="02000000000000000000" pitchFamily="2" charset="-128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HEITI SC LIGHT" panose="02000000000000000000" pitchFamily="2" charset="-128"/>
                <a:ea typeface="HEITI SC LIGHT" panose="02000000000000000000" pitchFamily="2" charset="-128"/>
                <a:cs typeface="Times New Roman" panose="02020603050405020304" pitchFamily="18" charset="0"/>
              </a:rPr>
              <a:t>SDK</a:t>
            </a:r>
            <a:r>
              <a:rPr lang="zh-CN" altLang="en-US" sz="1200" b="1" dirty="0">
                <a:latin typeface="HEITI SC LIGHT" panose="02000000000000000000" pitchFamily="2" charset="-128"/>
                <a:ea typeface="HEITI SC LIGHT" panose="02000000000000000000" pitchFamily="2" charset="-128"/>
                <a:cs typeface="Times New Roman" panose="02020603050405020304" pitchFamily="18" charset="0"/>
              </a:rPr>
              <a:t> 接口</a:t>
            </a:r>
          </a:p>
        </p:txBody>
      </p:sp>
      <p:sp>
        <p:nvSpPr>
          <p:cNvPr id="13" name="Rectangles 12"/>
          <p:cNvSpPr/>
          <p:nvPr/>
        </p:nvSpPr>
        <p:spPr>
          <a:xfrm>
            <a:off x="1341057" y="3676448"/>
            <a:ext cx="935990" cy="408305"/>
          </a:xfrm>
          <a:prstGeom prst="rect">
            <a:avLst/>
          </a:prstGeom>
          <a:solidFill>
            <a:srgbClr val="499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Heiti SC Light" panose="02000000000000000000" pitchFamily="2" charset="-128"/>
                <a:ea typeface="Heiti SC Light" panose="02000000000000000000" pitchFamily="2" charset="-128"/>
                <a:cs typeface="Times New Roman" panose="02020603050405020304" pitchFamily="18" charset="0"/>
              </a:rPr>
              <a:t>3D </a:t>
            </a:r>
            <a:r>
              <a:rPr lang="zh-CN" altLang="en-US" sz="1200" dirty="0">
                <a:latin typeface="Heiti SC Light" panose="02000000000000000000" pitchFamily="2" charset="-128"/>
                <a:ea typeface="Heiti SC Light" panose="02000000000000000000" pitchFamily="2" charset="-128"/>
                <a:cs typeface="Times New Roman" panose="02020603050405020304" pitchFamily="18" charset="0"/>
              </a:rPr>
              <a:t>场景</a:t>
            </a:r>
          </a:p>
        </p:txBody>
      </p:sp>
      <p:sp>
        <p:nvSpPr>
          <p:cNvPr id="14" name="Rectangles 13"/>
          <p:cNvSpPr/>
          <p:nvPr/>
        </p:nvSpPr>
        <p:spPr>
          <a:xfrm>
            <a:off x="2920340" y="2469557"/>
            <a:ext cx="935990" cy="408305"/>
          </a:xfrm>
          <a:prstGeom prst="rect">
            <a:avLst/>
          </a:prstGeom>
          <a:solidFill>
            <a:srgbClr val="499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Heiti SC Light" panose="02000000000000000000" pitchFamily="2" charset="-128"/>
                <a:ea typeface="Heiti SC Light" panose="02000000000000000000" pitchFamily="2" charset="-128"/>
                <a:cs typeface="Times New Roman" panose="02020603050405020304" pitchFamily="18" charset="0"/>
              </a:rPr>
              <a:t>空间音效</a:t>
            </a:r>
          </a:p>
        </p:txBody>
      </p:sp>
      <p:sp>
        <p:nvSpPr>
          <p:cNvPr id="16" name="Rectangles 15"/>
          <p:cNvSpPr/>
          <p:nvPr/>
        </p:nvSpPr>
        <p:spPr>
          <a:xfrm>
            <a:off x="1633343" y="2467465"/>
            <a:ext cx="935990" cy="408305"/>
          </a:xfrm>
          <a:prstGeom prst="rect">
            <a:avLst/>
          </a:prstGeom>
          <a:solidFill>
            <a:srgbClr val="499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Heiti SC Light" panose="02000000000000000000" pitchFamily="2" charset="-128"/>
                <a:ea typeface="Heiti SC Light" panose="02000000000000000000" pitchFamily="2" charset="-128"/>
                <a:cs typeface="Times New Roman" panose="02020603050405020304" pitchFamily="18" charset="0"/>
              </a:rPr>
              <a:t>语音驱动</a:t>
            </a:r>
          </a:p>
        </p:txBody>
      </p:sp>
      <p:sp>
        <p:nvSpPr>
          <p:cNvPr id="25" name="Rectangles 24"/>
          <p:cNvSpPr/>
          <p:nvPr/>
        </p:nvSpPr>
        <p:spPr>
          <a:xfrm>
            <a:off x="3764677" y="4172738"/>
            <a:ext cx="935990" cy="408305"/>
          </a:xfrm>
          <a:prstGeom prst="rect">
            <a:avLst/>
          </a:prstGeom>
          <a:solidFill>
            <a:srgbClr val="468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Heiti SC Light" panose="02000000000000000000" pitchFamily="2" charset="-128"/>
                <a:ea typeface="Heiti SC Light" panose="02000000000000000000" pitchFamily="2" charset="-128"/>
                <a:cs typeface="Times New Roman" panose="02020603050405020304" pitchFamily="18" charset="0"/>
              </a:rPr>
              <a:t>表情随动</a:t>
            </a:r>
          </a:p>
        </p:txBody>
      </p:sp>
      <p:sp>
        <p:nvSpPr>
          <p:cNvPr id="26" name="Rectangles 25"/>
          <p:cNvSpPr/>
          <p:nvPr/>
        </p:nvSpPr>
        <p:spPr>
          <a:xfrm>
            <a:off x="3781877" y="3676448"/>
            <a:ext cx="935990" cy="398332"/>
          </a:xfrm>
          <a:prstGeom prst="rect">
            <a:avLst/>
          </a:prstGeom>
          <a:solidFill>
            <a:srgbClr val="468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Heiti SC Light" panose="02000000000000000000" pitchFamily="2" charset="-128"/>
                <a:ea typeface="Heiti SC Light" panose="02000000000000000000" pitchFamily="2" charset="-128"/>
                <a:cs typeface="Times New Roman" panose="02020603050405020304" pitchFamily="18" charset="0"/>
              </a:rPr>
              <a:t>脚本热更</a:t>
            </a:r>
          </a:p>
        </p:txBody>
      </p:sp>
      <p:sp>
        <p:nvSpPr>
          <p:cNvPr id="178" name="Rectangles 177"/>
          <p:cNvSpPr/>
          <p:nvPr/>
        </p:nvSpPr>
        <p:spPr>
          <a:xfrm>
            <a:off x="2586652" y="3676448"/>
            <a:ext cx="935990" cy="408305"/>
          </a:xfrm>
          <a:prstGeom prst="rect">
            <a:avLst/>
          </a:prstGeom>
          <a:solidFill>
            <a:srgbClr val="499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Heiti SC Light" panose="02000000000000000000" pitchFamily="2" charset="-128"/>
                <a:ea typeface="Heiti SC Light" panose="02000000000000000000" pitchFamily="2" charset="-128"/>
                <a:cs typeface="Times New Roman" panose="02020603050405020304" pitchFamily="18" charset="0"/>
              </a:rPr>
              <a:t>多 </a:t>
            </a:r>
            <a:r>
              <a:rPr lang="en-US" altLang="zh-CN" sz="1050" dirty="0">
                <a:latin typeface="Heiti SC Light" panose="02000000000000000000" pitchFamily="2" charset="-128"/>
                <a:ea typeface="Heiti SC Light" panose="02000000000000000000" pitchFamily="2" charset="-128"/>
                <a:cs typeface="Times New Roman" panose="02020603050405020304" pitchFamily="18" charset="0"/>
              </a:rPr>
              <a:t>view</a:t>
            </a:r>
            <a:r>
              <a:rPr lang="zh-CN" altLang="en-US" sz="1050" dirty="0">
                <a:latin typeface="Heiti SC Light" panose="02000000000000000000" pitchFamily="2" charset="-128"/>
                <a:ea typeface="Heiti SC Light" panose="02000000000000000000" pitchFamily="2" charset="-128"/>
                <a:cs typeface="Times New Roman" panose="02020603050405020304" pitchFamily="18" charset="0"/>
              </a:rPr>
              <a:t> 渲染</a:t>
            </a:r>
          </a:p>
        </p:txBody>
      </p:sp>
      <p:sp>
        <p:nvSpPr>
          <p:cNvPr id="179" name="Rectangles 178"/>
          <p:cNvSpPr/>
          <p:nvPr/>
        </p:nvSpPr>
        <p:spPr>
          <a:xfrm>
            <a:off x="2598542" y="4167743"/>
            <a:ext cx="935990" cy="408305"/>
          </a:xfrm>
          <a:prstGeom prst="rect">
            <a:avLst/>
          </a:prstGeom>
          <a:solidFill>
            <a:srgbClr val="499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Heiti SC Light" panose="02000000000000000000" pitchFamily="2" charset="-128"/>
                <a:ea typeface="Heiti SC Light" panose="02000000000000000000" pitchFamily="2" charset="-128"/>
                <a:cs typeface="Times New Roman" panose="02020603050405020304" pitchFamily="18" charset="0"/>
              </a:rPr>
              <a:t>换装捏脸</a:t>
            </a:r>
          </a:p>
        </p:txBody>
      </p:sp>
      <p:sp>
        <p:nvSpPr>
          <p:cNvPr id="3" name="Rectangles 15">
            <a:extLst>
              <a:ext uri="{FF2B5EF4-FFF2-40B4-BE49-F238E27FC236}">
                <a16:creationId xmlns:a16="http://schemas.microsoft.com/office/drawing/2014/main" id="{CA3F42D5-D7D1-831E-21B2-797240AF1AF9}"/>
              </a:ext>
            </a:extLst>
          </p:cNvPr>
          <p:cNvSpPr/>
          <p:nvPr/>
        </p:nvSpPr>
        <p:spPr>
          <a:xfrm>
            <a:off x="398431" y="2466237"/>
            <a:ext cx="935990" cy="408305"/>
          </a:xfrm>
          <a:prstGeom prst="rect">
            <a:avLst/>
          </a:prstGeom>
          <a:solidFill>
            <a:srgbClr val="499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Heiti SC Light" panose="02000000000000000000" pitchFamily="2" charset="-128"/>
                <a:ea typeface="Heiti SC Light" panose="02000000000000000000" pitchFamily="2" charset="-128"/>
                <a:cs typeface="Times New Roman" panose="02020603050405020304" pitchFamily="18" charset="0"/>
              </a:rPr>
              <a:t>面捕驱动</a:t>
            </a:r>
          </a:p>
        </p:txBody>
      </p:sp>
      <p:sp>
        <p:nvSpPr>
          <p:cNvPr id="8" name="Rectangles 3">
            <a:extLst>
              <a:ext uri="{FF2B5EF4-FFF2-40B4-BE49-F238E27FC236}">
                <a16:creationId xmlns:a16="http://schemas.microsoft.com/office/drawing/2014/main" id="{F0FD5A65-5436-7F21-B0EF-8B3849604F10}"/>
              </a:ext>
            </a:extLst>
          </p:cNvPr>
          <p:cNvSpPr/>
          <p:nvPr/>
        </p:nvSpPr>
        <p:spPr>
          <a:xfrm>
            <a:off x="398688" y="1868697"/>
            <a:ext cx="1236979" cy="408305"/>
          </a:xfrm>
          <a:prstGeom prst="rect">
            <a:avLst/>
          </a:prstGeom>
          <a:solidFill>
            <a:srgbClr val="499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Heiti SC Light" panose="02000000000000000000" pitchFamily="2" charset="-128"/>
                <a:ea typeface="Heiti SC Light" panose="02000000000000000000" pitchFamily="2" charset="-128"/>
                <a:cs typeface="Times New Roman" panose="02020603050405020304" pitchFamily="18" charset="0"/>
              </a:rPr>
              <a:t>资源下载管理</a:t>
            </a:r>
          </a:p>
        </p:txBody>
      </p:sp>
      <p:sp>
        <p:nvSpPr>
          <p:cNvPr id="17" name="Rounded Rectangle 8">
            <a:extLst>
              <a:ext uri="{FF2B5EF4-FFF2-40B4-BE49-F238E27FC236}">
                <a16:creationId xmlns:a16="http://schemas.microsoft.com/office/drawing/2014/main" id="{062D42E2-AB89-6E30-3085-D7B2C60D459D}"/>
              </a:ext>
            </a:extLst>
          </p:cNvPr>
          <p:cNvSpPr/>
          <p:nvPr/>
        </p:nvSpPr>
        <p:spPr>
          <a:xfrm>
            <a:off x="5919040" y="3609079"/>
            <a:ext cx="741680" cy="1468083"/>
          </a:xfrm>
          <a:prstGeom prst="roundRect">
            <a:avLst/>
          </a:prstGeom>
          <a:solidFill>
            <a:srgbClr val="6FBC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400" b="1" dirty="0">
                <a:latin typeface="HEITI SC LIGHT" panose="02000000000000000000" pitchFamily="2" charset="-128"/>
                <a:ea typeface="HEITI SC LIGHT" panose="02000000000000000000" pitchFamily="2" charset="-128"/>
                <a:cs typeface="Times New Roman" panose="02020603050405020304" pitchFamily="18" charset="0"/>
              </a:rPr>
              <a:t>声网 </a:t>
            </a:r>
            <a:endParaRPr lang="en-US" altLang="zh-CN" sz="1400" b="1" dirty="0">
              <a:latin typeface="HEITI SC LIGHT" panose="02000000000000000000" pitchFamily="2" charset="-128"/>
              <a:ea typeface="HEITI SC LIGHT" panose="02000000000000000000" pitchFamily="2" charset="-128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400" b="1" dirty="0">
                <a:latin typeface="HEITI SC LIGHT" panose="02000000000000000000" pitchFamily="2" charset="-128"/>
                <a:ea typeface="HEITI SC LIGHT" panose="02000000000000000000" pitchFamily="2" charset="-128"/>
                <a:cs typeface="Times New Roman" panose="02020603050405020304" pitchFamily="18" charset="0"/>
              </a:rPr>
              <a:t>3D </a:t>
            </a:r>
            <a:r>
              <a:rPr lang="zh-CN" altLang="en-US" sz="1400" b="1" dirty="0">
                <a:latin typeface="HEITI SC LIGHT" panose="02000000000000000000" pitchFamily="2" charset="-128"/>
                <a:ea typeface="HEITI SC LIGHT" panose="02000000000000000000" pitchFamily="2" charset="-128"/>
                <a:cs typeface="Times New Roman" panose="02020603050405020304" pitchFamily="18" charset="0"/>
              </a:rPr>
              <a:t>渲染插件</a:t>
            </a:r>
            <a:endParaRPr lang="en-US" sz="1400" b="1" dirty="0">
              <a:latin typeface="HEITI SC LIGHT" panose="02000000000000000000" pitchFamily="2" charset="-128"/>
              <a:ea typeface="HEITI SC LIGHT" panose="02000000000000000000" pitchFamily="2" charset="-128"/>
              <a:cs typeface="Times New Roman" panose="02020603050405020304" pitchFamily="18" charset="0"/>
            </a:endParaRPr>
          </a:p>
        </p:txBody>
      </p:sp>
      <p:sp>
        <p:nvSpPr>
          <p:cNvPr id="18" name="Rectangles 3">
            <a:extLst>
              <a:ext uri="{FF2B5EF4-FFF2-40B4-BE49-F238E27FC236}">
                <a16:creationId xmlns:a16="http://schemas.microsoft.com/office/drawing/2014/main" id="{196C5050-38A7-D068-1B08-C1355622F259}"/>
              </a:ext>
            </a:extLst>
          </p:cNvPr>
          <p:cNvSpPr/>
          <p:nvPr/>
        </p:nvSpPr>
        <p:spPr>
          <a:xfrm>
            <a:off x="2915022" y="1867797"/>
            <a:ext cx="1236980" cy="421005"/>
          </a:xfrm>
          <a:prstGeom prst="rect">
            <a:avLst/>
          </a:prstGeom>
          <a:solidFill>
            <a:srgbClr val="499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Heiti SC Light" panose="02000000000000000000" pitchFamily="2" charset="-128"/>
                <a:ea typeface="Heiti SC Light" panose="02000000000000000000" pitchFamily="2" charset="-128"/>
                <a:cs typeface="Times New Roman" panose="02020603050405020304" pitchFamily="18" charset="0"/>
              </a:rPr>
              <a:t>真人和虚拟人视频切换</a:t>
            </a:r>
          </a:p>
        </p:txBody>
      </p:sp>
      <p:sp>
        <p:nvSpPr>
          <p:cNvPr id="19" name="下箭头 18">
            <a:extLst>
              <a:ext uri="{FF2B5EF4-FFF2-40B4-BE49-F238E27FC236}">
                <a16:creationId xmlns:a16="http://schemas.microsoft.com/office/drawing/2014/main" id="{6DD3A7E9-2AE3-C0A5-5BDC-39A8C0FA170D}"/>
              </a:ext>
            </a:extLst>
          </p:cNvPr>
          <p:cNvSpPr/>
          <p:nvPr/>
        </p:nvSpPr>
        <p:spPr>
          <a:xfrm rot="10800000">
            <a:off x="3720114" y="3052124"/>
            <a:ext cx="123519" cy="39383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Heiti SC Light" panose="02000000000000000000" pitchFamily="2" charset="-128"/>
              <a:ea typeface="Heiti SC Light" panose="02000000000000000000" pitchFamily="2" charset="-128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DBCF1E0-2987-89ED-1655-B0B402B01CF5}"/>
              </a:ext>
            </a:extLst>
          </p:cNvPr>
          <p:cNvSpPr txBox="1"/>
          <p:nvPr/>
        </p:nvSpPr>
        <p:spPr>
          <a:xfrm>
            <a:off x="3866376" y="3088295"/>
            <a:ext cx="802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Heiti SC Light" panose="02000000000000000000" pitchFamily="2" charset="-128"/>
                <a:ea typeface="Heiti SC Light" panose="02000000000000000000" pitchFamily="2" charset="-128"/>
                <a:cs typeface="Times New Roman" panose="02020603050405020304" pitchFamily="18" charset="0"/>
              </a:rPr>
              <a:t>渲染画面</a:t>
            </a:r>
          </a:p>
        </p:txBody>
      </p:sp>
      <p:sp>
        <p:nvSpPr>
          <p:cNvPr id="27" name="上下箭头 26">
            <a:extLst>
              <a:ext uri="{FF2B5EF4-FFF2-40B4-BE49-F238E27FC236}">
                <a16:creationId xmlns:a16="http://schemas.microsoft.com/office/drawing/2014/main" id="{4323EDFA-A1C0-F5EC-E0A5-75212923BAC0}"/>
              </a:ext>
            </a:extLst>
          </p:cNvPr>
          <p:cNvSpPr/>
          <p:nvPr/>
        </p:nvSpPr>
        <p:spPr>
          <a:xfrm>
            <a:off x="2762261" y="3044936"/>
            <a:ext cx="123520" cy="420408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Heiti SC Light" panose="02000000000000000000" pitchFamily="2" charset="-128"/>
              <a:ea typeface="Heiti SC Light" panose="02000000000000000000" pitchFamily="2" charset="-128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170B133-BEBD-4A21-3A39-D3240E1422C5}"/>
              </a:ext>
            </a:extLst>
          </p:cNvPr>
          <p:cNvSpPr txBox="1"/>
          <p:nvPr/>
        </p:nvSpPr>
        <p:spPr>
          <a:xfrm>
            <a:off x="1992249" y="3100192"/>
            <a:ext cx="802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Heiti SC Light" panose="02000000000000000000" pitchFamily="2" charset="-128"/>
                <a:ea typeface="Heiti SC Light" panose="02000000000000000000" pitchFamily="2" charset="-128"/>
                <a:cs typeface="Times New Roman" panose="02020603050405020304" pitchFamily="18" charset="0"/>
              </a:rPr>
              <a:t>数据通道</a:t>
            </a:r>
          </a:p>
        </p:txBody>
      </p:sp>
      <p:sp>
        <p:nvSpPr>
          <p:cNvPr id="31" name="Rectangles 24">
            <a:extLst>
              <a:ext uri="{FF2B5EF4-FFF2-40B4-BE49-F238E27FC236}">
                <a16:creationId xmlns:a16="http://schemas.microsoft.com/office/drawing/2014/main" id="{1A3EF564-3C4B-DC3F-7420-BC7ADD9800AF}"/>
              </a:ext>
            </a:extLst>
          </p:cNvPr>
          <p:cNvSpPr/>
          <p:nvPr/>
        </p:nvSpPr>
        <p:spPr>
          <a:xfrm>
            <a:off x="4334517" y="1870019"/>
            <a:ext cx="1236980" cy="408305"/>
          </a:xfrm>
          <a:prstGeom prst="rect">
            <a:avLst/>
          </a:prstGeom>
          <a:solidFill>
            <a:srgbClr val="468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Heiti SC Light" panose="02000000000000000000" pitchFamily="2" charset="-128"/>
                <a:ea typeface="Heiti SC Light" panose="02000000000000000000" pitchFamily="2" charset="-128"/>
                <a:cs typeface="Times New Roman" panose="02020603050405020304" pitchFamily="18" charset="0"/>
              </a:rPr>
              <a:t>真人视频在</a:t>
            </a:r>
            <a:endParaRPr lang="en-US" altLang="zh-CN" sz="1200" dirty="0">
              <a:latin typeface="Heiti SC Light" panose="02000000000000000000" pitchFamily="2" charset="-128"/>
              <a:ea typeface="Heiti SC Light" panose="02000000000000000000" pitchFamily="2" charset="-128"/>
              <a:cs typeface="Times New Roman" panose="02020603050405020304" pitchFamily="18" charset="0"/>
            </a:endParaRPr>
          </a:p>
          <a:p>
            <a:pPr algn="ctr"/>
            <a:r>
              <a:rPr lang="zh-CN" altLang="en-US" sz="1200" dirty="0">
                <a:latin typeface="Heiti SC Light" panose="02000000000000000000" pitchFamily="2" charset="-128"/>
                <a:ea typeface="Heiti SC Light" panose="02000000000000000000" pitchFamily="2" charset="-128"/>
                <a:cs typeface="Times New Roman" panose="02020603050405020304" pitchFamily="18" charset="0"/>
              </a:rPr>
              <a:t>虚拟场景渲染</a:t>
            </a:r>
          </a:p>
        </p:txBody>
      </p:sp>
      <p:sp>
        <p:nvSpPr>
          <p:cNvPr id="32" name="Rectangles 24">
            <a:extLst>
              <a:ext uri="{FF2B5EF4-FFF2-40B4-BE49-F238E27FC236}">
                <a16:creationId xmlns:a16="http://schemas.microsoft.com/office/drawing/2014/main" id="{696B2012-5566-978F-D623-2E7C6B304ECB}"/>
              </a:ext>
            </a:extLst>
          </p:cNvPr>
          <p:cNvSpPr/>
          <p:nvPr/>
        </p:nvSpPr>
        <p:spPr>
          <a:xfrm>
            <a:off x="562853" y="4673529"/>
            <a:ext cx="935990" cy="4083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Heiti SC Light" panose="02000000000000000000" pitchFamily="2" charset="-128"/>
                <a:ea typeface="Heiti SC Light" panose="02000000000000000000" pitchFamily="2" charset="-128"/>
                <a:cs typeface="Times New Roman" panose="02020603050405020304" pitchFamily="18" charset="0"/>
              </a:rPr>
              <a:t>肢体随动</a:t>
            </a:r>
          </a:p>
        </p:txBody>
      </p:sp>
      <p:sp>
        <p:nvSpPr>
          <p:cNvPr id="33" name="Rectangles 13">
            <a:extLst>
              <a:ext uri="{FF2B5EF4-FFF2-40B4-BE49-F238E27FC236}">
                <a16:creationId xmlns:a16="http://schemas.microsoft.com/office/drawing/2014/main" id="{B98BE78E-DED2-5C1B-23AE-B4F602FF0491}"/>
              </a:ext>
            </a:extLst>
          </p:cNvPr>
          <p:cNvSpPr/>
          <p:nvPr/>
        </p:nvSpPr>
        <p:spPr>
          <a:xfrm>
            <a:off x="4177346" y="2458131"/>
            <a:ext cx="935990" cy="4083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Heiti SC Light" panose="02000000000000000000" pitchFamily="2" charset="-128"/>
                <a:ea typeface="Heiti SC Light" panose="02000000000000000000" pitchFamily="2" charset="-128"/>
                <a:cs typeface="Times New Roman" panose="02020603050405020304" pitchFamily="18" charset="0"/>
              </a:rPr>
              <a:t>动捕驱动</a:t>
            </a:r>
          </a:p>
        </p:txBody>
      </p:sp>
      <p:sp>
        <p:nvSpPr>
          <p:cNvPr id="2" name="Rectangles 13">
            <a:extLst>
              <a:ext uri="{FF2B5EF4-FFF2-40B4-BE49-F238E27FC236}">
                <a16:creationId xmlns:a16="http://schemas.microsoft.com/office/drawing/2014/main" id="{D732B664-CC10-CE25-0465-9A4B4A1FC50F}"/>
              </a:ext>
            </a:extLst>
          </p:cNvPr>
          <p:cNvSpPr/>
          <p:nvPr/>
        </p:nvSpPr>
        <p:spPr>
          <a:xfrm>
            <a:off x="1720496" y="4673529"/>
            <a:ext cx="935990" cy="4083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Heiti SC Light" panose="02000000000000000000" pitchFamily="2" charset="-128"/>
                <a:ea typeface="Heiti SC Light" panose="02000000000000000000" pitchFamily="2" charset="-128"/>
                <a:cs typeface="Times New Roman" panose="02020603050405020304" pitchFamily="18" charset="0"/>
              </a:rPr>
              <a:t>虚拟头套</a:t>
            </a:r>
          </a:p>
        </p:txBody>
      </p:sp>
      <p:sp>
        <p:nvSpPr>
          <p:cNvPr id="6" name="Rounded Rectangle 27">
            <a:extLst>
              <a:ext uri="{FF2B5EF4-FFF2-40B4-BE49-F238E27FC236}">
                <a16:creationId xmlns:a16="http://schemas.microsoft.com/office/drawing/2014/main" id="{B9A6522C-3278-4432-F7AD-BEB9EA76BDDC}"/>
              </a:ext>
            </a:extLst>
          </p:cNvPr>
          <p:cNvSpPr/>
          <p:nvPr/>
        </p:nvSpPr>
        <p:spPr>
          <a:xfrm>
            <a:off x="8824483" y="2791129"/>
            <a:ext cx="1811655" cy="526471"/>
          </a:xfrm>
          <a:prstGeom prst="roundRect">
            <a:avLst/>
          </a:prstGeom>
          <a:solidFill>
            <a:srgbClr val="6FBC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latin typeface="Heiti SC Light" panose="02000000000000000000" pitchFamily="2" charset="-128"/>
                <a:ea typeface="Heiti SC Light" panose="02000000000000000000" pitchFamily="2" charset="-128"/>
                <a:cs typeface="Times New Roman" panose="02020603050405020304" pitchFamily="18" charset="0"/>
                <a:sym typeface="+mn-ea"/>
              </a:rPr>
              <a:t>美术模型素材</a:t>
            </a:r>
            <a:endParaRPr lang="zh-CN" altLang="en-US" sz="1400" dirty="0">
              <a:latin typeface="Heiti SC Light" panose="02000000000000000000" pitchFamily="2" charset="-128"/>
              <a:ea typeface="Heiti SC Light" panose="02000000000000000000" pitchFamily="2" charset="-128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147FB76-2D25-2174-184C-F0CA899BFEE3}"/>
              </a:ext>
            </a:extLst>
          </p:cNvPr>
          <p:cNvSpPr txBox="1"/>
          <p:nvPr/>
        </p:nvSpPr>
        <p:spPr>
          <a:xfrm>
            <a:off x="9853683" y="3465344"/>
            <a:ext cx="1811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Heiti SC Light" panose="02000000000000000000" pitchFamily="2" charset="-128"/>
                <a:ea typeface="Heiti SC Light" panose="02000000000000000000" pitchFamily="2" charset="-128"/>
                <a:cs typeface="Times New Roman" panose="02020603050405020304" pitchFamily="18" charset="0"/>
              </a:rPr>
              <a:t>按照声网美术规范采购或开发的美术模型素材</a:t>
            </a:r>
          </a:p>
        </p:txBody>
      </p:sp>
      <p:sp>
        <p:nvSpPr>
          <p:cNvPr id="24" name="Rounded Rectangle 27">
            <a:extLst>
              <a:ext uri="{FF2B5EF4-FFF2-40B4-BE49-F238E27FC236}">
                <a16:creationId xmlns:a16="http://schemas.microsoft.com/office/drawing/2014/main" id="{6E883AF8-8076-8D10-B85A-6E08CD239545}"/>
              </a:ext>
            </a:extLst>
          </p:cNvPr>
          <p:cNvSpPr/>
          <p:nvPr/>
        </p:nvSpPr>
        <p:spPr>
          <a:xfrm>
            <a:off x="8831140" y="4141478"/>
            <a:ext cx="1811655" cy="680225"/>
          </a:xfrm>
          <a:prstGeom prst="roundRect">
            <a:avLst/>
          </a:prstGeom>
          <a:solidFill>
            <a:srgbClr val="6FBC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latin typeface="Heiti SC Light" panose="02000000000000000000" pitchFamily="2" charset="-128"/>
                <a:ea typeface="Heiti SC Light" panose="02000000000000000000" pitchFamily="2" charset="-128"/>
                <a:cs typeface="Times New Roman" panose="02020603050405020304" pitchFamily="18" charset="0"/>
                <a:sym typeface="+mn-ea"/>
              </a:rPr>
              <a:t>用声网工具</a:t>
            </a:r>
            <a:endParaRPr lang="en-US" altLang="zh-CN" sz="1400" dirty="0">
              <a:latin typeface="Heiti SC Light" panose="02000000000000000000" pitchFamily="2" charset="-128"/>
              <a:ea typeface="Heiti SC Light" panose="02000000000000000000" pitchFamily="2" charset="-128"/>
              <a:cs typeface="Times New Roman" panose="02020603050405020304" pitchFamily="18" charset="0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latin typeface="Heiti SC Light" panose="02000000000000000000" pitchFamily="2" charset="-128"/>
                <a:ea typeface="Heiti SC Light" panose="02000000000000000000" pitchFamily="2" charset="-128"/>
                <a:cs typeface="Times New Roman" panose="02020603050405020304" pitchFamily="18" charset="0"/>
                <a:sym typeface="+mn-ea"/>
              </a:rPr>
              <a:t>自定义场景玩法</a:t>
            </a:r>
            <a:endParaRPr lang="zh-CN" altLang="en-US" sz="1400" dirty="0">
              <a:latin typeface="Heiti SC Light" panose="02000000000000000000" pitchFamily="2" charset="-128"/>
              <a:ea typeface="Heiti SC Light" panose="02000000000000000000" pitchFamily="2" charset="-128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B028062-49D8-E1F3-CA2D-3F5AF53E54A2}"/>
              </a:ext>
            </a:extLst>
          </p:cNvPr>
          <p:cNvSpPr txBox="1"/>
          <p:nvPr/>
        </p:nvSpPr>
        <p:spPr>
          <a:xfrm>
            <a:off x="9257510" y="5007738"/>
            <a:ext cx="1006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Heiti SC Light" panose="02000000000000000000" pitchFamily="2" charset="-128"/>
                <a:ea typeface="Heiti SC Light" panose="02000000000000000000" pitchFamily="2" charset="-128"/>
                <a:cs typeface="Times New Roman" panose="02020603050405020304" pitchFamily="18" charset="0"/>
              </a:rPr>
              <a:t>打包并上传</a:t>
            </a:r>
            <a:endParaRPr kumimoji="1" lang="en-US" altLang="zh-CN" sz="1200" dirty="0">
              <a:latin typeface="Heiti SC Light" panose="02000000000000000000" pitchFamily="2" charset="-128"/>
              <a:ea typeface="Heiti SC Light" panose="02000000000000000000" pitchFamily="2" charset="-128"/>
              <a:cs typeface="Times New Roman" panose="02020603050405020304" pitchFamily="18" charset="0"/>
            </a:endParaRPr>
          </a:p>
          <a:p>
            <a:r>
              <a:rPr kumimoji="1" lang="zh-CN" altLang="en-US" sz="1200" dirty="0">
                <a:latin typeface="Heiti SC Light" panose="02000000000000000000" pitchFamily="2" charset="-128"/>
                <a:ea typeface="Heiti SC Light" panose="02000000000000000000" pitchFamily="2" charset="-128"/>
                <a:cs typeface="Times New Roman" panose="02020603050405020304" pitchFamily="18" charset="0"/>
              </a:rPr>
              <a:t>资源和脚本</a:t>
            </a:r>
          </a:p>
        </p:txBody>
      </p:sp>
      <p:sp>
        <p:nvSpPr>
          <p:cNvPr id="35" name="左箭头 34">
            <a:extLst>
              <a:ext uri="{FF2B5EF4-FFF2-40B4-BE49-F238E27FC236}">
                <a16:creationId xmlns:a16="http://schemas.microsoft.com/office/drawing/2014/main" id="{FA363508-B1A0-1808-EA92-687F6E1C5636}"/>
              </a:ext>
            </a:extLst>
          </p:cNvPr>
          <p:cNvSpPr/>
          <p:nvPr/>
        </p:nvSpPr>
        <p:spPr>
          <a:xfrm>
            <a:off x="6905549" y="5809785"/>
            <a:ext cx="1209036" cy="10841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Heiti SC Light" panose="02000000000000000000" pitchFamily="2" charset="-128"/>
              <a:ea typeface="Heiti SC Light" panose="02000000000000000000" pitchFamily="2" charset="-128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1AB1921-D145-86CB-0004-62A557C0B103}"/>
              </a:ext>
            </a:extLst>
          </p:cNvPr>
          <p:cNvSpPr txBox="1"/>
          <p:nvPr/>
        </p:nvSpPr>
        <p:spPr>
          <a:xfrm>
            <a:off x="7060699" y="549973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Heiti SC Light" panose="02000000000000000000" pitchFamily="2" charset="-128"/>
                <a:ea typeface="Heiti SC Light" panose="02000000000000000000" pitchFamily="2" charset="-128"/>
                <a:cs typeface="Times New Roman" panose="02020603050405020304" pitchFamily="18" charset="0"/>
              </a:rPr>
              <a:t>资源和脚本</a:t>
            </a:r>
          </a:p>
        </p:txBody>
      </p:sp>
      <p:sp>
        <p:nvSpPr>
          <p:cNvPr id="38" name="左右箭头 37">
            <a:extLst>
              <a:ext uri="{FF2B5EF4-FFF2-40B4-BE49-F238E27FC236}">
                <a16:creationId xmlns:a16="http://schemas.microsoft.com/office/drawing/2014/main" id="{68FF2EC9-8174-7DC9-1924-4456AAFF415E}"/>
              </a:ext>
            </a:extLst>
          </p:cNvPr>
          <p:cNvSpPr/>
          <p:nvPr/>
        </p:nvSpPr>
        <p:spPr>
          <a:xfrm>
            <a:off x="6936671" y="1916455"/>
            <a:ext cx="1858725" cy="10841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Heiti SC Light" panose="02000000000000000000" pitchFamily="2" charset="-128"/>
              <a:ea typeface="Heiti SC Light" panose="02000000000000000000" pitchFamily="2" charset="-128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FE0E9A1-6A13-0C5B-B199-EB5069F47229}"/>
              </a:ext>
            </a:extLst>
          </p:cNvPr>
          <p:cNvSpPr txBox="1"/>
          <p:nvPr/>
        </p:nvSpPr>
        <p:spPr>
          <a:xfrm>
            <a:off x="7103941" y="1625802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Heiti SC Light" panose="02000000000000000000" pitchFamily="2" charset="-128"/>
                <a:ea typeface="Heiti SC Light" panose="02000000000000000000" pitchFamily="2" charset="-128"/>
                <a:cs typeface="Times New Roman" panose="02020603050405020304" pitchFamily="18" charset="0"/>
              </a:rPr>
              <a:t>实时音视频和数据</a:t>
            </a:r>
          </a:p>
        </p:txBody>
      </p:sp>
      <p:sp>
        <p:nvSpPr>
          <p:cNvPr id="42" name="Rectangles 13">
            <a:extLst>
              <a:ext uri="{FF2B5EF4-FFF2-40B4-BE49-F238E27FC236}">
                <a16:creationId xmlns:a16="http://schemas.microsoft.com/office/drawing/2014/main" id="{3EF45269-4560-D77B-6DCD-55E2A8E341E1}"/>
              </a:ext>
            </a:extLst>
          </p:cNvPr>
          <p:cNvSpPr/>
          <p:nvPr/>
        </p:nvSpPr>
        <p:spPr>
          <a:xfrm>
            <a:off x="2888763" y="4668858"/>
            <a:ext cx="1037312" cy="4083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Heiti SC Light" panose="02000000000000000000" pitchFamily="2" charset="-128"/>
                <a:ea typeface="Heiti SC Light" panose="02000000000000000000" pitchFamily="2" charset="-128"/>
                <a:cs typeface="Times New Roman" panose="02020603050405020304" pitchFamily="18" charset="0"/>
              </a:rPr>
              <a:t>3D</a:t>
            </a:r>
            <a:r>
              <a:rPr lang="zh-CN" altLang="en-US" sz="1200" dirty="0">
                <a:latin typeface="Heiti SC Light" panose="02000000000000000000" pitchFamily="2" charset="-128"/>
                <a:ea typeface="Heiti SC Light" panose="02000000000000000000" pitchFamily="2" charset="-128"/>
                <a:cs typeface="Times New Roman" panose="02020603050405020304" pitchFamily="18" charset="0"/>
              </a:rPr>
              <a:t> 打光特效</a:t>
            </a:r>
          </a:p>
        </p:txBody>
      </p:sp>
      <p:sp>
        <p:nvSpPr>
          <p:cNvPr id="43" name="Rectangles 13">
            <a:extLst>
              <a:ext uri="{FF2B5EF4-FFF2-40B4-BE49-F238E27FC236}">
                <a16:creationId xmlns:a16="http://schemas.microsoft.com/office/drawing/2014/main" id="{FB329F2F-0242-5171-3787-DD498AC525E0}"/>
              </a:ext>
            </a:extLst>
          </p:cNvPr>
          <p:cNvSpPr/>
          <p:nvPr/>
        </p:nvSpPr>
        <p:spPr>
          <a:xfrm>
            <a:off x="4124813" y="4668858"/>
            <a:ext cx="935990" cy="4083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Heiti SC Light" panose="02000000000000000000" pitchFamily="2" charset="-128"/>
                <a:ea typeface="Heiti SC Light" panose="02000000000000000000" pitchFamily="2" charset="-128"/>
                <a:cs typeface="Times New Roman" panose="02020603050405020304" pitchFamily="18" charset="0"/>
              </a:rPr>
              <a:t>AR</a:t>
            </a:r>
            <a:r>
              <a:rPr lang="zh-CN" altLang="en-US" sz="1200" dirty="0">
                <a:latin typeface="Heiti SC Light" panose="02000000000000000000" pitchFamily="2" charset="-128"/>
                <a:ea typeface="Heiti SC Light" panose="02000000000000000000" pitchFamily="2" charset="-128"/>
                <a:cs typeface="Times New Roman" panose="02020603050405020304" pitchFamily="18" charset="0"/>
              </a:rPr>
              <a:t> 特效</a:t>
            </a:r>
          </a:p>
        </p:txBody>
      </p:sp>
      <p:sp>
        <p:nvSpPr>
          <p:cNvPr id="44" name="Rectangles 3">
            <a:extLst>
              <a:ext uri="{FF2B5EF4-FFF2-40B4-BE49-F238E27FC236}">
                <a16:creationId xmlns:a16="http://schemas.microsoft.com/office/drawing/2014/main" id="{320873A3-BE5A-4046-C170-F9520A72E637}"/>
              </a:ext>
            </a:extLst>
          </p:cNvPr>
          <p:cNvSpPr/>
          <p:nvPr/>
        </p:nvSpPr>
        <p:spPr>
          <a:xfrm>
            <a:off x="394868" y="1242653"/>
            <a:ext cx="935991" cy="408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Heiti SC Light" panose="02000000000000000000" pitchFamily="2" charset="-128"/>
                <a:ea typeface="Heiti SC Light" panose="02000000000000000000" pitchFamily="2" charset="-128"/>
                <a:cs typeface="Times New Roman" panose="02020603050405020304" pitchFamily="18" charset="0"/>
              </a:rPr>
              <a:t>元语聊</a:t>
            </a:r>
          </a:p>
        </p:txBody>
      </p:sp>
      <p:sp>
        <p:nvSpPr>
          <p:cNvPr id="45" name="Rectangles 3">
            <a:extLst>
              <a:ext uri="{FF2B5EF4-FFF2-40B4-BE49-F238E27FC236}">
                <a16:creationId xmlns:a16="http://schemas.microsoft.com/office/drawing/2014/main" id="{BDF6D94B-EFD9-1A03-134F-B1D20DB80716}"/>
              </a:ext>
            </a:extLst>
          </p:cNvPr>
          <p:cNvSpPr/>
          <p:nvPr/>
        </p:nvSpPr>
        <p:spPr>
          <a:xfrm>
            <a:off x="1522620" y="1250468"/>
            <a:ext cx="935991" cy="408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Heiti SC Light" panose="02000000000000000000" pitchFamily="2" charset="-128"/>
                <a:ea typeface="Heiti SC Light" panose="02000000000000000000" pitchFamily="2" charset="-128"/>
                <a:cs typeface="Times New Roman" panose="02020603050405020304" pitchFamily="18" charset="0"/>
              </a:rPr>
              <a:t>元直播</a:t>
            </a:r>
          </a:p>
        </p:txBody>
      </p:sp>
      <p:sp>
        <p:nvSpPr>
          <p:cNvPr id="46" name="Rectangles 3">
            <a:extLst>
              <a:ext uri="{FF2B5EF4-FFF2-40B4-BE49-F238E27FC236}">
                <a16:creationId xmlns:a16="http://schemas.microsoft.com/office/drawing/2014/main" id="{250BBC08-5A34-838F-CA0B-2E34241F2D38}"/>
              </a:ext>
            </a:extLst>
          </p:cNvPr>
          <p:cNvSpPr/>
          <p:nvPr/>
        </p:nvSpPr>
        <p:spPr>
          <a:xfrm>
            <a:off x="2645483" y="1256667"/>
            <a:ext cx="935990" cy="408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Heiti SC Light" panose="02000000000000000000" pitchFamily="2" charset="-128"/>
                <a:ea typeface="Heiti SC Light" panose="02000000000000000000" pitchFamily="2" charset="-128"/>
                <a:cs typeface="Times New Roman" panose="02020603050405020304" pitchFamily="18" charset="0"/>
              </a:rPr>
              <a:t>元</a:t>
            </a:r>
            <a:r>
              <a:rPr lang="en-US" altLang="zh-CN" sz="1200" dirty="0">
                <a:latin typeface="Heiti SC Light" panose="02000000000000000000" pitchFamily="2" charset="-128"/>
                <a:ea typeface="Heiti SC Light" panose="02000000000000000000" pitchFamily="2" charset="-128"/>
                <a:cs typeface="Times New Roman" panose="02020603050405020304" pitchFamily="18" charset="0"/>
              </a:rPr>
              <a:t>K</a:t>
            </a:r>
            <a:r>
              <a:rPr lang="zh-CN" altLang="en-US" sz="1200" dirty="0">
                <a:latin typeface="Heiti SC Light" panose="02000000000000000000" pitchFamily="2" charset="-128"/>
                <a:ea typeface="Heiti SC Light" panose="02000000000000000000" pitchFamily="2" charset="-128"/>
                <a:cs typeface="Times New Roman" panose="02020603050405020304" pitchFamily="18" charset="0"/>
              </a:rPr>
              <a:t>歌</a:t>
            </a:r>
          </a:p>
        </p:txBody>
      </p:sp>
      <p:sp>
        <p:nvSpPr>
          <p:cNvPr id="47" name="Rectangles 3">
            <a:extLst>
              <a:ext uri="{FF2B5EF4-FFF2-40B4-BE49-F238E27FC236}">
                <a16:creationId xmlns:a16="http://schemas.microsoft.com/office/drawing/2014/main" id="{BD87C8FA-2DE4-4610-89BA-371B26B4729A}"/>
              </a:ext>
            </a:extLst>
          </p:cNvPr>
          <p:cNvSpPr/>
          <p:nvPr/>
        </p:nvSpPr>
        <p:spPr>
          <a:xfrm>
            <a:off x="3767135" y="1250468"/>
            <a:ext cx="1254690" cy="408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Heiti SC Light" panose="02000000000000000000" pitchFamily="2" charset="-128"/>
                <a:ea typeface="Heiti SC Light" panose="02000000000000000000" pitchFamily="2" charset="-128"/>
                <a:cs typeface="Times New Roman" panose="02020603050405020304" pitchFamily="18" charset="0"/>
              </a:rPr>
              <a:t>虚拟直播间</a:t>
            </a:r>
          </a:p>
        </p:txBody>
      </p:sp>
      <p:sp>
        <p:nvSpPr>
          <p:cNvPr id="49" name="Rectangles 3">
            <a:extLst>
              <a:ext uri="{FF2B5EF4-FFF2-40B4-BE49-F238E27FC236}">
                <a16:creationId xmlns:a16="http://schemas.microsoft.com/office/drawing/2014/main" id="{BDC41D86-E3D4-B9C3-6AC7-7DAC9525B60C}"/>
              </a:ext>
            </a:extLst>
          </p:cNvPr>
          <p:cNvSpPr/>
          <p:nvPr/>
        </p:nvSpPr>
        <p:spPr>
          <a:xfrm>
            <a:off x="5217126" y="1242653"/>
            <a:ext cx="371063" cy="408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Heiti SC Light" panose="02000000000000000000" pitchFamily="2" charset="-128"/>
                <a:ea typeface="Heiti SC Light" panose="02000000000000000000" pitchFamily="2" charset="-128"/>
                <a:cs typeface="Times New Roman" panose="02020603050405020304" pitchFamily="18" charset="0"/>
              </a:rPr>
              <a:t>…</a:t>
            </a:r>
            <a:endParaRPr lang="zh-CN" altLang="en-US" sz="1200" dirty="0">
              <a:latin typeface="Heiti SC Light" panose="02000000000000000000" pitchFamily="2" charset="-128"/>
              <a:ea typeface="Heiti SC Light" panose="02000000000000000000" pitchFamily="2" charset="-128"/>
              <a:cs typeface="Times New Roman" panose="02020603050405020304" pitchFamily="18" charset="0"/>
            </a:endParaRPr>
          </a:p>
        </p:txBody>
      </p:sp>
      <p:sp>
        <p:nvSpPr>
          <p:cNvPr id="50" name="Rounded Rectangle 8">
            <a:extLst>
              <a:ext uri="{FF2B5EF4-FFF2-40B4-BE49-F238E27FC236}">
                <a16:creationId xmlns:a16="http://schemas.microsoft.com/office/drawing/2014/main" id="{8A554616-FD8C-7E25-B1BC-7EAC0EB7C804}"/>
              </a:ext>
            </a:extLst>
          </p:cNvPr>
          <p:cNvSpPr/>
          <p:nvPr/>
        </p:nvSpPr>
        <p:spPr>
          <a:xfrm>
            <a:off x="5930518" y="5393310"/>
            <a:ext cx="671332" cy="1039331"/>
          </a:xfrm>
          <a:prstGeom prst="roundRect">
            <a:avLst/>
          </a:prstGeom>
          <a:solidFill>
            <a:srgbClr val="6FBC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400" b="1" dirty="0">
                <a:latin typeface="HEITI SC LIGHT" panose="02000000000000000000" pitchFamily="2" charset="-128"/>
                <a:ea typeface="HEITI SC LIGHT" panose="02000000000000000000" pitchFamily="2" charset="-128"/>
                <a:cs typeface="Times New Roman" panose="02020603050405020304" pitchFamily="18" charset="0"/>
              </a:rPr>
              <a:t>声网底层算法</a:t>
            </a:r>
            <a:endParaRPr lang="en-US" altLang="zh-CN" sz="1400" b="1" dirty="0">
              <a:latin typeface="HEITI SC LIGHT" panose="02000000000000000000" pitchFamily="2" charset="-128"/>
              <a:ea typeface="HEITI SC LIGHT" panose="02000000000000000000" pitchFamily="2" charset="-128"/>
              <a:cs typeface="Times New Roman" panose="02020603050405020304" pitchFamily="18" charset="0"/>
            </a:endParaRPr>
          </a:p>
        </p:txBody>
      </p:sp>
      <p:sp>
        <p:nvSpPr>
          <p:cNvPr id="51" name="Rectangles 12">
            <a:extLst>
              <a:ext uri="{FF2B5EF4-FFF2-40B4-BE49-F238E27FC236}">
                <a16:creationId xmlns:a16="http://schemas.microsoft.com/office/drawing/2014/main" id="{87EF00B7-C426-281E-3C79-148FC449DBCA}"/>
              </a:ext>
            </a:extLst>
          </p:cNvPr>
          <p:cNvSpPr/>
          <p:nvPr/>
        </p:nvSpPr>
        <p:spPr>
          <a:xfrm>
            <a:off x="366730" y="5398568"/>
            <a:ext cx="935990" cy="408305"/>
          </a:xfrm>
          <a:prstGeom prst="rect">
            <a:avLst/>
          </a:prstGeom>
          <a:solidFill>
            <a:srgbClr val="499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Heiti SC Light" panose="02000000000000000000" pitchFamily="2" charset="-128"/>
                <a:ea typeface="Heiti SC Light" panose="02000000000000000000" pitchFamily="2" charset="-128"/>
                <a:cs typeface="Times New Roman" panose="02020603050405020304" pitchFamily="18" charset="0"/>
              </a:rPr>
              <a:t>面捕算法</a:t>
            </a:r>
          </a:p>
        </p:txBody>
      </p:sp>
      <p:sp>
        <p:nvSpPr>
          <p:cNvPr id="52" name="Rectangles 12">
            <a:extLst>
              <a:ext uri="{FF2B5EF4-FFF2-40B4-BE49-F238E27FC236}">
                <a16:creationId xmlns:a16="http://schemas.microsoft.com/office/drawing/2014/main" id="{A80673F9-A8D2-C990-0CA4-0E2875F3E268}"/>
              </a:ext>
            </a:extLst>
          </p:cNvPr>
          <p:cNvSpPr/>
          <p:nvPr/>
        </p:nvSpPr>
        <p:spPr>
          <a:xfrm>
            <a:off x="1409854" y="5398568"/>
            <a:ext cx="1157643" cy="408305"/>
          </a:xfrm>
          <a:prstGeom prst="rect">
            <a:avLst/>
          </a:prstGeom>
          <a:solidFill>
            <a:srgbClr val="499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Heiti SC Light" panose="02000000000000000000" pitchFamily="2" charset="-128"/>
                <a:ea typeface="Heiti SC Light" panose="02000000000000000000" pitchFamily="2" charset="-128"/>
                <a:cs typeface="Times New Roman" panose="02020603050405020304" pitchFamily="18" charset="0"/>
              </a:rPr>
              <a:t>语音驱动算法</a:t>
            </a:r>
          </a:p>
        </p:txBody>
      </p:sp>
      <p:sp>
        <p:nvSpPr>
          <p:cNvPr id="53" name="Rectangles 13">
            <a:extLst>
              <a:ext uri="{FF2B5EF4-FFF2-40B4-BE49-F238E27FC236}">
                <a16:creationId xmlns:a16="http://schemas.microsoft.com/office/drawing/2014/main" id="{354E7988-A22D-E088-E3CF-9526C04DCF90}"/>
              </a:ext>
            </a:extLst>
          </p:cNvPr>
          <p:cNvSpPr/>
          <p:nvPr/>
        </p:nvSpPr>
        <p:spPr>
          <a:xfrm>
            <a:off x="2684619" y="5398810"/>
            <a:ext cx="935990" cy="408305"/>
          </a:xfrm>
          <a:prstGeom prst="rect">
            <a:avLst/>
          </a:prstGeom>
          <a:solidFill>
            <a:srgbClr val="499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Heiti SC Light" panose="02000000000000000000" pitchFamily="2" charset="-128"/>
                <a:ea typeface="Heiti SC Light" panose="02000000000000000000" pitchFamily="2" charset="-128"/>
                <a:cs typeface="Times New Roman" panose="02020603050405020304" pitchFamily="18" charset="0"/>
              </a:rPr>
              <a:t>空间音效算法</a:t>
            </a:r>
          </a:p>
        </p:txBody>
      </p:sp>
      <p:sp>
        <p:nvSpPr>
          <p:cNvPr id="55" name="Rectangles 13">
            <a:extLst>
              <a:ext uri="{FF2B5EF4-FFF2-40B4-BE49-F238E27FC236}">
                <a16:creationId xmlns:a16="http://schemas.microsoft.com/office/drawing/2014/main" id="{30E94C62-9344-54D7-FDEB-40B3728471C2}"/>
              </a:ext>
            </a:extLst>
          </p:cNvPr>
          <p:cNvSpPr/>
          <p:nvPr/>
        </p:nvSpPr>
        <p:spPr>
          <a:xfrm>
            <a:off x="2628002" y="6027201"/>
            <a:ext cx="935990" cy="4083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Heiti SC Light" panose="02000000000000000000" pitchFamily="2" charset="-128"/>
                <a:ea typeface="Heiti SC Light" panose="02000000000000000000" pitchFamily="2" charset="-128"/>
                <a:cs typeface="Times New Roman" panose="02020603050405020304" pitchFamily="18" charset="0"/>
              </a:rPr>
              <a:t>动作识别</a:t>
            </a:r>
          </a:p>
        </p:txBody>
      </p:sp>
      <p:sp>
        <p:nvSpPr>
          <p:cNvPr id="56" name="Rectangles 12">
            <a:extLst>
              <a:ext uri="{FF2B5EF4-FFF2-40B4-BE49-F238E27FC236}">
                <a16:creationId xmlns:a16="http://schemas.microsoft.com/office/drawing/2014/main" id="{745EC8BA-6DF7-C90F-8C6F-8BAB53775F87}"/>
              </a:ext>
            </a:extLst>
          </p:cNvPr>
          <p:cNvSpPr/>
          <p:nvPr/>
        </p:nvSpPr>
        <p:spPr>
          <a:xfrm>
            <a:off x="3737422" y="5399807"/>
            <a:ext cx="935990" cy="408305"/>
          </a:xfrm>
          <a:prstGeom prst="rect">
            <a:avLst/>
          </a:prstGeom>
          <a:solidFill>
            <a:srgbClr val="499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Heiti SC Light" panose="02000000000000000000" pitchFamily="2" charset="-128"/>
                <a:ea typeface="Heiti SC Light" panose="02000000000000000000" pitchFamily="2" charset="-128"/>
                <a:cs typeface="Times New Roman" panose="02020603050405020304" pitchFamily="18" charset="0"/>
              </a:rPr>
              <a:t>头部姿态检测</a:t>
            </a:r>
          </a:p>
        </p:txBody>
      </p:sp>
      <p:sp>
        <p:nvSpPr>
          <p:cNvPr id="57" name="Rectangles 13">
            <a:extLst>
              <a:ext uri="{FF2B5EF4-FFF2-40B4-BE49-F238E27FC236}">
                <a16:creationId xmlns:a16="http://schemas.microsoft.com/office/drawing/2014/main" id="{252123BF-E7A1-A682-ACAB-F0E19B917966}"/>
              </a:ext>
            </a:extLst>
          </p:cNvPr>
          <p:cNvSpPr/>
          <p:nvPr/>
        </p:nvSpPr>
        <p:spPr>
          <a:xfrm>
            <a:off x="1396612" y="6024337"/>
            <a:ext cx="1068851" cy="4083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Heiti SC Light" panose="02000000000000000000" pitchFamily="2" charset="-128"/>
                <a:ea typeface="Heiti SC Light" panose="02000000000000000000" pitchFamily="2" charset="-128"/>
                <a:cs typeface="Times New Roman" panose="02020603050405020304" pitchFamily="18" charset="0"/>
              </a:rPr>
              <a:t>3D</a:t>
            </a:r>
            <a:r>
              <a:rPr lang="zh-CN" altLang="en-US" sz="1200" dirty="0">
                <a:latin typeface="Heiti SC Light" panose="02000000000000000000" pitchFamily="2" charset="-128"/>
                <a:ea typeface="Heiti SC Light" panose="02000000000000000000" pitchFamily="2" charset="-128"/>
                <a:cs typeface="Times New Roman" panose="02020603050405020304" pitchFamily="18" charset="0"/>
              </a:rPr>
              <a:t> 虚拟光照</a:t>
            </a:r>
          </a:p>
        </p:txBody>
      </p:sp>
      <p:sp>
        <p:nvSpPr>
          <p:cNvPr id="58" name="Rectangles 13">
            <a:extLst>
              <a:ext uri="{FF2B5EF4-FFF2-40B4-BE49-F238E27FC236}">
                <a16:creationId xmlns:a16="http://schemas.microsoft.com/office/drawing/2014/main" id="{FCCCAED1-0022-86DD-7564-478CED8F66CE}"/>
              </a:ext>
            </a:extLst>
          </p:cNvPr>
          <p:cNvSpPr/>
          <p:nvPr/>
        </p:nvSpPr>
        <p:spPr>
          <a:xfrm>
            <a:off x="359260" y="6024337"/>
            <a:ext cx="935990" cy="4083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Heiti SC Light" panose="02000000000000000000" pitchFamily="2" charset="-128"/>
                <a:ea typeface="Heiti SC Light" panose="02000000000000000000" pitchFamily="2" charset="-128"/>
                <a:cs typeface="Times New Roman" panose="02020603050405020304" pitchFamily="18" charset="0"/>
              </a:rPr>
              <a:t>动捕算法</a:t>
            </a:r>
          </a:p>
        </p:txBody>
      </p:sp>
      <p:sp>
        <p:nvSpPr>
          <p:cNvPr id="60" name="Rounded Rectangle 27">
            <a:extLst>
              <a:ext uri="{FF2B5EF4-FFF2-40B4-BE49-F238E27FC236}">
                <a16:creationId xmlns:a16="http://schemas.microsoft.com/office/drawing/2014/main" id="{3F43E860-9572-04A5-B377-3E82C4761343}"/>
              </a:ext>
            </a:extLst>
          </p:cNvPr>
          <p:cNvSpPr/>
          <p:nvPr/>
        </p:nvSpPr>
        <p:spPr>
          <a:xfrm>
            <a:off x="8406931" y="5688422"/>
            <a:ext cx="1268675" cy="594133"/>
          </a:xfrm>
          <a:prstGeom prst="roundRect">
            <a:avLst/>
          </a:prstGeom>
          <a:solidFill>
            <a:srgbClr val="6FBC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latin typeface="Heiti SC Light" panose="02000000000000000000" pitchFamily="2" charset="-128"/>
                <a:ea typeface="Heiti SC Light" panose="02000000000000000000" pitchFamily="2" charset="-128"/>
                <a:cs typeface="Times New Roman" panose="02020603050405020304" pitchFamily="18" charset="0"/>
                <a:sym typeface="+mn-ea"/>
              </a:rPr>
              <a:t>自建</a:t>
            </a:r>
            <a:r>
              <a:rPr lang="zh-CN" altLang="en-US" sz="1400" dirty="0">
                <a:latin typeface="Heiti SC Light" panose="02000000000000000000" pitchFamily="2" charset="-128"/>
                <a:ea typeface="Heiti SC Light" panose="02000000000000000000" pitchFamily="2" charset="-128"/>
                <a:cs typeface="Times New Roman" panose="02020603050405020304" pitchFamily="18" charset="0"/>
              </a:rPr>
              <a:t>内容中心</a:t>
            </a:r>
          </a:p>
        </p:txBody>
      </p:sp>
      <p:sp>
        <p:nvSpPr>
          <p:cNvPr id="61" name="下箭头 60">
            <a:extLst>
              <a:ext uri="{FF2B5EF4-FFF2-40B4-BE49-F238E27FC236}">
                <a16:creationId xmlns:a16="http://schemas.microsoft.com/office/drawing/2014/main" id="{EB18E5F5-D512-FD40-B625-DB25A924DA44}"/>
              </a:ext>
            </a:extLst>
          </p:cNvPr>
          <p:cNvSpPr/>
          <p:nvPr/>
        </p:nvSpPr>
        <p:spPr>
          <a:xfrm>
            <a:off x="10247199" y="4903281"/>
            <a:ext cx="128427" cy="74900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Heiti SC Light" panose="02000000000000000000" pitchFamily="2" charset="-128"/>
              <a:ea typeface="Heiti SC Light" panose="02000000000000000000" pitchFamily="2" charset="-128"/>
              <a:cs typeface="Times New Roman" panose="02020603050405020304" pitchFamily="18" charset="0"/>
            </a:endParaRPr>
          </a:p>
        </p:txBody>
      </p:sp>
      <p:sp>
        <p:nvSpPr>
          <p:cNvPr id="62" name="Rectangles 13">
            <a:extLst>
              <a:ext uri="{FF2B5EF4-FFF2-40B4-BE49-F238E27FC236}">
                <a16:creationId xmlns:a16="http://schemas.microsoft.com/office/drawing/2014/main" id="{ED6D3385-69F5-2AE8-9DDE-D47799FF8A8D}"/>
              </a:ext>
            </a:extLst>
          </p:cNvPr>
          <p:cNvSpPr/>
          <p:nvPr/>
        </p:nvSpPr>
        <p:spPr>
          <a:xfrm>
            <a:off x="3733273" y="6024337"/>
            <a:ext cx="935990" cy="4083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Heiti SC Light" panose="02000000000000000000" pitchFamily="2" charset="-128"/>
                <a:ea typeface="Heiti SC Light" panose="02000000000000000000" pitchFamily="2" charset="-128"/>
                <a:cs typeface="Times New Roman" panose="02020603050405020304" pitchFamily="18" charset="0"/>
              </a:rPr>
              <a:t>语义分割</a:t>
            </a:r>
          </a:p>
        </p:txBody>
      </p:sp>
      <p:sp>
        <p:nvSpPr>
          <p:cNvPr id="63" name="Rectangles 12">
            <a:extLst>
              <a:ext uri="{FF2B5EF4-FFF2-40B4-BE49-F238E27FC236}">
                <a16:creationId xmlns:a16="http://schemas.microsoft.com/office/drawing/2014/main" id="{0B55AE68-86F8-8CC9-3D25-596C528F6A24}"/>
              </a:ext>
            </a:extLst>
          </p:cNvPr>
          <p:cNvSpPr/>
          <p:nvPr/>
        </p:nvSpPr>
        <p:spPr>
          <a:xfrm>
            <a:off x="4802947" y="5393311"/>
            <a:ext cx="935990" cy="408305"/>
          </a:xfrm>
          <a:prstGeom prst="rect">
            <a:avLst/>
          </a:prstGeom>
          <a:solidFill>
            <a:srgbClr val="499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Heiti SC Light" panose="02000000000000000000" pitchFamily="2" charset="-128"/>
                <a:ea typeface="Heiti SC Light" panose="02000000000000000000" pitchFamily="2" charset="-128"/>
                <a:cs typeface="Times New Roman" panose="02020603050405020304" pitchFamily="18" charset="0"/>
              </a:rPr>
              <a:t>背景分割</a:t>
            </a:r>
          </a:p>
        </p:txBody>
      </p:sp>
      <p:sp>
        <p:nvSpPr>
          <p:cNvPr id="7" name="矩形: 圆角 80">
            <a:extLst>
              <a:ext uri="{FF2B5EF4-FFF2-40B4-BE49-F238E27FC236}">
                <a16:creationId xmlns:a16="http://schemas.microsoft.com/office/drawing/2014/main" id="{AC9E3216-CB44-7184-AFD4-C291905AF7C3}"/>
              </a:ext>
            </a:extLst>
          </p:cNvPr>
          <p:cNvSpPr/>
          <p:nvPr/>
        </p:nvSpPr>
        <p:spPr>
          <a:xfrm>
            <a:off x="267156" y="551507"/>
            <a:ext cx="6465530" cy="2413783"/>
          </a:xfrm>
          <a:prstGeom prst="roundRect">
            <a:avLst>
              <a:gd name="adj" fmla="val 7190"/>
            </a:avLst>
          </a:prstGeom>
          <a:noFill/>
          <a:ln w="190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Heiti SC Light" panose="02000000000000000000" pitchFamily="2" charset="-128"/>
              <a:ea typeface="Heiti SC Light" panose="02000000000000000000" pitchFamily="2" charset="-128"/>
              <a:cs typeface="Times New Roman" panose="02020603050405020304" pitchFamily="18" charset="0"/>
            </a:endParaRPr>
          </a:p>
        </p:txBody>
      </p:sp>
      <p:sp>
        <p:nvSpPr>
          <p:cNvPr id="11" name="矩形: 圆角 80">
            <a:extLst>
              <a:ext uri="{FF2B5EF4-FFF2-40B4-BE49-F238E27FC236}">
                <a16:creationId xmlns:a16="http://schemas.microsoft.com/office/drawing/2014/main" id="{E8225730-45EF-BAC2-47C5-1F79647882EE}"/>
              </a:ext>
            </a:extLst>
          </p:cNvPr>
          <p:cNvSpPr/>
          <p:nvPr/>
        </p:nvSpPr>
        <p:spPr>
          <a:xfrm>
            <a:off x="267156" y="3508097"/>
            <a:ext cx="6465530" cy="1656276"/>
          </a:xfrm>
          <a:prstGeom prst="roundRect">
            <a:avLst>
              <a:gd name="adj" fmla="val 7190"/>
            </a:avLst>
          </a:prstGeom>
          <a:noFill/>
          <a:ln w="190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Heiti SC Light" panose="02000000000000000000" pitchFamily="2" charset="-128"/>
              <a:ea typeface="Heiti SC Light" panose="02000000000000000000" pitchFamily="2" charset="-128"/>
              <a:cs typeface="Times New Roman" panose="02020603050405020304" pitchFamily="18" charset="0"/>
            </a:endParaRPr>
          </a:p>
        </p:txBody>
      </p:sp>
      <p:sp>
        <p:nvSpPr>
          <p:cNvPr id="15" name="矩形: 圆角 80">
            <a:extLst>
              <a:ext uri="{FF2B5EF4-FFF2-40B4-BE49-F238E27FC236}">
                <a16:creationId xmlns:a16="http://schemas.microsoft.com/office/drawing/2014/main" id="{BEF3BAB8-327B-3B68-84ED-A34C86984E45}"/>
              </a:ext>
            </a:extLst>
          </p:cNvPr>
          <p:cNvSpPr/>
          <p:nvPr/>
        </p:nvSpPr>
        <p:spPr>
          <a:xfrm>
            <a:off x="272367" y="5295279"/>
            <a:ext cx="6460319" cy="1223499"/>
          </a:xfrm>
          <a:prstGeom prst="roundRect">
            <a:avLst>
              <a:gd name="adj" fmla="val 7190"/>
            </a:avLst>
          </a:prstGeom>
          <a:noFill/>
          <a:ln w="190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Heiti SC Light" panose="02000000000000000000" pitchFamily="2" charset="-128"/>
              <a:ea typeface="Heiti SC Light" panose="02000000000000000000" pitchFamily="2" charset="-128"/>
              <a:cs typeface="Times New Roman" panose="02020603050405020304" pitchFamily="18" charset="0"/>
            </a:endParaRPr>
          </a:p>
        </p:txBody>
      </p:sp>
      <p:sp>
        <p:nvSpPr>
          <p:cNvPr id="36" name="下箭头 35">
            <a:extLst>
              <a:ext uri="{FF2B5EF4-FFF2-40B4-BE49-F238E27FC236}">
                <a16:creationId xmlns:a16="http://schemas.microsoft.com/office/drawing/2014/main" id="{5162631D-3512-784C-E5E8-5098A24279C7}"/>
              </a:ext>
            </a:extLst>
          </p:cNvPr>
          <p:cNvSpPr/>
          <p:nvPr/>
        </p:nvSpPr>
        <p:spPr>
          <a:xfrm>
            <a:off x="9052931" y="4896577"/>
            <a:ext cx="128427" cy="74900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Heiti SC Light" panose="02000000000000000000" pitchFamily="2" charset="-128"/>
              <a:ea typeface="Heiti SC Light" panose="02000000000000000000" pitchFamily="2" charset="-128"/>
              <a:cs typeface="Times New Roman" panose="02020603050405020304" pitchFamily="18" charset="0"/>
            </a:endParaRPr>
          </a:p>
        </p:txBody>
      </p:sp>
      <p:sp>
        <p:nvSpPr>
          <p:cNvPr id="41" name="下箭头 40">
            <a:extLst>
              <a:ext uri="{FF2B5EF4-FFF2-40B4-BE49-F238E27FC236}">
                <a16:creationId xmlns:a16="http://schemas.microsoft.com/office/drawing/2014/main" id="{B47AAEFB-F075-B34F-CDED-F9F57F0D92B1}"/>
              </a:ext>
            </a:extLst>
          </p:cNvPr>
          <p:cNvSpPr/>
          <p:nvPr/>
        </p:nvSpPr>
        <p:spPr>
          <a:xfrm>
            <a:off x="9582795" y="3344732"/>
            <a:ext cx="128427" cy="74900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Heiti SC Light" panose="02000000000000000000" pitchFamily="2" charset="-128"/>
              <a:ea typeface="Heiti SC Light" panose="02000000000000000000" pitchFamily="2" charset="-128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: 圆角 115"/>
          <p:cNvSpPr/>
          <p:nvPr/>
        </p:nvSpPr>
        <p:spPr>
          <a:xfrm>
            <a:off x="4829942" y="418951"/>
            <a:ext cx="2783453" cy="807534"/>
          </a:xfrm>
          <a:prstGeom prst="roundRect">
            <a:avLst>
              <a:gd name="adj" fmla="val 12162"/>
            </a:avLst>
          </a:prstGeom>
          <a:gradFill flip="none" rotWithShape="1">
            <a:gsLst>
              <a:gs pos="0">
                <a:srgbClr val="56B2F9"/>
              </a:gs>
              <a:gs pos="99000">
                <a:srgbClr val="0A9DF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F9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第三方云存储</a:t>
            </a:r>
          </a:p>
        </p:txBody>
      </p:sp>
      <p:sp>
        <p:nvSpPr>
          <p:cNvPr id="145" name="矩形: 圆角 115"/>
          <p:cNvSpPr/>
          <p:nvPr/>
        </p:nvSpPr>
        <p:spPr>
          <a:xfrm>
            <a:off x="132750" y="258637"/>
            <a:ext cx="4113089" cy="3738755"/>
          </a:xfrm>
          <a:prstGeom prst="roundRect">
            <a:avLst>
              <a:gd name="adj" fmla="val 3550"/>
            </a:avLst>
          </a:prstGeom>
          <a:solidFill>
            <a:srgbClr val="F6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EBF9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" name="矩形: 圆角 115"/>
          <p:cNvSpPr/>
          <p:nvPr/>
        </p:nvSpPr>
        <p:spPr>
          <a:xfrm>
            <a:off x="3215937" y="1938905"/>
            <a:ext cx="897098" cy="942299"/>
          </a:xfrm>
          <a:prstGeom prst="roundRect">
            <a:avLst>
              <a:gd name="adj" fmla="val 12162"/>
            </a:avLst>
          </a:prstGeom>
          <a:gradFill flip="none" rotWithShape="1">
            <a:gsLst>
              <a:gs pos="0">
                <a:srgbClr val="56B2F9"/>
              </a:gs>
              <a:gs pos="99000">
                <a:srgbClr val="0A9DF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EBF9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文本框 164"/>
          <p:cNvSpPr txBox="1"/>
          <p:nvPr/>
        </p:nvSpPr>
        <p:spPr>
          <a:xfrm>
            <a:off x="3269180" y="2122020"/>
            <a:ext cx="790612" cy="60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  <a:defRPr/>
            </a:pP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Agora</a:t>
            </a: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</a:t>
            </a:r>
            <a:endParaRPr kumimoji="0" lang="en-US" altLang="zh-CN" sz="1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阿里巴巴普惠体" panose="00020600040101010101" pitchFamily="18" charset="-122"/>
            </a:endParaRPr>
          </a:p>
          <a:p>
            <a:pPr algn="ctr">
              <a:lnSpc>
                <a:spcPct val="125000"/>
              </a:lnSpc>
              <a:defRPr/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SDK</a:t>
            </a:r>
            <a:endParaRPr kumimoji="0" lang="zh-CN" altLang="en-US" sz="1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阿里巴巴普惠体" panose="00020600040101010101" pitchFamily="18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7974767" y="7315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49660" y="2073263"/>
            <a:ext cx="14921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b="1" dirty="0">
                <a:solidFill>
                  <a:srgbClr val="0A9DF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主</a:t>
            </a:r>
            <a:endParaRPr kumimoji="1" lang="en-US" altLang="zh-CN" sz="1400" b="1" dirty="0">
              <a:solidFill>
                <a:srgbClr val="0A9DF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400" b="1" dirty="0">
                <a:solidFill>
                  <a:srgbClr val="0A9DF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唱</a:t>
            </a:r>
            <a:endParaRPr kumimoji="1" lang="en-US" altLang="zh-CN" sz="1400" b="1" dirty="0">
              <a:solidFill>
                <a:srgbClr val="0A9DF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400" b="1" dirty="0">
                <a:solidFill>
                  <a:srgbClr val="0A9DF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端</a:t>
            </a:r>
          </a:p>
        </p:txBody>
      </p:sp>
      <p:sp>
        <p:nvSpPr>
          <p:cNvPr id="117" name="矩形: 圆角 115"/>
          <p:cNvSpPr/>
          <p:nvPr/>
        </p:nvSpPr>
        <p:spPr>
          <a:xfrm>
            <a:off x="578739" y="2061593"/>
            <a:ext cx="1492157" cy="784851"/>
          </a:xfrm>
          <a:prstGeom prst="roundRect">
            <a:avLst>
              <a:gd name="adj" fmla="val 8591"/>
            </a:avLst>
          </a:prstGeom>
          <a:solidFill>
            <a:srgbClr val="E4F2FE"/>
          </a:solidFill>
          <a:ln>
            <a:solidFill>
              <a:srgbClr val="0A9D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EBF9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922359" y="234856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歌词控件</a:t>
            </a:r>
          </a:p>
        </p:txBody>
      </p:sp>
      <p:cxnSp>
        <p:nvCxnSpPr>
          <p:cNvPr id="146" name="直接箭头连接符 214"/>
          <p:cNvCxnSpPr/>
          <p:nvPr/>
        </p:nvCxnSpPr>
        <p:spPr>
          <a:xfrm>
            <a:off x="2104024" y="2482738"/>
            <a:ext cx="1102320" cy="0"/>
          </a:xfrm>
          <a:prstGeom prst="straightConnector1">
            <a:avLst/>
          </a:prstGeom>
          <a:ln w="12700">
            <a:solidFill>
              <a:srgbClr val="8B9FFE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本框 146"/>
          <p:cNvSpPr txBox="1"/>
          <p:nvPr/>
        </p:nvSpPr>
        <p:spPr>
          <a:xfrm>
            <a:off x="2300631" y="2188679"/>
            <a:ext cx="89118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050" dirty="0">
                <a:solidFill>
                  <a:srgbClr val="8B9FF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显示歌词</a:t>
            </a:r>
            <a:endParaRPr kumimoji="0" lang="zh-CN" altLang="en-US" sz="1050" i="0" u="none" strike="noStrike" kern="1200" cap="none" spc="0" normalizeH="0" baseline="0" noProof="0" dirty="0">
              <a:ln>
                <a:noFill/>
              </a:ln>
              <a:solidFill>
                <a:srgbClr val="8B9FF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阿里巴巴普惠体" panose="00020600040101010101" pitchFamily="18" charset="-122"/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2300631" y="2530315"/>
            <a:ext cx="89118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zh-CN" altLang="en-US" sz="1050" i="0" u="none" strike="noStrike" kern="1200" cap="none" spc="0" normalizeH="0" baseline="0" noProof="0" dirty="0">
                <a:ln>
                  <a:noFill/>
                </a:ln>
                <a:solidFill>
                  <a:srgbClr val="8B9FF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更新进度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994" y="2249927"/>
            <a:ext cx="1778000" cy="111760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5615572" y="2728340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A9DFE"/>
                </a:solidFill>
              </a:rPr>
              <a:t>SD-RTN</a:t>
            </a:r>
            <a:r>
              <a:rPr kumimoji="1" lang="en-US" altLang="zh-CN" baseline="30000" dirty="0">
                <a:solidFill>
                  <a:srgbClr val="0A9DFE"/>
                </a:solidFill>
              </a:rPr>
              <a:t>TM</a:t>
            </a:r>
            <a:endParaRPr kumimoji="1" lang="zh-CN" altLang="en-US" baseline="30000" dirty="0">
              <a:solidFill>
                <a:srgbClr val="0A9DFE"/>
              </a:solidFill>
            </a:endParaRPr>
          </a:p>
        </p:txBody>
      </p:sp>
      <p:sp>
        <p:nvSpPr>
          <p:cNvPr id="149" name="矩形: 圆角 115"/>
          <p:cNvSpPr/>
          <p:nvPr/>
        </p:nvSpPr>
        <p:spPr>
          <a:xfrm>
            <a:off x="8318481" y="61553"/>
            <a:ext cx="3761447" cy="3790711"/>
          </a:xfrm>
          <a:prstGeom prst="roundRect">
            <a:avLst>
              <a:gd name="adj" fmla="val 3550"/>
            </a:avLst>
          </a:prstGeom>
          <a:solidFill>
            <a:srgbClr val="F6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EBF9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11663744" y="2249277"/>
            <a:ext cx="3642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>
                <a:solidFill>
                  <a:srgbClr val="0A9DF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观</a:t>
            </a:r>
            <a:endParaRPr kumimoji="1" lang="en-US" altLang="zh-CN" sz="1400" b="1" dirty="0">
              <a:solidFill>
                <a:srgbClr val="0A9DF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400" b="1" dirty="0">
                <a:solidFill>
                  <a:srgbClr val="0A9DF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众</a:t>
            </a:r>
            <a:endParaRPr kumimoji="1" lang="en-US" altLang="zh-CN" sz="1400" b="1" dirty="0">
              <a:solidFill>
                <a:srgbClr val="0A9DF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400" b="1" dirty="0">
                <a:solidFill>
                  <a:srgbClr val="0A9DF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端</a:t>
            </a:r>
          </a:p>
        </p:txBody>
      </p:sp>
      <p:sp>
        <p:nvSpPr>
          <p:cNvPr id="152" name="矩形: 圆角 115"/>
          <p:cNvSpPr/>
          <p:nvPr/>
        </p:nvSpPr>
        <p:spPr>
          <a:xfrm>
            <a:off x="8437365" y="1546468"/>
            <a:ext cx="897098" cy="2158188"/>
          </a:xfrm>
          <a:prstGeom prst="roundRect">
            <a:avLst>
              <a:gd name="adj" fmla="val 12162"/>
            </a:avLst>
          </a:prstGeom>
          <a:gradFill flip="none" rotWithShape="1">
            <a:gsLst>
              <a:gs pos="0">
                <a:srgbClr val="56B2F9"/>
              </a:gs>
              <a:gs pos="99000">
                <a:srgbClr val="0A9DF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EBF9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8490280" y="2315637"/>
            <a:ext cx="790612" cy="60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  <a:defRPr/>
            </a:pP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Agora</a:t>
            </a: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</a:t>
            </a:r>
            <a:endParaRPr kumimoji="0" lang="en-US" altLang="zh-CN" sz="1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阿里巴巴普惠体" panose="00020600040101010101" pitchFamily="18" charset="-122"/>
            </a:endParaRPr>
          </a:p>
          <a:p>
            <a:pPr algn="ctr">
              <a:lnSpc>
                <a:spcPct val="125000"/>
              </a:lnSpc>
              <a:defRPr/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SDK</a:t>
            </a:r>
            <a:endParaRPr kumimoji="0" lang="zh-CN" altLang="en-US" sz="1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阿里巴巴普惠体" panose="00020600040101010101" pitchFamily="18" charset="-122"/>
            </a:endParaRPr>
          </a:p>
        </p:txBody>
      </p:sp>
      <p:sp>
        <p:nvSpPr>
          <p:cNvPr id="154" name="矩形: 圆角 115"/>
          <p:cNvSpPr/>
          <p:nvPr/>
        </p:nvSpPr>
        <p:spPr>
          <a:xfrm>
            <a:off x="10116018" y="2068650"/>
            <a:ext cx="1465482" cy="1086615"/>
          </a:xfrm>
          <a:prstGeom prst="roundRect">
            <a:avLst>
              <a:gd name="adj" fmla="val 6559"/>
            </a:avLst>
          </a:prstGeom>
          <a:solidFill>
            <a:srgbClr val="099DFD">
              <a:alpha val="7843"/>
            </a:srgbClr>
          </a:solidFill>
          <a:ln>
            <a:solidFill>
              <a:srgbClr val="0A9D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EBF9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10463270" y="2503698"/>
            <a:ext cx="800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歌词控件</a:t>
            </a:r>
          </a:p>
        </p:txBody>
      </p:sp>
      <p:cxnSp>
        <p:nvCxnSpPr>
          <p:cNvPr id="156" name="直接箭头连接符 214"/>
          <p:cNvCxnSpPr/>
          <p:nvPr/>
        </p:nvCxnSpPr>
        <p:spPr>
          <a:xfrm>
            <a:off x="9324273" y="2636601"/>
            <a:ext cx="794203" cy="0"/>
          </a:xfrm>
          <a:prstGeom prst="straightConnector1">
            <a:avLst/>
          </a:prstGeom>
          <a:ln w="12700">
            <a:solidFill>
              <a:srgbClr val="8B9FFE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文本框 156"/>
          <p:cNvSpPr txBox="1"/>
          <p:nvPr/>
        </p:nvSpPr>
        <p:spPr>
          <a:xfrm>
            <a:off x="9324273" y="2342542"/>
            <a:ext cx="89118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050" dirty="0">
                <a:solidFill>
                  <a:srgbClr val="8B9FF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显示歌词</a:t>
            </a:r>
            <a:endParaRPr kumimoji="0" lang="zh-CN" altLang="en-US" sz="1050" i="0" u="none" strike="noStrike" kern="1200" cap="none" spc="0" normalizeH="0" baseline="0" noProof="0" dirty="0">
              <a:ln>
                <a:noFill/>
              </a:ln>
              <a:solidFill>
                <a:srgbClr val="8B9FF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阿里巴巴普惠体" panose="00020600040101010101" pitchFamily="18" charset="-122"/>
            </a:endParaRPr>
          </a:p>
        </p:txBody>
      </p:sp>
      <p:sp>
        <p:nvSpPr>
          <p:cNvPr id="158" name="文本框 157"/>
          <p:cNvSpPr txBox="1"/>
          <p:nvPr/>
        </p:nvSpPr>
        <p:spPr>
          <a:xfrm>
            <a:off x="9324273" y="2684178"/>
            <a:ext cx="89118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zh-CN" altLang="en-US" sz="1050" i="0" u="none" strike="noStrike" kern="1200" cap="none" spc="0" normalizeH="0" baseline="0" noProof="0" dirty="0">
                <a:ln>
                  <a:noFill/>
                </a:ln>
                <a:solidFill>
                  <a:srgbClr val="8B9FF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更新进度</a:t>
            </a:r>
          </a:p>
        </p:txBody>
      </p:sp>
      <p:cxnSp>
        <p:nvCxnSpPr>
          <p:cNvPr id="181" name="直接箭头连接符 214"/>
          <p:cNvCxnSpPr/>
          <p:nvPr/>
        </p:nvCxnSpPr>
        <p:spPr>
          <a:xfrm>
            <a:off x="4252364" y="2650045"/>
            <a:ext cx="1320652" cy="0"/>
          </a:xfrm>
          <a:prstGeom prst="straightConnector1">
            <a:avLst/>
          </a:prstGeom>
          <a:ln w="12700">
            <a:solidFill>
              <a:srgbClr val="92D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149500" y="2293778"/>
            <a:ext cx="17475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>
                <a:solidFill>
                  <a:srgbClr val="92D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音频混流（</a:t>
            </a:r>
            <a:r>
              <a:rPr kumimoji="1" lang="en-US" altLang="zh-CN" sz="1100" dirty="0">
                <a:solidFill>
                  <a:srgbClr val="92D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BGM+</a:t>
            </a:r>
            <a:r>
              <a:rPr kumimoji="1" lang="zh-CN" altLang="en-US" sz="1100" dirty="0">
                <a:solidFill>
                  <a:srgbClr val="92D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歌声）</a:t>
            </a:r>
          </a:p>
        </p:txBody>
      </p:sp>
      <p:cxnSp>
        <p:nvCxnSpPr>
          <p:cNvPr id="199" name="直接箭头连接符 214"/>
          <p:cNvCxnSpPr/>
          <p:nvPr/>
        </p:nvCxnSpPr>
        <p:spPr>
          <a:xfrm>
            <a:off x="6859218" y="2653673"/>
            <a:ext cx="1459263" cy="0"/>
          </a:xfrm>
          <a:prstGeom prst="straightConnector1">
            <a:avLst/>
          </a:prstGeom>
          <a:ln w="12700">
            <a:solidFill>
              <a:srgbClr val="92D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文本框 202"/>
          <p:cNvSpPr txBox="1"/>
          <p:nvPr/>
        </p:nvSpPr>
        <p:spPr>
          <a:xfrm>
            <a:off x="6716229" y="2323214"/>
            <a:ext cx="17475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>
                <a:solidFill>
                  <a:srgbClr val="92D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音频混流（</a:t>
            </a:r>
            <a:r>
              <a:rPr kumimoji="1" lang="en-US" altLang="zh-CN" sz="1100" dirty="0">
                <a:solidFill>
                  <a:srgbClr val="92D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BGM+</a:t>
            </a:r>
            <a:r>
              <a:rPr kumimoji="1" lang="zh-CN" altLang="en-US" sz="1100" dirty="0">
                <a:solidFill>
                  <a:srgbClr val="92D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歌声）</a:t>
            </a:r>
          </a:p>
        </p:txBody>
      </p:sp>
      <p:cxnSp>
        <p:nvCxnSpPr>
          <p:cNvPr id="8" name="直线箭头连接符 7"/>
          <p:cNvCxnSpPr/>
          <p:nvPr/>
        </p:nvCxnSpPr>
        <p:spPr>
          <a:xfrm>
            <a:off x="5990615" y="5130448"/>
            <a:ext cx="0" cy="720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72197" y="19351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App</a:t>
            </a:r>
            <a:endParaRPr kumimoji="1"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8490280" y="19148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App</a:t>
            </a:r>
            <a:endParaRPr kumimoji="1" lang="zh-CN" altLang="en-US" dirty="0"/>
          </a:p>
        </p:txBody>
      </p:sp>
      <p:cxnSp>
        <p:nvCxnSpPr>
          <p:cNvPr id="11" name="直线箭头连接符 10"/>
          <p:cNvCxnSpPr>
            <a:stCxn id="93" idx="1"/>
            <a:endCxn id="145" idx="2"/>
          </p:cNvCxnSpPr>
          <p:nvPr/>
        </p:nvCxnSpPr>
        <p:spPr>
          <a:xfrm flipH="1" flipV="1">
            <a:off x="2189295" y="3997392"/>
            <a:ext cx="2600890" cy="2319792"/>
          </a:xfrm>
          <a:prstGeom prst="straightConnector1">
            <a:avLst/>
          </a:prstGeom>
          <a:ln>
            <a:solidFill>
              <a:srgbClr val="0A9D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057514" y="5191929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歌词、歌曲列表</a:t>
            </a:r>
          </a:p>
        </p:txBody>
      </p:sp>
      <p:cxnSp>
        <p:nvCxnSpPr>
          <p:cNvPr id="14" name="直线箭头连接符 13"/>
          <p:cNvCxnSpPr>
            <a:stCxn id="93" idx="3"/>
            <a:endCxn id="149" idx="2"/>
          </p:cNvCxnSpPr>
          <p:nvPr/>
        </p:nvCxnSpPr>
        <p:spPr>
          <a:xfrm flipV="1">
            <a:off x="7573638" y="3852264"/>
            <a:ext cx="2625567" cy="2464920"/>
          </a:xfrm>
          <a:prstGeom prst="straightConnector1">
            <a:avLst/>
          </a:prstGeom>
          <a:ln>
            <a:solidFill>
              <a:srgbClr val="0A9D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9115521" y="517532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歌词</a:t>
            </a:r>
          </a:p>
        </p:txBody>
      </p:sp>
      <p:sp>
        <p:nvSpPr>
          <p:cNvPr id="61" name="矩形: 圆角 115"/>
          <p:cNvSpPr/>
          <p:nvPr/>
        </p:nvSpPr>
        <p:spPr>
          <a:xfrm>
            <a:off x="1328914" y="422634"/>
            <a:ext cx="2279646" cy="844737"/>
          </a:xfrm>
          <a:prstGeom prst="roundRect">
            <a:avLst>
              <a:gd name="adj" fmla="val 12162"/>
            </a:avLst>
          </a:prstGeom>
          <a:gradFill flip="none" rotWithShape="1">
            <a:gsLst>
              <a:gs pos="0">
                <a:srgbClr val="56B2F9"/>
              </a:gs>
              <a:gs pos="99000">
                <a:srgbClr val="0A9DF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F9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第三方云存储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EBF9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EBF9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: 圆角 115"/>
          <p:cNvSpPr/>
          <p:nvPr/>
        </p:nvSpPr>
        <p:spPr>
          <a:xfrm>
            <a:off x="9112367" y="421226"/>
            <a:ext cx="2279646" cy="844737"/>
          </a:xfrm>
          <a:prstGeom prst="roundRect">
            <a:avLst>
              <a:gd name="adj" fmla="val 12162"/>
            </a:avLst>
          </a:prstGeom>
          <a:gradFill flip="none" rotWithShape="1">
            <a:gsLst>
              <a:gs pos="0">
                <a:srgbClr val="56B2F9"/>
              </a:gs>
              <a:gs pos="99000">
                <a:srgbClr val="0A9DF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F9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第三方云存储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EBF9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EBF9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922207" y="535605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歌曲列表</a:t>
            </a:r>
          </a:p>
        </p:txBody>
      </p:sp>
      <p:cxnSp>
        <p:nvCxnSpPr>
          <p:cNvPr id="35" name="直线箭头连接符 34"/>
          <p:cNvCxnSpPr/>
          <p:nvPr/>
        </p:nvCxnSpPr>
        <p:spPr>
          <a:xfrm flipV="1">
            <a:off x="6319442" y="5130448"/>
            <a:ext cx="0" cy="720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6319442" y="5322063"/>
            <a:ext cx="740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内容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2" name="矩形: 圆角 115"/>
          <p:cNvSpPr/>
          <p:nvPr/>
        </p:nvSpPr>
        <p:spPr>
          <a:xfrm>
            <a:off x="4829940" y="4048025"/>
            <a:ext cx="2783453" cy="816953"/>
          </a:xfrm>
          <a:prstGeom prst="roundRect">
            <a:avLst>
              <a:gd name="adj" fmla="val 12162"/>
            </a:avLst>
          </a:prstGeom>
          <a:gradFill flip="none" rotWithShape="1">
            <a:gsLst>
              <a:gs pos="0">
                <a:srgbClr val="56B2F9"/>
              </a:gs>
              <a:gs pos="99000">
                <a:srgbClr val="0A9DF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dirty="0">
                <a:solidFill>
                  <a:srgbClr val="EBF9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Agora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F9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内容中心</a:t>
            </a:r>
          </a:p>
        </p:txBody>
      </p:sp>
      <p:sp>
        <p:nvSpPr>
          <p:cNvPr id="93" name="矩形: 圆角 115"/>
          <p:cNvSpPr/>
          <p:nvPr/>
        </p:nvSpPr>
        <p:spPr>
          <a:xfrm>
            <a:off x="4790185" y="5997997"/>
            <a:ext cx="2783453" cy="638374"/>
          </a:xfrm>
          <a:prstGeom prst="roundRect">
            <a:avLst>
              <a:gd name="adj" fmla="val 12162"/>
            </a:avLst>
          </a:prstGeom>
          <a:gradFill flip="none" rotWithShape="1">
            <a:gsLst>
              <a:gs pos="0">
                <a:srgbClr val="56B2F9"/>
              </a:gs>
              <a:gs pos="99000">
                <a:srgbClr val="0A9DF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dirty="0">
                <a:solidFill>
                  <a:srgbClr val="EBF9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400" dirty="0">
                <a:solidFill>
                  <a:srgbClr val="EBF9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EBF9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</a:p>
        </p:txBody>
      </p:sp>
      <p:cxnSp>
        <p:nvCxnSpPr>
          <p:cNvPr id="58" name="直线箭头连接符 57"/>
          <p:cNvCxnSpPr>
            <a:stCxn id="91" idx="1"/>
          </p:cNvCxnSpPr>
          <p:nvPr/>
        </p:nvCxnSpPr>
        <p:spPr>
          <a:xfrm flipH="1">
            <a:off x="3608560" y="822718"/>
            <a:ext cx="1221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/>
          <p:cNvCxnSpPr>
            <a:stCxn id="91" idx="3"/>
            <a:endCxn id="63" idx="1"/>
          </p:cNvCxnSpPr>
          <p:nvPr/>
        </p:nvCxnSpPr>
        <p:spPr>
          <a:xfrm>
            <a:off x="7613395" y="822718"/>
            <a:ext cx="1498972" cy="20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4192663" y="53581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信令</a:t>
            </a:r>
          </a:p>
        </p:txBody>
      </p:sp>
      <p:sp>
        <p:nvSpPr>
          <p:cNvPr id="104" name="文本框 103"/>
          <p:cNvSpPr txBox="1"/>
          <p:nvPr/>
        </p:nvSpPr>
        <p:spPr>
          <a:xfrm>
            <a:off x="7747991" y="55091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信令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</TotalTime>
  <Words>237</Words>
  <Application>Microsoft Macintosh PowerPoint</Application>
  <PresentationFormat>宽屏</PresentationFormat>
  <Paragraphs>87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等线</vt:lpstr>
      <vt:lpstr>等线 Light</vt:lpstr>
      <vt:lpstr>Microsoft YaHei</vt:lpstr>
      <vt:lpstr>Microsoft YaHei</vt:lpstr>
      <vt:lpstr>HEITI SC LIGHT</vt:lpstr>
      <vt:lpstr>Arial</vt:lpstr>
      <vt:lpstr>Calibri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Zhang,Xue</dc:creator>
  <cp:lastModifiedBy>Peng kelu</cp:lastModifiedBy>
  <cp:revision>54</cp:revision>
  <dcterms:created xsi:type="dcterms:W3CDTF">2023-02-23T10:49:27Z</dcterms:created>
  <dcterms:modified xsi:type="dcterms:W3CDTF">2023-07-04T06:44:20Z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1033-3.2.0.6442</vt:lpwstr>
  </property>
</Properties>
</file>