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5097" autoAdjust="0"/>
  </p:normalViewPr>
  <p:slideViewPr>
    <p:cSldViewPr>
      <p:cViewPr varScale="1">
        <p:scale>
          <a:sx n="56" d="100"/>
          <a:sy n="56" d="100"/>
        </p:scale>
        <p:origin x="7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profile-png/download/51593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profile-png/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82A74-B0A6-C91C-917D-F71C24001B1C}"/>
              </a:ext>
            </a:extLst>
          </p:cNvPr>
          <p:cNvSpPr txBox="1"/>
          <p:nvPr/>
        </p:nvSpPr>
        <p:spPr>
          <a:xfrm>
            <a:off x="3110" y="3967025"/>
            <a:ext cx="12001348" cy="1189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 top 5 categories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0"/>
    </mc:Choice>
    <mc:Fallback xmlns="">
      <p:transition spd="slow" advTm="126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608A18-4354-864B-BC17-76B798340BCE}"/>
              </a:ext>
            </a:extLst>
          </p:cNvPr>
          <p:cNvSpPr txBox="1"/>
          <p:nvPr/>
        </p:nvSpPr>
        <p:spPr>
          <a:xfrm>
            <a:off x="11125200" y="856279"/>
            <a:ext cx="6401367" cy="93256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400" dirty="0" err="1"/>
              <a:t>From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</a:t>
            </a:r>
            <a:r>
              <a:rPr lang="es-AR" sz="2400" dirty="0" err="1"/>
              <a:t>previous</a:t>
            </a:r>
            <a:r>
              <a:rPr lang="es-AR" sz="2400" dirty="0"/>
              <a:t> </a:t>
            </a:r>
            <a:r>
              <a:rPr lang="es-AR" sz="2400" dirty="0" err="1"/>
              <a:t>analysis</a:t>
            </a:r>
            <a:r>
              <a:rPr lang="es-AR" sz="2400" dirty="0"/>
              <a:t> </a:t>
            </a:r>
            <a:r>
              <a:rPr lang="es-AR" sz="2400" dirty="0" err="1"/>
              <a:t>we</a:t>
            </a:r>
            <a:r>
              <a:rPr lang="es-AR" sz="2400" dirty="0"/>
              <a:t> </a:t>
            </a:r>
            <a:r>
              <a:rPr lang="es-AR" sz="2400" dirty="0" err="1"/>
              <a:t>found</a:t>
            </a:r>
            <a:r>
              <a:rPr lang="es-AR" sz="2400" dirty="0"/>
              <a:t> </a:t>
            </a:r>
            <a:r>
              <a:rPr lang="es-AR" sz="2400" dirty="0" err="1"/>
              <a:t>out</a:t>
            </a:r>
            <a:r>
              <a:rPr lang="es-AR" sz="2400" dirty="0"/>
              <a:t> </a:t>
            </a:r>
            <a:r>
              <a:rPr lang="es-AR" sz="2400" dirty="0" err="1"/>
              <a:t>that</a:t>
            </a:r>
            <a:r>
              <a:rPr lang="es-AR" sz="2400" dirty="0"/>
              <a:t>:</a:t>
            </a:r>
          </a:p>
          <a:p>
            <a:endParaRPr lang="es-AR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2400" dirty="0" err="1"/>
              <a:t>The</a:t>
            </a:r>
            <a:r>
              <a:rPr lang="es-AR" sz="2400" dirty="0"/>
              <a:t> top 5 </a:t>
            </a:r>
            <a:r>
              <a:rPr lang="es-AR" sz="2400" dirty="0" err="1"/>
              <a:t>most</a:t>
            </a:r>
            <a:r>
              <a:rPr lang="es-AR" sz="2400" dirty="0"/>
              <a:t> popular </a:t>
            </a:r>
            <a:r>
              <a:rPr lang="es-AR" sz="2400" dirty="0" err="1"/>
              <a:t>categories</a:t>
            </a:r>
            <a:r>
              <a:rPr lang="es-AR" sz="2400" dirty="0"/>
              <a:t> </a:t>
            </a:r>
            <a:r>
              <a:rPr lang="es-AR" sz="2400" dirty="0" err="1"/>
              <a:t>on</a:t>
            </a:r>
            <a:r>
              <a:rPr lang="es-AR" sz="2400" dirty="0"/>
              <a:t> </a:t>
            </a:r>
            <a:r>
              <a:rPr lang="es-AR" sz="2400" dirty="0" err="1"/>
              <a:t>the</a:t>
            </a:r>
            <a:r>
              <a:rPr lang="es-AR" sz="2400" dirty="0"/>
              <a:t> Social </a:t>
            </a:r>
            <a:r>
              <a:rPr lang="es-AR" sz="2400" dirty="0" err="1"/>
              <a:t>Buzz</a:t>
            </a:r>
            <a:r>
              <a:rPr lang="es-AR" sz="2400" dirty="0"/>
              <a:t> </a:t>
            </a:r>
            <a:r>
              <a:rPr lang="es-AR" sz="2400" dirty="0" err="1"/>
              <a:t>platform</a:t>
            </a:r>
            <a:r>
              <a:rPr lang="es-AR" sz="2400" dirty="0"/>
              <a:t> are:</a:t>
            </a:r>
          </a:p>
          <a:p>
            <a:r>
              <a:rPr lang="es-AR" sz="2400" dirty="0"/>
              <a:t>		</a:t>
            </a:r>
            <a:r>
              <a:rPr lang="es-AR" sz="2400" dirty="0" err="1"/>
              <a:t>Travel</a:t>
            </a:r>
            <a:endParaRPr lang="es-AR" sz="2400" dirty="0"/>
          </a:p>
          <a:p>
            <a:r>
              <a:rPr lang="es-AR" sz="2400" dirty="0"/>
              <a:t>		</a:t>
            </a:r>
            <a:r>
              <a:rPr lang="es-AR" sz="2400" dirty="0" err="1"/>
              <a:t>Science</a:t>
            </a:r>
            <a:endParaRPr lang="es-AR" sz="2400" dirty="0"/>
          </a:p>
          <a:p>
            <a:r>
              <a:rPr lang="es-AR" sz="2400" dirty="0"/>
              <a:t>		</a:t>
            </a:r>
            <a:r>
              <a:rPr lang="es-AR" sz="2400" dirty="0" err="1"/>
              <a:t>Healthy</a:t>
            </a:r>
            <a:r>
              <a:rPr lang="es-AR" sz="2400" dirty="0"/>
              <a:t> </a:t>
            </a:r>
            <a:r>
              <a:rPr lang="es-AR" sz="2400" dirty="0" err="1"/>
              <a:t>Eating</a:t>
            </a:r>
            <a:endParaRPr lang="es-AR" sz="2400" dirty="0"/>
          </a:p>
          <a:p>
            <a:r>
              <a:rPr lang="es-AR" sz="2400" dirty="0"/>
              <a:t>		</a:t>
            </a:r>
            <a:r>
              <a:rPr lang="es-AR" sz="2400" dirty="0" err="1"/>
              <a:t>Animals</a:t>
            </a:r>
            <a:endParaRPr lang="es-AR" sz="2400" dirty="0"/>
          </a:p>
          <a:p>
            <a:r>
              <a:rPr lang="es-AR" sz="2400" dirty="0"/>
              <a:t>		</a:t>
            </a:r>
            <a:r>
              <a:rPr lang="es-AR" sz="2400" dirty="0" err="1"/>
              <a:t>Cooking</a:t>
            </a:r>
            <a:r>
              <a:rPr lang="es-AR" sz="2400" dirty="0"/>
              <a:t> </a:t>
            </a:r>
          </a:p>
          <a:p>
            <a:r>
              <a:rPr lang="es-AR" sz="2400" dirty="0"/>
              <a:t>      in </a:t>
            </a:r>
            <a:r>
              <a:rPr lang="es-AR" sz="2400" dirty="0" err="1"/>
              <a:t>that</a:t>
            </a:r>
            <a:r>
              <a:rPr lang="es-AR" sz="2400" dirty="0"/>
              <a:t> </a:t>
            </a:r>
            <a:r>
              <a:rPr lang="es-AR" sz="2400" dirty="0" err="1"/>
              <a:t>order</a:t>
            </a:r>
            <a:r>
              <a:rPr lang="es-AR" sz="2400" dirty="0"/>
              <a:t>.</a:t>
            </a:r>
          </a:p>
          <a:p>
            <a:endParaRPr lang="es-AR" sz="2400" dirty="0"/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s-AR" sz="2400" i="1" dirty="0" err="1">
                <a:solidFill>
                  <a:schemeClr val="tx1"/>
                </a:solidFill>
              </a:rPr>
              <a:t>Travel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is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most</a:t>
            </a:r>
            <a:r>
              <a:rPr lang="es-AR" sz="2400" dirty="0">
                <a:solidFill>
                  <a:schemeClr val="tx1"/>
                </a:solidFill>
              </a:rPr>
              <a:t> popular </a:t>
            </a:r>
            <a:r>
              <a:rPr lang="es-AR" sz="2400" dirty="0" err="1">
                <a:solidFill>
                  <a:schemeClr val="tx1"/>
                </a:solidFill>
              </a:rPr>
              <a:t>category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with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u="sng" dirty="0">
                <a:solidFill>
                  <a:schemeClr val="tx1"/>
                </a:solidFill>
              </a:rPr>
              <a:t>1494 </a:t>
            </a:r>
            <a:r>
              <a:rPr lang="es-AR" sz="2400" u="sng" dirty="0" err="1">
                <a:solidFill>
                  <a:schemeClr val="tx1"/>
                </a:solidFill>
              </a:rPr>
              <a:t>reactions</a:t>
            </a:r>
            <a:r>
              <a:rPr lang="es-AR" sz="2400" dirty="0">
                <a:solidFill>
                  <a:schemeClr val="tx1"/>
                </a:solidFill>
              </a:rPr>
              <a:t>, </a:t>
            </a:r>
            <a:r>
              <a:rPr lang="es-AR" sz="2400" dirty="0" err="1">
                <a:solidFill>
                  <a:schemeClr val="tx1"/>
                </a:solidFill>
              </a:rPr>
              <a:t>followed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by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i="1" dirty="0" err="1">
                <a:solidFill>
                  <a:schemeClr val="tx1"/>
                </a:solidFill>
              </a:rPr>
              <a:t>Science</a:t>
            </a:r>
            <a:r>
              <a:rPr lang="es-AR" sz="2400" dirty="0">
                <a:solidFill>
                  <a:schemeClr val="tx1"/>
                </a:solidFill>
              </a:rPr>
              <a:t> and </a:t>
            </a:r>
            <a:r>
              <a:rPr lang="es-AR" sz="2400" i="1" dirty="0" err="1">
                <a:solidFill>
                  <a:schemeClr val="tx1"/>
                </a:solidFill>
              </a:rPr>
              <a:t>Healthy</a:t>
            </a:r>
            <a:r>
              <a:rPr lang="es-AR" sz="2400" i="1" dirty="0">
                <a:solidFill>
                  <a:schemeClr val="tx1"/>
                </a:solidFill>
              </a:rPr>
              <a:t> </a:t>
            </a:r>
            <a:r>
              <a:rPr lang="es-AR" sz="2400" i="1" dirty="0" err="1">
                <a:solidFill>
                  <a:schemeClr val="tx1"/>
                </a:solidFill>
              </a:rPr>
              <a:t>Eating</a:t>
            </a:r>
            <a:r>
              <a:rPr lang="es-AR" sz="2400" dirty="0">
                <a:solidFill>
                  <a:schemeClr val="tx1"/>
                </a:solidFill>
              </a:rPr>
              <a:t>. </a:t>
            </a:r>
            <a:r>
              <a:rPr lang="es-AR" sz="2400" dirty="0" err="1">
                <a:solidFill>
                  <a:schemeClr val="tx1"/>
                </a:solidFill>
              </a:rPr>
              <a:t>This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could</a:t>
            </a:r>
            <a:r>
              <a:rPr lang="es-AR" sz="2400" dirty="0">
                <a:solidFill>
                  <a:schemeClr val="tx1"/>
                </a:solidFill>
              </a:rPr>
              <a:t> mean </a:t>
            </a:r>
            <a:r>
              <a:rPr lang="es-AR" sz="2400" dirty="0" err="1">
                <a:solidFill>
                  <a:schemeClr val="tx1"/>
                </a:solidFill>
              </a:rPr>
              <a:t>that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people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is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keen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on</a:t>
            </a:r>
            <a:r>
              <a:rPr lang="es-AR" sz="2400" dirty="0">
                <a:solidFill>
                  <a:schemeClr val="tx1"/>
                </a:solidFill>
              </a:rPr>
              <a:t> a </a:t>
            </a:r>
            <a:r>
              <a:rPr lang="es-AR" sz="2400" dirty="0" err="1">
                <a:solidFill>
                  <a:schemeClr val="tx1"/>
                </a:solidFill>
              </a:rPr>
              <a:t>healthy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diets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while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also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interested</a:t>
            </a:r>
            <a:r>
              <a:rPr lang="es-AR" sz="2400" dirty="0">
                <a:solidFill>
                  <a:schemeClr val="tx1"/>
                </a:solidFill>
              </a:rPr>
              <a:t> in travelling and </a:t>
            </a:r>
            <a:r>
              <a:rPr lang="es-AR" sz="2400" dirty="0" err="1">
                <a:solidFill>
                  <a:schemeClr val="tx1"/>
                </a:solidFill>
              </a:rPr>
              <a:t>it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seems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that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they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want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to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keep</a:t>
            </a:r>
            <a:r>
              <a:rPr lang="es-AR" sz="2400" dirty="0">
                <a:solidFill>
                  <a:schemeClr val="tx1"/>
                </a:solidFill>
              </a:rPr>
              <a:t> up </a:t>
            </a:r>
            <a:r>
              <a:rPr lang="es-AR" sz="2400" dirty="0" err="1">
                <a:solidFill>
                  <a:schemeClr val="tx1"/>
                </a:solidFill>
              </a:rPr>
              <a:t>to</a:t>
            </a:r>
            <a:r>
              <a:rPr lang="es-AR" sz="2400" dirty="0">
                <a:solidFill>
                  <a:schemeClr val="tx1"/>
                </a:solidFill>
              </a:rPr>
              <a:t> date </a:t>
            </a:r>
            <a:r>
              <a:rPr lang="es-AR" sz="2400" dirty="0" err="1">
                <a:solidFill>
                  <a:schemeClr val="tx1"/>
                </a:solidFill>
              </a:rPr>
              <a:t>with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science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news</a:t>
            </a:r>
            <a:r>
              <a:rPr lang="es-AR" sz="2400" dirty="0">
                <a:solidFill>
                  <a:schemeClr val="tx1"/>
                </a:solidFill>
              </a:rPr>
              <a:t>.</a:t>
            </a:r>
            <a:endParaRPr lang="es-AR" sz="2400" u="sng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s-AR" sz="24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s-AR" sz="2400" dirty="0" err="1">
                <a:solidFill>
                  <a:schemeClr val="tx1"/>
                </a:solidFill>
              </a:rPr>
              <a:t>Working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with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brands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that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promote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healthy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products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or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travel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packages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might</a:t>
            </a:r>
            <a:r>
              <a:rPr lang="es-AR" sz="2400" dirty="0">
                <a:solidFill>
                  <a:schemeClr val="tx1"/>
                </a:solidFill>
              </a:rPr>
              <a:t> be a </a:t>
            </a:r>
            <a:r>
              <a:rPr lang="es-AR" sz="2400" dirty="0" err="1">
                <a:solidFill>
                  <a:schemeClr val="tx1"/>
                </a:solidFill>
              </a:rPr>
              <a:t>good</a:t>
            </a:r>
            <a:r>
              <a:rPr lang="es-AR" sz="2400" dirty="0">
                <a:solidFill>
                  <a:schemeClr val="tx1"/>
                </a:solidFill>
              </a:rPr>
              <a:t> idea.</a:t>
            </a:r>
          </a:p>
          <a:p>
            <a:pPr>
              <a:buClr>
                <a:schemeClr val="tx1"/>
              </a:buClr>
            </a:pPr>
            <a:endParaRPr lang="es-AR" sz="2400" dirty="0">
              <a:solidFill>
                <a:schemeClr val="tx1"/>
              </a:solidFill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s-AR" sz="2400" dirty="0" err="1">
                <a:solidFill>
                  <a:schemeClr val="tx1"/>
                </a:solidFill>
              </a:rPr>
              <a:t>Also</a:t>
            </a:r>
            <a:r>
              <a:rPr lang="es-AR" sz="2400" dirty="0">
                <a:solidFill>
                  <a:schemeClr val="tx1"/>
                </a:solidFill>
              </a:rPr>
              <a:t>, in May and August </a:t>
            </a:r>
            <a:r>
              <a:rPr lang="en-US" sz="2400" dirty="0">
                <a:solidFill>
                  <a:schemeClr val="tx1"/>
                </a:solidFill>
              </a:rPr>
              <a:t>are the best time to do advertising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because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there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is</a:t>
            </a:r>
            <a:r>
              <a:rPr lang="es-AR" sz="2400" dirty="0">
                <a:solidFill>
                  <a:schemeClr val="tx1"/>
                </a:solidFill>
              </a:rPr>
              <a:t> a </a:t>
            </a:r>
            <a:r>
              <a:rPr lang="es-AR" sz="2400" dirty="0" err="1">
                <a:solidFill>
                  <a:schemeClr val="tx1"/>
                </a:solidFill>
              </a:rPr>
              <a:t>lot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of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activity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during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those</a:t>
            </a:r>
            <a:r>
              <a:rPr lang="es-AR" sz="2400" dirty="0">
                <a:solidFill>
                  <a:schemeClr val="tx1"/>
                </a:solidFill>
              </a:rPr>
              <a:t> </a:t>
            </a:r>
            <a:r>
              <a:rPr lang="es-AR" sz="2400" dirty="0" err="1">
                <a:solidFill>
                  <a:schemeClr val="tx1"/>
                </a:solidFill>
              </a:rPr>
              <a:t>months</a:t>
            </a:r>
            <a:r>
              <a:rPr lang="es-AR" sz="2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F291F-D397-B365-4A07-9EAA3F8FE8C8}"/>
              </a:ext>
            </a:extLst>
          </p:cNvPr>
          <p:cNvCxnSpPr>
            <a:cxnSpLocks/>
          </p:cNvCxnSpPr>
          <p:nvPr/>
        </p:nvCxnSpPr>
        <p:spPr>
          <a:xfrm>
            <a:off x="12496800" y="2552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1A5376-3D1F-5629-6273-F4BFD00285AA}"/>
              </a:ext>
            </a:extLst>
          </p:cNvPr>
          <p:cNvCxnSpPr>
            <a:cxnSpLocks/>
          </p:cNvCxnSpPr>
          <p:nvPr/>
        </p:nvCxnSpPr>
        <p:spPr>
          <a:xfrm>
            <a:off x="12496800" y="2933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A1688-7AF8-43DF-BE6F-7F5AD7FEBD12}"/>
              </a:ext>
            </a:extLst>
          </p:cNvPr>
          <p:cNvCxnSpPr>
            <a:cxnSpLocks/>
          </p:cNvCxnSpPr>
          <p:nvPr/>
        </p:nvCxnSpPr>
        <p:spPr>
          <a:xfrm>
            <a:off x="12496800" y="3314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58435A-9279-C25C-1B75-9171D6C48971}"/>
              </a:ext>
            </a:extLst>
          </p:cNvPr>
          <p:cNvCxnSpPr>
            <a:cxnSpLocks/>
          </p:cNvCxnSpPr>
          <p:nvPr/>
        </p:nvCxnSpPr>
        <p:spPr>
          <a:xfrm>
            <a:off x="12496800" y="36957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0CB245-7A36-72A9-EC76-209B15890E58}"/>
              </a:ext>
            </a:extLst>
          </p:cNvPr>
          <p:cNvCxnSpPr>
            <a:cxnSpLocks/>
          </p:cNvCxnSpPr>
          <p:nvPr/>
        </p:nvCxnSpPr>
        <p:spPr>
          <a:xfrm>
            <a:off x="12496800" y="40005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56"/>
    </mc:Choice>
    <mc:Fallback xmlns="">
      <p:transition spd="slow" advTm="3295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45404" y="1909667"/>
            <a:ext cx="10743775" cy="637174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s-AR" sz="2000" dirty="0"/>
              <a:t>                                        </a:t>
            </a:r>
            <a:endParaRPr lang="en-US" dirty="0"/>
          </a:p>
          <a:p>
            <a:r>
              <a:rPr lang="en-US" dirty="0"/>
              <a:t>                                            </a:t>
            </a:r>
          </a:p>
          <a:p>
            <a:r>
              <a:rPr lang="en-US" dirty="0"/>
              <a:t>                                                       </a:t>
            </a:r>
            <a:endParaRPr lang="es-AR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F1ED2-46C2-29D3-7892-63D805CFC161}"/>
              </a:ext>
            </a:extLst>
          </p:cNvPr>
          <p:cNvSpPr txBox="1"/>
          <p:nvPr/>
        </p:nvSpPr>
        <p:spPr>
          <a:xfrm>
            <a:off x="8436952" y="1968626"/>
            <a:ext cx="75790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Social Buzz</a:t>
            </a:r>
            <a:r>
              <a:rPr lang="en-US" sz="2800" dirty="0"/>
              <a:t>, a </a:t>
            </a:r>
            <a:r>
              <a:rPr lang="es-AR" sz="2800" dirty="0"/>
              <a:t>Social media &amp; </a:t>
            </a:r>
            <a:r>
              <a:rPr lang="es-AR" sz="2800" dirty="0" err="1"/>
              <a:t>content</a:t>
            </a:r>
            <a:r>
              <a:rPr lang="es-AR" sz="2800" dirty="0"/>
              <a:t> </a:t>
            </a:r>
            <a:r>
              <a:rPr lang="es-AR" sz="2800" dirty="0" err="1"/>
              <a:t>creation</a:t>
            </a:r>
            <a:r>
              <a:rPr lang="es-AR" sz="2800" dirty="0"/>
              <a:t>  </a:t>
            </a:r>
            <a:r>
              <a:rPr lang="es-AR" sz="2800" dirty="0" err="1"/>
              <a:t>platform</a:t>
            </a:r>
            <a:r>
              <a:rPr lang="es-AR" sz="2800" dirty="0"/>
              <a:t>, has </a:t>
            </a:r>
            <a:r>
              <a:rPr lang="es-AR" sz="2800" dirty="0" err="1"/>
              <a:t>commissioned</a:t>
            </a:r>
            <a:r>
              <a:rPr lang="es-AR" sz="2800" dirty="0"/>
              <a:t> </a:t>
            </a:r>
            <a:r>
              <a:rPr lang="es-AR" sz="2800" dirty="0" err="1"/>
              <a:t>us</a:t>
            </a:r>
            <a:r>
              <a:rPr lang="es-AR" sz="2800" dirty="0"/>
              <a:t> </a:t>
            </a:r>
            <a:r>
              <a:rPr lang="es-AR" sz="2800" dirty="0" err="1"/>
              <a:t>to</a:t>
            </a:r>
            <a:r>
              <a:rPr lang="es-AR" sz="2800" dirty="0"/>
              <a:t> </a:t>
            </a:r>
            <a:r>
              <a:rPr lang="es-AR" sz="2800" dirty="0" err="1"/>
              <a:t>develop</a:t>
            </a:r>
            <a:r>
              <a:rPr lang="es-AR" sz="2800" dirty="0"/>
              <a:t> a Project in </a:t>
            </a:r>
            <a:r>
              <a:rPr lang="es-AR" sz="2800" dirty="0" err="1"/>
              <a:t>order</a:t>
            </a:r>
            <a:r>
              <a:rPr lang="es-AR" sz="2800" dirty="0"/>
              <a:t> </a:t>
            </a:r>
            <a:r>
              <a:rPr lang="es-AR" sz="2800" dirty="0" err="1"/>
              <a:t>to</a:t>
            </a:r>
            <a:r>
              <a:rPr lang="es-AR" sz="2800" dirty="0"/>
              <a:t> </a:t>
            </a:r>
            <a:r>
              <a:rPr lang="es-AR" sz="2800" dirty="0" err="1"/>
              <a:t>help</a:t>
            </a:r>
            <a:r>
              <a:rPr lang="es-AR" sz="2800" dirty="0"/>
              <a:t> </a:t>
            </a:r>
            <a:r>
              <a:rPr lang="es-AR" sz="2800" dirty="0" err="1"/>
              <a:t>them</a:t>
            </a:r>
            <a:r>
              <a:rPr lang="es-AR" sz="2800" dirty="0"/>
              <a:t> </a:t>
            </a:r>
            <a:r>
              <a:rPr lang="es-AR" sz="2800" dirty="0" err="1"/>
              <a:t>with</a:t>
            </a:r>
            <a:r>
              <a:rPr lang="es-AR" sz="2800" dirty="0"/>
              <a:t> </a:t>
            </a:r>
            <a:r>
              <a:rPr lang="es-AR" sz="2800" dirty="0" err="1"/>
              <a:t>the</a:t>
            </a:r>
            <a:r>
              <a:rPr lang="es-AR" sz="2800" dirty="0"/>
              <a:t> </a:t>
            </a:r>
            <a:r>
              <a:rPr lang="es-AR" sz="2800" dirty="0" err="1"/>
              <a:t>rapid</a:t>
            </a:r>
            <a:r>
              <a:rPr lang="es-AR" sz="2800" dirty="0"/>
              <a:t> </a:t>
            </a:r>
            <a:r>
              <a:rPr lang="es-AR" sz="2800" dirty="0" err="1"/>
              <a:t>growth</a:t>
            </a:r>
            <a:r>
              <a:rPr lang="es-AR" sz="2800" dirty="0"/>
              <a:t> </a:t>
            </a:r>
            <a:r>
              <a:rPr lang="es-AR" sz="2800" dirty="0" err="1"/>
              <a:t>they</a:t>
            </a:r>
            <a:r>
              <a:rPr lang="es-AR" sz="2800" dirty="0"/>
              <a:t> are </a:t>
            </a:r>
            <a:r>
              <a:rPr lang="es-AR" sz="2800" dirty="0" err="1"/>
              <a:t>experiencing</a:t>
            </a:r>
            <a:r>
              <a:rPr lang="es-AR" sz="2800" dirty="0"/>
              <a:t>.</a:t>
            </a:r>
          </a:p>
          <a:p>
            <a:endParaRPr lang="es-A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C128C2-157C-5662-BC28-617A50A5A404}"/>
              </a:ext>
            </a:extLst>
          </p:cNvPr>
          <p:cNvSpPr txBox="1"/>
          <p:nvPr/>
        </p:nvSpPr>
        <p:spPr>
          <a:xfrm>
            <a:off x="8436952" y="3960046"/>
            <a:ext cx="757900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800" dirty="0" err="1"/>
              <a:t>They</a:t>
            </a:r>
            <a:r>
              <a:rPr lang="es-AR" sz="2800" dirty="0"/>
              <a:t> </a:t>
            </a:r>
            <a:r>
              <a:rPr lang="es-AR" sz="2800" dirty="0" err="1"/>
              <a:t>expected</a:t>
            </a:r>
            <a:r>
              <a:rPr lang="es-AR" sz="2800" dirty="0"/>
              <a:t> </a:t>
            </a:r>
            <a:r>
              <a:rPr lang="es-AR" sz="2800" dirty="0" err="1"/>
              <a:t>our</a:t>
            </a:r>
            <a:r>
              <a:rPr lang="es-AR" sz="2800" dirty="0"/>
              <a:t> </a:t>
            </a:r>
            <a:r>
              <a:rPr lang="es-AR" sz="2800" dirty="0" err="1"/>
              <a:t>help</a:t>
            </a:r>
            <a:r>
              <a:rPr lang="es-AR" sz="2800" dirty="0"/>
              <a:t> </a:t>
            </a:r>
            <a:r>
              <a:rPr lang="es-AR" sz="2800" dirty="0" err="1"/>
              <a:t>with</a:t>
            </a:r>
            <a:r>
              <a:rPr lang="es-AR" sz="2800" dirty="0"/>
              <a:t> </a:t>
            </a:r>
            <a:r>
              <a:rPr lang="es-AR" sz="2800" dirty="0" err="1"/>
              <a:t>these</a:t>
            </a:r>
            <a:r>
              <a:rPr lang="es-AR" sz="2800" dirty="0"/>
              <a:t> </a:t>
            </a:r>
            <a:r>
              <a:rPr lang="es-AR" sz="2800" dirty="0" err="1"/>
              <a:t>three</a:t>
            </a:r>
            <a:r>
              <a:rPr lang="es-AR" sz="2800" dirty="0"/>
              <a:t> </a:t>
            </a:r>
            <a:r>
              <a:rPr lang="es-AR" sz="2800" dirty="0" err="1"/>
              <a:t>main</a:t>
            </a:r>
            <a:r>
              <a:rPr lang="es-AR" sz="2800" dirty="0"/>
              <a:t> Ponts:</a:t>
            </a:r>
          </a:p>
          <a:p>
            <a:pPr algn="just"/>
            <a:endParaRPr lang="es-AR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An analysis of their content categories that highlights the top 5 categories with the largest aggregate popularity</a:t>
            </a:r>
            <a:endParaRPr lang="es-AR" sz="2800" dirty="0"/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21"/>
    </mc:Choice>
    <mc:Fallback xmlns="">
      <p:transition spd="slow" advTm="455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DCA45C-6C3B-5D62-7F4F-887E60A56049}"/>
              </a:ext>
            </a:extLst>
          </p:cNvPr>
          <p:cNvSpPr txBox="1"/>
          <p:nvPr/>
        </p:nvSpPr>
        <p:spPr>
          <a:xfrm>
            <a:off x="2320248" y="4867523"/>
            <a:ext cx="73068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200" dirty="0">
                <a:solidFill>
                  <a:schemeClr val="bg1"/>
                </a:solidFill>
              </a:rPr>
              <a:t>-</a:t>
            </a:r>
            <a:r>
              <a:rPr lang="es-AR" sz="3200" b="1" dirty="0" err="1">
                <a:solidFill>
                  <a:schemeClr val="bg1"/>
                </a:solidFill>
              </a:rPr>
              <a:t>Over</a:t>
            </a:r>
            <a:r>
              <a:rPr lang="es-AR" sz="3200" b="1" dirty="0">
                <a:solidFill>
                  <a:schemeClr val="bg1"/>
                </a:solidFill>
              </a:rPr>
              <a:t> </a:t>
            </a:r>
            <a:r>
              <a:rPr lang="es-AR" sz="3200" b="1" u="sng" dirty="0">
                <a:solidFill>
                  <a:schemeClr val="bg1"/>
                </a:solidFill>
              </a:rPr>
              <a:t>100000</a:t>
            </a:r>
            <a:r>
              <a:rPr lang="es-AR" sz="3200" b="1" dirty="0">
                <a:solidFill>
                  <a:schemeClr val="bg1"/>
                </a:solidFill>
              </a:rPr>
              <a:t> posts per </a:t>
            </a:r>
            <a:r>
              <a:rPr lang="es-AR" sz="3200" b="1" dirty="0" err="1">
                <a:solidFill>
                  <a:schemeClr val="bg1"/>
                </a:solidFill>
              </a:rPr>
              <a:t>day</a:t>
            </a:r>
            <a:endParaRPr lang="es-AR" sz="3200" b="1" dirty="0">
              <a:solidFill>
                <a:schemeClr val="bg1"/>
              </a:solidFill>
            </a:endParaRPr>
          </a:p>
          <a:p>
            <a:pPr algn="just"/>
            <a:endParaRPr lang="es-AR" sz="3200" dirty="0">
              <a:solidFill>
                <a:schemeClr val="bg1"/>
              </a:solidFill>
            </a:endParaRPr>
          </a:p>
          <a:p>
            <a:pPr algn="just"/>
            <a:r>
              <a:rPr lang="es-AR" sz="3200" dirty="0">
                <a:solidFill>
                  <a:schemeClr val="bg1"/>
                </a:solidFill>
              </a:rPr>
              <a:t>-</a:t>
            </a:r>
            <a:r>
              <a:rPr lang="es-AR" sz="3200" b="1" u="sng" dirty="0">
                <a:solidFill>
                  <a:schemeClr val="bg1"/>
                </a:solidFill>
              </a:rPr>
              <a:t>36,500,000</a:t>
            </a:r>
            <a:r>
              <a:rPr lang="es-AR" sz="3200" b="1" dirty="0">
                <a:solidFill>
                  <a:schemeClr val="bg1"/>
                </a:solidFill>
              </a:rPr>
              <a:t> </a:t>
            </a:r>
            <a:r>
              <a:rPr lang="es-AR" sz="3200" b="1" dirty="0" err="1">
                <a:solidFill>
                  <a:schemeClr val="bg1"/>
                </a:solidFill>
              </a:rPr>
              <a:t>pieces</a:t>
            </a:r>
            <a:r>
              <a:rPr lang="es-AR" sz="3200" b="1" dirty="0">
                <a:solidFill>
                  <a:schemeClr val="bg1"/>
                </a:solidFill>
              </a:rPr>
              <a:t> </a:t>
            </a:r>
            <a:r>
              <a:rPr lang="es-AR" sz="3200" b="1" dirty="0" err="1">
                <a:solidFill>
                  <a:schemeClr val="bg1"/>
                </a:solidFill>
              </a:rPr>
              <a:t>of</a:t>
            </a:r>
            <a:r>
              <a:rPr lang="es-AR" sz="3200" b="1" dirty="0">
                <a:solidFill>
                  <a:schemeClr val="bg1"/>
                </a:solidFill>
              </a:rPr>
              <a:t> </a:t>
            </a:r>
            <a:r>
              <a:rPr lang="es-AR" sz="3200" b="1" dirty="0" err="1">
                <a:solidFill>
                  <a:schemeClr val="bg1"/>
                </a:solidFill>
              </a:rPr>
              <a:t>content</a:t>
            </a:r>
            <a:r>
              <a:rPr lang="es-AR" sz="3200" b="1" dirty="0">
                <a:solidFill>
                  <a:schemeClr val="bg1"/>
                </a:solidFill>
              </a:rPr>
              <a:t> per </a:t>
            </a:r>
            <a:r>
              <a:rPr lang="es-AR" sz="3200" b="1" dirty="0" err="1">
                <a:solidFill>
                  <a:schemeClr val="bg1"/>
                </a:solidFill>
              </a:rPr>
              <a:t>year</a:t>
            </a:r>
            <a:endParaRPr lang="es-AR" sz="3200" b="1" dirty="0">
              <a:solidFill>
                <a:schemeClr val="bg1"/>
              </a:solidFill>
            </a:endParaRPr>
          </a:p>
          <a:p>
            <a:pPr algn="just"/>
            <a:endParaRPr lang="es-AR" sz="3200" dirty="0">
              <a:solidFill>
                <a:schemeClr val="bg1"/>
              </a:solidFill>
            </a:endParaRPr>
          </a:p>
          <a:p>
            <a:pPr algn="just"/>
            <a:r>
              <a:rPr lang="es-AR" sz="3200" dirty="0">
                <a:solidFill>
                  <a:schemeClr val="bg1"/>
                </a:solidFill>
              </a:rPr>
              <a:t>-</a:t>
            </a:r>
            <a:r>
              <a:rPr lang="es-AR" sz="3200" dirty="0" err="1">
                <a:solidFill>
                  <a:schemeClr val="bg1"/>
                </a:solidFill>
              </a:rPr>
              <a:t>Issue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regarding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the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i="1" u="sng" dirty="0" err="1">
                <a:solidFill>
                  <a:schemeClr val="bg1"/>
                </a:solidFill>
              </a:rPr>
              <a:t>most</a:t>
            </a:r>
            <a:r>
              <a:rPr lang="es-AR" sz="3200" i="1" u="sng" dirty="0">
                <a:solidFill>
                  <a:schemeClr val="bg1"/>
                </a:solidFill>
              </a:rPr>
              <a:t> popular </a:t>
            </a:r>
            <a:r>
              <a:rPr lang="es-AR" sz="3200" i="1" u="sng" dirty="0" err="1">
                <a:solidFill>
                  <a:schemeClr val="bg1"/>
                </a:solidFill>
              </a:rPr>
              <a:t>content</a:t>
            </a:r>
            <a:r>
              <a:rPr lang="es-AR" sz="3200" i="1" u="sng" dirty="0">
                <a:solidFill>
                  <a:schemeClr val="bg1"/>
                </a:solidFill>
              </a:rPr>
              <a:t> </a:t>
            </a:r>
            <a:r>
              <a:rPr lang="es-AR" sz="3200" dirty="0">
                <a:solidFill>
                  <a:schemeClr val="bg1"/>
                </a:solidFill>
              </a:rPr>
              <a:t>in </a:t>
            </a:r>
            <a:r>
              <a:rPr lang="es-AR" sz="3200" dirty="0" err="1">
                <a:solidFill>
                  <a:schemeClr val="bg1"/>
                </a:solidFill>
              </a:rPr>
              <a:t>the</a:t>
            </a:r>
            <a:r>
              <a:rPr lang="es-AR" sz="3200" dirty="0">
                <a:solidFill>
                  <a:schemeClr val="bg1"/>
                </a:solidFill>
              </a:rPr>
              <a:t> </a:t>
            </a:r>
            <a:r>
              <a:rPr lang="es-AR" sz="3200" dirty="0" err="1">
                <a:solidFill>
                  <a:schemeClr val="bg1"/>
                </a:solidFill>
              </a:rPr>
              <a:t>platform</a:t>
            </a:r>
            <a:r>
              <a:rPr lang="es-AR" sz="3200" dirty="0">
                <a:solidFill>
                  <a:schemeClr val="bg1"/>
                </a:solidFill>
              </a:rPr>
              <a:t>. </a:t>
            </a:r>
          </a:p>
          <a:p>
            <a:pPr algn="just"/>
            <a:endParaRPr lang="es-AR" sz="3200" dirty="0">
              <a:solidFill>
                <a:schemeClr val="bg1"/>
              </a:solidFill>
            </a:endParaRPr>
          </a:p>
          <a:p>
            <a:pPr algn="just"/>
            <a:r>
              <a:rPr lang="es-AR" sz="2800" b="1" dirty="0" err="1">
                <a:solidFill>
                  <a:schemeClr val="bg1"/>
                </a:solidFill>
              </a:rPr>
              <a:t>Analysis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b="1" dirty="0" err="1">
                <a:solidFill>
                  <a:schemeClr val="bg1"/>
                </a:solidFill>
              </a:rPr>
              <a:t>of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b="1" dirty="0" err="1">
                <a:solidFill>
                  <a:schemeClr val="bg1"/>
                </a:solidFill>
              </a:rPr>
              <a:t>the</a:t>
            </a:r>
            <a:r>
              <a:rPr lang="es-AR" sz="2800" b="1" dirty="0">
                <a:solidFill>
                  <a:schemeClr val="bg1"/>
                </a:solidFill>
              </a:rPr>
              <a:t> data </a:t>
            </a:r>
            <a:r>
              <a:rPr lang="es-AR" sz="2800" b="1" dirty="0" err="1">
                <a:solidFill>
                  <a:schemeClr val="bg1"/>
                </a:solidFill>
              </a:rPr>
              <a:t>provided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b="1" dirty="0" err="1">
                <a:solidFill>
                  <a:schemeClr val="bg1"/>
                </a:solidFill>
              </a:rPr>
              <a:t>to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b="1" dirty="0" err="1">
                <a:solidFill>
                  <a:schemeClr val="bg1"/>
                </a:solidFill>
              </a:rPr>
              <a:t>find</a:t>
            </a:r>
            <a:r>
              <a:rPr lang="es-AR" sz="2800" b="1" dirty="0">
                <a:solidFill>
                  <a:schemeClr val="bg1"/>
                </a:solidFill>
              </a:rPr>
              <a:t> Social </a:t>
            </a:r>
            <a:r>
              <a:rPr lang="es-AR" sz="2800" b="1" dirty="0" err="1">
                <a:solidFill>
                  <a:schemeClr val="bg1"/>
                </a:solidFill>
              </a:rPr>
              <a:t>Buzz’s</a:t>
            </a:r>
            <a:r>
              <a:rPr lang="es-AR" sz="2800" b="1" dirty="0">
                <a:solidFill>
                  <a:schemeClr val="bg1"/>
                </a:solidFill>
              </a:rPr>
              <a:t> </a:t>
            </a:r>
            <a:r>
              <a:rPr lang="es-AR" sz="2800" b="1" dirty="0" err="1">
                <a:solidFill>
                  <a:schemeClr val="bg1"/>
                </a:solidFill>
              </a:rPr>
              <a:t>most</a:t>
            </a:r>
            <a:r>
              <a:rPr lang="es-AR" sz="2800" b="1" dirty="0">
                <a:solidFill>
                  <a:schemeClr val="bg1"/>
                </a:solidFill>
              </a:rPr>
              <a:t> popular </a:t>
            </a:r>
            <a:r>
              <a:rPr lang="es-AR" sz="2800" b="1" dirty="0" err="1">
                <a:solidFill>
                  <a:schemeClr val="bg1"/>
                </a:solidFill>
              </a:rPr>
              <a:t>categories</a:t>
            </a:r>
            <a:r>
              <a:rPr lang="es-AR" sz="28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80"/>
    </mc:Choice>
    <mc:Fallback xmlns="">
      <p:transition spd="slow" advTm="195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5" name="Freeform 25"/>
          <p:cNvSpPr/>
          <p:nvPr/>
        </p:nvSpPr>
        <p:spPr>
          <a:xfrm>
            <a:off x="11443639" y="4002073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8" y="6884435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s-AR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1E3932-561B-9F3F-A105-9EA4D9C62D91}"/>
              </a:ext>
            </a:extLst>
          </p:cNvPr>
          <p:cNvSpPr txBox="1"/>
          <p:nvPr/>
        </p:nvSpPr>
        <p:spPr>
          <a:xfrm>
            <a:off x="14173200" y="1485900"/>
            <a:ext cx="360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Andrew Flemming </a:t>
            </a:r>
          </a:p>
          <a:p>
            <a:r>
              <a:rPr lang="es-AR" sz="2400" dirty="0"/>
              <a:t>– </a:t>
            </a:r>
            <a:r>
              <a:rPr lang="es-AR" sz="2400" dirty="0" err="1"/>
              <a:t>Chief</a:t>
            </a:r>
            <a:r>
              <a:rPr lang="es-AR" sz="2400" dirty="0"/>
              <a:t> </a:t>
            </a:r>
            <a:r>
              <a:rPr lang="es-AR" sz="2400" dirty="0" err="1"/>
              <a:t>Technical</a:t>
            </a:r>
            <a:r>
              <a:rPr lang="es-AR" sz="2400" dirty="0"/>
              <a:t> </a:t>
            </a:r>
            <a:r>
              <a:rPr lang="es-AR" sz="2400" dirty="0" err="1"/>
              <a:t>Arquitect</a:t>
            </a:r>
            <a:endParaRPr lang="es-AR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8011D6-028E-BBB3-DFB8-8BF2B1B1648C}"/>
              </a:ext>
            </a:extLst>
          </p:cNvPr>
          <p:cNvSpPr txBox="1"/>
          <p:nvPr/>
        </p:nvSpPr>
        <p:spPr>
          <a:xfrm>
            <a:off x="14173199" y="4648115"/>
            <a:ext cx="360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Marcus </a:t>
            </a:r>
            <a:r>
              <a:rPr lang="es-AR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Rompton</a:t>
            </a:r>
            <a:endParaRPr lang="es-AR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  <a:p>
            <a:r>
              <a:rPr lang="es-AR" sz="2400" dirty="0"/>
              <a:t>– 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54B2E9-4D77-5781-FA2A-4A0A45D896D2}"/>
              </a:ext>
            </a:extLst>
          </p:cNvPr>
          <p:cNvSpPr txBox="1"/>
          <p:nvPr/>
        </p:nvSpPr>
        <p:spPr>
          <a:xfrm>
            <a:off x="14173199" y="7421293"/>
            <a:ext cx="360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Agostina </a:t>
            </a:r>
            <a:r>
              <a:rPr lang="es-AR" sz="2400" dirty="0" err="1"/>
              <a:t>Altina</a:t>
            </a:r>
            <a:endParaRPr lang="es-AR" sz="2400" dirty="0"/>
          </a:p>
          <a:p>
            <a:r>
              <a:rPr lang="es-AR" sz="2400" dirty="0"/>
              <a:t>– Data </a:t>
            </a:r>
            <a:r>
              <a:rPr lang="es-AR" sz="2400" dirty="0" err="1"/>
              <a:t>Analyst</a:t>
            </a:r>
            <a:endParaRPr lang="es-AR" sz="2400" dirty="0"/>
          </a:p>
        </p:txBody>
      </p:sp>
      <p:pic>
        <p:nvPicPr>
          <p:cNvPr id="36" name="Picture 35" descr="A person's face in a yellow circle&#10;&#10;Description automatically generated">
            <a:extLst>
              <a:ext uri="{FF2B5EF4-FFF2-40B4-BE49-F238E27FC236}">
                <a16:creationId xmlns:a16="http://schemas.microsoft.com/office/drawing/2014/main" id="{1DA54B0D-E19D-1EF6-FE4B-6791584C11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43639" y="975848"/>
            <a:ext cx="2123087" cy="2273100"/>
          </a:xfrm>
          <a:prstGeom prst="rect">
            <a:avLst/>
          </a:prstGeom>
        </p:spPr>
      </p:pic>
      <p:pic>
        <p:nvPicPr>
          <p:cNvPr id="41" name="Picture 40" descr="A person's face in a yellow circle&#10;&#10;Description automatically generated">
            <a:extLst>
              <a:ext uri="{FF2B5EF4-FFF2-40B4-BE49-F238E27FC236}">
                <a16:creationId xmlns:a16="http://schemas.microsoft.com/office/drawing/2014/main" id="{885E181E-F145-DB12-B04E-7D8AEEDF72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443639" y="3933635"/>
            <a:ext cx="2123087" cy="22731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41FB3CD-5253-3C95-5D97-991563170255}"/>
              </a:ext>
            </a:extLst>
          </p:cNvPr>
          <p:cNvGrpSpPr/>
          <p:nvPr/>
        </p:nvGrpSpPr>
        <p:grpSpPr>
          <a:xfrm>
            <a:off x="11462612" y="6966015"/>
            <a:ext cx="2085137" cy="1992478"/>
            <a:chOff x="2234223" y="2865707"/>
            <a:chExt cx="2642577" cy="261340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FEEE00D-F4B5-4CEC-74AE-BCEF973DD610}"/>
                </a:ext>
              </a:extLst>
            </p:cNvPr>
            <p:cNvSpPr/>
            <p:nvPr/>
          </p:nvSpPr>
          <p:spPr>
            <a:xfrm>
              <a:off x="2234223" y="2865707"/>
              <a:ext cx="2642577" cy="261340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39" name="Picture 38" descr="A silhouette of a person&#10;&#10;Description automatically generated">
              <a:extLst>
                <a:ext uri="{FF2B5EF4-FFF2-40B4-BE49-F238E27FC236}">
                  <a16:creationId xmlns:a16="http://schemas.microsoft.com/office/drawing/2014/main" id="{ACDE6F50-271F-F4BB-C60A-F9814719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2449788" y="3041676"/>
              <a:ext cx="2211445" cy="226146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51"/>
    </mc:Choice>
    <mc:Fallback xmlns="">
      <p:transition spd="slow" advTm="17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4D80F4-D003-34D6-DAB3-0013ADE5B79D}"/>
              </a:ext>
            </a:extLst>
          </p:cNvPr>
          <p:cNvSpPr txBox="1"/>
          <p:nvPr/>
        </p:nvSpPr>
        <p:spPr>
          <a:xfrm>
            <a:off x="3941739" y="1099527"/>
            <a:ext cx="83185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Understanding</a:t>
            </a:r>
            <a:endParaRPr lang="es-AR" sz="2800" b="1" dirty="0">
              <a:solidFill>
                <a:schemeClr val="bg1"/>
              </a:solidFill>
            </a:endParaRPr>
          </a:p>
          <a:p>
            <a:r>
              <a:rPr lang="es-AR" sz="2400" dirty="0" err="1">
                <a:solidFill>
                  <a:schemeClr val="bg1"/>
                </a:solidFill>
              </a:rPr>
              <a:t>Analyse</a:t>
            </a:r>
            <a:r>
              <a:rPr lang="es-AR" sz="2400" dirty="0">
                <a:solidFill>
                  <a:schemeClr val="bg1"/>
                </a:solidFill>
              </a:rPr>
              <a:t> and </a:t>
            </a:r>
            <a:r>
              <a:rPr lang="es-AR" sz="2400" dirty="0" err="1">
                <a:solidFill>
                  <a:schemeClr val="bg1"/>
                </a:solidFill>
              </a:rPr>
              <a:t>become</a:t>
            </a:r>
            <a:r>
              <a:rPr lang="es-AR" sz="2400" dirty="0">
                <a:solidFill>
                  <a:schemeClr val="bg1"/>
                </a:solidFill>
              </a:rPr>
              <a:t> familiar </a:t>
            </a:r>
            <a:r>
              <a:rPr lang="es-AR" sz="2400" dirty="0" err="1">
                <a:solidFill>
                  <a:schemeClr val="bg1"/>
                </a:solidFill>
              </a:rPr>
              <a:t>with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the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dataset</a:t>
            </a:r>
            <a:r>
              <a:rPr lang="es-AR" sz="2400" dirty="0">
                <a:solidFill>
                  <a:schemeClr val="bg1"/>
                </a:solidFill>
              </a:rPr>
              <a:t> and </a:t>
            </a:r>
            <a:r>
              <a:rPr lang="es-AR" sz="2400" dirty="0" err="1">
                <a:solidFill>
                  <a:schemeClr val="bg1"/>
                </a:solidFill>
              </a:rPr>
              <a:t>the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goals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983DAB-C1DB-AE89-683E-168103C1D07D}"/>
              </a:ext>
            </a:extLst>
          </p:cNvPr>
          <p:cNvSpPr txBox="1"/>
          <p:nvPr/>
        </p:nvSpPr>
        <p:spPr>
          <a:xfrm>
            <a:off x="5672531" y="2832044"/>
            <a:ext cx="6642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Cleaning</a:t>
            </a:r>
            <a:endParaRPr lang="es-AR" sz="2800" b="1" dirty="0">
              <a:solidFill>
                <a:schemeClr val="bg1"/>
              </a:solidFill>
            </a:endParaRPr>
          </a:p>
          <a:p>
            <a:r>
              <a:rPr lang="es-AR" sz="2400" dirty="0" err="1">
                <a:solidFill>
                  <a:schemeClr val="bg1"/>
                </a:solidFill>
              </a:rPr>
              <a:t>Clean</a:t>
            </a:r>
            <a:r>
              <a:rPr lang="es-AR" sz="2400" dirty="0">
                <a:solidFill>
                  <a:schemeClr val="bg1"/>
                </a:solidFill>
              </a:rPr>
              <a:t> and </a:t>
            </a:r>
            <a:r>
              <a:rPr lang="es-AR" sz="2400" dirty="0" err="1">
                <a:solidFill>
                  <a:schemeClr val="bg1"/>
                </a:solidFill>
              </a:rPr>
              <a:t>Transform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the</a:t>
            </a:r>
            <a:r>
              <a:rPr lang="es-AR" sz="2400" dirty="0">
                <a:solidFill>
                  <a:schemeClr val="bg1"/>
                </a:solidFill>
              </a:rPr>
              <a:t> data.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4C4A2-2372-BF9F-6930-E5F93E4A5C60}"/>
              </a:ext>
            </a:extLst>
          </p:cNvPr>
          <p:cNvSpPr txBox="1"/>
          <p:nvPr/>
        </p:nvSpPr>
        <p:spPr>
          <a:xfrm>
            <a:off x="9525000" y="6206449"/>
            <a:ext cx="6642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Analysis</a:t>
            </a:r>
            <a:endParaRPr lang="es-AR" sz="2800" b="1" dirty="0">
              <a:solidFill>
                <a:schemeClr val="bg1"/>
              </a:solidFill>
            </a:endParaRPr>
          </a:p>
          <a:p>
            <a:r>
              <a:rPr lang="es-AR" sz="2400" dirty="0" err="1">
                <a:solidFill>
                  <a:schemeClr val="bg1"/>
                </a:solidFill>
              </a:rPr>
              <a:t>Find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most</a:t>
            </a:r>
            <a:r>
              <a:rPr lang="es-AR" sz="2400" dirty="0">
                <a:solidFill>
                  <a:schemeClr val="bg1"/>
                </a:solidFill>
              </a:rPr>
              <a:t> popular </a:t>
            </a:r>
            <a:r>
              <a:rPr lang="es-AR" sz="2400" dirty="0" err="1">
                <a:solidFill>
                  <a:schemeClr val="bg1"/>
                </a:solidFill>
              </a:rPr>
              <a:t>categories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36C4E9-6304-BC63-4124-5C9F3FA5839E}"/>
              </a:ext>
            </a:extLst>
          </p:cNvPr>
          <p:cNvSpPr txBox="1"/>
          <p:nvPr/>
        </p:nvSpPr>
        <p:spPr>
          <a:xfrm>
            <a:off x="11179806" y="7682832"/>
            <a:ext cx="6642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err="1">
                <a:solidFill>
                  <a:schemeClr val="bg1"/>
                </a:solidFill>
              </a:rPr>
              <a:t>Insights</a:t>
            </a:r>
            <a:endParaRPr lang="es-AR" sz="2800" b="1" dirty="0">
              <a:solidFill>
                <a:schemeClr val="bg1"/>
              </a:solidFill>
            </a:endParaRPr>
          </a:p>
          <a:p>
            <a:r>
              <a:rPr lang="es-AR" sz="2400" dirty="0" err="1">
                <a:solidFill>
                  <a:schemeClr val="bg1"/>
                </a:solidFill>
              </a:rPr>
              <a:t>Results</a:t>
            </a:r>
            <a:r>
              <a:rPr lang="es-AR" sz="2400" dirty="0">
                <a:solidFill>
                  <a:schemeClr val="bg1"/>
                </a:solidFill>
              </a:rPr>
              <a:t> and a </a:t>
            </a:r>
            <a:r>
              <a:rPr lang="es-AR" sz="2400" dirty="0" err="1">
                <a:solidFill>
                  <a:schemeClr val="bg1"/>
                </a:solidFill>
              </a:rPr>
              <a:t>Visualization</a:t>
            </a:r>
            <a:r>
              <a:rPr lang="es-AR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F2760C-5D4D-24EF-A913-DFAEBFBF9FEE}"/>
              </a:ext>
            </a:extLst>
          </p:cNvPr>
          <p:cNvSpPr txBox="1"/>
          <p:nvPr/>
        </p:nvSpPr>
        <p:spPr>
          <a:xfrm>
            <a:off x="7731525" y="4407172"/>
            <a:ext cx="66425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Data </a:t>
            </a:r>
            <a:r>
              <a:rPr lang="es-AR" sz="2800" b="1" dirty="0" err="1">
                <a:solidFill>
                  <a:schemeClr val="bg1"/>
                </a:solidFill>
              </a:rPr>
              <a:t>Modelling</a:t>
            </a:r>
            <a:endParaRPr lang="es-AR" sz="2800" b="1" dirty="0">
              <a:solidFill>
                <a:schemeClr val="bg1"/>
              </a:solidFill>
            </a:endParaRPr>
          </a:p>
          <a:p>
            <a:r>
              <a:rPr lang="es-AR" sz="2400" dirty="0" err="1">
                <a:solidFill>
                  <a:schemeClr val="bg1"/>
                </a:solidFill>
              </a:rPr>
              <a:t>Merge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the</a:t>
            </a:r>
            <a:r>
              <a:rPr lang="es-AR" sz="2400" dirty="0">
                <a:solidFill>
                  <a:schemeClr val="bg1"/>
                </a:solidFill>
              </a:rPr>
              <a:t> </a:t>
            </a:r>
            <a:r>
              <a:rPr lang="es-AR" sz="2400" dirty="0" err="1">
                <a:solidFill>
                  <a:schemeClr val="bg1"/>
                </a:solidFill>
              </a:rPr>
              <a:t>datasets</a:t>
            </a:r>
            <a:r>
              <a:rPr lang="es-AR" sz="24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2"/>
    </mc:Choice>
    <mc:Fallback xmlns="">
      <p:transition spd="slow" advTm="47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2B1C0F1-DFE8-BE80-18B8-64D51B7A0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27" y="1799645"/>
            <a:ext cx="7447761" cy="7058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A purple rectangular sign with white text&#10;&#10;Description automatically generated">
            <a:extLst>
              <a:ext uri="{FF2B5EF4-FFF2-40B4-BE49-F238E27FC236}">
                <a16:creationId xmlns:a16="http://schemas.microsoft.com/office/drawing/2014/main" id="{B9FECB54-7DDF-30ED-B4EF-B9EA650E5B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246" y="3970330"/>
            <a:ext cx="4458154" cy="2346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s-AR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s-AR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C94C2FC-9D09-38A5-41E7-645675949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99" y="1882248"/>
            <a:ext cx="5669302" cy="616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0411BEE9-E0EB-2E01-1463-FA162CD80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1" y="1882248"/>
            <a:ext cx="8360188" cy="6169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13498</TotalTime>
  <Words>356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Clear Sans Regular Bold</vt:lpstr>
      <vt:lpstr>Graphik Regular</vt:lpstr>
      <vt:lpstr>DM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Agostina Altina</cp:lastModifiedBy>
  <cp:revision>24</cp:revision>
  <dcterms:created xsi:type="dcterms:W3CDTF">2006-08-16T00:00:00Z</dcterms:created>
  <dcterms:modified xsi:type="dcterms:W3CDTF">2025-02-09T20:14:30Z</dcterms:modified>
  <dc:identifier>DAEhDyfaYKE</dc:identifier>
</cp:coreProperties>
</file>