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7"/>
  </p:notesMasterIdLst>
  <p:sldIdLst>
    <p:sldId id="256" r:id="rId2"/>
    <p:sldId id="257" r:id="rId3"/>
    <p:sldId id="259" r:id="rId4"/>
    <p:sldId id="261" r:id="rId5"/>
    <p:sldId id="265" r:id="rId6"/>
    <p:sldId id="281" r:id="rId7"/>
    <p:sldId id="278" r:id="rId8"/>
    <p:sldId id="282" r:id="rId9"/>
    <p:sldId id="283" r:id="rId10"/>
    <p:sldId id="285" r:id="rId11"/>
    <p:sldId id="284" r:id="rId12"/>
    <p:sldId id="279" r:id="rId13"/>
    <p:sldId id="271" r:id="rId14"/>
    <p:sldId id="286" r:id="rId15"/>
    <p:sldId id="272" r:id="rId16"/>
  </p:sldIdLst>
  <p:sldSz cx="9144000" cy="5143500" type="screen16x9"/>
  <p:notesSz cx="6858000" cy="9144000"/>
  <p:embeddedFontLst>
    <p:embeddedFont>
      <p:font typeface="Montserrat" panose="00000500000000000000" pitchFamily="2" charset="0"/>
      <p:regular r:id="rId18"/>
      <p:bold r:id="rId19"/>
      <p:italic r:id="rId20"/>
      <p:boldItalic r:id="rId21"/>
    </p:embeddedFont>
    <p:embeddedFont>
      <p:font typeface="Montserrat Medium" panose="00000600000000000000" pitchFamily="2" charset="0"/>
      <p:regular r:id="rId22"/>
      <p:bold r:id="rId23"/>
      <p:italic r:id="rId24"/>
      <p:boldItalic r:id="rId25"/>
    </p:embeddedFont>
    <p:embeddedFont>
      <p:font typeface="Montserrat SemiBold" panose="000007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86" autoAdjust="0"/>
  </p:normalViewPr>
  <p:slideViewPr>
    <p:cSldViewPr snapToGrid="0">
      <p:cViewPr varScale="1">
        <p:scale>
          <a:sx n="85" d="100"/>
          <a:sy n="85" d="100"/>
        </p:scale>
        <p:origin x="882" y="8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eps.python.org/pep-0008/"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pypi.org/project/setuptools/" TargetMode="External"/><Relationship Id="rId7" Type="http://schemas.openxmlformats.org/officeDocument/2006/relationships/hyperlink" Target="https://docs.python.org/es/3.8/using/windows.html#using-on-window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ocs.python.org/dev/whatsnew/3.6.html#deprecated-features" TargetMode="External"/><Relationship Id="rId5" Type="http://schemas.openxmlformats.org/officeDocument/2006/relationships/hyperlink" Target="https://docs.python.org/es/3.8/library/venv.html#venv-def" TargetMode="External"/><Relationship Id="rId4" Type="http://schemas.openxmlformats.org/officeDocument/2006/relationships/hyperlink" Target="https://pypi.org/project/pip/"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eps.python.org/pep-0008/"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to/jemaloqiu/legb-rule-for-python-scope-344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realpython.com/python-scope-legb-rul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f8d3f1cc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f8d3f1c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4800" dirty="0">
                <a:hlinkClick r:id="rId3"/>
              </a:rPr>
              <a:t>PEP 8 – Style Guide for Python Code | peps.python.org</a:t>
            </a:r>
            <a:endParaRPr lang="en-US" sz="4800" dirty="0"/>
          </a:p>
          <a:p>
            <a:pPr algn="l">
              <a:buFont typeface="Arial" panose="020B0604020202020204" pitchFamily="34" charset="0"/>
              <a:buChar char="•"/>
            </a:pP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2281059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s-AR" sz="3200" b="0" i="0" dirty="0">
                <a:solidFill>
                  <a:srgbClr val="58595B"/>
                </a:solidFill>
                <a:effectLst/>
                <a:latin typeface="Sequel Sans Headline"/>
              </a:rPr>
              <a:t>Case sensitive</a:t>
            </a:r>
          </a:p>
          <a:p>
            <a:pPr algn="l">
              <a:buFont typeface="Arial" panose="020B0604020202020204" pitchFamily="34" charset="0"/>
              <a:buChar char="•"/>
            </a:pP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1824100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s-419" sz="7200" b="0" i="0" dirty="0">
                <a:solidFill>
                  <a:srgbClr val="222222"/>
                </a:solidFill>
                <a:effectLst/>
                <a:latin typeface="Lucida Grande"/>
              </a:rPr>
              <a:t>Un entorno virtual es un entorno Python en el que el intérprete Python, las bibliotecas y los </a:t>
            </a:r>
            <a:r>
              <a:rPr lang="es-419" sz="7200" b="0" i="1" dirty="0">
                <a:solidFill>
                  <a:srgbClr val="222222"/>
                </a:solidFill>
                <a:effectLst/>
                <a:latin typeface="Lucida Grande"/>
              </a:rPr>
              <a:t>scripts</a:t>
            </a:r>
            <a:r>
              <a:rPr lang="es-419" sz="7200" b="0" i="0" dirty="0">
                <a:solidFill>
                  <a:srgbClr val="222222"/>
                </a:solidFill>
                <a:effectLst/>
                <a:latin typeface="Lucida Grande"/>
              </a:rPr>
              <a:t> instalados en él están aislados de los instalados en otros entornos virtuales, y (por defecto) cualquier biblioteca instalada en un «sistema» Python, es decir, uno que esté instalado como parte de tu sistema operativo.</a:t>
            </a:r>
            <a:endParaRPr lang="es-AR" sz="4800" b="0" i="0" dirty="0">
              <a:solidFill>
                <a:srgbClr val="1A1A1A"/>
              </a:solidFill>
              <a:effectLst/>
              <a:latin typeface="Lucida Grande"/>
            </a:endParaRPr>
          </a:p>
          <a:p>
            <a:pPr algn="l"/>
            <a:r>
              <a:rPr lang="es-419" sz="7200" b="0" i="0" dirty="0">
                <a:solidFill>
                  <a:srgbClr val="222222"/>
                </a:solidFill>
                <a:effectLst/>
                <a:latin typeface="Lucida Grande"/>
              </a:rPr>
              <a:t>Un entorno virtual es un árbol de directorios que contiene archivos ejecutables de Python y otros archivos que indican que es un entorno virtual.</a:t>
            </a:r>
          </a:p>
          <a:p>
            <a:pPr algn="l"/>
            <a:r>
              <a:rPr lang="es-419" sz="7200" b="0" i="0" dirty="0">
                <a:solidFill>
                  <a:srgbClr val="222222"/>
                </a:solidFill>
                <a:effectLst/>
                <a:latin typeface="Lucida Grande"/>
              </a:rPr>
              <a:t>Las herramientas de instalación habituales como </a:t>
            </a:r>
            <a:r>
              <a:rPr lang="es-419" sz="7200" b="0" i="0" u="none" strike="noStrike" dirty="0" err="1">
                <a:solidFill>
                  <a:srgbClr val="0072AA"/>
                </a:solidFill>
                <a:effectLst/>
                <a:latin typeface="Lucida Grande"/>
                <a:hlinkClick r:id="rId3"/>
              </a:rPr>
              <a:t>setuptools</a:t>
            </a:r>
            <a:r>
              <a:rPr lang="es-419" sz="7200" b="0" i="0" dirty="0">
                <a:solidFill>
                  <a:srgbClr val="222222"/>
                </a:solidFill>
                <a:effectLst/>
                <a:latin typeface="Lucida Grande"/>
              </a:rPr>
              <a:t> y </a:t>
            </a:r>
            <a:r>
              <a:rPr lang="es-419" sz="7200" b="0" i="0" u="none" strike="noStrike" dirty="0" err="1">
                <a:solidFill>
                  <a:srgbClr val="0072AA"/>
                </a:solidFill>
                <a:effectLst/>
                <a:latin typeface="Lucida Grande"/>
                <a:hlinkClick r:id="rId4"/>
              </a:rPr>
              <a:t>pip</a:t>
            </a:r>
            <a:r>
              <a:rPr lang="es-419" sz="7200" b="0" i="0" dirty="0">
                <a:solidFill>
                  <a:srgbClr val="222222"/>
                </a:solidFill>
                <a:effectLst/>
                <a:latin typeface="Lucida Grande"/>
              </a:rPr>
              <a:t> funcionan como se espera con entornos virtuales. En otras palabras, cuando un entorno virtual está activo, instalan los paquetes Python en el entorno virtual sin necesidad de que se les diga explícitamente que lo hagan.</a:t>
            </a:r>
          </a:p>
          <a:p>
            <a:pPr algn="l"/>
            <a:endParaRPr lang="es-AR" sz="4800" b="0" i="0" dirty="0">
              <a:solidFill>
                <a:srgbClr val="1A1A1A"/>
              </a:solidFill>
              <a:effectLst/>
              <a:latin typeface="Lucida Grande"/>
            </a:endParaRPr>
          </a:p>
          <a:p>
            <a:pPr algn="l"/>
            <a:endParaRPr lang="es-AR" sz="4800" b="0" i="0" dirty="0">
              <a:solidFill>
                <a:srgbClr val="1A1A1A"/>
              </a:solidFill>
              <a:effectLst/>
              <a:latin typeface="Lucida Grande"/>
            </a:endParaRPr>
          </a:p>
          <a:p>
            <a:pPr algn="l"/>
            <a:r>
              <a:rPr lang="es-AR" sz="4800" b="0" i="0" dirty="0">
                <a:solidFill>
                  <a:srgbClr val="1A1A1A"/>
                </a:solidFill>
                <a:effectLst/>
                <a:latin typeface="Lucida Grande"/>
              </a:rPr>
              <a:t>Creación de entornos virtuales</a:t>
            </a:r>
          </a:p>
          <a:p>
            <a:pPr algn="l"/>
            <a:endParaRPr lang="es-AR" sz="4800" b="0" i="0" dirty="0">
              <a:solidFill>
                <a:srgbClr val="1A1A1A"/>
              </a:solidFill>
              <a:effectLst/>
              <a:latin typeface="Lucida Grande"/>
            </a:endParaRPr>
          </a:p>
          <a:p>
            <a:pPr algn="l"/>
            <a:r>
              <a:rPr lang="es-AR" sz="4800" b="0" i="0" dirty="0">
                <a:solidFill>
                  <a:srgbClr val="222222"/>
                </a:solidFill>
                <a:effectLst/>
                <a:latin typeface="Lucida Grande"/>
              </a:rPr>
              <a:t>La creación de </a:t>
            </a:r>
            <a:r>
              <a:rPr lang="es-AR" sz="4800" b="0" i="0" u="none" strike="noStrike" dirty="0">
                <a:solidFill>
                  <a:srgbClr val="0072AA"/>
                </a:solidFill>
                <a:effectLst/>
                <a:latin typeface="Lucida Grande"/>
                <a:hlinkClick r:id="rId5"/>
              </a:rPr>
              <a:t>entornos virtuales</a:t>
            </a:r>
            <a:r>
              <a:rPr lang="es-AR" sz="4800" b="0" i="0" dirty="0">
                <a:solidFill>
                  <a:srgbClr val="222222"/>
                </a:solidFill>
                <a:effectLst/>
                <a:latin typeface="Lucida Grande"/>
              </a:rPr>
              <a:t> se hace ejecutando el comando </a:t>
            </a:r>
            <a:r>
              <a:rPr lang="es-AR" sz="4800" b="0" i="0" dirty="0" err="1">
                <a:solidFill>
                  <a:srgbClr val="222222"/>
                </a:solidFill>
                <a:effectLst/>
                <a:latin typeface="Lucida Grande"/>
              </a:rPr>
              <a:t>venv</a:t>
            </a:r>
            <a:r>
              <a:rPr lang="es-AR" sz="4800" b="0" i="0" dirty="0">
                <a:solidFill>
                  <a:srgbClr val="222222"/>
                </a:solidFill>
                <a:effectLst/>
                <a:latin typeface="Lucida Grande"/>
              </a:rPr>
              <a:t>:</a:t>
            </a:r>
          </a:p>
          <a:p>
            <a:pPr algn="l"/>
            <a:r>
              <a:rPr lang="es-AR" sz="4800" b="0" i="0" dirty="0">
                <a:solidFill>
                  <a:srgbClr val="222222"/>
                </a:solidFill>
                <a:effectLst/>
                <a:latin typeface="Lucida Grande"/>
              </a:rPr>
              <a:t>python3 </a:t>
            </a:r>
            <a:r>
              <a:rPr lang="es-AR" sz="4800" b="0" i="0" dirty="0">
                <a:solidFill>
                  <a:srgbClr val="666666"/>
                </a:solidFill>
                <a:effectLst/>
                <a:latin typeface="Lucida Grande"/>
              </a:rPr>
              <a:t>-</a:t>
            </a:r>
            <a:r>
              <a:rPr lang="es-AR" sz="4800" b="0" i="0" dirty="0">
                <a:solidFill>
                  <a:srgbClr val="222222"/>
                </a:solidFill>
                <a:effectLst/>
                <a:latin typeface="Lucida Grande"/>
              </a:rPr>
              <a:t>m </a:t>
            </a:r>
            <a:r>
              <a:rPr lang="es-AR" sz="4800" b="0" i="0" dirty="0" err="1">
                <a:solidFill>
                  <a:srgbClr val="222222"/>
                </a:solidFill>
                <a:effectLst/>
                <a:latin typeface="Lucida Grande"/>
              </a:rPr>
              <a:t>venv</a:t>
            </a:r>
            <a:r>
              <a:rPr lang="es-AR" sz="4800" b="0" i="0" dirty="0">
                <a:solidFill>
                  <a:srgbClr val="222222"/>
                </a:solidFill>
                <a:effectLst/>
                <a:latin typeface="Lucida Grande"/>
              </a:rPr>
              <a:t> </a:t>
            </a:r>
            <a:r>
              <a:rPr lang="es-AR" sz="4800" b="0" i="0" dirty="0">
                <a:solidFill>
                  <a:srgbClr val="666666"/>
                </a:solidFill>
                <a:effectLst/>
                <a:latin typeface="Lucida Grande"/>
              </a:rPr>
              <a:t>/</a:t>
            </a:r>
            <a:r>
              <a:rPr lang="es-AR" sz="4800" b="0" i="0" dirty="0" err="1">
                <a:solidFill>
                  <a:srgbClr val="222222"/>
                </a:solidFill>
                <a:effectLst/>
                <a:latin typeface="Lucida Grande"/>
              </a:rPr>
              <a:t>path</a:t>
            </a:r>
            <a:r>
              <a:rPr lang="es-AR" sz="4800" b="0" i="0" dirty="0">
                <a:solidFill>
                  <a:srgbClr val="666666"/>
                </a:solidFill>
                <a:effectLst/>
                <a:latin typeface="Lucida Grande"/>
              </a:rPr>
              <a:t>/</a:t>
            </a:r>
            <a:r>
              <a:rPr lang="es-AR" sz="4800" b="0" i="0" dirty="0" err="1">
                <a:solidFill>
                  <a:srgbClr val="222222"/>
                </a:solidFill>
                <a:effectLst/>
                <a:latin typeface="Lucida Grande"/>
              </a:rPr>
              <a:t>to</a:t>
            </a:r>
            <a:r>
              <a:rPr lang="es-AR" sz="4800" b="0" i="0" dirty="0">
                <a:solidFill>
                  <a:srgbClr val="666666"/>
                </a:solidFill>
                <a:effectLst/>
                <a:latin typeface="Lucida Grande"/>
              </a:rPr>
              <a:t>/</a:t>
            </a:r>
            <a:r>
              <a:rPr lang="es-AR" sz="4800" b="0" i="0" dirty="0">
                <a:solidFill>
                  <a:srgbClr val="222222"/>
                </a:solidFill>
                <a:effectLst/>
                <a:latin typeface="Lucida Grande"/>
              </a:rPr>
              <a:t>new</a:t>
            </a:r>
            <a:r>
              <a:rPr lang="es-AR" sz="4800" b="0" i="0" dirty="0">
                <a:solidFill>
                  <a:srgbClr val="666666"/>
                </a:solidFill>
                <a:effectLst/>
                <a:latin typeface="Lucida Grande"/>
              </a:rPr>
              <a:t>/</a:t>
            </a:r>
            <a:r>
              <a:rPr lang="es-AR" sz="4800" b="0" i="0" dirty="0">
                <a:solidFill>
                  <a:srgbClr val="222222"/>
                </a:solidFill>
                <a:effectLst/>
                <a:latin typeface="Lucida Grande"/>
              </a:rPr>
              <a:t>virtual</a:t>
            </a:r>
            <a:r>
              <a:rPr lang="es-AR" sz="4800" b="0" i="0" dirty="0">
                <a:solidFill>
                  <a:srgbClr val="666666"/>
                </a:solidFill>
                <a:effectLst/>
                <a:latin typeface="Lucida Grande"/>
              </a:rPr>
              <a:t>/</a:t>
            </a:r>
            <a:r>
              <a:rPr lang="es-AR" sz="4800" b="0" i="0" dirty="0" err="1">
                <a:solidFill>
                  <a:srgbClr val="222222"/>
                </a:solidFill>
                <a:effectLst/>
                <a:latin typeface="Lucida Grande"/>
              </a:rPr>
              <a:t>environment</a:t>
            </a:r>
            <a:r>
              <a:rPr lang="es-AR" sz="4800" b="0" i="0" dirty="0">
                <a:solidFill>
                  <a:srgbClr val="222222"/>
                </a:solidFill>
                <a:effectLst/>
                <a:latin typeface="Lucida Grande"/>
              </a:rPr>
              <a:t> </a:t>
            </a:r>
          </a:p>
          <a:p>
            <a:pPr algn="l"/>
            <a:r>
              <a:rPr lang="es-AR" sz="4800" b="0" i="0" dirty="0">
                <a:solidFill>
                  <a:srgbClr val="222222"/>
                </a:solidFill>
                <a:effectLst/>
                <a:latin typeface="Lucida Grande"/>
              </a:rPr>
              <a:t>Al ejecutar este comando se crea el directorio de destino (creando cualquier directorio padre que todavía no exista) y coloca un archivo </a:t>
            </a:r>
            <a:r>
              <a:rPr lang="es-AR" sz="4800" b="0" i="0" dirty="0" err="1">
                <a:solidFill>
                  <a:srgbClr val="222222"/>
                </a:solidFill>
                <a:effectLst/>
                <a:latin typeface="Lucida Grande"/>
              </a:rPr>
              <a:t>pyvenv.cfg</a:t>
            </a:r>
            <a:r>
              <a:rPr lang="es-AR" sz="4800" b="0" i="0" dirty="0">
                <a:solidFill>
                  <a:srgbClr val="222222"/>
                </a:solidFill>
                <a:effectLst/>
                <a:latin typeface="Lucida Grande"/>
              </a:rPr>
              <a:t> en él con una clave home apuntando a la instalación Python desde la que el comando se lanzó (un nombre común para el directorio destino es .</a:t>
            </a:r>
            <a:r>
              <a:rPr lang="es-AR" sz="4800" b="0" i="0" dirty="0" err="1">
                <a:solidFill>
                  <a:srgbClr val="222222"/>
                </a:solidFill>
                <a:effectLst/>
                <a:latin typeface="Lucida Grande"/>
              </a:rPr>
              <a:t>venv</a:t>
            </a:r>
            <a:r>
              <a:rPr lang="es-AR" sz="4800" b="0" i="0" dirty="0">
                <a:solidFill>
                  <a:srgbClr val="222222"/>
                </a:solidFill>
                <a:effectLst/>
                <a:latin typeface="Lucida Grande"/>
              </a:rPr>
              <a:t>). También crea un subdirectorio </a:t>
            </a:r>
            <a:r>
              <a:rPr lang="es-AR" sz="4800" b="0" i="0" dirty="0" err="1">
                <a:solidFill>
                  <a:srgbClr val="222222"/>
                </a:solidFill>
                <a:effectLst/>
                <a:latin typeface="Lucida Grande"/>
              </a:rPr>
              <a:t>bin</a:t>
            </a:r>
            <a:r>
              <a:rPr lang="es-AR" sz="4800" b="0" i="0" dirty="0">
                <a:solidFill>
                  <a:srgbClr val="222222"/>
                </a:solidFill>
                <a:effectLst/>
                <a:latin typeface="Lucida Grande"/>
              </a:rPr>
              <a:t> (o Scripts en Windows) conteniendo una copia/enlace simbólico del binario/s Python (según lo apropiado para la plataforma o los argumentos usados en el momento de la creación del entorno). También crea un directorio (inicialmente vacío) </a:t>
            </a:r>
            <a:r>
              <a:rPr lang="es-AR" sz="4800" b="0" i="0" dirty="0" err="1">
                <a:solidFill>
                  <a:srgbClr val="222222"/>
                </a:solidFill>
                <a:effectLst/>
                <a:latin typeface="Lucida Grande"/>
              </a:rPr>
              <a:t>lib</a:t>
            </a:r>
            <a:r>
              <a:rPr lang="es-AR" sz="4800" b="0" i="0" dirty="0">
                <a:solidFill>
                  <a:srgbClr val="222222"/>
                </a:solidFill>
                <a:effectLst/>
                <a:latin typeface="Lucida Grande"/>
              </a:rPr>
              <a:t>/</a:t>
            </a:r>
            <a:r>
              <a:rPr lang="es-AR" sz="4800" b="0" i="0" dirty="0" err="1">
                <a:solidFill>
                  <a:srgbClr val="222222"/>
                </a:solidFill>
                <a:effectLst/>
                <a:latin typeface="Lucida Grande"/>
              </a:rPr>
              <a:t>pythonX.Y</a:t>
            </a:r>
            <a:r>
              <a:rPr lang="es-AR" sz="4800" b="0" i="0" dirty="0">
                <a:solidFill>
                  <a:srgbClr val="222222"/>
                </a:solidFill>
                <a:effectLst/>
                <a:latin typeface="Lucida Grande"/>
              </a:rPr>
              <a:t>/site-</a:t>
            </a:r>
            <a:r>
              <a:rPr lang="es-AR" sz="4800" b="0" i="0" dirty="0" err="1">
                <a:solidFill>
                  <a:srgbClr val="222222"/>
                </a:solidFill>
                <a:effectLst/>
                <a:latin typeface="Lucida Grande"/>
              </a:rPr>
              <a:t>packages</a:t>
            </a:r>
            <a:r>
              <a:rPr lang="es-AR" sz="4800" b="0" i="0" dirty="0">
                <a:solidFill>
                  <a:srgbClr val="222222"/>
                </a:solidFill>
                <a:effectLst/>
                <a:latin typeface="Lucida Grande"/>
              </a:rPr>
              <a:t> (en Windows, este es </a:t>
            </a:r>
            <a:r>
              <a:rPr lang="es-AR" sz="4800" b="0" i="0" dirty="0" err="1">
                <a:solidFill>
                  <a:srgbClr val="222222"/>
                </a:solidFill>
                <a:effectLst/>
                <a:latin typeface="Lucida Grande"/>
              </a:rPr>
              <a:t>Lib</a:t>
            </a:r>
            <a:r>
              <a:rPr lang="es-AR" sz="4800" b="0" i="0" dirty="0">
                <a:solidFill>
                  <a:srgbClr val="222222"/>
                </a:solidFill>
                <a:effectLst/>
                <a:latin typeface="Lucida Grande"/>
              </a:rPr>
              <a:t>\site-</a:t>
            </a:r>
            <a:r>
              <a:rPr lang="es-AR" sz="4800" b="0" i="0" dirty="0" err="1">
                <a:solidFill>
                  <a:srgbClr val="222222"/>
                </a:solidFill>
                <a:effectLst/>
                <a:latin typeface="Lucida Grande"/>
              </a:rPr>
              <a:t>packages</a:t>
            </a:r>
            <a:r>
              <a:rPr lang="es-AR" sz="4800" b="0" i="0" dirty="0">
                <a:solidFill>
                  <a:srgbClr val="222222"/>
                </a:solidFill>
                <a:effectLst/>
                <a:latin typeface="Lucida Grande"/>
              </a:rPr>
              <a:t>). Si se especifica un directorio existente, será reutilizado.</a:t>
            </a:r>
          </a:p>
          <a:p>
            <a:pPr algn="l"/>
            <a:r>
              <a:rPr lang="es-AR" sz="4800" b="0" i="1" dirty="0">
                <a:solidFill>
                  <a:srgbClr val="222222"/>
                </a:solidFill>
                <a:effectLst/>
                <a:latin typeface="Lucida Grande"/>
              </a:rPr>
              <a:t>Obsoleto desde la versión 3.6: </a:t>
            </a:r>
            <a:r>
              <a:rPr lang="es-AR" sz="4800" b="0" i="0" dirty="0" err="1">
                <a:solidFill>
                  <a:srgbClr val="222222"/>
                </a:solidFill>
                <a:effectLst/>
                <a:latin typeface="Lucida Grande"/>
              </a:rPr>
              <a:t>pyvenv</a:t>
            </a:r>
            <a:r>
              <a:rPr lang="es-AR" sz="4800" b="0" i="0" dirty="0">
                <a:solidFill>
                  <a:srgbClr val="222222"/>
                </a:solidFill>
                <a:effectLst/>
                <a:latin typeface="Lucida Grande"/>
              </a:rPr>
              <a:t> fue la herramienta recomendada para la creación de entornos virtuales en Python 3.3 y 3.4, y es </a:t>
            </a:r>
            <a:r>
              <a:rPr lang="es-AR" sz="4800" b="0" i="0" u="none" strike="noStrike" dirty="0">
                <a:solidFill>
                  <a:srgbClr val="0072AA"/>
                </a:solidFill>
                <a:effectLst/>
                <a:latin typeface="Lucida Grande"/>
                <a:hlinkClick r:id="rId6"/>
              </a:rPr>
              <a:t>obsoleta para Python 3.6</a:t>
            </a:r>
            <a:r>
              <a:rPr lang="es-AR" sz="4800" b="0" i="0" dirty="0">
                <a:solidFill>
                  <a:srgbClr val="222222"/>
                </a:solidFill>
                <a:effectLst/>
                <a:latin typeface="Lucida Grande"/>
              </a:rPr>
              <a:t>.</a:t>
            </a:r>
          </a:p>
          <a:p>
            <a:pPr algn="l"/>
            <a:r>
              <a:rPr lang="es-AR" sz="4800" b="0" i="1" dirty="0">
                <a:solidFill>
                  <a:srgbClr val="222222"/>
                </a:solidFill>
                <a:effectLst/>
                <a:latin typeface="Lucida Grande"/>
              </a:rPr>
              <a:t>Distinto en la versión 3.5: </a:t>
            </a:r>
            <a:r>
              <a:rPr lang="es-AR" sz="4800" b="0" i="0" dirty="0">
                <a:solidFill>
                  <a:srgbClr val="222222"/>
                </a:solidFill>
                <a:effectLst/>
                <a:latin typeface="Lucida Grande"/>
              </a:rPr>
              <a:t>Ahora se recomienda el uso de </a:t>
            </a:r>
            <a:r>
              <a:rPr lang="es-AR" sz="4800" b="0" i="0" dirty="0" err="1">
                <a:solidFill>
                  <a:srgbClr val="222222"/>
                </a:solidFill>
                <a:effectLst/>
                <a:latin typeface="Lucida Grande"/>
              </a:rPr>
              <a:t>venv</a:t>
            </a:r>
            <a:r>
              <a:rPr lang="es-AR" sz="4800" b="0" i="0" dirty="0">
                <a:solidFill>
                  <a:srgbClr val="222222"/>
                </a:solidFill>
                <a:effectLst/>
                <a:latin typeface="Lucida Grande"/>
              </a:rPr>
              <a:t> para crear entornos virtuales.</a:t>
            </a:r>
          </a:p>
          <a:p>
            <a:pPr algn="l"/>
            <a:r>
              <a:rPr lang="es-AR" sz="4800" b="0" i="0" dirty="0">
                <a:solidFill>
                  <a:srgbClr val="222222"/>
                </a:solidFill>
                <a:effectLst/>
                <a:latin typeface="Lucida Grande"/>
              </a:rPr>
              <a:t>En Windows, invoca el comando </a:t>
            </a:r>
            <a:r>
              <a:rPr lang="es-AR" sz="4800" b="0" i="0" dirty="0" err="1">
                <a:solidFill>
                  <a:srgbClr val="222222"/>
                </a:solidFill>
                <a:effectLst/>
                <a:latin typeface="Lucida Grande"/>
              </a:rPr>
              <a:t>venv</a:t>
            </a:r>
            <a:r>
              <a:rPr lang="es-AR" sz="4800" b="0" i="0" dirty="0">
                <a:solidFill>
                  <a:srgbClr val="222222"/>
                </a:solidFill>
                <a:effectLst/>
                <a:latin typeface="Lucida Grande"/>
              </a:rPr>
              <a:t> de la siguiente manera:</a:t>
            </a:r>
          </a:p>
          <a:p>
            <a:pPr algn="l"/>
            <a:r>
              <a:rPr lang="es-AR" sz="4800" b="0" i="0" dirty="0">
                <a:solidFill>
                  <a:srgbClr val="222222"/>
                </a:solidFill>
                <a:effectLst/>
                <a:latin typeface="Lucida Grande"/>
              </a:rPr>
              <a:t>c:\&gt;c:\Python35\python -m </a:t>
            </a:r>
            <a:r>
              <a:rPr lang="es-AR" sz="4800" b="0" i="0" dirty="0" err="1">
                <a:solidFill>
                  <a:srgbClr val="222222"/>
                </a:solidFill>
                <a:effectLst/>
                <a:latin typeface="Lucida Grande"/>
              </a:rPr>
              <a:t>venv</a:t>
            </a:r>
            <a:r>
              <a:rPr lang="es-AR" sz="4800" b="0" i="0" dirty="0">
                <a:solidFill>
                  <a:srgbClr val="222222"/>
                </a:solidFill>
                <a:effectLst/>
                <a:latin typeface="Lucida Grande"/>
              </a:rPr>
              <a:t> c:\path\to\myenv </a:t>
            </a:r>
          </a:p>
          <a:p>
            <a:pPr algn="l"/>
            <a:r>
              <a:rPr lang="es-AR" sz="4800" b="0" i="0" dirty="0">
                <a:solidFill>
                  <a:srgbClr val="222222"/>
                </a:solidFill>
                <a:effectLst/>
                <a:latin typeface="Lucida Grande"/>
              </a:rPr>
              <a:t>Como alternativa, si configuraste las variables PATH y PATHEXT para tu </a:t>
            </a:r>
            <a:r>
              <a:rPr lang="es-AR" sz="4800" b="0" i="0" u="none" strike="noStrike" dirty="0">
                <a:solidFill>
                  <a:srgbClr val="0072AA"/>
                </a:solidFill>
                <a:effectLst/>
                <a:latin typeface="Lucida Grande"/>
                <a:hlinkClick r:id="rId7"/>
              </a:rPr>
              <a:t>instalación de Python</a:t>
            </a:r>
            <a:r>
              <a:rPr lang="es-AR" sz="4800" b="0" i="0" dirty="0">
                <a:solidFill>
                  <a:srgbClr val="222222"/>
                </a:solidFill>
                <a:effectLst/>
                <a:latin typeface="Lucida Grande"/>
              </a:rPr>
              <a:t>:</a:t>
            </a:r>
          </a:p>
          <a:p>
            <a:pPr algn="l"/>
            <a:r>
              <a:rPr lang="es-AR" sz="4800" b="0" i="0" dirty="0">
                <a:solidFill>
                  <a:srgbClr val="222222"/>
                </a:solidFill>
                <a:effectLst/>
                <a:latin typeface="Lucida Grande"/>
              </a:rPr>
              <a:t>c:\&gt;python -m </a:t>
            </a:r>
            <a:r>
              <a:rPr lang="es-AR" sz="4800" b="0" i="0" dirty="0" err="1">
                <a:solidFill>
                  <a:srgbClr val="222222"/>
                </a:solidFill>
                <a:effectLst/>
                <a:latin typeface="Lucida Grande"/>
              </a:rPr>
              <a:t>venv</a:t>
            </a:r>
            <a:r>
              <a:rPr lang="es-AR" sz="4800" b="0" i="0" dirty="0">
                <a:solidFill>
                  <a:srgbClr val="222222"/>
                </a:solidFill>
                <a:effectLst/>
                <a:latin typeface="Lucida Grande"/>
              </a:rPr>
              <a:t> c:\path\to\myenv</a:t>
            </a:r>
          </a:p>
          <a:p>
            <a:pPr algn="l"/>
            <a:endParaRPr lang="es-AR" sz="4800" b="0" i="0" dirty="0">
              <a:solidFill>
                <a:srgbClr val="222222"/>
              </a:solidFill>
              <a:effectLst/>
              <a:latin typeface="Lucida Grande"/>
            </a:endParaRPr>
          </a:p>
          <a:p>
            <a:pPr marL="158750" indent="0" algn="l">
              <a:buNone/>
            </a:pPr>
            <a:r>
              <a:rPr lang="es-AR" sz="4800" b="0" i="0" dirty="0">
                <a:solidFill>
                  <a:srgbClr val="222222"/>
                </a:solidFill>
                <a:effectLst/>
                <a:latin typeface="Lucida Grande"/>
              </a:rPr>
              <a:t>En la consola buscamos el </a:t>
            </a:r>
            <a:r>
              <a:rPr lang="es-AR" sz="4800" b="0" i="0" dirty="0" err="1">
                <a:solidFill>
                  <a:srgbClr val="222222"/>
                </a:solidFill>
                <a:effectLst/>
                <a:latin typeface="Lucida Grande"/>
              </a:rPr>
              <a:t>pathenv</a:t>
            </a:r>
            <a:r>
              <a:rPr lang="es-AR" sz="4800" b="0" i="0" dirty="0">
                <a:solidFill>
                  <a:srgbClr val="222222"/>
                </a:solidFill>
                <a:effectLst/>
                <a:latin typeface="Lucida Grande"/>
              </a:rPr>
              <a:t>/Script/actívate activamos nuestro entorno virtual y podemos instalar paquetes ahí. </a:t>
            </a:r>
            <a:r>
              <a:rPr lang="es-AR" sz="4800" b="0" i="0" dirty="0" err="1">
                <a:solidFill>
                  <a:srgbClr val="222222"/>
                </a:solidFill>
                <a:effectLst/>
                <a:latin typeface="Lucida Grande"/>
              </a:rPr>
              <a:t>Pip</a:t>
            </a:r>
            <a:r>
              <a:rPr lang="es-AR" sz="4800" b="0" i="0" dirty="0">
                <a:solidFill>
                  <a:srgbClr val="222222"/>
                </a:solidFill>
                <a:effectLst/>
                <a:latin typeface="Lucida Grande"/>
              </a:rPr>
              <a:t> </a:t>
            </a:r>
            <a:r>
              <a:rPr lang="es-AR" sz="4800" b="0" i="0" dirty="0" err="1">
                <a:solidFill>
                  <a:srgbClr val="222222"/>
                </a:solidFill>
                <a:effectLst/>
                <a:latin typeface="Lucida Grande"/>
              </a:rPr>
              <a:t>freeze</a:t>
            </a:r>
            <a:r>
              <a:rPr lang="es-AR" sz="4800" b="0" i="0" dirty="0">
                <a:solidFill>
                  <a:srgbClr val="222222"/>
                </a:solidFill>
                <a:effectLst/>
                <a:latin typeface="Lucida Grande"/>
              </a:rPr>
              <a:t> nos permite ver que </a:t>
            </a:r>
            <a:r>
              <a:rPr lang="es-AR" sz="4800" b="0" i="0" dirty="0" err="1">
                <a:solidFill>
                  <a:srgbClr val="222222"/>
                </a:solidFill>
                <a:effectLst/>
                <a:latin typeface="Lucida Grande"/>
              </a:rPr>
              <a:t>liberias</a:t>
            </a:r>
            <a:r>
              <a:rPr lang="es-AR" sz="4800" b="0" i="0" dirty="0">
                <a:solidFill>
                  <a:srgbClr val="222222"/>
                </a:solidFill>
                <a:effectLst/>
                <a:latin typeface="Lucida Grande"/>
              </a:rPr>
              <a:t> tenemos instaladas, instalo </a:t>
            </a:r>
            <a:r>
              <a:rPr lang="es-AR" sz="4800" b="0" i="0" dirty="0" err="1">
                <a:solidFill>
                  <a:srgbClr val="222222"/>
                </a:solidFill>
                <a:effectLst/>
                <a:latin typeface="Lucida Grande"/>
              </a:rPr>
              <a:t>django</a:t>
            </a:r>
            <a:r>
              <a:rPr lang="es-AR" sz="4800" b="0" i="0" dirty="0">
                <a:solidFill>
                  <a:srgbClr val="222222"/>
                </a:solidFill>
                <a:effectLst/>
                <a:latin typeface="Lucida Grande"/>
              </a:rPr>
              <a:t> de ejemplo</a:t>
            </a:r>
          </a:p>
          <a:p>
            <a:pPr marL="158750" indent="0" algn="l">
              <a:buNone/>
            </a:pPr>
            <a:endParaRPr lang="es-AR" sz="4800" b="0" i="0" dirty="0">
              <a:solidFill>
                <a:srgbClr val="222222"/>
              </a:solidFill>
              <a:effectLst/>
              <a:latin typeface="Lucida Grande"/>
            </a:endParaRPr>
          </a:p>
          <a:p>
            <a:pPr marL="158750" indent="0" algn="l">
              <a:buNone/>
            </a:pPr>
            <a:r>
              <a:rPr lang="es-AR" sz="4800" b="0" i="0" dirty="0">
                <a:solidFill>
                  <a:srgbClr val="222222"/>
                </a:solidFill>
                <a:effectLst/>
                <a:latin typeface="Lucida Grande"/>
              </a:rPr>
              <a:t>No necesariamente tiene que ser el mismo directorio en donde voy a tener mi aplicación</a:t>
            </a:r>
          </a:p>
          <a:p>
            <a:pPr algn="l">
              <a:buFont typeface="Arial" panose="020B0604020202020204" pitchFamily="34" charset="0"/>
              <a:buChar char="•"/>
            </a:pP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3270889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3fa872340e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3fa872340e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3fa872340e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3fa872340e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076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3fa872340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3fa872340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a872340e_1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fa872340e_1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fa872340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fa872340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b="0" i="0" dirty="0">
                <a:solidFill>
                  <a:srgbClr val="202124"/>
                </a:solidFill>
                <a:effectLst/>
                <a:latin typeface="arial" panose="020B0604020202020204" pitchFamily="34" charset="0"/>
              </a:rPr>
              <a:t>Multiparadigma esto significa que combina propiedades </a:t>
            </a:r>
            <a:r>
              <a:rPr lang="es-419" b="1" i="0" dirty="0">
                <a:solidFill>
                  <a:srgbClr val="202124"/>
                </a:solidFill>
                <a:effectLst/>
                <a:latin typeface="arial" panose="020B0604020202020204" pitchFamily="34" charset="0"/>
              </a:rPr>
              <a:t>de</a:t>
            </a:r>
            <a:r>
              <a:rPr lang="es-419" b="0" i="0" dirty="0">
                <a:solidFill>
                  <a:srgbClr val="202124"/>
                </a:solidFill>
                <a:effectLst/>
                <a:latin typeface="arial" panose="020B0604020202020204" pitchFamily="34" charset="0"/>
              </a:rPr>
              <a:t> diferentes paradigmas </a:t>
            </a:r>
            <a:r>
              <a:rPr lang="es-419" b="1" i="0" dirty="0">
                <a:solidFill>
                  <a:srgbClr val="202124"/>
                </a:solidFill>
                <a:effectLst/>
                <a:latin typeface="arial" panose="020B0604020202020204" pitchFamily="34" charset="0"/>
              </a:rPr>
              <a:t>de</a:t>
            </a:r>
            <a:r>
              <a:rPr lang="es-419" b="0" i="0" dirty="0">
                <a:solidFill>
                  <a:srgbClr val="202124"/>
                </a:solidFill>
                <a:effectLst/>
                <a:latin typeface="arial" panose="020B0604020202020204" pitchFamily="34" charset="0"/>
              </a:rPr>
              <a:t> programación. Principalmente es un lenguaje orientado a objetos, todo en </a:t>
            </a:r>
            <a:r>
              <a:rPr lang="es-419" b="1" i="0" dirty="0">
                <a:solidFill>
                  <a:srgbClr val="202124"/>
                </a:solidFill>
                <a:effectLst/>
                <a:latin typeface="arial" panose="020B0604020202020204" pitchFamily="34" charset="0"/>
              </a:rPr>
              <a:t>Python</a:t>
            </a:r>
            <a:r>
              <a:rPr lang="es-419" b="0" i="0" dirty="0">
                <a:solidFill>
                  <a:srgbClr val="202124"/>
                </a:solidFill>
                <a:effectLst/>
                <a:latin typeface="arial" panose="020B0604020202020204" pitchFamily="34" charset="0"/>
              </a:rPr>
              <a:t> es un objeto, pero también incorpora aspectos </a:t>
            </a:r>
            <a:r>
              <a:rPr lang="es-419" b="1" i="0" dirty="0">
                <a:solidFill>
                  <a:srgbClr val="202124"/>
                </a:solidFill>
                <a:effectLst/>
                <a:latin typeface="arial" panose="020B0604020202020204" pitchFamily="34" charset="0"/>
              </a:rPr>
              <a:t>de</a:t>
            </a:r>
            <a:r>
              <a:rPr lang="es-419" b="0" i="0" dirty="0">
                <a:solidFill>
                  <a:srgbClr val="202124"/>
                </a:solidFill>
                <a:effectLst/>
                <a:latin typeface="arial" panose="020B0604020202020204" pitchFamily="34" charset="0"/>
              </a:rPr>
              <a:t> la programación imperativa, funcional, procedural y reflexiva</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Dinámicamente tipado porque la variable puede ir cambiando su tipo durante el proceso de ejecución, no es que la tengo que inicializar con un tipo y luego no pueda contener datos de otro tipo.</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Fuertemente tipado porque no puedo operar entre distintos tipos de datos, para ello lo debemos convertir al tipo que requerimos, no es algo automático como </a:t>
            </a:r>
            <a:r>
              <a:rPr lang="es-ES" dirty="0" err="1"/>
              <a:t>sucde</a:t>
            </a:r>
            <a:r>
              <a:rPr lang="es-ES" dirty="0"/>
              <a:t> en JS</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Un interprete va ejecutando línea tras línea en lenguaje de maquina para poder ejecutar nuestro programa, a diferencia de los compilados que requieren un proceso previo  de compilación o conversión a lenguaje de maquina para que luego pueda ser ejecutado.</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1800" b="0" i="0" dirty="0">
                <a:solidFill>
                  <a:srgbClr val="333333"/>
                </a:solidFill>
                <a:effectLst/>
                <a:latin typeface="NotoSerif"/>
              </a:rPr>
              <a:t>https://code.visualstudio.com/docs/python/python-tutorial</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287974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4800" dirty="0">
                <a:hlinkClick r:id="rId3"/>
              </a:rPr>
              <a:t>PEP 8 – Style Guide for Python Code | peps.python.org</a:t>
            </a:r>
            <a:endParaRPr lang="en-US" sz="4800" dirty="0"/>
          </a:p>
          <a:p>
            <a:pPr algn="l">
              <a:buFont typeface="Arial" panose="020B0604020202020204" pitchFamily="34" charset="0"/>
              <a:buChar char="•"/>
            </a:pP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1131039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s-AR" sz="3200" b="0" i="0" dirty="0">
                <a:solidFill>
                  <a:srgbClr val="58595B"/>
                </a:solidFill>
                <a:effectLst/>
                <a:latin typeface="Sequel Sans Headline"/>
              </a:rPr>
              <a:t>Case sensitive</a:t>
            </a:r>
          </a:p>
          <a:p>
            <a:pPr algn="l">
              <a:buFont typeface="Arial" panose="020B0604020202020204" pitchFamily="34" charset="0"/>
              <a:buChar char="•"/>
            </a:pP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12927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872340e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872340e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4800" dirty="0">
                <a:hlinkClick r:id="rId3"/>
              </a:rPr>
              <a:t>LEGB Rule for Python Scope - DEV Community</a:t>
            </a:r>
            <a:endParaRPr lang="en-US" sz="4800" dirty="0"/>
          </a:p>
          <a:p>
            <a:pPr algn="l">
              <a:buFont typeface="Arial" panose="020B0604020202020204" pitchFamily="34" charset="0"/>
              <a:buChar char="•"/>
            </a:pPr>
            <a:r>
              <a:rPr lang="en-US" sz="4800" dirty="0">
                <a:hlinkClick r:id="rId4"/>
              </a:rPr>
              <a:t>Python Scope &amp; the LEGB Rule: Resolving Names in Your Code – Real Python</a:t>
            </a:r>
            <a:endParaRPr lang="en-US" sz="4800" dirty="0"/>
          </a:p>
          <a:p>
            <a:pPr algn="l">
              <a:buFont typeface="Arial" panose="020B0604020202020204" pitchFamily="34" charset="0"/>
              <a:buChar char="•"/>
            </a:pPr>
            <a:endParaRPr lang="es-AR" sz="3200" b="0" i="0" dirty="0">
              <a:solidFill>
                <a:srgbClr val="58595B"/>
              </a:solidFill>
              <a:effectLst/>
              <a:latin typeface="Sequel Sans Headline"/>
            </a:endParaRPr>
          </a:p>
        </p:txBody>
      </p:sp>
    </p:spTree>
    <p:extLst>
      <p:ext uri="{BB962C8B-B14F-4D97-AF65-F5344CB8AC3E}">
        <p14:creationId xmlns:p14="http://schemas.microsoft.com/office/powerpoint/2010/main" val="19791671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 name="Google Shape;20;p3"/>
          <p:cNvSpPr txBox="1">
            <a:spLocks noGrp="1"/>
          </p:cNvSpPr>
          <p:nvPr>
            <p:ph type="subTitle" idx="1"/>
          </p:nvPr>
        </p:nvSpPr>
        <p:spPr>
          <a:xfrm>
            <a:off x="550375" y="1614925"/>
            <a:ext cx="8043300" cy="2649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335100" y="1617575"/>
            <a:ext cx="5497200" cy="1375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700"/>
              <a:buFont typeface="Montserrat"/>
              <a:buNone/>
              <a:defRPr sz="3700" b="1">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29" name="Google Shape;29;p4"/>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43" name="Google Shape;43;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ase 2 - 37" userDrawn="1">
  <p:cSld name="Clase 2 - 37">
    <p:spTree>
      <p:nvGrpSpPr>
        <p:cNvPr id="1"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9" name="Google Shape;109;p14"/>
          <p:cNvSpPr/>
          <p:nvPr/>
        </p:nvSpPr>
        <p:spPr>
          <a:xfrm>
            <a:off x="1987913"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5467428"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txBox="1"/>
          <p:nvPr/>
        </p:nvSpPr>
        <p:spPr>
          <a:xfrm>
            <a:off x="4856778"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5" name="Google Shape;115;p14"/>
          <p:cNvSpPr txBox="1">
            <a:spLocks noGrp="1"/>
          </p:cNvSpPr>
          <p:nvPr>
            <p:ph type="title" idx="2"/>
          </p:nvPr>
        </p:nvSpPr>
        <p:spPr>
          <a:xfrm>
            <a:off x="2018588"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6" name="Google Shape;116;p14"/>
          <p:cNvSpPr txBox="1">
            <a:spLocks noGrp="1"/>
          </p:cNvSpPr>
          <p:nvPr>
            <p:ph type="title" idx="3"/>
          </p:nvPr>
        </p:nvSpPr>
        <p:spPr>
          <a:xfrm>
            <a:off x="5599878" y="1159388"/>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8" name="Google Shape;118;p14"/>
          <p:cNvSpPr txBox="1">
            <a:spLocks noGrp="1"/>
          </p:cNvSpPr>
          <p:nvPr>
            <p:ph type="title" idx="5"/>
          </p:nvPr>
        </p:nvSpPr>
        <p:spPr>
          <a:xfrm>
            <a:off x="4852903" y="2159925"/>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1411938"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14"/>
          <p:cNvSpPr txBox="1">
            <a:spLocks noGrp="1"/>
          </p:cNvSpPr>
          <p:nvPr>
            <p:ph type="title" idx="6"/>
          </p:nvPr>
        </p:nvSpPr>
        <p:spPr>
          <a:xfrm>
            <a:off x="1411938"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4" name="Google Shape;124;p1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extLst>
      <p:ext uri="{BB962C8B-B14F-4D97-AF65-F5344CB8AC3E}">
        <p14:creationId xmlns:p14="http://schemas.microsoft.com/office/powerpoint/2010/main" val="2412396307"/>
      </p:ext>
    </p:extLst>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3246324" y="1706351"/>
            <a:ext cx="5497200" cy="137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AR" dirty="0"/>
              <a:t>DJANGO</a:t>
            </a:r>
            <a:endParaRPr dirty="0"/>
          </a:p>
          <a:p>
            <a:pPr marL="0" lvl="0" indent="0" algn="ctr" rtl="0">
              <a:spcBef>
                <a:spcPts val="0"/>
              </a:spcBef>
              <a:spcAft>
                <a:spcPts val="0"/>
              </a:spcAft>
              <a:buNone/>
            </a:pPr>
            <a:r>
              <a:rPr lang="es" dirty="0"/>
              <a:t>Clase 3</a:t>
            </a:r>
            <a:endParaRPr dirty="0"/>
          </a:p>
        </p:txBody>
      </p:sp>
      <p:sp>
        <p:nvSpPr>
          <p:cNvPr id="144" name="Google Shape;144;p16"/>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dirty="0"/>
              <a:t>Python - Introducción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399495" y="2004890"/>
            <a:ext cx="2351601" cy="113372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dirty="0"/>
              <a:t>Tipos Primitivos</a:t>
            </a:r>
            <a:endParaRPr dirty="0"/>
          </a:p>
        </p:txBody>
      </p:sp>
      <p:pic>
        <p:nvPicPr>
          <p:cNvPr id="2" name="Picture 1" descr="Table&#10;&#10;Description automatically generated with medium confidence">
            <a:extLst>
              <a:ext uri="{FF2B5EF4-FFF2-40B4-BE49-F238E27FC236}">
                <a16:creationId xmlns:a16="http://schemas.microsoft.com/office/drawing/2014/main" id="{D13AF048-DBD0-AEED-A798-F68AEA5B0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830" y="586698"/>
            <a:ext cx="5766675" cy="3970103"/>
          </a:xfrm>
          <a:prstGeom prst="rect">
            <a:avLst/>
          </a:prstGeom>
        </p:spPr>
      </p:pic>
    </p:spTree>
    <p:extLst>
      <p:ext uri="{BB962C8B-B14F-4D97-AF65-F5344CB8AC3E}">
        <p14:creationId xmlns:p14="http://schemas.microsoft.com/office/powerpoint/2010/main" val="333109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34" name="Group 33">
            <a:extLst>
              <a:ext uri="{FF2B5EF4-FFF2-40B4-BE49-F238E27FC236}">
                <a16:creationId xmlns:a16="http://schemas.microsoft.com/office/drawing/2014/main" id="{73A0DB39-2255-6129-4FBE-A19A33901082}"/>
              </a:ext>
            </a:extLst>
          </p:cNvPr>
          <p:cNvGrpSpPr>
            <a:grpSpLocks/>
          </p:cNvGrpSpPr>
          <p:nvPr/>
        </p:nvGrpSpPr>
        <p:grpSpPr bwMode="auto">
          <a:xfrm>
            <a:off x="148429" y="2321719"/>
            <a:ext cx="3581402" cy="1928813"/>
            <a:chOff x="0" y="2291"/>
            <a:chExt cx="2256" cy="1215"/>
          </a:xfrm>
        </p:grpSpPr>
        <p:sp>
          <p:nvSpPr>
            <p:cNvPr id="46" name="Text Box 6">
              <a:extLst>
                <a:ext uri="{FF2B5EF4-FFF2-40B4-BE49-F238E27FC236}">
                  <a16:creationId xmlns:a16="http://schemas.microsoft.com/office/drawing/2014/main" id="{DC9416C7-E6F5-4BB3-D981-7B7B6878227A}"/>
                </a:ext>
              </a:extLst>
            </p:cNvPr>
            <p:cNvSpPr txBox="1">
              <a:spLocks noChangeArrowheads="1"/>
            </p:cNvSpPr>
            <p:nvPr/>
          </p:nvSpPr>
          <p:spPr bwMode="auto">
            <a:xfrm>
              <a:off x="0" y="2924"/>
              <a:ext cx="2256"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s-AR" dirty="0">
                  <a:latin typeface="Arial" panose="020B0604020202020204" pitchFamily="34" charset="0"/>
                </a:rPr>
                <a:t>La </a:t>
              </a:r>
              <a:r>
                <a:rPr lang="es-AR" altLang="es-AR" noProof="1">
                  <a:latin typeface="Arial" panose="020B0604020202020204" pitchFamily="34" charset="0"/>
                </a:rPr>
                <a:t>identación</a:t>
              </a:r>
              <a:r>
                <a:rPr lang="en-US" altLang="es-AR" dirty="0">
                  <a:latin typeface="Arial" panose="020B0604020202020204" pitchFamily="34" charset="0"/>
                </a:rPr>
                <a:t> </a:t>
              </a:r>
              <a:r>
                <a:rPr lang="es-AR" altLang="es-AR" dirty="0">
                  <a:latin typeface="Arial" panose="020B0604020202020204" pitchFamily="34" charset="0"/>
                </a:rPr>
                <a:t>importa</a:t>
              </a:r>
              <a:r>
                <a:rPr lang="en-US" altLang="es-AR" dirty="0">
                  <a:latin typeface="Arial" panose="020B0604020202020204" pitchFamily="34" charset="0"/>
                </a:rPr>
                <a:t>…</a:t>
              </a:r>
            </a:p>
            <a:p>
              <a:pPr eaLnBrk="1" hangingPunct="1"/>
              <a:r>
                <a:rPr lang="en-US" altLang="es-AR" dirty="0">
                  <a:latin typeface="Arial" panose="020B0604020202020204" pitchFamily="34" charset="0"/>
                </a:rPr>
                <a:t>La primer </a:t>
              </a:r>
              <a:r>
                <a:rPr lang="es-AR" altLang="es-AR" dirty="0">
                  <a:latin typeface="Arial" panose="020B0604020202020204" pitchFamily="34" charset="0"/>
                </a:rPr>
                <a:t>línea</a:t>
              </a:r>
              <a:r>
                <a:rPr lang="en-US" altLang="es-AR" dirty="0">
                  <a:latin typeface="Arial" panose="020B0604020202020204" pitchFamily="34" charset="0"/>
                </a:rPr>
                <a:t> sin </a:t>
              </a:r>
              <a:r>
                <a:rPr lang="es-AR" altLang="es-AR" dirty="0" err="1">
                  <a:latin typeface="Arial" panose="020B0604020202020204" pitchFamily="34" charset="0"/>
                </a:rPr>
                <a:t>identación</a:t>
              </a:r>
              <a:r>
                <a:rPr lang="en-US" altLang="es-AR" dirty="0">
                  <a:latin typeface="Arial" panose="020B0604020202020204" pitchFamily="34" charset="0"/>
                </a:rPr>
                <a:t> es </a:t>
              </a:r>
              <a:r>
                <a:rPr lang="es-AR" altLang="es-AR" dirty="0">
                  <a:latin typeface="Arial" panose="020B0604020202020204" pitchFamily="34" charset="0"/>
                </a:rPr>
                <a:t>considerada</a:t>
              </a:r>
              <a:r>
                <a:rPr lang="en-US" altLang="es-AR" dirty="0">
                  <a:latin typeface="Arial" panose="020B0604020202020204" pitchFamily="34" charset="0"/>
                </a:rPr>
                <a:t> </a:t>
              </a:r>
              <a:r>
                <a:rPr lang="es-AR" altLang="es-AR" dirty="0">
                  <a:latin typeface="Arial" panose="020B0604020202020204" pitchFamily="34" charset="0"/>
                </a:rPr>
                <a:t>fuera</a:t>
              </a:r>
              <a:r>
                <a:rPr lang="en-US" altLang="es-AR" dirty="0">
                  <a:latin typeface="Arial" panose="020B0604020202020204" pitchFamily="34" charset="0"/>
                </a:rPr>
                <a:t> de la </a:t>
              </a:r>
              <a:r>
                <a:rPr lang="es-AR" altLang="es-AR" dirty="0">
                  <a:latin typeface="Arial" panose="020B0604020202020204" pitchFamily="34" charset="0"/>
                </a:rPr>
                <a:t>función</a:t>
              </a:r>
            </a:p>
          </p:txBody>
        </p:sp>
        <p:sp>
          <p:nvSpPr>
            <p:cNvPr id="47" name="Line 7">
              <a:extLst>
                <a:ext uri="{FF2B5EF4-FFF2-40B4-BE49-F238E27FC236}">
                  <a16:creationId xmlns:a16="http://schemas.microsoft.com/office/drawing/2014/main" id="{A830B180-94FF-EBBA-69A9-4B48351721F4}"/>
                </a:ext>
              </a:extLst>
            </p:cNvPr>
            <p:cNvSpPr>
              <a:spLocks noChangeShapeType="1"/>
            </p:cNvSpPr>
            <p:nvPr/>
          </p:nvSpPr>
          <p:spPr bwMode="auto">
            <a:xfrm flipV="1">
              <a:off x="889" y="2291"/>
              <a:ext cx="768" cy="624"/>
            </a:xfrm>
            <a:prstGeom prst="line">
              <a:avLst/>
            </a:prstGeom>
            <a:noFill/>
            <a:ln w="9525">
              <a:solidFill>
                <a:schemeClr val="accent1"/>
              </a:solidFill>
              <a:round/>
              <a:headEnd/>
              <a:tailEnd type="arrow" w="lg" len="lg"/>
            </a:ln>
            <a:extLst>
              <a:ext uri="{909E8E84-426E-40DD-AFC4-6F175D3DCCD1}">
                <a14:hiddenFill xmlns:a14="http://schemas.microsoft.com/office/drawing/2010/main">
                  <a:noFill/>
                </a14:hiddenFill>
              </a:ext>
            </a:extLst>
          </p:spPr>
          <p:txBody>
            <a:bodyPr lIns="92075" tIns="46038" rIns="92075" bIns="46038"/>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AR"/>
            </a:p>
          </p:txBody>
        </p:sp>
      </p:grpSp>
      <p:sp>
        <p:nvSpPr>
          <p:cNvPr id="35" name="Rectangle 34">
            <a:extLst>
              <a:ext uri="{FF2B5EF4-FFF2-40B4-BE49-F238E27FC236}">
                <a16:creationId xmlns:a16="http://schemas.microsoft.com/office/drawing/2014/main" id="{06F21387-207E-8B8B-D7E8-0DA1116D56C5}"/>
              </a:ext>
            </a:extLst>
          </p:cNvPr>
          <p:cNvSpPr>
            <a:spLocks noChangeArrowheads="1"/>
          </p:cNvSpPr>
          <p:nvPr/>
        </p:nvSpPr>
        <p:spPr bwMode="auto">
          <a:xfrm>
            <a:off x="1305018" y="1574674"/>
            <a:ext cx="6278633" cy="168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2" eaLnBrk="1" hangingPunct="1">
              <a:spcBef>
                <a:spcPct val="20000"/>
              </a:spcBef>
            </a:pPr>
            <a:r>
              <a:rPr lang="en-US" altLang="es-AR" b="1" dirty="0">
                <a:solidFill>
                  <a:srgbClr val="FF6600"/>
                </a:solidFill>
                <a:latin typeface="Courier New" panose="02070309020205020404" pitchFamily="49" charset="0"/>
              </a:rPr>
              <a:t>def</a:t>
            </a:r>
            <a:r>
              <a:rPr lang="en-US" altLang="es-AR" b="1" dirty="0">
                <a:latin typeface="Courier New" panose="02070309020205020404" pitchFamily="49" charset="0"/>
              </a:rPr>
              <a:t> </a:t>
            </a:r>
            <a:r>
              <a:rPr lang="en-US" altLang="es-AR" b="1" dirty="0" err="1">
                <a:solidFill>
                  <a:srgbClr val="0000FF"/>
                </a:solidFill>
                <a:latin typeface="Courier New" panose="02070309020205020404" pitchFamily="49" charset="0"/>
              </a:rPr>
              <a:t>obtener_cantidad</a:t>
            </a:r>
            <a:r>
              <a:rPr lang="en-US" altLang="es-AR" b="1" dirty="0">
                <a:latin typeface="Courier New" panose="02070309020205020404" pitchFamily="49" charset="0"/>
              </a:rPr>
              <a:t>(</a:t>
            </a:r>
            <a:r>
              <a:rPr lang="en-US" altLang="es-AR" b="1" dirty="0" err="1">
                <a:latin typeface="Courier New" panose="02070309020205020404" pitchFamily="49" charset="0"/>
              </a:rPr>
              <a:t>nombre_archivo</a:t>
            </a:r>
            <a:r>
              <a:rPr lang="en-US" altLang="es-AR" b="1" dirty="0">
                <a:latin typeface="Courier New" panose="02070309020205020404" pitchFamily="49" charset="0"/>
              </a:rPr>
              <a:t>):</a:t>
            </a:r>
          </a:p>
          <a:p>
            <a:pPr lvl="2" eaLnBrk="1" hangingPunct="1">
              <a:spcBef>
                <a:spcPct val="20000"/>
              </a:spcBef>
            </a:pPr>
            <a:r>
              <a:rPr lang="en-US" altLang="es-AR" b="1" dirty="0">
                <a:latin typeface="Courier New" panose="02070309020205020404" pitchFamily="49" charset="0"/>
              </a:rPr>
              <a:t>	 </a:t>
            </a:r>
            <a:r>
              <a:rPr lang="ja-JP" altLang="en-US" b="1" dirty="0">
                <a:solidFill>
                  <a:srgbClr val="008000"/>
                </a:solidFill>
                <a:latin typeface="Courier New" panose="02070309020205020404" pitchFamily="49" charset="0"/>
              </a:rPr>
              <a:t>“““</a:t>
            </a:r>
            <a:r>
              <a:rPr lang="en-US" altLang="ja-JP" b="1" dirty="0">
                <a:solidFill>
                  <a:srgbClr val="008000"/>
                </a:solidFill>
                <a:latin typeface="Courier New" panose="02070309020205020404" pitchFamily="49" charset="0"/>
              </a:rPr>
              <a:t>String de </a:t>
            </a:r>
            <a:r>
              <a:rPr lang="en-US" altLang="ja-JP" b="1" dirty="0" err="1">
                <a:solidFill>
                  <a:srgbClr val="008000"/>
                </a:solidFill>
                <a:latin typeface="Courier New" panose="02070309020205020404" pitchFamily="49" charset="0"/>
              </a:rPr>
              <a:t>documentación</a:t>
            </a:r>
            <a:r>
              <a:rPr lang="ja-JP" altLang="en-US" b="1" dirty="0">
                <a:solidFill>
                  <a:srgbClr val="008000"/>
                </a:solidFill>
                <a:latin typeface="Courier New" panose="02070309020205020404" pitchFamily="49" charset="0"/>
              </a:rPr>
              <a:t>”””</a:t>
            </a:r>
            <a:br>
              <a:rPr lang="en-US" altLang="ja-JP" b="1" dirty="0">
                <a:latin typeface="Courier New" panose="02070309020205020404" pitchFamily="49" charset="0"/>
              </a:rPr>
            </a:br>
            <a:r>
              <a:rPr lang="en-US" altLang="ja-JP" b="1" dirty="0">
                <a:latin typeface="Courier New" panose="02070309020205020404" pitchFamily="49" charset="0"/>
              </a:rPr>
              <a:t> 	 line1</a:t>
            </a:r>
          </a:p>
          <a:p>
            <a:pPr lvl="2" eaLnBrk="1" hangingPunct="1">
              <a:spcBef>
                <a:spcPct val="20000"/>
              </a:spcBef>
            </a:pPr>
            <a:r>
              <a:rPr lang="en-US" altLang="es-AR" b="1" dirty="0">
                <a:latin typeface="Courier New" panose="02070309020205020404" pitchFamily="49" charset="0"/>
              </a:rPr>
              <a:t>	 line2</a:t>
            </a:r>
          </a:p>
          <a:p>
            <a:pPr lvl="2" eaLnBrk="1" hangingPunct="1">
              <a:spcBef>
                <a:spcPct val="20000"/>
              </a:spcBef>
            </a:pPr>
            <a:r>
              <a:rPr lang="en-US" altLang="es-AR" b="1" dirty="0">
                <a:latin typeface="Courier New" panose="02070309020205020404" pitchFamily="49" charset="0"/>
              </a:rPr>
              <a:t>	 </a:t>
            </a:r>
            <a:r>
              <a:rPr lang="en-US" altLang="es-AR" b="1" dirty="0">
                <a:solidFill>
                  <a:srgbClr val="FF6600"/>
                </a:solidFill>
                <a:latin typeface="Courier New" panose="02070309020205020404" pitchFamily="49" charset="0"/>
              </a:rPr>
              <a:t>return</a:t>
            </a:r>
            <a:r>
              <a:rPr lang="en-US" altLang="es-AR" b="1" dirty="0">
                <a:latin typeface="Courier New" panose="02070309020205020404" pitchFamily="49" charset="0"/>
              </a:rPr>
              <a:t> </a:t>
            </a:r>
            <a:r>
              <a:rPr lang="en-US" altLang="es-AR" b="1" dirty="0" err="1">
                <a:latin typeface="Courier New" panose="02070309020205020404" pitchFamily="49" charset="0"/>
              </a:rPr>
              <a:t>contador</a:t>
            </a:r>
            <a:endParaRPr lang="en-US" altLang="es-AR" b="1" dirty="0">
              <a:latin typeface="Courier New" panose="02070309020205020404" pitchFamily="49" charset="0"/>
            </a:endParaRPr>
          </a:p>
        </p:txBody>
      </p:sp>
      <p:grpSp>
        <p:nvGrpSpPr>
          <p:cNvPr id="36" name="Group 35">
            <a:extLst>
              <a:ext uri="{FF2B5EF4-FFF2-40B4-BE49-F238E27FC236}">
                <a16:creationId xmlns:a16="http://schemas.microsoft.com/office/drawing/2014/main" id="{4B7D1F65-4003-71C5-B1AC-673CB5AF6250}"/>
              </a:ext>
            </a:extLst>
          </p:cNvPr>
          <p:cNvGrpSpPr>
            <a:grpSpLocks/>
          </p:cNvGrpSpPr>
          <p:nvPr/>
        </p:nvGrpSpPr>
        <p:grpSpPr bwMode="auto">
          <a:xfrm>
            <a:off x="148429" y="581787"/>
            <a:ext cx="4646620" cy="992188"/>
            <a:chOff x="-113" y="1139"/>
            <a:chExt cx="2927" cy="625"/>
          </a:xfrm>
        </p:grpSpPr>
        <p:sp>
          <p:nvSpPr>
            <p:cNvPr id="44" name="Text Box 9">
              <a:extLst>
                <a:ext uri="{FF2B5EF4-FFF2-40B4-BE49-F238E27FC236}">
                  <a16:creationId xmlns:a16="http://schemas.microsoft.com/office/drawing/2014/main" id="{32208E17-6297-DA3E-62B5-95A90DCF76F7}"/>
                </a:ext>
              </a:extLst>
            </p:cNvPr>
            <p:cNvSpPr txBox="1">
              <a:spLocks noChangeArrowheads="1"/>
            </p:cNvSpPr>
            <p:nvPr/>
          </p:nvSpPr>
          <p:spPr bwMode="auto">
            <a:xfrm>
              <a:off x="-113" y="1139"/>
              <a:ext cx="292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s-AR" dirty="0">
                  <a:latin typeface="Arial" panose="020B0604020202020204" pitchFamily="34" charset="0"/>
                </a:rPr>
                <a:t>La </a:t>
              </a:r>
              <a:r>
                <a:rPr lang="es-AR" altLang="es-AR" dirty="0">
                  <a:latin typeface="Arial" panose="020B0604020202020204" pitchFamily="34" charset="0"/>
                </a:rPr>
                <a:t>definición</a:t>
              </a:r>
              <a:r>
                <a:rPr lang="en-US" altLang="es-AR" dirty="0">
                  <a:latin typeface="Arial" panose="020B0604020202020204" pitchFamily="34" charset="0"/>
                </a:rPr>
                <a:t> de la </a:t>
              </a:r>
              <a:r>
                <a:rPr lang="es-AR" altLang="es-AR" dirty="0">
                  <a:latin typeface="Arial" panose="020B0604020202020204" pitchFamily="34" charset="0"/>
                </a:rPr>
                <a:t>función</a:t>
              </a:r>
              <a:r>
                <a:rPr lang="en-US" altLang="es-AR" dirty="0">
                  <a:latin typeface="Arial" panose="020B0604020202020204" pitchFamily="34" charset="0"/>
                </a:rPr>
                <a:t> comienza con:</a:t>
              </a:r>
              <a:r>
                <a:rPr lang="ja-JP" altLang="en-US" dirty="0">
                  <a:latin typeface="Arial" panose="020B0604020202020204" pitchFamily="34" charset="0"/>
                </a:rPr>
                <a:t>“</a:t>
              </a:r>
              <a:r>
                <a:rPr lang="en-US" altLang="ja-JP" dirty="0">
                  <a:latin typeface="Arial" panose="020B0604020202020204" pitchFamily="34" charset="0"/>
                </a:rPr>
                <a:t>def.</a:t>
              </a:r>
              <a:r>
                <a:rPr lang="ja-JP" altLang="en-US" dirty="0">
                  <a:latin typeface="Arial" panose="020B0604020202020204" pitchFamily="34" charset="0"/>
                </a:rPr>
                <a:t>”</a:t>
              </a:r>
              <a:endParaRPr lang="en-US" altLang="es-AR" dirty="0">
                <a:solidFill>
                  <a:schemeClr val="hlink"/>
                </a:solidFill>
                <a:latin typeface="Arial" panose="020B0604020202020204" pitchFamily="34" charset="0"/>
              </a:endParaRPr>
            </a:p>
          </p:txBody>
        </p:sp>
        <p:sp>
          <p:nvSpPr>
            <p:cNvPr id="45" name="Line 10">
              <a:extLst>
                <a:ext uri="{FF2B5EF4-FFF2-40B4-BE49-F238E27FC236}">
                  <a16:creationId xmlns:a16="http://schemas.microsoft.com/office/drawing/2014/main" id="{69677027-FFEE-D083-E328-80D91B0F839B}"/>
                </a:ext>
              </a:extLst>
            </p:cNvPr>
            <p:cNvSpPr>
              <a:spLocks noChangeShapeType="1"/>
            </p:cNvSpPr>
            <p:nvPr/>
          </p:nvSpPr>
          <p:spPr bwMode="auto">
            <a:xfrm>
              <a:off x="912" y="1440"/>
              <a:ext cx="330" cy="324"/>
            </a:xfrm>
            <a:prstGeom prst="line">
              <a:avLst/>
            </a:prstGeom>
            <a:noFill/>
            <a:ln w="9525">
              <a:solidFill>
                <a:schemeClr val="accent1"/>
              </a:solidFill>
              <a:round/>
              <a:headEnd/>
              <a:tailEnd type="arrow" w="lg" len="lg"/>
            </a:ln>
            <a:extLst>
              <a:ext uri="{909E8E84-426E-40DD-AFC4-6F175D3DCCD1}">
                <a14:hiddenFill xmlns:a14="http://schemas.microsoft.com/office/drawing/2010/main">
                  <a:noFill/>
                </a14:hiddenFill>
              </a:ext>
            </a:extLst>
          </p:spPr>
          <p:txBody>
            <a:bodyPr lIns="92075" tIns="46038" rIns="92075" bIns="46038"/>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AR"/>
            </a:p>
          </p:txBody>
        </p:sp>
      </p:grpSp>
      <p:grpSp>
        <p:nvGrpSpPr>
          <p:cNvPr id="37" name="Group 36">
            <a:extLst>
              <a:ext uri="{FF2B5EF4-FFF2-40B4-BE49-F238E27FC236}">
                <a16:creationId xmlns:a16="http://schemas.microsoft.com/office/drawing/2014/main" id="{7E159AA6-C2DE-9EC5-47FC-7D7E2CBF7C0C}"/>
              </a:ext>
            </a:extLst>
          </p:cNvPr>
          <p:cNvGrpSpPr>
            <a:grpSpLocks/>
          </p:cNvGrpSpPr>
          <p:nvPr/>
        </p:nvGrpSpPr>
        <p:grpSpPr bwMode="auto">
          <a:xfrm>
            <a:off x="4542632" y="594520"/>
            <a:ext cx="4213226" cy="849313"/>
            <a:chOff x="2499" y="1193"/>
            <a:chExt cx="2654" cy="535"/>
          </a:xfrm>
        </p:grpSpPr>
        <p:sp>
          <p:nvSpPr>
            <p:cNvPr id="41" name="Text Box 12">
              <a:extLst>
                <a:ext uri="{FF2B5EF4-FFF2-40B4-BE49-F238E27FC236}">
                  <a16:creationId xmlns:a16="http://schemas.microsoft.com/office/drawing/2014/main" id="{8758E8FA-590C-19BC-B32E-5C476E5C83F6}"/>
                </a:ext>
              </a:extLst>
            </p:cNvPr>
            <p:cNvSpPr txBox="1">
              <a:spLocks noChangeArrowheads="1"/>
            </p:cNvSpPr>
            <p:nvPr/>
          </p:nvSpPr>
          <p:spPr bwMode="auto">
            <a:xfrm>
              <a:off x="2499" y="1193"/>
              <a:ext cx="26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s-AR" dirty="0">
                  <a:latin typeface="Arial" panose="020B0604020202020204" pitchFamily="34" charset="0"/>
                </a:rPr>
                <a:t>Nombre de la </a:t>
              </a:r>
              <a:r>
                <a:rPr lang="es-AR" altLang="es-AR" dirty="0">
                  <a:latin typeface="Arial" panose="020B0604020202020204" pitchFamily="34" charset="0"/>
                </a:rPr>
                <a:t>función</a:t>
              </a:r>
              <a:r>
                <a:rPr lang="en-US" altLang="es-AR" dirty="0">
                  <a:latin typeface="Arial" panose="020B0604020202020204" pitchFamily="34" charset="0"/>
                </a:rPr>
                <a:t> y sus </a:t>
              </a:r>
              <a:r>
                <a:rPr lang="es-AR" altLang="es-AR" dirty="0">
                  <a:latin typeface="Arial" panose="020B0604020202020204" pitchFamily="34" charset="0"/>
                </a:rPr>
                <a:t>parámetros</a:t>
              </a:r>
              <a:endParaRPr lang="es-AR" altLang="es-AR" dirty="0">
                <a:solidFill>
                  <a:schemeClr val="hlink"/>
                </a:solidFill>
                <a:latin typeface="Arial" panose="020B0604020202020204" pitchFamily="34" charset="0"/>
              </a:endParaRPr>
            </a:p>
          </p:txBody>
        </p:sp>
        <p:sp>
          <p:nvSpPr>
            <p:cNvPr id="42" name="Line 13">
              <a:extLst>
                <a:ext uri="{FF2B5EF4-FFF2-40B4-BE49-F238E27FC236}">
                  <a16:creationId xmlns:a16="http://schemas.microsoft.com/office/drawing/2014/main" id="{4541AFB9-44B6-AD41-FCB8-7B9798A67FEF}"/>
                </a:ext>
              </a:extLst>
            </p:cNvPr>
            <p:cNvSpPr>
              <a:spLocks noChangeShapeType="1"/>
            </p:cNvSpPr>
            <p:nvPr/>
          </p:nvSpPr>
          <p:spPr bwMode="auto">
            <a:xfrm flipH="1">
              <a:off x="2658" y="1440"/>
              <a:ext cx="96" cy="288"/>
            </a:xfrm>
            <a:prstGeom prst="line">
              <a:avLst/>
            </a:prstGeom>
            <a:noFill/>
            <a:ln w="9525">
              <a:solidFill>
                <a:schemeClr val="accent1"/>
              </a:solidFill>
              <a:round/>
              <a:headEnd/>
              <a:tailEnd type="arrow" w="lg" len="lg"/>
            </a:ln>
            <a:extLst>
              <a:ext uri="{909E8E84-426E-40DD-AFC4-6F175D3DCCD1}">
                <a14:hiddenFill xmlns:a14="http://schemas.microsoft.com/office/drawing/2010/main">
                  <a:noFill/>
                </a14:hiddenFill>
              </a:ext>
            </a:extLst>
          </p:spPr>
          <p:txBody>
            <a:bodyPr lIns="92075" tIns="46038" rIns="92075" bIns="46038"/>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AR" dirty="0"/>
            </a:p>
          </p:txBody>
        </p:sp>
        <p:sp>
          <p:nvSpPr>
            <p:cNvPr id="43" name="Line 14">
              <a:extLst>
                <a:ext uri="{FF2B5EF4-FFF2-40B4-BE49-F238E27FC236}">
                  <a16:creationId xmlns:a16="http://schemas.microsoft.com/office/drawing/2014/main" id="{30B2CBA9-A6E3-0EED-2C19-9CE5A15D9D48}"/>
                </a:ext>
              </a:extLst>
            </p:cNvPr>
            <p:cNvSpPr>
              <a:spLocks noChangeShapeType="1"/>
            </p:cNvSpPr>
            <p:nvPr/>
          </p:nvSpPr>
          <p:spPr bwMode="auto">
            <a:xfrm flipH="1">
              <a:off x="3792" y="1445"/>
              <a:ext cx="576" cy="283"/>
            </a:xfrm>
            <a:prstGeom prst="line">
              <a:avLst/>
            </a:prstGeom>
            <a:noFill/>
            <a:ln w="9525">
              <a:solidFill>
                <a:schemeClr val="accent1"/>
              </a:solidFill>
              <a:round/>
              <a:headEnd/>
              <a:tailEnd type="arrow" w="lg" len="lg"/>
            </a:ln>
            <a:extLst>
              <a:ext uri="{909E8E84-426E-40DD-AFC4-6F175D3DCCD1}">
                <a14:hiddenFill xmlns:a14="http://schemas.microsoft.com/office/drawing/2010/main">
                  <a:noFill/>
                </a14:hiddenFill>
              </a:ext>
            </a:extLst>
          </p:spPr>
          <p:txBody>
            <a:bodyPr lIns="92075" tIns="46038" rIns="92075" bIns="46038"/>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AR" dirty="0"/>
            </a:p>
          </p:txBody>
        </p:sp>
      </p:grpSp>
      <p:grpSp>
        <p:nvGrpSpPr>
          <p:cNvPr id="38" name="Group 37">
            <a:extLst>
              <a:ext uri="{FF2B5EF4-FFF2-40B4-BE49-F238E27FC236}">
                <a16:creationId xmlns:a16="http://schemas.microsoft.com/office/drawing/2014/main" id="{47D457A3-7003-C245-D139-9AA24BC8ED1D}"/>
              </a:ext>
            </a:extLst>
          </p:cNvPr>
          <p:cNvGrpSpPr>
            <a:grpSpLocks/>
          </p:cNvGrpSpPr>
          <p:nvPr/>
        </p:nvGrpSpPr>
        <p:grpSpPr bwMode="auto">
          <a:xfrm>
            <a:off x="3834605" y="3247232"/>
            <a:ext cx="4891204" cy="1303007"/>
            <a:chOff x="2603" y="2582"/>
            <a:chExt cx="3469" cy="870"/>
          </a:xfrm>
        </p:grpSpPr>
        <p:sp>
          <p:nvSpPr>
            <p:cNvPr id="39" name="Text Box 16">
              <a:extLst>
                <a:ext uri="{FF2B5EF4-FFF2-40B4-BE49-F238E27FC236}">
                  <a16:creationId xmlns:a16="http://schemas.microsoft.com/office/drawing/2014/main" id="{62310909-2464-CE7F-8E0F-0C5B102C8834}"/>
                </a:ext>
              </a:extLst>
            </p:cNvPr>
            <p:cNvSpPr txBox="1">
              <a:spLocks noChangeArrowheads="1"/>
            </p:cNvSpPr>
            <p:nvPr/>
          </p:nvSpPr>
          <p:spPr bwMode="auto">
            <a:xfrm>
              <a:off x="2784" y="3020"/>
              <a:ext cx="328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s-AR" dirty="0">
                  <a:latin typeface="Arial" panose="020B0604020202020204" pitchFamily="34" charset="0"/>
                </a:rPr>
                <a:t>La palabra clave</a:t>
              </a:r>
              <a:r>
                <a:rPr lang="ja-JP" altLang="en-US" dirty="0">
                  <a:latin typeface="Arial" panose="020B0604020202020204" pitchFamily="34" charset="0"/>
                </a:rPr>
                <a:t>‘</a:t>
              </a:r>
              <a:r>
                <a:rPr lang="en-US" altLang="ja-JP" dirty="0">
                  <a:latin typeface="Arial" panose="020B0604020202020204" pitchFamily="34" charset="0"/>
                </a:rPr>
                <a:t>return</a:t>
              </a:r>
              <a:r>
                <a:rPr lang="ja-JP" altLang="en-US" dirty="0">
                  <a:latin typeface="Arial" panose="020B0604020202020204" pitchFamily="34" charset="0"/>
                </a:rPr>
                <a:t>’</a:t>
              </a:r>
              <a:r>
                <a:rPr lang="en-US" altLang="ja-JP" dirty="0">
                  <a:latin typeface="Arial" panose="020B0604020202020204" pitchFamily="34" charset="0"/>
                </a:rPr>
                <a:t> indica que </a:t>
              </a:r>
              <a:r>
                <a:rPr lang="es-AR" altLang="ja-JP" dirty="0">
                  <a:latin typeface="Arial" panose="020B0604020202020204" pitchFamily="34" charset="0"/>
                </a:rPr>
                <a:t>el</a:t>
              </a:r>
              <a:r>
                <a:rPr lang="en-US" altLang="ja-JP" dirty="0">
                  <a:latin typeface="Arial" panose="020B0604020202020204" pitchFamily="34" charset="0"/>
                </a:rPr>
                <a:t> valor</a:t>
              </a:r>
              <a:br>
                <a:rPr lang="en-US" altLang="ja-JP" dirty="0">
                  <a:latin typeface="Arial" panose="020B0604020202020204" pitchFamily="34" charset="0"/>
                </a:rPr>
              </a:br>
              <a:r>
                <a:rPr lang="es-AR" altLang="ja-JP" dirty="0">
                  <a:latin typeface="Arial" panose="020B0604020202020204" pitchFamily="34" charset="0"/>
                </a:rPr>
                <a:t>será</a:t>
              </a:r>
              <a:r>
                <a:rPr lang="en-US" altLang="ja-JP" dirty="0">
                  <a:latin typeface="Arial" panose="020B0604020202020204" pitchFamily="34" charset="0"/>
                </a:rPr>
                <a:t> </a:t>
              </a:r>
              <a:r>
                <a:rPr lang="es-AR" altLang="ja-JP" dirty="0">
                  <a:latin typeface="Arial" panose="020B0604020202020204" pitchFamily="34" charset="0"/>
                </a:rPr>
                <a:t>devuelvo</a:t>
              </a:r>
              <a:r>
                <a:rPr lang="en-US" altLang="ja-JP" dirty="0">
                  <a:latin typeface="Arial" panose="020B0604020202020204" pitchFamily="34" charset="0"/>
                </a:rPr>
                <a:t> a quien llamó a la función.</a:t>
              </a:r>
              <a:endParaRPr lang="en-US" altLang="es-AR" dirty="0">
                <a:solidFill>
                  <a:schemeClr val="hlink"/>
                </a:solidFill>
                <a:latin typeface="Arial" panose="020B0604020202020204" pitchFamily="34" charset="0"/>
              </a:endParaRPr>
            </a:p>
          </p:txBody>
        </p:sp>
        <p:sp>
          <p:nvSpPr>
            <p:cNvPr id="40" name="Line 17">
              <a:extLst>
                <a:ext uri="{FF2B5EF4-FFF2-40B4-BE49-F238E27FC236}">
                  <a16:creationId xmlns:a16="http://schemas.microsoft.com/office/drawing/2014/main" id="{582FE24E-A2E9-192D-D484-F9A67CBA3B42}"/>
                </a:ext>
              </a:extLst>
            </p:cNvPr>
            <p:cNvSpPr>
              <a:spLocks noChangeShapeType="1"/>
            </p:cNvSpPr>
            <p:nvPr/>
          </p:nvSpPr>
          <p:spPr bwMode="auto">
            <a:xfrm flipH="1" flipV="1">
              <a:off x="2603" y="2582"/>
              <a:ext cx="549" cy="446"/>
            </a:xfrm>
            <a:prstGeom prst="line">
              <a:avLst/>
            </a:prstGeom>
            <a:noFill/>
            <a:ln w="9525">
              <a:solidFill>
                <a:schemeClr val="accent1"/>
              </a:solidFill>
              <a:round/>
              <a:headEnd/>
              <a:tailEnd type="arrow" w="lg" len="lg"/>
            </a:ln>
            <a:extLst>
              <a:ext uri="{909E8E84-426E-40DD-AFC4-6F175D3DCCD1}">
                <a14:hiddenFill xmlns:a14="http://schemas.microsoft.com/office/drawing/2010/main">
                  <a:noFill/>
                </a14:hiddenFill>
              </a:ext>
            </a:extLst>
          </p:spPr>
          <p:txBody>
            <a:bodyPr lIns="92075" tIns="46038" rIns="92075" bIns="46038"/>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AR" dirty="0"/>
            </a:p>
          </p:txBody>
        </p:sp>
      </p:grpSp>
    </p:spTree>
    <p:extLst>
      <p:ext uri="{BB962C8B-B14F-4D97-AF65-F5344CB8AC3E}">
        <p14:creationId xmlns:p14="http://schemas.microsoft.com/office/powerpoint/2010/main" val="125053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267312" y="482015"/>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Ambientes virtuales</a:t>
            </a:r>
            <a:endParaRPr dirty="0"/>
          </a:p>
        </p:txBody>
      </p:sp>
      <p:pic>
        <p:nvPicPr>
          <p:cNvPr id="1026" name="Picture 2">
            <a:extLst>
              <a:ext uri="{FF2B5EF4-FFF2-40B4-BE49-F238E27FC236}">
                <a16:creationId xmlns:a16="http://schemas.microsoft.com/office/drawing/2014/main" id="{4CB1E4C6-F31B-7380-4C3B-D20089A6C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975" y="991532"/>
            <a:ext cx="6317929" cy="355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53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5" name="Text Box 6">
            <a:extLst>
              <a:ext uri="{FF2B5EF4-FFF2-40B4-BE49-F238E27FC236}">
                <a16:creationId xmlns:a16="http://schemas.microsoft.com/office/drawing/2014/main" id="{9F9F372E-8289-489E-8E73-54A33F2FB7D6}"/>
              </a:ext>
            </a:extLst>
          </p:cNvPr>
          <p:cNvSpPr txBox="1">
            <a:spLocks noChangeArrowheads="1"/>
          </p:cNvSpPr>
          <p:nvPr/>
        </p:nvSpPr>
        <p:spPr bwMode="auto">
          <a:xfrm>
            <a:off x="374887" y="1647825"/>
            <a:ext cx="7989183" cy="341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 altLang="es-AR" dirty="0">
                <a:latin typeface="Arial" panose="020B0604020202020204" pitchFamily="34" charset="0"/>
              </a:rPr>
              <a:t>Para crear un ambiente virtual ejecutamos el comando</a:t>
            </a:r>
          </a:p>
          <a:p>
            <a:pPr algn="ctr" eaLnBrk="1" hangingPunct="1"/>
            <a:r>
              <a:rPr lang="es-AR" sz="1800" b="0" i="1" dirty="0">
                <a:solidFill>
                  <a:srgbClr val="222222"/>
                </a:solidFill>
                <a:effectLst/>
                <a:latin typeface="Lucida Grande"/>
              </a:rPr>
              <a:t>python3 </a:t>
            </a:r>
            <a:r>
              <a:rPr lang="es-AR" sz="1800" b="0" i="1" dirty="0">
                <a:solidFill>
                  <a:srgbClr val="666666"/>
                </a:solidFill>
                <a:effectLst/>
                <a:latin typeface="Lucida Grande"/>
              </a:rPr>
              <a:t>-</a:t>
            </a:r>
            <a:r>
              <a:rPr lang="es-AR" sz="1800" b="0" i="1" dirty="0">
                <a:solidFill>
                  <a:srgbClr val="222222"/>
                </a:solidFill>
                <a:effectLst/>
                <a:latin typeface="Lucida Grande"/>
              </a:rPr>
              <a:t>m </a:t>
            </a:r>
            <a:r>
              <a:rPr lang="es-AR" sz="1800" b="0" i="1" dirty="0" err="1">
                <a:solidFill>
                  <a:srgbClr val="222222"/>
                </a:solidFill>
                <a:effectLst/>
                <a:latin typeface="Lucida Grande"/>
              </a:rPr>
              <a:t>venv</a:t>
            </a:r>
            <a:r>
              <a:rPr lang="es-AR" sz="1800" b="0" i="1" dirty="0">
                <a:solidFill>
                  <a:srgbClr val="222222"/>
                </a:solidFill>
                <a:effectLst/>
                <a:latin typeface="Lucida Grande"/>
              </a:rPr>
              <a:t> </a:t>
            </a:r>
            <a:r>
              <a:rPr lang="es-AR" sz="1800" b="0" i="1" dirty="0">
                <a:solidFill>
                  <a:srgbClr val="666666"/>
                </a:solidFill>
                <a:effectLst/>
                <a:latin typeface="Lucida Grande"/>
              </a:rPr>
              <a:t>/</a:t>
            </a:r>
            <a:r>
              <a:rPr lang="es-AR" sz="1800" b="0" i="1" dirty="0" err="1">
                <a:solidFill>
                  <a:srgbClr val="222222"/>
                </a:solidFill>
                <a:effectLst/>
                <a:latin typeface="Lucida Grande"/>
              </a:rPr>
              <a:t>path</a:t>
            </a:r>
            <a:r>
              <a:rPr lang="es-AR" sz="1800" b="0" i="1" dirty="0">
                <a:solidFill>
                  <a:srgbClr val="666666"/>
                </a:solidFill>
                <a:effectLst/>
                <a:latin typeface="Lucida Grande"/>
              </a:rPr>
              <a:t>/</a:t>
            </a:r>
            <a:r>
              <a:rPr lang="es-AR" sz="1800" b="0" i="1" dirty="0" err="1">
                <a:solidFill>
                  <a:srgbClr val="222222"/>
                </a:solidFill>
                <a:effectLst/>
                <a:latin typeface="Lucida Grande"/>
              </a:rPr>
              <a:t>to</a:t>
            </a:r>
            <a:r>
              <a:rPr lang="es-AR" sz="1800" b="0" i="1" dirty="0">
                <a:solidFill>
                  <a:srgbClr val="666666"/>
                </a:solidFill>
                <a:effectLst/>
                <a:latin typeface="Lucida Grande"/>
              </a:rPr>
              <a:t>/</a:t>
            </a:r>
            <a:r>
              <a:rPr lang="es-AR" sz="1800" b="0" i="1" dirty="0">
                <a:solidFill>
                  <a:srgbClr val="222222"/>
                </a:solidFill>
                <a:effectLst/>
                <a:latin typeface="Lucida Grande"/>
              </a:rPr>
              <a:t>new</a:t>
            </a:r>
            <a:r>
              <a:rPr lang="es-AR" sz="1800" b="0" i="1" dirty="0">
                <a:solidFill>
                  <a:srgbClr val="666666"/>
                </a:solidFill>
                <a:effectLst/>
                <a:latin typeface="Lucida Grande"/>
              </a:rPr>
              <a:t>/</a:t>
            </a:r>
            <a:r>
              <a:rPr lang="es-AR" sz="1800" b="0" i="1" dirty="0">
                <a:solidFill>
                  <a:srgbClr val="222222"/>
                </a:solidFill>
                <a:effectLst/>
                <a:latin typeface="Lucida Grande"/>
              </a:rPr>
              <a:t>virtual</a:t>
            </a:r>
            <a:r>
              <a:rPr lang="es-AR" sz="1800" b="0" i="1" dirty="0">
                <a:solidFill>
                  <a:srgbClr val="666666"/>
                </a:solidFill>
                <a:effectLst/>
                <a:latin typeface="Lucida Grande"/>
              </a:rPr>
              <a:t>/</a:t>
            </a:r>
            <a:r>
              <a:rPr lang="es-AR" sz="1800" b="0" i="1" dirty="0" err="1">
                <a:solidFill>
                  <a:srgbClr val="222222"/>
                </a:solidFill>
                <a:effectLst/>
                <a:latin typeface="Lucida Grande"/>
              </a:rPr>
              <a:t>environment</a:t>
            </a:r>
            <a:endParaRPr lang="es-AR" sz="1800" b="0" i="1" dirty="0">
              <a:solidFill>
                <a:srgbClr val="222222"/>
              </a:solidFill>
              <a:effectLst/>
              <a:latin typeface="Lucida Grande"/>
            </a:endParaRPr>
          </a:p>
          <a:p>
            <a:pPr algn="ctr" eaLnBrk="1" hangingPunct="1"/>
            <a:endParaRPr lang="es-AR" altLang="es-AR" i="1" dirty="0">
              <a:solidFill>
                <a:srgbClr val="222222"/>
              </a:solidFill>
              <a:latin typeface="Lucida Grande"/>
            </a:endParaRPr>
          </a:p>
          <a:p>
            <a:pPr eaLnBrk="1" hangingPunct="1"/>
            <a:r>
              <a:rPr lang="es-ES" altLang="es-AR" dirty="0">
                <a:latin typeface="Arial" panose="020B0604020202020204" pitchFamily="34" charset="0"/>
              </a:rPr>
              <a:t>Para poder activar y utilizar nuestro entorno virtual en consola ejecutamos</a:t>
            </a:r>
          </a:p>
          <a:p>
            <a:pPr algn="ctr" eaLnBrk="1" hangingPunct="1"/>
            <a:r>
              <a:rPr lang="es-AR" sz="1800" b="0" dirty="0">
                <a:solidFill>
                  <a:srgbClr val="666666"/>
                </a:solidFill>
                <a:effectLst/>
                <a:latin typeface="Lucida Grande"/>
              </a:rPr>
              <a:t>/</a:t>
            </a:r>
            <a:r>
              <a:rPr lang="es-AR" sz="1800" b="0" dirty="0" err="1">
                <a:solidFill>
                  <a:srgbClr val="222222"/>
                </a:solidFill>
                <a:effectLst/>
                <a:latin typeface="Lucida Grande"/>
              </a:rPr>
              <a:t>path</a:t>
            </a:r>
            <a:r>
              <a:rPr lang="es-AR" sz="1800" b="0" dirty="0">
                <a:solidFill>
                  <a:srgbClr val="666666"/>
                </a:solidFill>
                <a:effectLst/>
                <a:latin typeface="Lucida Grande"/>
              </a:rPr>
              <a:t>/</a:t>
            </a:r>
            <a:r>
              <a:rPr lang="es-AR" sz="1800" b="0" dirty="0" err="1">
                <a:solidFill>
                  <a:srgbClr val="222222"/>
                </a:solidFill>
                <a:effectLst/>
                <a:latin typeface="Lucida Grande"/>
              </a:rPr>
              <a:t>to</a:t>
            </a:r>
            <a:r>
              <a:rPr lang="es-AR" sz="1800" b="0" dirty="0">
                <a:solidFill>
                  <a:srgbClr val="666666"/>
                </a:solidFill>
                <a:effectLst/>
                <a:latin typeface="Lucida Grande"/>
              </a:rPr>
              <a:t>/</a:t>
            </a:r>
            <a:r>
              <a:rPr lang="es-AR" sz="1800" b="0" dirty="0">
                <a:solidFill>
                  <a:srgbClr val="222222"/>
                </a:solidFill>
                <a:effectLst/>
                <a:latin typeface="Lucida Grande"/>
              </a:rPr>
              <a:t>new</a:t>
            </a:r>
            <a:r>
              <a:rPr lang="es-AR" sz="1800" b="0" dirty="0">
                <a:solidFill>
                  <a:srgbClr val="666666"/>
                </a:solidFill>
                <a:effectLst/>
                <a:latin typeface="Lucida Grande"/>
              </a:rPr>
              <a:t>/</a:t>
            </a:r>
            <a:r>
              <a:rPr lang="es-AR" sz="1800" b="0" dirty="0">
                <a:solidFill>
                  <a:srgbClr val="222222"/>
                </a:solidFill>
                <a:effectLst/>
                <a:latin typeface="Lucida Grande"/>
              </a:rPr>
              <a:t>virtual</a:t>
            </a:r>
            <a:r>
              <a:rPr lang="es-AR" sz="1800" b="0" dirty="0">
                <a:solidFill>
                  <a:srgbClr val="666666"/>
                </a:solidFill>
                <a:effectLst/>
                <a:latin typeface="Lucida Grande"/>
              </a:rPr>
              <a:t>/</a:t>
            </a:r>
            <a:r>
              <a:rPr lang="es-AR" sz="1800" b="0" dirty="0" err="1">
                <a:solidFill>
                  <a:srgbClr val="222222"/>
                </a:solidFill>
                <a:effectLst/>
                <a:latin typeface="Lucida Grande"/>
              </a:rPr>
              <a:t>environment</a:t>
            </a:r>
            <a:r>
              <a:rPr lang="es-AR" sz="1800" b="0" dirty="0">
                <a:solidFill>
                  <a:srgbClr val="222222"/>
                </a:solidFill>
                <a:effectLst/>
                <a:latin typeface="Lucida Grande"/>
              </a:rPr>
              <a:t>/Script/actívate</a:t>
            </a:r>
          </a:p>
          <a:p>
            <a:pPr algn="ctr" eaLnBrk="1" hangingPunct="1"/>
            <a:endParaRPr lang="es-AR" altLang="es-AR" dirty="0">
              <a:solidFill>
                <a:srgbClr val="222222"/>
              </a:solidFill>
              <a:latin typeface="Lucida Grande"/>
            </a:endParaRPr>
          </a:p>
          <a:p>
            <a:pPr algn="just" eaLnBrk="1" hangingPunct="1"/>
            <a:r>
              <a:rPr lang="es-ES" altLang="es-AR" dirty="0">
                <a:latin typeface="Arial" panose="020B0604020202020204" pitchFamily="34" charset="0"/>
              </a:rPr>
              <a:t>Una vez activado, vamos a poder instalar los paquetes necesarios para nuestro proyecto por medio del gestor </a:t>
            </a:r>
            <a:r>
              <a:rPr lang="es-ES" altLang="es-AR" dirty="0" err="1">
                <a:latin typeface="Arial" panose="020B0604020202020204" pitchFamily="34" charset="0"/>
              </a:rPr>
              <a:t>pip</a:t>
            </a:r>
            <a:r>
              <a:rPr lang="es-ES" altLang="es-AR" dirty="0">
                <a:latin typeface="Arial" panose="020B0604020202020204" pitchFamily="34" charset="0"/>
              </a:rPr>
              <a:t>.</a:t>
            </a:r>
          </a:p>
          <a:p>
            <a:pPr algn="just" eaLnBrk="1" hangingPunct="1"/>
            <a:endParaRPr lang="es-ES" altLang="es-AR" dirty="0">
              <a:latin typeface="Arial" panose="020B0604020202020204" pitchFamily="34" charset="0"/>
            </a:endParaRPr>
          </a:p>
          <a:p>
            <a:pPr algn="just" eaLnBrk="1" hangingPunct="1"/>
            <a:r>
              <a:rPr lang="es-ES" altLang="es-AR" dirty="0">
                <a:latin typeface="Arial" panose="020B0604020202020204" pitchFamily="34" charset="0"/>
              </a:rPr>
              <a:t>Para salir del entorno virtual, por consola ejecutamos</a:t>
            </a:r>
          </a:p>
          <a:p>
            <a:pPr algn="ctr" eaLnBrk="1" hangingPunct="1"/>
            <a:r>
              <a:rPr lang="es-ES" altLang="es-AR" i="1" dirty="0" err="1">
                <a:solidFill>
                  <a:srgbClr val="222222"/>
                </a:solidFill>
                <a:latin typeface="Lucida Grande"/>
              </a:rPr>
              <a:t>deactivate</a:t>
            </a:r>
            <a:endParaRPr lang="es-ES" altLang="es-AR" i="1" dirty="0">
              <a:solidFill>
                <a:srgbClr val="222222"/>
              </a:solidFill>
              <a:latin typeface="Lucida Grande"/>
            </a:endParaRPr>
          </a:p>
          <a:p>
            <a:pPr eaLnBrk="1" hangingPunct="1"/>
            <a:endParaRPr lang="es-AR" altLang="es-AR" dirty="0">
              <a:latin typeface="Arial" panose="020B0604020202020204" pitchFamily="34" charset="0"/>
            </a:endParaRPr>
          </a:p>
        </p:txBody>
      </p:sp>
      <p:sp>
        <p:nvSpPr>
          <p:cNvPr id="6" name="Google Shape;207;p25">
            <a:extLst>
              <a:ext uri="{FF2B5EF4-FFF2-40B4-BE49-F238E27FC236}">
                <a16:creationId xmlns:a16="http://schemas.microsoft.com/office/drawing/2014/main" id="{51AF01C3-0ED9-4466-80AE-B9CAC80176DC}"/>
              </a:ext>
            </a:extLst>
          </p:cNvPr>
          <p:cNvSpPr txBox="1">
            <a:spLocks noGrp="1"/>
          </p:cNvSpPr>
          <p:nvPr>
            <p:ph type="title"/>
          </p:nvPr>
        </p:nvSpPr>
        <p:spPr>
          <a:xfrm>
            <a:off x="374888" y="892968"/>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Ambientes virtuales - Comandos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462330" y="759900"/>
            <a:ext cx="8097300" cy="3623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dirty="0"/>
              <a:t>No te olvides de completar la asistencia y consultar dudas</a:t>
            </a:r>
            <a:endParaRPr dirty="0"/>
          </a:p>
        </p:txBody>
      </p:sp>
    </p:spTree>
    <p:extLst>
      <p:ext uri="{BB962C8B-B14F-4D97-AF65-F5344CB8AC3E}">
        <p14:creationId xmlns:p14="http://schemas.microsoft.com/office/powerpoint/2010/main" val="61633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dirty="0"/>
              <a:t>Recordá: </a:t>
            </a:r>
            <a:endParaRPr dirty="0"/>
          </a:p>
          <a:p>
            <a:pPr marL="457200" lvl="0" indent="-431800" algn="l" rtl="0">
              <a:spcBef>
                <a:spcPts val="0"/>
              </a:spcBef>
              <a:spcAft>
                <a:spcPts val="0"/>
              </a:spcAft>
              <a:buSzPts val="3200"/>
              <a:buFont typeface="Montserrat SemiBold"/>
              <a:buChar char="●"/>
            </a:pPr>
            <a:r>
              <a:rPr lang="es" sz="3200" b="0" dirty="0">
                <a:latin typeface="Montserrat SemiBold"/>
                <a:ea typeface="Montserrat SemiBold"/>
                <a:cs typeface="Montserrat SemiBold"/>
                <a:sym typeface="Montserrat SemiBold"/>
              </a:rPr>
              <a:t>Revisar la Cartelera de Novedades.</a:t>
            </a:r>
            <a:endParaRPr sz="3200" b="0" dirty="0">
              <a:latin typeface="Montserrat SemiBold"/>
              <a:ea typeface="Montserrat SemiBold"/>
              <a:cs typeface="Montserrat SemiBold"/>
              <a:sym typeface="Montserrat SemiBold"/>
            </a:endParaRPr>
          </a:p>
          <a:p>
            <a:pPr marL="457200" lvl="0" indent="-431800" algn="l" rtl="0">
              <a:spcBef>
                <a:spcPts val="0"/>
              </a:spcBef>
              <a:spcAft>
                <a:spcPts val="0"/>
              </a:spcAft>
              <a:buSzPts val="3200"/>
              <a:buFont typeface="Montserrat SemiBold"/>
              <a:buChar char="●"/>
            </a:pPr>
            <a:r>
              <a:rPr lang="es" sz="3200" b="0" dirty="0">
                <a:latin typeface="Montserrat SemiBold"/>
                <a:ea typeface="Montserrat SemiBold"/>
                <a:cs typeface="Montserrat SemiBold"/>
                <a:sym typeface="Montserrat SemiBold"/>
              </a:rPr>
              <a:t>Hacer tus consultas en el Foro.</a:t>
            </a:r>
            <a:endParaRPr sz="3200" b="0" dirty="0">
              <a:latin typeface="Montserrat SemiBold"/>
              <a:ea typeface="Montserrat SemiBold"/>
              <a:cs typeface="Montserrat SemiBold"/>
              <a:sym typeface="Montserrat SemiBold"/>
            </a:endParaRPr>
          </a:p>
          <a:p>
            <a:pPr marL="0" lvl="0" indent="0" algn="l" rtl="0">
              <a:spcBef>
                <a:spcPts val="0"/>
              </a:spcBef>
              <a:spcAft>
                <a:spcPts val="0"/>
              </a:spcAft>
              <a:buNone/>
            </a:pPr>
            <a:endParaRPr sz="3200" dirty="0"/>
          </a:p>
          <a:p>
            <a:pPr marL="0" lvl="0" indent="0" algn="ctr" rtl="0">
              <a:spcBef>
                <a:spcPts val="0"/>
              </a:spcBef>
              <a:spcAft>
                <a:spcPts val="0"/>
              </a:spcAft>
              <a:buNone/>
            </a:pPr>
            <a:r>
              <a:rPr lang="es" sz="3200" dirty="0"/>
              <a:t>TODO EN EL AULA VIRTUAL</a:t>
            </a:r>
            <a:endParaRPr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a:t>Les damos la bienvenida</a:t>
            </a:r>
            <a:endParaRPr/>
          </a:p>
        </p:txBody>
      </p:sp>
      <p:sp>
        <p:nvSpPr>
          <p:cNvPr id="150" name="Google Shape;150;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Vamos a comenzar a grabar la clase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9"/>
          <p:cNvSpPr txBox="1">
            <a:spLocks noGrp="1"/>
          </p:cNvSpPr>
          <p:nvPr>
            <p:ph type="title" idx="2"/>
          </p:nvPr>
        </p:nvSpPr>
        <p:spPr>
          <a:xfrm>
            <a:off x="2072698" y="1161921"/>
            <a:ext cx="1091700" cy="300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dirty="0"/>
              <a:t>Clase 03</a:t>
            </a:r>
            <a:endParaRPr dirty="0"/>
          </a:p>
        </p:txBody>
      </p:sp>
      <p:sp>
        <p:nvSpPr>
          <p:cNvPr id="165" name="Google Shape;165;p19"/>
          <p:cNvSpPr txBox="1">
            <a:spLocks noGrp="1"/>
          </p:cNvSpPr>
          <p:nvPr>
            <p:ph type="title" idx="3"/>
          </p:nvPr>
        </p:nvSpPr>
        <p:spPr>
          <a:xfrm>
            <a:off x="5616686" y="1187769"/>
            <a:ext cx="935034" cy="300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dirty="0"/>
              <a:t>Clase 04</a:t>
            </a:r>
            <a:endParaRPr dirty="0"/>
          </a:p>
        </p:txBody>
      </p:sp>
      <p:sp>
        <p:nvSpPr>
          <p:cNvPr id="167" name="Google Shape;167;p19"/>
          <p:cNvSpPr txBox="1">
            <a:spLocks noGrp="1"/>
          </p:cNvSpPr>
          <p:nvPr>
            <p:ph type="title" idx="6"/>
          </p:nvPr>
        </p:nvSpPr>
        <p:spPr>
          <a:xfrm>
            <a:off x="1419598" y="2142014"/>
            <a:ext cx="2397900" cy="21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AR" b="1" dirty="0"/>
              <a:t>Python - Introducción</a:t>
            </a:r>
            <a:endParaRPr b="1" dirty="0"/>
          </a:p>
          <a:p>
            <a:pPr marL="0" lvl="0" indent="0" algn="l" rtl="0">
              <a:spcBef>
                <a:spcPts val="0"/>
              </a:spcBef>
              <a:spcAft>
                <a:spcPts val="0"/>
              </a:spcAft>
              <a:buNone/>
            </a:pPr>
            <a:endParaRPr dirty="0"/>
          </a:p>
          <a:p>
            <a:pPr marL="457200" lvl="0" indent="-292100" algn="l" rtl="0">
              <a:spcBef>
                <a:spcPts val="0"/>
              </a:spcBef>
              <a:spcAft>
                <a:spcPts val="0"/>
              </a:spcAft>
              <a:buSzPts val="1000"/>
              <a:buChar char="●"/>
            </a:pPr>
            <a:r>
              <a:rPr lang="es-AR" dirty="0"/>
              <a:t>Fundamentos del lenguaje</a:t>
            </a:r>
            <a:endParaRPr dirty="0"/>
          </a:p>
          <a:p>
            <a:pPr marL="457200" lvl="0" indent="-292100" algn="l" rtl="0">
              <a:spcBef>
                <a:spcPts val="0"/>
              </a:spcBef>
              <a:spcAft>
                <a:spcPts val="0"/>
              </a:spcAft>
              <a:buSzPts val="1000"/>
              <a:buChar char="●"/>
            </a:pPr>
            <a:r>
              <a:rPr lang="es" dirty="0"/>
              <a:t>Debug en Python</a:t>
            </a:r>
            <a:endParaRPr dirty="0"/>
          </a:p>
          <a:p>
            <a:pPr marL="457200" lvl="0" indent="-292100" algn="l" rtl="0">
              <a:spcBef>
                <a:spcPts val="0"/>
              </a:spcBef>
              <a:spcAft>
                <a:spcPts val="0"/>
              </a:spcAft>
              <a:buSzPts val="1000"/>
              <a:buChar char="●"/>
            </a:pPr>
            <a:r>
              <a:rPr lang="es" dirty="0"/>
              <a:t>Entorno virtual</a:t>
            </a:r>
            <a:endParaRPr dirty="0"/>
          </a:p>
          <a:p>
            <a:pPr marL="457200" lvl="0" indent="-292100" algn="l" rtl="0">
              <a:spcBef>
                <a:spcPts val="0"/>
              </a:spcBef>
              <a:spcAft>
                <a:spcPts val="0"/>
              </a:spcAft>
              <a:buSzPts val="1000"/>
              <a:buChar char="●"/>
            </a:pPr>
            <a:r>
              <a:rPr lang="es-AR" dirty="0"/>
              <a:t>Módulos y librerías</a:t>
            </a:r>
            <a:endParaRPr dirty="0"/>
          </a:p>
          <a:p>
            <a:pPr marL="457200" lvl="0" indent="-292100" algn="l" rtl="0">
              <a:spcBef>
                <a:spcPts val="0"/>
              </a:spcBef>
              <a:spcAft>
                <a:spcPts val="0"/>
              </a:spcAft>
              <a:buSzPts val="1000"/>
              <a:buChar char="●"/>
            </a:pPr>
            <a:r>
              <a:rPr lang="es-AR" dirty="0"/>
              <a:t>Tipos de datos</a:t>
            </a:r>
            <a:endParaRPr dirty="0"/>
          </a:p>
          <a:p>
            <a:pPr marL="457200" lvl="0" indent="-292100" algn="l" rtl="0">
              <a:spcBef>
                <a:spcPts val="0"/>
              </a:spcBef>
              <a:spcAft>
                <a:spcPts val="0"/>
              </a:spcAft>
              <a:buSzPts val="1000"/>
              <a:buChar char="●"/>
            </a:pPr>
            <a:r>
              <a:rPr lang="es-AR" dirty="0"/>
              <a:t>Funciones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2" name="Google Shape;167;p19">
            <a:extLst>
              <a:ext uri="{FF2B5EF4-FFF2-40B4-BE49-F238E27FC236}">
                <a16:creationId xmlns:a16="http://schemas.microsoft.com/office/drawing/2014/main" id="{4A59C09C-E2BA-3F33-07F3-C2CF3BF5DCB2}"/>
              </a:ext>
            </a:extLst>
          </p:cNvPr>
          <p:cNvSpPr txBox="1">
            <a:spLocks/>
          </p:cNvSpPr>
          <p:nvPr/>
        </p:nvSpPr>
        <p:spPr>
          <a:xfrm>
            <a:off x="4885253" y="2142014"/>
            <a:ext cx="2397900" cy="2121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000"/>
              <a:buFont typeface="Montserrat"/>
              <a:buNone/>
              <a:defRPr sz="10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buFont typeface="Arial"/>
              <a:buNone/>
            </a:pPr>
            <a:r>
              <a:rPr lang="es-AR" b="1" dirty="0"/>
              <a:t>Python – Diseño POO</a:t>
            </a:r>
          </a:p>
          <a:p>
            <a:endParaRPr lang="es-AR" dirty="0"/>
          </a:p>
          <a:p>
            <a:pPr marL="457200" indent="-292100">
              <a:buFont typeface="Montserrat"/>
              <a:buChar char="●"/>
            </a:pPr>
            <a:r>
              <a:rPr lang="es-AR" dirty="0"/>
              <a:t>Diseño de clase (draw.io, EA, Visual </a:t>
            </a:r>
            <a:r>
              <a:rPr lang="es-AR" dirty="0" err="1"/>
              <a:t>Paradigm</a:t>
            </a:r>
            <a:r>
              <a:rPr lang="es-AR" dirty="0"/>
              <a:t>, </a:t>
            </a:r>
            <a:r>
              <a:rPr lang="es-AR" dirty="0" err="1"/>
              <a:t>etc</a:t>
            </a:r>
            <a:r>
              <a:rPr lang="es-AR" dirty="0"/>
              <a:t>)</a:t>
            </a:r>
          </a:p>
          <a:p>
            <a:pPr marL="457200" indent="-292100">
              <a:buFont typeface="Montserrat"/>
              <a:buChar char="●"/>
            </a:pPr>
            <a:r>
              <a:rPr lang="es-AR" dirty="0"/>
              <a:t>Modelo de Dominio</a:t>
            </a:r>
          </a:p>
          <a:p>
            <a:pPr marL="457200" indent="-292100">
              <a:buFont typeface="Montserrat"/>
              <a:buChar char="●"/>
            </a:pPr>
            <a:r>
              <a:rPr lang="es-AR" dirty="0"/>
              <a:t>Diagrama de Clases</a:t>
            </a:r>
          </a:p>
          <a:p>
            <a:pPr marL="457200" indent="-292100">
              <a:buFont typeface="Montserrat"/>
              <a:buChar char="●"/>
            </a:pPr>
            <a:r>
              <a:rPr lang="es-AR" dirty="0"/>
              <a:t>Identidad, estado y comportamiento</a:t>
            </a:r>
          </a:p>
          <a:p>
            <a:pPr marL="457200" indent="-292100">
              <a:buFont typeface="Montserrat"/>
              <a:buChar char="●"/>
            </a:pPr>
            <a:r>
              <a:rPr lang="es-AR" dirty="0"/>
              <a:t>Relaciones entre clases</a:t>
            </a:r>
          </a:p>
          <a:p>
            <a:pPr marL="457200" indent="-292100">
              <a:buFont typeface="Montserrat"/>
              <a:buChar char="●"/>
            </a:pPr>
            <a:r>
              <a:rPr lang="es-AR" dirty="0"/>
              <a:t>Polimorfismo</a:t>
            </a:r>
          </a:p>
          <a:p>
            <a:pPr>
              <a:buSzPts val="1100"/>
              <a:buFont typeface="Arial"/>
              <a:buNone/>
            </a:pPr>
            <a:endParaRPr lang="es-AR" dirty="0"/>
          </a:p>
          <a:p>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ctrTitle"/>
          </p:nvPr>
        </p:nvSpPr>
        <p:spPr>
          <a:xfrm>
            <a:off x="550375" y="7600"/>
            <a:ext cx="8043300" cy="1172046"/>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¿Qu</a:t>
            </a:r>
            <a:r>
              <a:rPr lang="es-AR" dirty="0"/>
              <a:t>é</a:t>
            </a:r>
            <a:r>
              <a:rPr lang="es" dirty="0"/>
              <a:t> es Python?</a:t>
            </a:r>
            <a:endParaRPr dirty="0"/>
          </a:p>
        </p:txBody>
      </p:sp>
      <p:sp>
        <p:nvSpPr>
          <p:cNvPr id="182" name="Google Shape;182;p21"/>
          <p:cNvSpPr txBox="1">
            <a:spLocks noGrp="1"/>
          </p:cNvSpPr>
          <p:nvPr>
            <p:ph type="subTitle" idx="1"/>
          </p:nvPr>
        </p:nvSpPr>
        <p:spPr>
          <a:xfrm>
            <a:off x="599236" y="1121458"/>
            <a:ext cx="8043300" cy="264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AR" dirty="0"/>
              <a:t>Lenguaje de programación de alto nivel (visto en el curso de Full </a:t>
            </a:r>
            <a:r>
              <a:rPr lang="es-AR" dirty="0" err="1"/>
              <a:t>Stack</a:t>
            </a:r>
            <a:r>
              <a:rPr lang="es-AR" dirty="0"/>
              <a:t>)</a:t>
            </a:r>
          </a:p>
        </p:txBody>
      </p:sp>
      <p:sp>
        <p:nvSpPr>
          <p:cNvPr id="7" name="TextBox 6">
            <a:extLst>
              <a:ext uri="{FF2B5EF4-FFF2-40B4-BE49-F238E27FC236}">
                <a16:creationId xmlns:a16="http://schemas.microsoft.com/office/drawing/2014/main" id="{A008DEFD-4661-22E0-BE26-9AAF69619BB0}"/>
              </a:ext>
            </a:extLst>
          </p:cNvPr>
          <p:cNvSpPr txBox="1"/>
          <p:nvPr/>
        </p:nvSpPr>
        <p:spPr>
          <a:xfrm>
            <a:off x="599236" y="1566667"/>
            <a:ext cx="8488973" cy="2010166"/>
          </a:xfrm>
          <a:prstGeom prst="rect">
            <a:avLst/>
          </a:prstGeom>
          <a:noFill/>
        </p:spPr>
        <p:txBody>
          <a:bodyPr wrap="square">
            <a:spAutoFit/>
          </a:bodyPr>
          <a:lstStyle/>
          <a:p>
            <a:pPr marL="285750" indent="-285750">
              <a:lnSpc>
                <a:spcPct val="150000"/>
              </a:lnSpc>
              <a:buClr>
                <a:schemeClr val="dk2"/>
              </a:buClr>
              <a:buSzPts val="1700"/>
              <a:buFont typeface="Arial" panose="020B0604020202020204" pitchFamily="34" charset="0"/>
              <a:buChar char="•"/>
              <a:tabLst>
                <a:tab pos="699135" algn="l"/>
              </a:tabLst>
            </a:pPr>
            <a:r>
              <a:rPr lang="es-AR" sz="1700" b="1" dirty="0">
                <a:solidFill>
                  <a:schemeClr val="dk2"/>
                </a:solidFill>
                <a:latin typeface="Montserrat Medium"/>
                <a:sym typeface="Montserrat Medium"/>
              </a:rPr>
              <a:t>MULTIPARADIGMA</a:t>
            </a:r>
          </a:p>
          <a:p>
            <a:pPr marL="285750" indent="-285750">
              <a:lnSpc>
                <a:spcPct val="150000"/>
              </a:lnSpc>
              <a:buClr>
                <a:schemeClr val="dk2"/>
              </a:buClr>
              <a:buSzPts val="1700"/>
              <a:buFont typeface="Arial" panose="020B0604020202020204" pitchFamily="34" charset="0"/>
              <a:buChar char="•"/>
              <a:tabLst>
                <a:tab pos="699135" algn="l"/>
              </a:tabLst>
            </a:pPr>
            <a:r>
              <a:rPr lang="es-AR" sz="1700" b="1" dirty="0">
                <a:solidFill>
                  <a:schemeClr val="dk2"/>
                </a:solidFill>
                <a:latin typeface="Montserrat Medium"/>
                <a:sym typeface="Montserrat Medium"/>
              </a:rPr>
              <a:t>MULTIPLATAFORMA</a:t>
            </a:r>
          </a:p>
          <a:p>
            <a:pPr marL="285750" indent="-285750">
              <a:lnSpc>
                <a:spcPct val="150000"/>
              </a:lnSpc>
              <a:buClr>
                <a:schemeClr val="dk2"/>
              </a:buClr>
              <a:buSzPts val="1700"/>
              <a:buFont typeface="Arial" panose="020B0604020202020204" pitchFamily="34" charset="0"/>
              <a:buChar char="•"/>
              <a:tabLst>
                <a:tab pos="699135" algn="l"/>
              </a:tabLst>
            </a:pPr>
            <a:r>
              <a:rPr lang="es-AR" sz="1700" b="1" dirty="0">
                <a:solidFill>
                  <a:schemeClr val="dk2"/>
                </a:solidFill>
                <a:latin typeface="Montserrat Medium"/>
                <a:sym typeface="Montserrat Medium"/>
              </a:rPr>
              <a:t>DINÁMICAMENTE TIPADO</a:t>
            </a:r>
          </a:p>
          <a:p>
            <a:pPr marL="285750" indent="-285750">
              <a:lnSpc>
                <a:spcPct val="150000"/>
              </a:lnSpc>
              <a:buClr>
                <a:schemeClr val="dk2"/>
              </a:buClr>
              <a:buSzPts val="1700"/>
              <a:buFont typeface="Arial" panose="020B0604020202020204" pitchFamily="34" charset="0"/>
              <a:buChar char="•"/>
              <a:tabLst>
                <a:tab pos="699135" algn="l"/>
              </a:tabLst>
            </a:pPr>
            <a:r>
              <a:rPr lang="es-AR" sz="1700" b="1" dirty="0">
                <a:solidFill>
                  <a:schemeClr val="dk2"/>
                </a:solidFill>
                <a:latin typeface="Montserrat Medium"/>
                <a:sym typeface="Montserrat Medium"/>
              </a:rPr>
              <a:t>FUERTEMENTE TIPADO</a:t>
            </a:r>
          </a:p>
          <a:p>
            <a:pPr marL="285750" indent="-285750">
              <a:lnSpc>
                <a:spcPct val="150000"/>
              </a:lnSpc>
              <a:buClr>
                <a:schemeClr val="dk2"/>
              </a:buClr>
              <a:buSzPts val="1700"/>
              <a:buFont typeface="Arial" panose="020B0604020202020204" pitchFamily="34" charset="0"/>
              <a:buChar char="•"/>
              <a:tabLst>
                <a:tab pos="699135" algn="l"/>
              </a:tabLst>
            </a:pPr>
            <a:r>
              <a:rPr lang="es-AR" sz="1700" b="1" dirty="0">
                <a:solidFill>
                  <a:schemeClr val="dk2"/>
                </a:solidFill>
                <a:latin typeface="Montserrat Medium"/>
                <a:sym typeface="Montserrat Medium"/>
              </a:rPr>
              <a:t>ITERPRETADO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1026" name="Picture 2" descr="Get Started Tutorial for Python in Visual Studio Code">
            <a:extLst>
              <a:ext uri="{FF2B5EF4-FFF2-40B4-BE49-F238E27FC236}">
                <a16:creationId xmlns:a16="http://schemas.microsoft.com/office/drawing/2014/main" id="{63B56954-8332-A3CD-E162-1D0756ADA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72" y="730527"/>
            <a:ext cx="8167456" cy="36824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267312" y="482015"/>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Configuración</a:t>
            </a:r>
            <a:endParaRPr dirty="0"/>
          </a:p>
        </p:txBody>
      </p:sp>
      <p:pic>
        <p:nvPicPr>
          <p:cNvPr id="3" name="Picture 2" descr="A screenshot of a computer&#10;&#10;Description automatically generated with low confidence">
            <a:extLst>
              <a:ext uri="{FF2B5EF4-FFF2-40B4-BE49-F238E27FC236}">
                <a16:creationId xmlns:a16="http://schemas.microsoft.com/office/drawing/2014/main" id="{6CC79380-0639-D704-949E-F4DB15C50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442" y="3647908"/>
            <a:ext cx="2253357" cy="811498"/>
          </a:xfrm>
          <a:prstGeom prst="rect">
            <a:avLst/>
          </a:prstGeom>
        </p:spPr>
      </p:pic>
      <p:pic>
        <p:nvPicPr>
          <p:cNvPr id="5" name="Picture 2" descr="Screenshot of the search results in the Extensions panel for Windows with Python Install highlighted.">
            <a:extLst>
              <a:ext uri="{FF2B5EF4-FFF2-40B4-BE49-F238E27FC236}">
                <a16:creationId xmlns:a16="http://schemas.microsoft.com/office/drawing/2014/main" id="{4EA87221-9764-47DF-6D6C-F12A7DD566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313" y="1197144"/>
            <a:ext cx="3374568" cy="27492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7285BF3-0755-4057-3B4E-B95C8F34AB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6787" y="659502"/>
            <a:ext cx="4999900" cy="281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7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267312" y="482015"/>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Convención de Nombres (PEP8)</a:t>
            </a:r>
            <a:endParaRPr dirty="0"/>
          </a:p>
        </p:txBody>
      </p:sp>
      <p:pic>
        <p:nvPicPr>
          <p:cNvPr id="3074" name="Picture 2">
            <a:extLst>
              <a:ext uri="{FF2B5EF4-FFF2-40B4-BE49-F238E27FC236}">
                <a16:creationId xmlns:a16="http://schemas.microsoft.com/office/drawing/2014/main" id="{72FF71D1-10F6-9716-4554-36C2B3791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30" y="1306906"/>
            <a:ext cx="7979739" cy="252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57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267312" y="482015"/>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Palabras reservadas</a:t>
            </a:r>
            <a:endParaRPr dirty="0"/>
          </a:p>
        </p:txBody>
      </p:sp>
      <p:pic>
        <p:nvPicPr>
          <p:cNvPr id="2" name="Picture 1" descr="A screenshot of a computer&#10;&#10;Description automatically generated with medium confidence">
            <a:extLst>
              <a:ext uri="{FF2B5EF4-FFF2-40B4-BE49-F238E27FC236}">
                <a16:creationId xmlns:a16="http://schemas.microsoft.com/office/drawing/2014/main" id="{156A8E3D-B10A-680A-70DA-E3B3C3207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319" y="1077180"/>
            <a:ext cx="6889073" cy="3208693"/>
          </a:xfrm>
          <a:prstGeom prst="rect">
            <a:avLst/>
          </a:prstGeom>
        </p:spPr>
      </p:pic>
    </p:spTree>
    <p:extLst>
      <p:ext uri="{BB962C8B-B14F-4D97-AF65-F5344CB8AC3E}">
        <p14:creationId xmlns:p14="http://schemas.microsoft.com/office/powerpoint/2010/main" val="230968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 name="Google Shape;207;p25">
            <a:extLst>
              <a:ext uri="{FF2B5EF4-FFF2-40B4-BE49-F238E27FC236}">
                <a16:creationId xmlns:a16="http://schemas.microsoft.com/office/drawing/2014/main" id="{FFCD3A6A-DC31-DA75-E563-644AA990CC31}"/>
              </a:ext>
            </a:extLst>
          </p:cNvPr>
          <p:cNvSpPr txBox="1">
            <a:spLocks noGrp="1"/>
          </p:cNvSpPr>
          <p:nvPr>
            <p:ph type="title"/>
          </p:nvPr>
        </p:nvSpPr>
        <p:spPr>
          <a:xfrm>
            <a:off x="267312" y="482015"/>
            <a:ext cx="7846879" cy="5095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Variables y Scope</a:t>
            </a:r>
            <a:endParaRPr dirty="0"/>
          </a:p>
        </p:txBody>
      </p:sp>
      <p:pic>
        <p:nvPicPr>
          <p:cNvPr id="5122" name="Picture 2" descr="LEGB Rule for Python Scope - DEV Community">
            <a:extLst>
              <a:ext uri="{FF2B5EF4-FFF2-40B4-BE49-F238E27FC236}">
                <a16:creationId xmlns:a16="http://schemas.microsoft.com/office/drawing/2014/main" id="{3C338F36-2182-EE04-432A-4389AAB8C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18" y="1531928"/>
            <a:ext cx="4036957" cy="23992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1C6B554-CA87-AB98-61E9-C0BD5B09F0DD}"/>
              </a:ext>
            </a:extLst>
          </p:cNvPr>
          <p:cNvPicPr>
            <a:picLocks noChangeAspect="1"/>
          </p:cNvPicPr>
          <p:nvPr/>
        </p:nvPicPr>
        <p:blipFill>
          <a:blip r:embed="rId4"/>
          <a:stretch>
            <a:fillRect/>
          </a:stretch>
        </p:blipFill>
        <p:spPr>
          <a:xfrm>
            <a:off x="5317600" y="1296365"/>
            <a:ext cx="2796591" cy="2870362"/>
          </a:xfrm>
          <a:prstGeom prst="rect">
            <a:avLst/>
          </a:prstGeom>
        </p:spPr>
      </p:pic>
    </p:spTree>
    <p:extLst>
      <p:ext uri="{BB962C8B-B14F-4D97-AF65-F5344CB8AC3E}">
        <p14:creationId xmlns:p14="http://schemas.microsoft.com/office/powerpoint/2010/main" val="25506292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TotalTime>
  <Words>984</Words>
  <Application>Microsoft Office PowerPoint</Application>
  <PresentationFormat>Presentación en pantalla (16:9)</PresentationFormat>
  <Paragraphs>96</Paragraphs>
  <Slides>15</Slides>
  <Notes>15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15</vt:i4>
      </vt:variant>
    </vt:vector>
  </HeadingPairs>
  <TitlesOfParts>
    <vt:vector size="25" baseType="lpstr">
      <vt:lpstr>Sequel Sans Headline</vt:lpstr>
      <vt:lpstr>Courier New</vt:lpstr>
      <vt:lpstr>NotoSerif</vt:lpstr>
      <vt:lpstr>Montserrat</vt:lpstr>
      <vt:lpstr>Montserrat Medium</vt:lpstr>
      <vt:lpstr>Arial</vt:lpstr>
      <vt:lpstr>Montserrat SemiBold</vt:lpstr>
      <vt:lpstr>Lucida Grande</vt:lpstr>
      <vt:lpstr>Arial</vt:lpstr>
      <vt:lpstr>Simple Light</vt:lpstr>
      <vt:lpstr>DJANGO Clase 3</vt:lpstr>
      <vt:lpstr>Les damos la bienvenida</vt:lpstr>
      <vt:lpstr>Clase 03</vt:lpstr>
      <vt:lpstr>¿Qué es Python?</vt:lpstr>
      <vt:lpstr>Presentación de PowerPoint</vt:lpstr>
      <vt:lpstr>Configuración</vt:lpstr>
      <vt:lpstr>Convención de Nombres (PEP8)</vt:lpstr>
      <vt:lpstr>Palabras reservadas</vt:lpstr>
      <vt:lpstr>Variables y Scope</vt:lpstr>
      <vt:lpstr>Tipos Primitivos</vt:lpstr>
      <vt:lpstr>Presentación de PowerPoint</vt:lpstr>
      <vt:lpstr>Ambientes virtuales</vt:lpstr>
      <vt:lpstr>Ambientes virtuales - Comandos</vt:lpstr>
      <vt:lpstr>No te olvides de completar la asistencia y consultar dudas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Clase 3</dc:title>
  <cp:lastModifiedBy>Jose Federico Liquin</cp:lastModifiedBy>
  <cp:revision>13</cp:revision>
  <dcterms:modified xsi:type="dcterms:W3CDTF">2022-08-30T15:16:43Z</dcterms:modified>
</cp:coreProperties>
</file>