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presentation.xml" ContentType="application/vnd.openxmlformats-officedocument.presentationml.presentation.main+xml"/>
  <Override PartName="/ppt/_rels/presentation.xml.rels" ContentType="application/vnd.openxmlformats-package.relationships+xml"/>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rot="5400000">
            <a:off x="858600" y="345600"/>
            <a:ext cx="145080" cy="703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flipV="1">
            <a:off x="578520" y="4499280"/>
            <a:ext cx="11033640" cy="17280"/>
          </a:xfrm>
          <a:prstGeom prst="rect">
            <a:avLst/>
          </a:prstGeom>
          <a:solidFill>
            <a:schemeClr val="tx2">
              <a:lumMod val="25000"/>
              <a:lumOff val="75000"/>
            </a:schemeClr>
          </a:solidFill>
          <a:ln w="3240">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609480" y="273600"/>
            <a:ext cx="109720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3" name="PlaceHolder 4"/>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558360" y="0"/>
            <a:ext cx="11166480" cy="2017800"/>
          </a:xfrm>
          <a:prstGeom prst="rect">
            <a:avLst/>
          </a:prstGeom>
          <a:solidFill>
            <a:srgbClr val="ffffff"/>
          </a:solidFill>
          <a:ln w="9360">
            <a:solidFill>
              <a:schemeClr val="tx2">
                <a:lumMod val="10000"/>
                <a:lumOff val="90000"/>
              </a:schemeClr>
            </a:solidFill>
          </a:ln>
          <a:effectLst>
            <a:outerShdw algn="tl" blurRad="50800" dir="2700000" dist="37674"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p:style>
      </p:sp>
      <p:sp>
        <p:nvSpPr>
          <p:cNvPr id="41" name="CustomShape 2"/>
          <p:cNvSpPr/>
          <p:nvPr/>
        </p:nvSpPr>
        <p:spPr>
          <a:xfrm>
            <a:off x="567000" y="0"/>
            <a:ext cx="11154600" cy="2010600"/>
          </a:xfrm>
          <a:prstGeom prst="rect">
            <a:avLst/>
          </a:prstGeom>
          <a:solidFill>
            <a:srgbClr val="ffffff"/>
          </a:solidFill>
          <a:ln w="9360">
            <a:noFill/>
          </a:ln>
        </p:spPr>
        <p:style>
          <a:lnRef idx="2">
            <a:schemeClr val="accent1">
              <a:shade val="50000"/>
            </a:schemeClr>
          </a:lnRef>
          <a:fillRef idx="1">
            <a:schemeClr val="accent1"/>
          </a:fillRef>
          <a:effectRef idx="0">
            <a:schemeClr val="accent1"/>
          </a:effectRef>
          <a:fontRef idx="minor"/>
        </p:style>
      </p:sp>
      <p:sp>
        <p:nvSpPr>
          <p:cNvPr id="42" name="CustomShape 3"/>
          <p:cNvSpPr/>
          <p:nvPr/>
        </p:nvSpPr>
        <p:spPr>
          <a:xfrm>
            <a:off x="498960" y="787320"/>
            <a:ext cx="127080" cy="703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3"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82" name="Picture 3" descr=""/>
          <p:cNvPicPr/>
          <p:nvPr/>
        </p:nvPicPr>
        <p:blipFill>
          <a:blip r:embed="rId1"/>
          <a:srcRect l="4075" t="0" r="7542" b="0"/>
          <a:stretch/>
        </p:blipFill>
        <p:spPr>
          <a:xfrm>
            <a:off x="4110120" y="0"/>
            <a:ext cx="8080920" cy="6856920"/>
          </a:xfrm>
          <a:prstGeom prst="rect">
            <a:avLst/>
          </a:prstGeom>
          <a:ln>
            <a:noFill/>
          </a:ln>
        </p:spPr>
      </p:pic>
      <p:sp>
        <p:nvSpPr>
          <p:cNvPr id="83" name="CustomShape 2"/>
          <p:cNvSpPr/>
          <p:nvPr/>
        </p:nvSpPr>
        <p:spPr>
          <a:xfrm>
            <a:off x="0" y="0"/>
            <a:ext cx="4957920" cy="6856920"/>
          </a:xfrm>
          <a:custGeom>
            <a:avLst/>
            <a:gdLst/>
            <a:ah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solidFill>
            <a:schemeClr val="bg1"/>
          </a:solidFill>
          <a:ln w="9360">
            <a:solidFill>
              <a:schemeClr val="tx2">
                <a:lumMod val="10000"/>
                <a:lumOff val="90000"/>
              </a:schemeClr>
            </a:solidFill>
          </a:ln>
          <a:effectLst>
            <a:outerShdw algn="l" blurRad="50800" dist="38160"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p:style>
      </p:sp>
      <p:sp>
        <p:nvSpPr>
          <p:cNvPr id="84" name="CustomShape 3"/>
          <p:cNvSpPr/>
          <p:nvPr/>
        </p:nvSpPr>
        <p:spPr>
          <a:xfrm>
            <a:off x="0" y="0"/>
            <a:ext cx="4947840" cy="6856920"/>
          </a:xfrm>
          <a:custGeom>
            <a:avLst/>
            <a:gdLst/>
            <a:ah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solidFill>
            <a:schemeClr val="bg1"/>
          </a:solidFill>
          <a:ln w="9360">
            <a:noFill/>
          </a:ln>
        </p:spPr>
        <p:style>
          <a:lnRef idx="2">
            <a:schemeClr val="accent1">
              <a:shade val="50000"/>
            </a:schemeClr>
          </a:lnRef>
          <a:fillRef idx="1">
            <a:schemeClr val="accent1"/>
          </a:fillRef>
          <a:effectRef idx="0">
            <a:schemeClr val="accent1"/>
          </a:effectRef>
          <a:fontRef idx="minor"/>
        </p:style>
      </p:sp>
      <p:sp>
        <p:nvSpPr>
          <p:cNvPr id="85" name="CustomShape 4"/>
          <p:cNvSpPr/>
          <p:nvPr/>
        </p:nvSpPr>
        <p:spPr>
          <a:xfrm>
            <a:off x="478080" y="1122480"/>
            <a:ext cx="4022280" cy="320292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0" lang="en-US" sz="4800" spc="-1" strike="noStrike">
                <a:solidFill>
                  <a:srgbClr val="000000"/>
                </a:solidFill>
                <a:latin typeface="Avenir Next LT Pro"/>
                <a:ea typeface="DejaVu Sans"/>
              </a:rPr>
              <a:t>NPJohn</a:t>
            </a:r>
            <a:endParaRPr b="0" lang="en-US" sz="4800" spc="-1" strike="noStrike">
              <a:latin typeface="Arial"/>
            </a:endParaRPr>
          </a:p>
        </p:txBody>
      </p:sp>
      <p:sp>
        <p:nvSpPr>
          <p:cNvPr id="86" name="CustomShape 5"/>
          <p:cNvSpPr/>
          <p:nvPr/>
        </p:nvSpPr>
        <p:spPr>
          <a:xfrm>
            <a:off x="478080" y="4872960"/>
            <a:ext cx="3932280" cy="1207080"/>
          </a:xfrm>
          <a:prstGeom prst="rect">
            <a:avLst/>
          </a:prstGeom>
          <a:noFill/>
          <a:ln>
            <a:noFill/>
          </a:ln>
        </p:spPr>
        <p:style>
          <a:lnRef idx="0"/>
          <a:fillRef idx="0"/>
          <a:effectRef idx="0"/>
          <a:fontRef idx="minor"/>
        </p:style>
        <p:txBody>
          <a:bodyPr lIns="90000" rIns="90000" tIns="45000" bIns="45000">
            <a:normAutofit/>
          </a:bodyPr>
          <a:p>
            <a:pPr>
              <a:lnSpc>
                <a:spcPct val="110000"/>
              </a:lnSpc>
              <a:spcBef>
                <a:spcPts val="1001"/>
              </a:spcBef>
            </a:pPr>
            <a:r>
              <a:rPr b="0" lang="en-US" sz="2000" spc="-1" strike="noStrike">
                <a:solidFill>
                  <a:srgbClr val="000000"/>
                </a:solidFill>
                <a:latin typeface="Avenir Next LT Pro"/>
                <a:ea typeface="DejaVu Sans"/>
              </a:rPr>
              <a:t>Una versione parallela e distribuita di John the Ripper che sfrutta MPI.</a:t>
            </a:r>
            <a:endParaRPr b="0" lang="en-US" sz="2000" spc="-1" strike="noStrike">
              <a:latin typeface="Arial"/>
            </a:endParaRPr>
          </a:p>
        </p:txBody>
      </p:sp>
      <p:sp>
        <p:nvSpPr>
          <p:cNvPr id="87" name="CustomShape 6"/>
          <p:cNvSpPr/>
          <p:nvPr/>
        </p:nvSpPr>
        <p:spPr>
          <a:xfrm rot="5400000">
            <a:off x="761040" y="345600"/>
            <a:ext cx="145080" cy="703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8" name="CustomShape 7"/>
          <p:cNvSpPr/>
          <p:nvPr/>
        </p:nvSpPr>
        <p:spPr>
          <a:xfrm>
            <a:off x="480960" y="4546800"/>
            <a:ext cx="4022280" cy="17280"/>
          </a:xfrm>
          <a:prstGeom prst="rect">
            <a:avLst/>
          </a:prstGeom>
          <a:solidFill>
            <a:schemeClr val="tx2">
              <a:lumMod val="25000"/>
              <a:lumOff val="75000"/>
            </a:schemeClr>
          </a:solidFill>
          <a:ln w="3240">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1115640" y="548640"/>
            <a:ext cx="10167120" cy="11786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000" spc="-1" strike="noStrike">
                <a:solidFill>
                  <a:srgbClr val="000000"/>
                </a:solidFill>
                <a:latin typeface="Avenir Next LT Pro"/>
                <a:ea typeface="DejaVu Sans"/>
              </a:rPr>
              <a:t>JTR in a nutshell</a:t>
            </a:r>
            <a:endParaRPr b="0" lang="en-US" sz="4000" spc="-1" strike="noStrike">
              <a:latin typeface="Arial"/>
            </a:endParaRPr>
          </a:p>
        </p:txBody>
      </p:sp>
      <p:sp>
        <p:nvSpPr>
          <p:cNvPr id="90" name="CustomShape 2"/>
          <p:cNvSpPr/>
          <p:nvPr/>
        </p:nvSpPr>
        <p:spPr>
          <a:xfrm>
            <a:off x="1115640" y="2477880"/>
            <a:ext cx="10167120" cy="3693240"/>
          </a:xfrm>
          <a:prstGeom prst="rect">
            <a:avLst/>
          </a:prstGeom>
          <a:noFill/>
          <a:ln>
            <a:noFill/>
          </a:ln>
        </p:spPr>
        <p:style>
          <a:lnRef idx="0"/>
          <a:fillRef idx="0"/>
          <a:effectRef idx="0"/>
          <a:fontRef idx="minor"/>
        </p:style>
        <p:txBody>
          <a:bodyPr lIns="90000" rIns="90000" tIns="45000" bIns="45000">
            <a:normAutofit fontScale="81000"/>
          </a:bodyPr>
          <a:p>
            <a:pPr marL="228600" indent="-227520">
              <a:lnSpc>
                <a:spcPct val="110000"/>
              </a:lnSpc>
              <a:spcBef>
                <a:spcPts val="1001"/>
              </a:spcBef>
              <a:buClr>
                <a:srgbClr val="000000"/>
              </a:buClr>
              <a:buFont typeface="Arial"/>
              <a:buChar char="•"/>
            </a:pPr>
            <a:r>
              <a:rPr b="0" lang="en-US" sz="2800" spc="-1" strike="noStrike">
                <a:solidFill>
                  <a:srgbClr val="000000"/>
                </a:solidFill>
                <a:latin typeface="Avenir Next LT Pro"/>
                <a:ea typeface="DejaVu Sans"/>
              </a:rPr>
              <a:t>John the Ripper è un software che viene utilizzato per crackare password. Esso opera provando un’enorme quantità di password,  e controllando, una per una, se una certa password è uguale a quella ricercata. Il vero è proprio controllo avviene sugli hash, dato che l’hash è l’unico indizio che si ha inizialmente sulla password. Quindi ogni volta che JTR deve provare una password, dovrà prima generare il suo hash con lo stesso algoritmo utilizzato per la password ricercata.</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115640" y="548640"/>
            <a:ext cx="10167120" cy="11786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000" spc="-1" strike="noStrike">
                <a:solidFill>
                  <a:srgbClr val="000000"/>
                </a:solidFill>
                <a:latin typeface="Avenir Next LT Pro"/>
                <a:ea typeface="DejaVu Sans"/>
              </a:rPr>
              <a:t>Idea di base</a:t>
            </a:r>
            <a:endParaRPr b="0" lang="en-US" sz="4000" spc="-1" strike="noStrike">
              <a:latin typeface="Arial"/>
            </a:endParaRPr>
          </a:p>
        </p:txBody>
      </p:sp>
      <p:sp>
        <p:nvSpPr>
          <p:cNvPr id="92" name="CustomShape 2"/>
          <p:cNvSpPr/>
          <p:nvPr/>
        </p:nvSpPr>
        <p:spPr>
          <a:xfrm>
            <a:off x="1115640" y="2477880"/>
            <a:ext cx="10167120" cy="3693240"/>
          </a:xfrm>
          <a:prstGeom prst="rect">
            <a:avLst/>
          </a:prstGeom>
          <a:noFill/>
          <a:ln>
            <a:noFill/>
          </a:ln>
        </p:spPr>
        <p:style>
          <a:lnRef idx="0"/>
          <a:fillRef idx="0"/>
          <a:effectRef idx="0"/>
          <a:fontRef idx="minor"/>
        </p:style>
        <p:txBody>
          <a:bodyPr lIns="90000" rIns="90000" tIns="45000" bIns="45000">
            <a:normAutofit fontScale="55000"/>
          </a:bodyPr>
          <a:p>
            <a:pPr marL="228600" indent="-227520">
              <a:lnSpc>
                <a:spcPct val="110000"/>
              </a:lnSpc>
              <a:spcBef>
                <a:spcPts val="1001"/>
              </a:spcBef>
              <a:buClr>
                <a:srgbClr val="000000"/>
              </a:buClr>
              <a:buFont typeface="Arial"/>
              <a:buChar char="•"/>
            </a:pPr>
            <a:r>
              <a:rPr b="0" lang="en-US" sz="2800" spc="-1" strike="noStrike">
                <a:solidFill>
                  <a:srgbClr val="000000"/>
                </a:solidFill>
                <a:latin typeface="Avenir Next LT Pro"/>
                <a:ea typeface="DejaVu Sans"/>
              </a:rPr>
              <a:t>Il lavoro di JTR è naturalmente sequenziale.  Ma sappiamo già all’inizio quali password dovremo provare.</a:t>
            </a:r>
            <a:endParaRPr b="0" lang="en-US" sz="2800" spc="-1" strike="noStrike">
              <a:latin typeface="Arial"/>
            </a:endParaRPr>
          </a:p>
          <a:p>
            <a:pPr marL="228600" indent="-227520">
              <a:lnSpc>
                <a:spcPct val="110000"/>
              </a:lnSpc>
              <a:spcBef>
                <a:spcPts val="1001"/>
              </a:spcBef>
              <a:buClr>
                <a:srgbClr val="000000"/>
              </a:buClr>
              <a:buFont typeface="Arial"/>
              <a:buChar char="•"/>
            </a:pPr>
            <a:r>
              <a:rPr b="0" lang="en-US" sz="2800" spc="-1" strike="noStrike">
                <a:solidFill>
                  <a:srgbClr val="000000"/>
                </a:solidFill>
                <a:latin typeface="Avenir Next LT Pro"/>
                <a:ea typeface="DejaVu Sans"/>
              </a:rPr>
              <a:t>Allora possiamo suddividere il carico di lavoro su più di un core per ottenere della parallelizzazione e trovare il risultato voluto in una frazione del tempo.</a:t>
            </a:r>
            <a:endParaRPr b="0" lang="en-US" sz="2800" spc="-1" strike="noStrike">
              <a:latin typeface="Arial"/>
            </a:endParaRPr>
          </a:p>
          <a:p>
            <a:pPr marL="228600" indent="-227520">
              <a:lnSpc>
                <a:spcPct val="110000"/>
              </a:lnSpc>
              <a:spcBef>
                <a:spcPts val="1001"/>
              </a:spcBef>
              <a:buClr>
                <a:srgbClr val="000000"/>
              </a:buClr>
              <a:buFont typeface="Arial"/>
              <a:buChar char="•"/>
            </a:pPr>
            <a:r>
              <a:rPr b="0" lang="en-US" sz="2800" spc="-1" strike="noStrike">
                <a:solidFill>
                  <a:srgbClr val="000000"/>
                </a:solidFill>
                <a:latin typeface="Avenir Next LT Pro"/>
                <a:ea typeface="DejaVu Sans"/>
              </a:rPr>
              <a:t>Inoltre, non è necessario che i core si trovino sulla stessa macchina, quindi possiamo ulteriormente dividere il carico su un cluster connesso in LAN (o, dato che la comunicazione tra core avviene di rado, anche via Internet!).</a:t>
            </a:r>
            <a:endParaRPr b="0" lang="en-US" sz="2800" spc="-1" strike="noStrike">
              <a:latin typeface="Arial"/>
            </a:endParaRPr>
          </a:p>
          <a:p>
            <a:pPr>
              <a:lnSpc>
                <a:spcPct val="110000"/>
              </a:lnSpc>
              <a:spcBef>
                <a:spcPts val="1001"/>
              </a:spcBef>
            </a:pPr>
            <a:endParaRPr b="0" lang="en-US" sz="2800" spc="-1" strike="noStrike">
              <a:latin typeface="Arial"/>
            </a:endParaRPr>
          </a:p>
          <a:p>
            <a:pPr>
              <a:lnSpc>
                <a:spcPct val="110000"/>
              </a:lnSpc>
              <a:spcBef>
                <a:spcPts val="1001"/>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1115640" y="548640"/>
            <a:ext cx="10167120" cy="11786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000" spc="-1" strike="noStrike">
                <a:solidFill>
                  <a:srgbClr val="000000"/>
                </a:solidFill>
                <a:latin typeface="Avenir Next LT Pro"/>
                <a:ea typeface="DejaVu Sans"/>
              </a:rPr>
              <a:t>Software utilizzato</a:t>
            </a:r>
            <a:endParaRPr b="0" lang="en-US" sz="4000" spc="-1" strike="noStrike">
              <a:latin typeface="Arial"/>
            </a:endParaRPr>
          </a:p>
        </p:txBody>
      </p:sp>
      <p:sp>
        <p:nvSpPr>
          <p:cNvPr id="94" name="CustomShape 2"/>
          <p:cNvSpPr/>
          <p:nvPr/>
        </p:nvSpPr>
        <p:spPr>
          <a:xfrm>
            <a:off x="1115640" y="2477880"/>
            <a:ext cx="10167120" cy="3693240"/>
          </a:xfrm>
          <a:prstGeom prst="rect">
            <a:avLst/>
          </a:prstGeom>
          <a:noFill/>
          <a:ln>
            <a:noFill/>
          </a:ln>
        </p:spPr>
        <p:style>
          <a:lnRef idx="0"/>
          <a:fillRef idx="0"/>
          <a:effectRef idx="0"/>
          <a:fontRef idx="minor"/>
        </p:style>
        <p:txBody>
          <a:bodyPr lIns="90000" rIns="90000" tIns="45000" bIns="45000">
            <a:noAutofit/>
          </a:bodyPr>
          <a:p>
            <a:pPr marL="228600" indent="-227520">
              <a:lnSpc>
                <a:spcPct val="110000"/>
              </a:lnSpc>
              <a:spcBef>
                <a:spcPts val="1001"/>
              </a:spcBef>
              <a:buClr>
                <a:srgbClr val="000000"/>
              </a:buClr>
              <a:buFont typeface="Arial"/>
              <a:buChar char="•"/>
            </a:pPr>
            <a:r>
              <a:rPr b="0" lang="en-US" sz="2800" spc="-1" strike="noStrike">
                <a:solidFill>
                  <a:srgbClr val="000000"/>
                </a:solidFill>
                <a:latin typeface="Avenir Next LT Pro"/>
                <a:ea typeface="DejaVu Sans"/>
              </a:rPr>
              <a:t>Per parallelizzare il lavoro viene usato MPI, che permette di avere il controllo dei singoli core della macchina dove si sta eseguendo.</a:t>
            </a:r>
            <a:endParaRPr b="0" lang="en-US" sz="2800" spc="-1" strike="noStrike">
              <a:latin typeface="Arial"/>
            </a:endParaRPr>
          </a:p>
          <a:p>
            <a:pPr marL="228600" indent="-227520">
              <a:lnSpc>
                <a:spcPct val="110000"/>
              </a:lnSpc>
              <a:spcBef>
                <a:spcPts val="1001"/>
              </a:spcBef>
              <a:buClr>
                <a:srgbClr val="000000"/>
              </a:buClr>
              <a:buFont typeface="Arial"/>
              <a:buChar char="•"/>
            </a:pPr>
            <a:r>
              <a:rPr b="0" lang="en-US" sz="2800" spc="-1" strike="noStrike">
                <a:solidFill>
                  <a:srgbClr val="000000"/>
                </a:solidFill>
                <a:latin typeface="Avenir Next LT Pro"/>
                <a:ea typeface="DejaVu Sans"/>
              </a:rPr>
              <a:t>Nel caso di uso distribuito in rete, verranno utilizzati SSH e NFS.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115640" y="548640"/>
            <a:ext cx="10167120" cy="11786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000" spc="-1" strike="noStrike">
                <a:solidFill>
                  <a:srgbClr val="000000"/>
                </a:solidFill>
                <a:latin typeface="Avenir Next LT Pro"/>
                <a:ea typeface="DejaVu Sans"/>
              </a:rPr>
              <a:t>Software utilizzato</a:t>
            </a:r>
            <a:endParaRPr b="0" lang="en-US" sz="4000" spc="-1" strike="noStrike">
              <a:latin typeface="Arial"/>
            </a:endParaRPr>
          </a:p>
        </p:txBody>
      </p:sp>
      <p:sp>
        <p:nvSpPr>
          <p:cNvPr id="96" name="CustomShape 2"/>
          <p:cNvSpPr/>
          <p:nvPr/>
        </p:nvSpPr>
        <p:spPr>
          <a:xfrm>
            <a:off x="1115640" y="2477880"/>
            <a:ext cx="10167120" cy="3693240"/>
          </a:xfrm>
          <a:prstGeom prst="rect">
            <a:avLst/>
          </a:prstGeom>
          <a:noFill/>
          <a:ln>
            <a:noFill/>
          </a:ln>
        </p:spPr>
        <p:style>
          <a:lnRef idx="0"/>
          <a:fillRef idx="0"/>
          <a:effectRef idx="0"/>
          <a:fontRef idx="minor"/>
        </p:style>
        <p:txBody>
          <a:bodyPr lIns="90000" rIns="90000" tIns="45000" bIns="45000">
            <a:noAutofit/>
          </a:bodyPr>
          <a:p>
            <a:pPr marL="228600" indent="-227520">
              <a:lnSpc>
                <a:spcPct val="110000"/>
              </a:lnSpc>
              <a:spcBef>
                <a:spcPts val="1001"/>
              </a:spcBef>
              <a:buClr>
                <a:srgbClr val="000000"/>
              </a:buClr>
              <a:buFont typeface="Arial"/>
              <a:buChar char="•"/>
            </a:pPr>
            <a:r>
              <a:rPr b="0" lang="en-US" sz="2800" spc="-1" strike="noStrike">
                <a:solidFill>
                  <a:srgbClr val="000000"/>
                </a:solidFill>
                <a:latin typeface="Avenir Next LT Pro"/>
                <a:ea typeface="DejaVu Sans"/>
              </a:rPr>
              <a:t>SSH viene utilizzato per permettere al master node di accedere in remoto agli slave tramite meccanismo di chiave asimmetrica. In particolare viene utilizzato RSA come meccanismo di autenticazione.</a:t>
            </a:r>
            <a:endParaRPr b="0" lang="en-US" sz="2800" spc="-1" strike="noStrike">
              <a:latin typeface="Arial"/>
            </a:endParaRPr>
          </a:p>
          <a:p>
            <a:pPr marL="228600" indent="-227520">
              <a:lnSpc>
                <a:spcPct val="110000"/>
              </a:lnSpc>
              <a:spcBef>
                <a:spcPts val="1001"/>
              </a:spcBef>
              <a:buClr>
                <a:srgbClr val="000000"/>
              </a:buClr>
              <a:buFont typeface="Arial"/>
              <a:buChar char="•"/>
            </a:pPr>
            <a:r>
              <a:rPr b="0" lang="en-US" sz="2800" spc="-1" strike="noStrike">
                <a:solidFill>
                  <a:srgbClr val="000000"/>
                </a:solidFill>
                <a:latin typeface="Avenir Next LT Pro"/>
                <a:ea typeface="Noto Sans CJK SC"/>
              </a:rPr>
              <a:t>NFS viene utilizzato per montare in remoto il filesystem del master </a:t>
            </a:r>
            <a:r>
              <a:rPr b="0" lang="en-US" sz="2800" spc="-1" strike="noStrike">
                <a:solidFill>
                  <a:srgbClr val="000000"/>
                </a:solidFill>
                <a:latin typeface="Avenir Next LT Pro"/>
                <a:ea typeface="DejaVu Sans"/>
              </a:rPr>
              <a:t>sugli slave. Quindi questi ultimi avranno accesso alla directory condivisa.</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1115640" y="548640"/>
            <a:ext cx="10167120" cy="11786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000" spc="-1" strike="noStrike">
                <a:solidFill>
                  <a:srgbClr val="000000"/>
                </a:solidFill>
                <a:latin typeface="Avenir Next LT Pro"/>
                <a:ea typeface="DejaVu Sans"/>
              </a:rPr>
              <a:t>Architettura</a:t>
            </a:r>
            <a:endParaRPr b="0" lang="en-US" sz="4000" spc="-1" strike="noStrike">
              <a:latin typeface="Arial"/>
            </a:endParaRPr>
          </a:p>
        </p:txBody>
      </p:sp>
      <p:sp>
        <p:nvSpPr>
          <p:cNvPr id="98" name="CustomShape 2"/>
          <p:cNvSpPr/>
          <p:nvPr/>
        </p:nvSpPr>
        <p:spPr>
          <a:xfrm>
            <a:off x="1115640" y="2477880"/>
            <a:ext cx="10167120" cy="369324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1001"/>
              </a:spcBef>
            </a:pPr>
            <a:r>
              <a:rPr b="0" lang="en-US" sz="2800" spc="-1" strike="noStrike">
                <a:solidFill>
                  <a:srgbClr val="000000"/>
                </a:solidFill>
                <a:latin typeface="Avenir Next LT Pro"/>
                <a:ea typeface="Noto Sans CJK SC"/>
              </a:rPr>
              <a:t>Il gruppo di password da provare viene suddiviso tra i vari core, assegnando ad ognuno solamente una parte del carico di lavoro. </a:t>
            </a:r>
            <a:endParaRPr b="0" lang="en-US" sz="2800" spc="-1" strike="noStrike">
              <a:latin typeface="Arial"/>
            </a:endParaRPr>
          </a:p>
          <a:p>
            <a:pPr>
              <a:lnSpc>
                <a:spcPct val="110000"/>
              </a:lnSpc>
              <a:spcBef>
                <a:spcPts val="1001"/>
              </a:spcBef>
            </a:pPr>
            <a:r>
              <a:rPr b="0" lang="en-US" sz="2800" spc="-1" strike="noStrike">
                <a:solidFill>
                  <a:srgbClr val="000000"/>
                </a:solidFill>
                <a:latin typeface="Avenir Next LT Pro"/>
                <a:ea typeface="Noto Sans CJK SC"/>
              </a:rPr>
              <a:t>La logica di suddivisione è la seguente:</a:t>
            </a:r>
            <a:endParaRPr b="0" lang="en-US" sz="2800" spc="-1" strike="noStrike">
              <a:latin typeface="Arial"/>
            </a:endParaRPr>
          </a:p>
          <a:p>
            <a:pPr>
              <a:lnSpc>
                <a:spcPct val="110000"/>
              </a:lnSpc>
              <a:spcBef>
                <a:spcPts val="1001"/>
              </a:spcBef>
            </a:pPr>
            <a:br/>
            <a:r>
              <a:rPr b="1" lang="en-US" sz="2800" spc="-1" strike="noStrike">
                <a:solidFill>
                  <a:srgbClr val="000000"/>
                </a:solidFill>
                <a:latin typeface="Avenir Next LT Pro"/>
                <a:ea typeface="Noto Sans CJK SC"/>
              </a:rPr>
              <a:t>core_0</a:t>
            </a:r>
            <a:r>
              <a:rPr b="0" lang="en-US" sz="2800" spc="-1" strike="noStrike">
                <a:solidFill>
                  <a:srgbClr val="000000"/>
                </a:solidFill>
                <a:latin typeface="Avenir Next LT Pro"/>
                <a:ea typeface="Noto Sans CJK SC"/>
              </a:rPr>
              <a:t> analizza le password di indice k*world_size</a:t>
            </a:r>
            <a:br/>
            <a:r>
              <a:rPr b="1" lang="en-US" sz="2800" spc="-1" strike="noStrike">
                <a:solidFill>
                  <a:srgbClr val="000000"/>
                </a:solidFill>
                <a:latin typeface="Avenir Next LT Pro"/>
                <a:ea typeface="Noto Sans CJK SC"/>
              </a:rPr>
              <a:t>core_1</a:t>
            </a:r>
            <a:r>
              <a:rPr b="0" lang="en-US" sz="2800" spc="-1" strike="noStrike">
                <a:solidFill>
                  <a:srgbClr val="000000"/>
                </a:solidFill>
                <a:latin typeface="Avenir Next LT Pro"/>
                <a:ea typeface="Noto Sans CJK SC"/>
              </a:rPr>
              <a:t> analizza le password di indice k*world_size + 1</a:t>
            </a:r>
            <a:br/>
            <a:r>
              <a:rPr b="1" lang="en-US" sz="2800" spc="-1" strike="noStrike">
                <a:solidFill>
                  <a:srgbClr val="000000"/>
                </a:solidFill>
                <a:latin typeface="Avenir Next LT Pro"/>
                <a:ea typeface="Noto Sans CJK SC"/>
              </a:rPr>
              <a:t>core_2</a:t>
            </a:r>
            <a:r>
              <a:rPr b="0" lang="en-US" sz="2800" spc="-1" strike="noStrike">
                <a:solidFill>
                  <a:srgbClr val="000000"/>
                </a:solidFill>
                <a:latin typeface="Avenir Next LT Pro"/>
                <a:ea typeface="Noto Sans CJK SC"/>
              </a:rPr>
              <a:t> analizza le password di indice k*world_size + 2</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1115640" y="548640"/>
            <a:ext cx="10167120" cy="11786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000" spc="-1" strike="noStrike">
                <a:solidFill>
                  <a:srgbClr val="000000"/>
                </a:solidFill>
                <a:latin typeface="Avenir Next LT Pro"/>
                <a:ea typeface="DejaVu Sans"/>
              </a:rPr>
              <a:t>Scambio di messaggi</a:t>
            </a:r>
            <a:endParaRPr b="0" lang="en-US" sz="4000" spc="-1" strike="noStrike">
              <a:latin typeface="Arial"/>
            </a:endParaRPr>
          </a:p>
        </p:txBody>
      </p:sp>
      <p:sp>
        <p:nvSpPr>
          <p:cNvPr id="100" name="CustomShape 2"/>
          <p:cNvSpPr/>
          <p:nvPr/>
        </p:nvSpPr>
        <p:spPr>
          <a:xfrm>
            <a:off x="731520" y="2158200"/>
            <a:ext cx="10167120" cy="3693240"/>
          </a:xfrm>
          <a:prstGeom prst="rect">
            <a:avLst/>
          </a:prstGeom>
          <a:noFill/>
          <a:ln>
            <a:noFill/>
          </a:ln>
        </p:spPr>
        <p:style>
          <a:lnRef idx="0"/>
          <a:fillRef idx="0"/>
          <a:effectRef idx="0"/>
          <a:fontRef idx="minor"/>
        </p:style>
        <p:txBody>
          <a:bodyPr lIns="90000" rIns="90000" tIns="45000" bIns="45000">
            <a:noAutofit/>
          </a:bodyPr>
          <a:p>
            <a:pPr marL="432000" indent="-323280">
              <a:lnSpc>
                <a:spcPct val="110000"/>
              </a:lnSpc>
              <a:spcBef>
                <a:spcPts val="1001"/>
              </a:spcBef>
              <a:buClr>
                <a:srgbClr val="000000"/>
              </a:buClr>
              <a:buSzPct val="45000"/>
              <a:buFont typeface="Wingdings" charset="2"/>
              <a:buChar char=""/>
            </a:pPr>
            <a:r>
              <a:rPr b="0" lang="en-US" sz="2800" spc="-1" strike="noStrike">
                <a:solidFill>
                  <a:srgbClr val="000000"/>
                </a:solidFill>
                <a:latin typeface="Avenir Next LT Pro"/>
                <a:ea typeface="DejaVu Sans"/>
              </a:rPr>
              <a:t>La comunicazione tra i core avviene principalmente in due momenti:</a:t>
            </a:r>
            <a:endParaRPr b="0" lang="en-US" sz="2800" spc="-1" strike="noStrike">
              <a:latin typeface="Arial"/>
            </a:endParaRPr>
          </a:p>
          <a:p>
            <a:pPr marL="432000" indent="-323280">
              <a:lnSpc>
                <a:spcPct val="110000"/>
              </a:lnSpc>
              <a:spcBef>
                <a:spcPts val="1001"/>
              </a:spcBef>
              <a:buClr>
                <a:srgbClr val="000000"/>
              </a:buClr>
              <a:buSzPct val="45000"/>
              <a:buFont typeface="Wingdings" charset="2"/>
              <a:buChar char=""/>
            </a:pPr>
            <a:r>
              <a:rPr b="0" lang="en-US" sz="2800" spc="-1" strike="noStrike">
                <a:solidFill>
                  <a:srgbClr val="000000"/>
                </a:solidFill>
                <a:latin typeface="Avenir Next LT Pro"/>
                <a:ea typeface="DejaVu Sans"/>
              </a:rPr>
              <a:t>Quando un core trova una password, comunica a tutti gli altri che è stata trovata così che nessuno la cercherà più.</a:t>
            </a:r>
            <a:endParaRPr b="0" lang="en-US" sz="2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800" spc="-1" strike="noStrike">
                <a:solidFill>
                  <a:srgbClr val="000000"/>
                </a:solidFill>
                <a:latin typeface="Avenir Next LT Pro"/>
                <a:ea typeface="DejaVu Sans"/>
              </a:rPr>
              <a:t>Quando il processo va arrestato (mediante input da tastiera), il core </a:t>
            </a:r>
            <a:r>
              <a:rPr b="1" i="1" lang="en-US" sz="2800" spc="-1" strike="noStrike">
                <a:solidFill>
                  <a:srgbClr val="000000"/>
                </a:solidFill>
                <a:latin typeface="Avenir Next LT Pro"/>
                <a:ea typeface="DejaVu Sans"/>
              </a:rPr>
              <a:t>ROOT</a:t>
            </a:r>
            <a:r>
              <a:rPr b="0" lang="en-US" sz="2800" spc="-1" strike="noStrike">
                <a:solidFill>
                  <a:srgbClr val="000000"/>
                </a:solidFill>
                <a:latin typeface="Avenir Next LT Pro"/>
                <a:ea typeface="DejaVu Sans"/>
              </a:rPr>
              <a:t> comunica agli altri core di abortire la computazione.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1115640" y="548640"/>
            <a:ext cx="10167120" cy="117864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000" spc="-1" strike="noStrike">
                <a:solidFill>
                  <a:srgbClr val="000000"/>
                </a:solidFill>
                <a:latin typeface="Avenir Next LT Pro"/>
                <a:ea typeface="DejaVu Sans"/>
              </a:rPr>
              <a:t>Flusso di esecuzione</a:t>
            </a:r>
            <a:endParaRPr b="0" lang="en-US" sz="4000" spc="-1" strike="noStrike">
              <a:latin typeface="Arial"/>
            </a:endParaRPr>
          </a:p>
        </p:txBody>
      </p:sp>
      <p:sp>
        <p:nvSpPr>
          <p:cNvPr id="102" name="CustomShape 2"/>
          <p:cNvSpPr/>
          <p:nvPr/>
        </p:nvSpPr>
        <p:spPr>
          <a:xfrm>
            <a:off x="4206240" y="3657960"/>
            <a:ext cx="3656520" cy="821880"/>
          </a:xfrm>
          <a:prstGeom prst="rect">
            <a:avLst/>
          </a:prstGeom>
          <a:solidFill>
            <a:srgbClr val="b47804"/>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800" spc="-1" strike="noStrike">
                <a:solidFill>
                  <a:srgbClr val="ffffff"/>
                </a:solidFill>
                <a:latin typeface="Arial"/>
                <a:ea typeface="DejaVu Sans"/>
              </a:rPr>
              <a:t>Open Diagram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1115640" y="548640"/>
            <a:ext cx="10167120" cy="117864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000" spc="-1" strike="noStrike">
                <a:solidFill>
                  <a:srgbClr val="000000"/>
                </a:solidFill>
                <a:latin typeface="Avenir Next LT Pro"/>
                <a:ea typeface="DejaVu Sans"/>
              </a:rPr>
              <a:t>Problematiche</a:t>
            </a:r>
            <a:endParaRPr b="0" lang="en-US" sz="4000" spc="-1" strike="noStrike">
              <a:latin typeface="Arial"/>
            </a:endParaRPr>
          </a:p>
        </p:txBody>
      </p:sp>
      <p:sp>
        <p:nvSpPr>
          <p:cNvPr id="104" name="CustomShape 2"/>
          <p:cNvSpPr/>
          <p:nvPr/>
        </p:nvSpPr>
        <p:spPr>
          <a:xfrm>
            <a:off x="822960" y="2468880"/>
            <a:ext cx="8777520" cy="3291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800" spc="-1" strike="noStrike">
                <a:solidFill>
                  <a:srgbClr val="000000"/>
                </a:solidFill>
                <a:latin typeface="Avenir Next LT Pro"/>
                <a:ea typeface="DejaVu Sans"/>
              </a:rPr>
              <a:t> </a:t>
            </a:r>
            <a:endParaRPr b="0" lang="en-US" sz="2800" spc="-1" strike="noStrike">
              <a:latin typeface="Arial"/>
            </a:endParaRPr>
          </a:p>
          <a:p>
            <a:pPr marL="216000" indent="-215280">
              <a:lnSpc>
                <a:spcPct val="100000"/>
              </a:lnSpc>
              <a:buClr>
                <a:srgbClr val="000000"/>
              </a:buClr>
              <a:buSzPct val="45000"/>
              <a:buFont typeface="Wingdings" charset="2"/>
              <a:buChar char=""/>
            </a:pPr>
            <a:r>
              <a:rPr b="0" lang="en-US" sz="2800" spc="-1" strike="noStrike">
                <a:solidFill>
                  <a:srgbClr val="000000"/>
                </a:solidFill>
                <a:latin typeface="Avenir Next LT Pro"/>
                <a:ea typeface="DejaVu Sans"/>
              </a:rPr>
              <a:t>LAN setup</a:t>
            </a:r>
            <a:br/>
            <a:r>
              <a:rPr b="0" lang="en-US" sz="2800" spc="-1" strike="noStrike">
                <a:solidFill>
                  <a:srgbClr val="000000"/>
                </a:solidFill>
                <a:latin typeface="Avenir Next LT Pro"/>
                <a:ea typeface="DejaVu Sans"/>
              </a:rPr>
              <a:t> </a:t>
            </a:r>
            <a:endParaRPr b="0" lang="en-US" sz="2800" spc="-1" strike="noStrike">
              <a:latin typeface="Arial"/>
            </a:endParaRPr>
          </a:p>
          <a:p>
            <a:pPr marL="216000" indent="-215280">
              <a:lnSpc>
                <a:spcPct val="100000"/>
              </a:lnSpc>
              <a:buClr>
                <a:srgbClr val="000000"/>
              </a:buClr>
              <a:buSzPct val="45000"/>
              <a:buFont typeface="Wingdings" charset="2"/>
              <a:buChar char=""/>
            </a:pPr>
            <a:r>
              <a:rPr b="0" lang="en-US" sz="2800" spc="-1" strike="noStrike">
                <a:solidFill>
                  <a:srgbClr val="000000"/>
                </a:solidFill>
                <a:latin typeface="Avenir Next LT Pro"/>
                <a:ea typeface="DejaVu Sans"/>
              </a:rPr>
              <a:t>Distribuzione del carico</a:t>
            </a:r>
            <a:br/>
            <a:r>
              <a:rPr b="0" lang="en-US" sz="2800" spc="-1" strike="noStrike">
                <a:solidFill>
                  <a:srgbClr val="000000"/>
                </a:solidFill>
                <a:latin typeface="Avenir Next LT Pro"/>
                <a:ea typeface="DejaVu Sans"/>
              </a:rPr>
              <a:t> </a:t>
            </a:r>
            <a:endParaRPr b="0" lang="en-US" sz="2800" spc="-1" strike="noStrike">
              <a:latin typeface="Arial"/>
            </a:endParaRPr>
          </a:p>
          <a:p>
            <a:pPr marL="216000" indent="-215280">
              <a:lnSpc>
                <a:spcPct val="100000"/>
              </a:lnSpc>
              <a:buClr>
                <a:srgbClr val="000000"/>
              </a:buClr>
              <a:buSzPct val="45000"/>
              <a:buFont typeface="Wingdings" charset="2"/>
              <a:buChar char=""/>
            </a:pPr>
            <a:r>
              <a:rPr b="0" lang="en-US" sz="2800" spc="-1" strike="noStrike">
                <a:solidFill>
                  <a:srgbClr val="000000"/>
                </a:solidFill>
                <a:latin typeface="Avenir Next LT Pro"/>
                <a:ea typeface="DejaVu Sans"/>
              </a:rPr>
              <a:t>Passaggio di messaggi</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43041"/>
      </a:dk2>
      <a:lt2>
        <a:srgbClr val="e2e4e8"/>
      </a:lt2>
      <a:accent1>
        <a:srgbClr val="c19b4c"/>
      </a:accent1>
      <a:accent2>
        <a:srgbClr val="b15a3b"/>
      </a:accent2>
      <a:accent3>
        <a:srgbClr val="c34d5f"/>
      </a:accent3>
      <a:accent4>
        <a:srgbClr val="b13b7f"/>
      </a:accent4>
      <a:accent5>
        <a:srgbClr val="c34dc2"/>
      </a:accent5>
      <a:accent6>
        <a:srgbClr val="813bb1"/>
      </a:accent6>
      <a:hlink>
        <a:srgbClr val="5277c5"/>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43041"/>
      </a:dk2>
      <a:lt2>
        <a:srgbClr val="e2e4e8"/>
      </a:lt2>
      <a:accent1>
        <a:srgbClr val="c19b4c"/>
      </a:accent1>
      <a:accent2>
        <a:srgbClr val="b15a3b"/>
      </a:accent2>
      <a:accent3>
        <a:srgbClr val="c34d5f"/>
      </a:accent3>
      <a:accent4>
        <a:srgbClr val="b13b7f"/>
      </a:accent4>
      <a:accent5>
        <a:srgbClr val="c34dc2"/>
      </a:accent5>
      <a:accent6>
        <a:srgbClr val="813bb1"/>
      </a:accent6>
      <a:hlink>
        <a:srgbClr val="5277c5"/>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93</TotalTime>
  <Application>LibreOffice/6.3.4.2$Linux_X86_64 LibreOffice_project/30$Build-2</Application>
  <Words>386</Words>
  <Paragraphs>18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2020-01-07T08:59:48Z</dcterms:created>
  <dc:creator>Alessio Luciani</dc:creator>
  <dc:description/>
  <dc:language>en-US</dc:language>
  <cp:lastModifiedBy/>
  <dcterms:modified xsi:type="dcterms:W3CDTF">2020-01-22T10:16:34Z</dcterms:modified>
  <cp:revision>13</cp:revision>
  <dc:subject/>
  <dc:title>Multicore JTR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