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1" r:id="rId6"/>
    <p:sldId id="260"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56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727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59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142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280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124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414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608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457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34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58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058144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77408E-FBAD-420F-963C-4694F3BA79A7}"/>
              </a:ext>
            </a:extLst>
          </p:cNvPr>
          <p:cNvPicPr>
            <a:picLocks noChangeAspect="1"/>
          </p:cNvPicPr>
          <p:nvPr/>
        </p:nvPicPr>
        <p:blipFill rotWithShape="1">
          <a:blip r:embed="rId2"/>
          <a:srcRect l="4074" r="7542"/>
          <a:stretch/>
        </p:blipFill>
        <p:spPr>
          <a:xfrm>
            <a:off x="4110127" y="10"/>
            <a:ext cx="8081873" cy="6857990"/>
          </a:xfrm>
          <a:custGeom>
            <a:avLst/>
            <a:gdLst>
              <a:gd name="connsiteX0" fmla="*/ 0 w 8081873"/>
              <a:gd name="connsiteY0" fmla="*/ 0 h 6858000"/>
              <a:gd name="connsiteX1" fmla="*/ 8081873 w 8081873"/>
              <a:gd name="connsiteY1" fmla="*/ 0 h 6858000"/>
              <a:gd name="connsiteX2" fmla="*/ 8081873 w 8081873"/>
              <a:gd name="connsiteY2" fmla="*/ 6858000 h 6858000"/>
              <a:gd name="connsiteX3" fmla="*/ 0 w 8081873"/>
              <a:gd name="connsiteY3" fmla="*/ 6858000 h 6858000"/>
              <a:gd name="connsiteX4" fmla="*/ 68897 w 8081873"/>
              <a:gd name="connsiteY4" fmla="*/ 6734633 h 6858000"/>
              <a:gd name="connsiteX5" fmla="*/ 848920 w 8081873"/>
              <a:gd name="connsiteY5" fmla="*/ 3429000 h 6858000"/>
              <a:gd name="connsiteX6" fmla="*/ 68897 w 8081873"/>
              <a:gd name="connsiteY6" fmla="*/ 123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4AF34-6212-8840-A797-9A7F805C0A1F}"/>
              </a:ext>
            </a:extLst>
          </p:cNvPr>
          <p:cNvSpPr>
            <a:spLocks noGrp="1"/>
          </p:cNvSpPr>
          <p:nvPr>
            <p:ph type="ctrTitle"/>
          </p:nvPr>
        </p:nvSpPr>
        <p:spPr>
          <a:xfrm>
            <a:off x="477981" y="1122363"/>
            <a:ext cx="4023360" cy="3204134"/>
          </a:xfrm>
        </p:spPr>
        <p:txBody>
          <a:bodyPr anchor="b">
            <a:normAutofit/>
          </a:bodyPr>
          <a:lstStyle/>
          <a:p>
            <a:r>
              <a:rPr lang="it-IT" sz="4800" dirty="0" err="1"/>
              <a:t>Parallel</a:t>
            </a:r>
            <a:r>
              <a:rPr lang="it-IT" sz="4800" dirty="0"/>
              <a:t> JTR</a:t>
            </a:r>
          </a:p>
        </p:txBody>
      </p:sp>
      <p:sp>
        <p:nvSpPr>
          <p:cNvPr id="3" name="Subtitle 2">
            <a:extLst>
              <a:ext uri="{FF2B5EF4-FFF2-40B4-BE49-F238E27FC236}">
                <a16:creationId xmlns:a16="http://schemas.microsoft.com/office/drawing/2014/main" id="{A704CFDD-8BF3-074C-BB42-EE87B7395567}"/>
              </a:ext>
            </a:extLst>
          </p:cNvPr>
          <p:cNvSpPr>
            <a:spLocks noGrp="1"/>
          </p:cNvSpPr>
          <p:nvPr>
            <p:ph type="subTitle" idx="1"/>
          </p:nvPr>
        </p:nvSpPr>
        <p:spPr>
          <a:xfrm>
            <a:off x="477981" y="4872922"/>
            <a:ext cx="3933306" cy="1208141"/>
          </a:xfrm>
        </p:spPr>
        <p:txBody>
          <a:bodyPr>
            <a:normAutofit/>
          </a:bodyPr>
          <a:lstStyle/>
          <a:p>
            <a:r>
              <a:rPr lang="it-IT" sz="2000" dirty="0"/>
              <a:t>Una versione </a:t>
            </a:r>
            <a:r>
              <a:rPr lang="it-IT" sz="2000" dirty="0" err="1"/>
              <a:t>multicore</a:t>
            </a:r>
            <a:r>
              <a:rPr lang="it-IT" sz="2000" dirty="0"/>
              <a:t> e distribuita di John the </a:t>
            </a:r>
            <a:r>
              <a:rPr lang="it-IT" sz="2000" dirty="0" err="1"/>
              <a:t>Ripper</a:t>
            </a:r>
            <a:r>
              <a:rPr lang="it-IT" sz="2000" dirty="0"/>
              <a:t> che sfrutta MPI.</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70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9ED2-ADD8-694E-9A07-6F58773B67BE}"/>
              </a:ext>
            </a:extLst>
          </p:cNvPr>
          <p:cNvSpPr>
            <a:spLocks noGrp="1"/>
          </p:cNvSpPr>
          <p:nvPr>
            <p:ph type="title"/>
          </p:nvPr>
        </p:nvSpPr>
        <p:spPr/>
        <p:txBody>
          <a:bodyPr/>
          <a:lstStyle/>
          <a:p>
            <a:r>
              <a:rPr lang="it-IT" dirty="0"/>
              <a:t>JTR in a </a:t>
            </a:r>
            <a:r>
              <a:rPr lang="it-IT" dirty="0" err="1"/>
              <a:t>nutshell</a:t>
            </a:r>
            <a:endParaRPr lang="it-IT" dirty="0"/>
          </a:p>
        </p:txBody>
      </p:sp>
      <p:sp>
        <p:nvSpPr>
          <p:cNvPr id="3" name="Content Placeholder 2">
            <a:extLst>
              <a:ext uri="{FF2B5EF4-FFF2-40B4-BE49-F238E27FC236}">
                <a16:creationId xmlns:a16="http://schemas.microsoft.com/office/drawing/2014/main" id="{A8D179AF-E7C4-1846-BFB8-FD18335AE467}"/>
              </a:ext>
            </a:extLst>
          </p:cNvPr>
          <p:cNvSpPr>
            <a:spLocks noGrp="1"/>
          </p:cNvSpPr>
          <p:nvPr>
            <p:ph idx="1"/>
          </p:nvPr>
        </p:nvSpPr>
        <p:spPr/>
        <p:txBody>
          <a:bodyPr>
            <a:normAutofit fontScale="92500"/>
          </a:bodyPr>
          <a:lstStyle/>
          <a:p>
            <a:r>
              <a:rPr lang="it-IT" dirty="0"/>
              <a:t>John the </a:t>
            </a:r>
            <a:r>
              <a:rPr lang="it-IT" dirty="0" err="1"/>
              <a:t>Ripper</a:t>
            </a:r>
            <a:r>
              <a:rPr lang="it-IT" dirty="0"/>
              <a:t> è un software che viene utilizzato per </a:t>
            </a:r>
            <a:r>
              <a:rPr lang="it-IT" dirty="0" err="1"/>
              <a:t>crackare</a:t>
            </a:r>
            <a:r>
              <a:rPr lang="it-IT" dirty="0"/>
              <a:t> password. Esso opera provando un’enorme quantità di password,  e controllando, una per una, se una certa password è uguale a quella ricercata. Il vero è proprio controllo avviene sugli </a:t>
            </a:r>
            <a:r>
              <a:rPr lang="it-IT" dirty="0" err="1"/>
              <a:t>hash</a:t>
            </a:r>
            <a:r>
              <a:rPr lang="it-IT" dirty="0"/>
              <a:t>, dato che l’</a:t>
            </a:r>
            <a:r>
              <a:rPr lang="it-IT" dirty="0" err="1"/>
              <a:t>hash</a:t>
            </a:r>
            <a:r>
              <a:rPr lang="it-IT" dirty="0"/>
              <a:t> è l’unico indizio che si ha inizialmente sulla password. Quindi ogni volta che JTR deve provare una password, dovrà prima generare il suo </a:t>
            </a:r>
            <a:r>
              <a:rPr lang="it-IT" dirty="0" err="1"/>
              <a:t>hash</a:t>
            </a:r>
            <a:r>
              <a:rPr lang="it-IT" dirty="0"/>
              <a:t> con lo stesso algoritmo utilizzato per la password ricercata.</a:t>
            </a:r>
          </a:p>
        </p:txBody>
      </p:sp>
    </p:spTree>
    <p:extLst>
      <p:ext uri="{BB962C8B-B14F-4D97-AF65-F5344CB8AC3E}">
        <p14:creationId xmlns:p14="http://schemas.microsoft.com/office/powerpoint/2010/main" val="79790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874A-A117-5246-807A-857096282997}"/>
              </a:ext>
            </a:extLst>
          </p:cNvPr>
          <p:cNvSpPr>
            <a:spLocks noGrp="1"/>
          </p:cNvSpPr>
          <p:nvPr>
            <p:ph type="title"/>
          </p:nvPr>
        </p:nvSpPr>
        <p:spPr/>
        <p:txBody>
          <a:bodyPr/>
          <a:lstStyle/>
          <a:p>
            <a:r>
              <a:rPr lang="it-IT" dirty="0"/>
              <a:t>Idea di base</a:t>
            </a:r>
          </a:p>
        </p:txBody>
      </p:sp>
      <p:sp>
        <p:nvSpPr>
          <p:cNvPr id="3" name="Content Placeholder 2">
            <a:extLst>
              <a:ext uri="{FF2B5EF4-FFF2-40B4-BE49-F238E27FC236}">
                <a16:creationId xmlns:a16="http://schemas.microsoft.com/office/drawing/2014/main" id="{23A87D10-0B9F-CE4D-A8F8-95C5B3C8731F}"/>
              </a:ext>
            </a:extLst>
          </p:cNvPr>
          <p:cNvSpPr>
            <a:spLocks noGrp="1"/>
          </p:cNvSpPr>
          <p:nvPr>
            <p:ph idx="1"/>
          </p:nvPr>
        </p:nvSpPr>
        <p:spPr/>
        <p:txBody>
          <a:bodyPr>
            <a:normAutofit fontScale="92500" lnSpcReduction="20000"/>
          </a:bodyPr>
          <a:lstStyle/>
          <a:p>
            <a:r>
              <a:rPr lang="it-IT" dirty="0"/>
              <a:t>Il lavoro di JTR è naturalmente sequenziale.  Ma sappiamo già all’inizio quali password dovremo provare.</a:t>
            </a:r>
          </a:p>
          <a:p>
            <a:r>
              <a:rPr lang="it-IT" dirty="0"/>
              <a:t>Allora possiamo suddividere il carico di lavoro su più di un core per ottenere della parallelizzazione è trovare il risultato voluto in una frazione del tempo.</a:t>
            </a:r>
          </a:p>
          <a:p>
            <a:r>
              <a:rPr lang="it-IT" dirty="0"/>
              <a:t>Inoltre, non è necessario che i core si trovino sulla stessa macchina, quindi possiamo ulteriormente dividere il carico su un cluster connesso in LAN (o, dato che la comunicazione tra core avviene di rado, anche via Internet!).</a:t>
            </a:r>
          </a:p>
          <a:p>
            <a:pPr marL="0" indent="0">
              <a:buNone/>
            </a:pPr>
            <a:endParaRPr lang="it-IT" dirty="0"/>
          </a:p>
          <a:p>
            <a:endParaRPr lang="it-IT" dirty="0"/>
          </a:p>
        </p:txBody>
      </p:sp>
    </p:spTree>
    <p:extLst>
      <p:ext uri="{BB962C8B-B14F-4D97-AF65-F5344CB8AC3E}">
        <p14:creationId xmlns:p14="http://schemas.microsoft.com/office/powerpoint/2010/main" val="410900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7C43-A86B-6442-BA25-A74982688752}"/>
              </a:ext>
            </a:extLst>
          </p:cNvPr>
          <p:cNvSpPr>
            <a:spLocks noGrp="1"/>
          </p:cNvSpPr>
          <p:nvPr>
            <p:ph type="title"/>
          </p:nvPr>
        </p:nvSpPr>
        <p:spPr/>
        <p:txBody>
          <a:bodyPr/>
          <a:lstStyle/>
          <a:p>
            <a:r>
              <a:rPr lang="it-IT" dirty="0"/>
              <a:t>Software utilizzato</a:t>
            </a:r>
          </a:p>
        </p:txBody>
      </p:sp>
      <p:sp>
        <p:nvSpPr>
          <p:cNvPr id="3" name="Content Placeholder 2">
            <a:extLst>
              <a:ext uri="{FF2B5EF4-FFF2-40B4-BE49-F238E27FC236}">
                <a16:creationId xmlns:a16="http://schemas.microsoft.com/office/drawing/2014/main" id="{909144E0-D34C-5B47-9FC9-10138768A521}"/>
              </a:ext>
            </a:extLst>
          </p:cNvPr>
          <p:cNvSpPr>
            <a:spLocks noGrp="1"/>
          </p:cNvSpPr>
          <p:nvPr>
            <p:ph idx="1"/>
          </p:nvPr>
        </p:nvSpPr>
        <p:spPr/>
        <p:txBody>
          <a:bodyPr/>
          <a:lstStyle/>
          <a:p>
            <a:r>
              <a:rPr lang="it-IT" dirty="0"/>
              <a:t>Per parallelizzare il lavoro viene usato MPI, che permette di avere il controllo dei singoli core della macchina dove si sta eseguendo.</a:t>
            </a:r>
          </a:p>
          <a:p>
            <a:r>
              <a:rPr lang="it-IT" dirty="0"/>
              <a:t>Nel caso di uso distribuito in rete, verrà utilizzato anche NFS che da modo di condividere la </a:t>
            </a:r>
            <a:r>
              <a:rPr lang="it-IT" dirty="0" err="1"/>
              <a:t>root</a:t>
            </a:r>
            <a:r>
              <a:rPr lang="it-IT" dirty="0"/>
              <a:t> directory del programma tra più macchine nel cluster.</a:t>
            </a:r>
          </a:p>
        </p:txBody>
      </p:sp>
    </p:spTree>
    <p:extLst>
      <p:ext uri="{BB962C8B-B14F-4D97-AF65-F5344CB8AC3E}">
        <p14:creationId xmlns:p14="http://schemas.microsoft.com/office/powerpoint/2010/main" val="42533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0D36-94DB-1F4E-9A75-5D4BFD06016A}"/>
              </a:ext>
            </a:extLst>
          </p:cNvPr>
          <p:cNvSpPr>
            <a:spLocks noGrp="1"/>
          </p:cNvSpPr>
          <p:nvPr>
            <p:ph type="title"/>
          </p:nvPr>
        </p:nvSpPr>
        <p:spPr/>
        <p:txBody>
          <a:bodyPr/>
          <a:lstStyle/>
          <a:p>
            <a:r>
              <a:rPr lang="it-IT" dirty="0"/>
              <a:t>Architettura</a:t>
            </a:r>
          </a:p>
        </p:txBody>
      </p:sp>
      <p:sp>
        <p:nvSpPr>
          <p:cNvPr id="3" name="Content Placeholder 2">
            <a:extLst>
              <a:ext uri="{FF2B5EF4-FFF2-40B4-BE49-F238E27FC236}">
                <a16:creationId xmlns:a16="http://schemas.microsoft.com/office/drawing/2014/main" id="{88611D82-B810-AD4C-A5C8-695617E5FFF2}"/>
              </a:ext>
            </a:extLst>
          </p:cNvPr>
          <p:cNvSpPr>
            <a:spLocks noGrp="1"/>
          </p:cNvSpPr>
          <p:nvPr>
            <p:ph idx="1"/>
          </p:nvPr>
        </p:nvSpPr>
        <p:spPr/>
        <p:txBody>
          <a:bodyPr/>
          <a:lstStyle/>
          <a:p>
            <a:r>
              <a:rPr lang="it-IT" dirty="0"/>
              <a:t>Il gruppo di password da provare viene suddiviso tra i vari core per </a:t>
            </a:r>
            <a:r>
              <a:rPr lang="it-IT" dirty="0" err="1"/>
              <a:t>range</a:t>
            </a:r>
            <a:r>
              <a:rPr lang="it-IT" dirty="0"/>
              <a:t> alfanumerici (es. le password che iniziano con lettere dalla »a» alla «c» andranno al primo core, dalla «d» alla «</a:t>
            </a:r>
            <a:r>
              <a:rPr lang="it-IT" dirty="0" err="1"/>
              <a:t>f</a:t>
            </a:r>
            <a:r>
              <a:rPr lang="it-IT" dirty="0"/>
              <a:t>» al secondo core, ecc... Ovviamente la lunghezza dei </a:t>
            </a:r>
            <a:r>
              <a:rPr lang="it-IT" dirty="0" err="1"/>
              <a:t>range</a:t>
            </a:r>
            <a:r>
              <a:rPr lang="it-IT" dirty="0"/>
              <a:t> dipende da quanti core si hanno a disposizione.</a:t>
            </a:r>
          </a:p>
          <a:p>
            <a:r>
              <a:rPr lang="it-IT" dirty="0"/>
              <a:t>Ci sono più modalità di utilizzo: ...</a:t>
            </a:r>
          </a:p>
        </p:txBody>
      </p:sp>
    </p:spTree>
    <p:extLst>
      <p:ext uri="{BB962C8B-B14F-4D97-AF65-F5344CB8AC3E}">
        <p14:creationId xmlns:p14="http://schemas.microsoft.com/office/powerpoint/2010/main" val="364054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9D62-37D5-7944-B559-29AFA203C9AF}"/>
              </a:ext>
            </a:extLst>
          </p:cNvPr>
          <p:cNvSpPr>
            <a:spLocks noGrp="1"/>
          </p:cNvSpPr>
          <p:nvPr>
            <p:ph type="title"/>
          </p:nvPr>
        </p:nvSpPr>
        <p:spPr/>
        <p:txBody>
          <a:bodyPr/>
          <a:lstStyle/>
          <a:p>
            <a:r>
              <a:rPr lang="it-IT" dirty="0"/>
              <a:t>Scambio di messaggi</a:t>
            </a:r>
          </a:p>
        </p:txBody>
      </p:sp>
      <p:sp>
        <p:nvSpPr>
          <p:cNvPr id="3" name="Content Placeholder 2">
            <a:extLst>
              <a:ext uri="{FF2B5EF4-FFF2-40B4-BE49-F238E27FC236}">
                <a16:creationId xmlns:a16="http://schemas.microsoft.com/office/drawing/2014/main" id="{19C8D04A-45B0-434D-B9CE-4916D33E2EA3}"/>
              </a:ext>
            </a:extLst>
          </p:cNvPr>
          <p:cNvSpPr>
            <a:spLocks noGrp="1"/>
          </p:cNvSpPr>
          <p:nvPr>
            <p:ph idx="1"/>
          </p:nvPr>
        </p:nvSpPr>
        <p:spPr/>
        <p:txBody>
          <a:bodyPr/>
          <a:lstStyle/>
          <a:p>
            <a:pPr marL="0" indent="0">
              <a:buNone/>
            </a:pPr>
            <a:r>
              <a:rPr lang="it-IT" dirty="0"/>
              <a:t>La comunicazione tra i core avviene principalmente in due momenti:</a:t>
            </a:r>
          </a:p>
          <a:p>
            <a:r>
              <a:rPr lang="it-IT" dirty="0"/>
              <a:t>All’ inizio, per dare direttive a tutti i core sulle password da provare e in caso condividere il file che le contiene.</a:t>
            </a:r>
          </a:p>
          <a:p>
            <a:r>
              <a:rPr lang="it-IT" dirty="0"/>
              <a:t>Appena un core trova la password cercata, per comunicare agli altri che il compito è andato a buon fine </a:t>
            </a:r>
            <a:r>
              <a:rPr lang="it-IT"/>
              <a:t>e terminare </a:t>
            </a:r>
            <a:r>
              <a:rPr lang="it-IT" dirty="0"/>
              <a:t>il programma.</a:t>
            </a:r>
          </a:p>
          <a:p>
            <a:endParaRPr lang="it-IT" dirty="0"/>
          </a:p>
        </p:txBody>
      </p:sp>
    </p:spTree>
    <p:extLst>
      <p:ext uri="{BB962C8B-B14F-4D97-AF65-F5344CB8AC3E}">
        <p14:creationId xmlns:p14="http://schemas.microsoft.com/office/powerpoint/2010/main" val="118599860"/>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67</TotalTime>
  <Words>387</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Parallel JTR</vt:lpstr>
      <vt:lpstr>JTR in a nutshell</vt:lpstr>
      <vt:lpstr>Idea di base</vt:lpstr>
      <vt:lpstr>Software utilizzato</vt:lpstr>
      <vt:lpstr>Architettura</vt:lpstr>
      <vt:lpstr>Scambio di messaggi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Multicore JTR</dc:title>
  <dc:creator>Alessio Luciani</dc:creator>
  <cp:lastModifiedBy>Alessio Luciani</cp:lastModifiedBy>
  <cp:revision>8</cp:revision>
  <dcterms:created xsi:type="dcterms:W3CDTF">2020-01-07T08:59:48Z</dcterms:created>
  <dcterms:modified xsi:type="dcterms:W3CDTF">2020-01-07T10:07:09Z</dcterms:modified>
</cp:coreProperties>
</file>