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
      <p:font typeface="Nunito"/>
      <p:regular r:id="rId35"/>
      <p:bold r:id="rId36"/>
      <p:italic r:id="rId37"/>
      <p:boldItalic r:id="rId38"/>
    </p:embeddedFont>
    <p:embeddedFont>
      <p:font typeface="Maven Pro"/>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avenPro-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Nunito-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Nunito-italic.fntdata"/><Relationship Id="rId14" Type="http://schemas.openxmlformats.org/officeDocument/2006/relationships/slide" Target="slides/slide9.xml"/><Relationship Id="rId36" Type="http://schemas.openxmlformats.org/officeDocument/2006/relationships/font" Target="fonts/Nunito-bold.fntdata"/><Relationship Id="rId17" Type="http://schemas.openxmlformats.org/officeDocument/2006/relationships/slide" Target="slides/slide12.xml"/><Relationship Id="rId39" Type="http://schemas.openxmlformats.org/officeDocument/2006/relationships/font" Target="fonts/MavenPro-regular.fntdata"/><Relationship Id="rId16" Type="http://schemas.openxmlformats.org/officeDocument/2006/relationships/slide" Target="slides/slide11.xml"/><Relationship Id="rId38" Type="http://schemas.openxmlformats.org/officeDocument/2006/relationships/font" Target="fonts/Nuni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595433c7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595433c7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567daddfe9_0_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567daddfe9_0_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567daddfe9_0_8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567daddfe9_0_8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567daddfe9_0_8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567daddfe9_0_8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567daddfe9_0_8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567daddfe9_0_8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567daddfe9_0_8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567daddfe9_0_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567daddfe9_0_8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567daddfe9_0_8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567daddfe9_0_8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567daddfe9_0_8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567daddfe9_0_8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567daddfe9_0_8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567daddfe9_0_8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567daddfe9_0_8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567daddfe9_0_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2567daddfe9_0_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5abd6e56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5abd6e56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567daddfe9_0_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2567daddfe9_0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567daddfe9_0_9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2567daddfe9_0_9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2567daddfe9_0_9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2567daddfe9_0_9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2567daddfe9_0_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2567daddfe9_0_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2567daddfe9_0_9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2567daddfe9_0_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2567daddfe9_0_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2567daddfe9_0_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567daddfe9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567daddfe9_0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567daddfe9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567daddfe9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567daddfe9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567daddfe9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567daddfe9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567daddfe9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567daddfe9_0_7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567daddfe9_0_7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567daddfe9_0_9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567daddfe9_0_9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567daddfe9_0_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567daddfe9_0_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3.jpg"/><Relationship Id="rId4" Type="http://schemas.openxmlformats.org/officeDocument/2006/relationships/image" Target="../media/image3.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5.png"/><Relationship Id="rId4" Type="http://schemas.openxmlformats.org/officeDocument/2006/relationships/image" Target="../media/image3.png"/><Relationship Id="rId5"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3.png"/><Relationship Id="rId5"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3.png"/><Relationship Id="rId5"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10.png"/><Relationship Id="rId5" Type="http://schemas.openxmlformats.org/officeDocument/2006/relationships/image" Target="../media/image3.png"/><Relationship Id="rId6"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2.png"/><Relationship Id="rId4" Type="http://schemas.openxmlformats.org/officeDocument/2006/relationships/image" Target="../media/image3.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20" Type="http://schemas.openxmlformats.org/officeDocument/2006/relationships/slide" Target="/ppt/slides/slide19.xml"/><Relationship Id="rId22" Type="http://schemas.openxmlformats.org/officeDocument/2006/relationships/slide" Target="/ppt/slides/slide21.xml"/><Relationship Id="rId21" Type="http://schemas.openxmlformats.org/officeDocument/2006/relationships/slide" Target="/ppt/slides/slide20.xml"/><Relationship Id="rId24" Type="http://schemas.openxmlformats.org/officeDocument/2006/relationships/slide" Target="/ppt/slides/slide23.xml"/><Relationship Id="rId23" Type="http://schemas.openxmlformats.org/officeDocument/2006/relationships/slide" Target="/ppt/slides/slide22.xml"/><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slide" Target="/ppt/slides/slide3.xml"/><Relationship Id="rId9" Type="http://schemas.openxmlformats.org/officeDocument/2006/relationships/slide" Target="/ppt/slides/slide8.xml"/><Relationship Id="rId26" Type="http://schemas.openxmlformats.org/officeDocument/2006/relationships/slide" Target="/ppt/slides/slide25.xml"/><Relationship Id="rId25" Type="http://schemas.openxmlformats.org/officeDocument/2006/relationships/slide" Target="/ppt/slides/slide24.xml"/><Relationship Id="rId27" Type="http://schemas.openxmlformats.org/officeDocument/2006/relationships/hyperlink" Target="https://colab.research.google.com/drive/1nl4Pp5ygnXRhdOWAi4LwuFKCGOUngJSI?usp=sharing" TargetMode="External"/><Relationship Id="rId5" Type="http://schemas.openxmlformats.org/officeDocument/2006/relationships/slide" Target="/ppt/slides/slide4.xml"/><Relationship Id="rId6" Type="http://schemas.openxmlformats.org/officeDocument/2006/relationships/slide" Target="/ppt/slides/slide5.xml"/><Relationship Id="rId7" Type="http://schemas.openxmlformats.org/officeDocument/2006/relationships/slide" Target="/ppt/slides/slide6.xml"/><Relationship Id="rId8" Type="http://schemas.openxmlformats.org/officeDocument/2006/relationships/slide" Target="/ppt/slides/slide7.xml"/><Relationship Id="rId11" Type="http://schemas.openxmlformats.org/officeDocument/2006/relationships/slide" Target="/ppt/slides/slide10.xml"/><Relationship Id="rId10" Type="http://schemas.openxmlformats.org/officeDocument/2006/relationships/slide" Target="/ppt/slides/slide9.xml"/><Relationship Id="rId13" Type="http://schemas.openxmlformats.org/officeDocument/2006/relationships/slide" Target="/ppt/slides/slide12.xml"/><Relationship Id="rId12" Type="http://schemas.openxmlformats.org/officeDocument/2006/relationships/slide" Target="/ppt/slides/slide11.xml"/><Relationship Id="rId15" Type="http://schemas.openxmlformats.org/officeDocument/2006/relationships/slide" Target="/ppt/slides/slide14.xml"/><Relationship Id="rId14" Type="http://schemas.openxmlformats.org/officeDocument/2006/relationships/slide" Target="/ppt/slides/slide13.xml"/><Relationship Id="rId17" Type="http://schemas.openxmlformats.org/officeDocument/2006/relationships/slide" Target="/ppt/slides/slide16.xml"/><Relationship Id="rId16" Type="http://schemas.openxmlformats.org/officeDocument/2006/relationships/slide" Target="/ppt/slides/slide15.xml"/><Relationship Id="rId19" Type="http://schemas.openxmlformats.org/officeDocument/2006/relationships/slide" Target="/ppt/slides/slide18.xml"/><Relationship Id="rId18" Type="http://schemas.openxmlformats.org/officeDocument/2006/relationships/slide" Target="/ppt/slides/slide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24.png"/><Relationship Id="rId4" Type="http://schemas.openxmlformats.org/officeDocument/2006/relationships/image" Target="../media/image3.png"/><Relationship Id="rId5"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7.png"/><Relationship Id="rId4" Type="http://schemas.openxmlformats.org/officeDocument/2006/relationships/image" Target="../media/image3.png"/><Relationship Id="rId5"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27.png"/><Relationship Id="rId4" Type="http://schemas.openxmlformats.org/officeDocument/2006/relationships/image" Target="../media/image14.png"/><Relationship Id="rId5" Type="http://schemas.openxmlformats.org/officeDocument/2006/relationships/image" Target="../media/image3.png"/><Relationship Id="rId6"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19.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8.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7.jp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6.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6" name="Shape 276"/>
        <p:cNvGrpSpPr/>
        <p:nvPr/>
      </p:nvGrpSpPr>
      <p:grpSpPr>
        <a:xfrm>
          <a:off x="0" y="0"/>
          <a:ext cx="0" cy="0"/>
          <a:chOff x="0" y="0"/>
          <a:chExt cx="0" cy="0"/>
        </a:xfrm>
      </p:grpSpPr>
      <p:sp>
        <p:nvSpPr>
          <p:cNvPr id="277" name="Google Shape;277;p13"/>
          <p:cNvSpPr txBox="1"/>
          <p:nvPr>
            <p:ph type="title"/>
          </p:nvPr>
        </p:nvSpPr>
        <p:spPr>
          <a:xfrm>
            <a:off x="3257250" y="0"/>
            <a:ext cx="2629500" cy="596700"/>
          </a:xfrm>
          <a:prstGeom prst="rect">
            <a:avLst/>
          </a:prstGeom>
        </p:spPr>
        <p:txBody>
          <a:bodyPr anchorCtr="0" anchor="ctr" bIns="91425" lIns="91425" spcFirstLastPara="1" rIns="91425" wrap="square" tIns="91425">
            <a:normAutofit fontScale="90000"/>
          </a:bodyPr>
          <a:lstStyle/>
          <a:p>
            <a:pPr indent="0" lvl="0" marL="0" rtl="0" algn="ctr">
              <a:lnSpc>
                <a:spcPct val="150000"/>
              </a:lnSpc>
              <a:spcBef>
                <a:spcPts val="0"/>
              </a:spcBef>
              <a:spcAft>
                <a:spcPts val="0"/>
              </a:spcAft>
              <a:buSzPct val="56896"/>
              <a:buNone/>
            </a:pPr>
            <a:r>
              <a:rPr lang="es" sz="1740">
                <a:solidFill>
                  <a:srgbClr val="000000"/>
                </a:solidFill>
              </a:rPr>
              <a:t>Data Storytelling</a:t>
            </a:r>
            <a:endParaRPr sz="1740">
              <a:solidFill>
                <a:srgbClr val="000000"/>
              </a:solidFill>
            </a:endParaRPr>
          </a:p>
          <a:p>
            <a:pPr indent="0" lvl="0" marL="0" rtl="0" algn="ctr">
              <a:lnSpc>
                <a:spcPct val="150000"/>
              </a:lnSpc>
              <a:spcBef>
                <a:spcPts val="0"/>
              </a:spcBef>
              <a:spcAft>
                <a:spcPts val="0"/>
              </a:spcAft>
              <a:buSzPct val="56896"/>
              <a:buNone/>
            </a:pPr>
            <a:r>
              <a:rPr lang="es" sz="1740" u="sng">
                <a:solidFill>
                  <a:srgbClr val="000000"/>
                </a:solidFill>
              </a:rPr>
              <a:t>IBM Employee Attrition</a:t>
            </a:r>
            <a:endParaRPr sz="1740" u="sng">
              <a:solidFill>
                <a:srgbClr val="000000"/>
              </a:solidFill>
            </a:endParaRPr>
          </a:p>
        </p:txBody>
      </p:sp>
      <p:pic>
        <p:nvPicPr>
          <p:cNvPr id="278" name="Google Shape;278;p13"/>
          <p:cNvPicPr preferRelativeResize="0"/>
          <p:nvPr/>
        </p:nvPicPr>
        <p:blipFill>
          <a:blip r:embed="rId4">
            <a:alphaModFix/>
          </a:blip>
          <a:stretch>
            <a:fillRect/>
          </a:stretch>
        </p:blipFill>
        <p:spPr>
          <a:xfrm>
            <a:off x="4054988" y="4647575"/>
            <a:ext cx="1034025" cy="413000"/>
          </a:xfrm>
          <a:prstGeom prst="rect">
            <a:avLst/>
          </a:prstGeom>
          <a:noFill/>
          <a:ln>
            <a:noFill/>
          </a:ln>
        </p:spPr>
      </p:pic>
      <p:sp>
        <p:nvSpPr>
          <p:cNvPr id="279" name="Google Shape;279;p13"/>
          <p:cNvSpPr txBox="1"/>
          <p:nvPr/>
        </p:nvSpPr>
        <p:spPr>
          <a:xfrm>
            <a:off x="463975" y="4743300"/>
            <a:ext cx="19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Nunito"/>
                <a:ea typeface="Nunito"/>
                <a:cs typeface="Nunito"/>
                <a:sym typeface="Nunito"/>
              </a:rPr>
              <a:t>Agostina del Olmo</a:t>
            </a:r>
            <a:endParaRPr>
              <a:latin typeface="Nunito"/>
              <a:ea typeface="Nunito"/>
              <a:cs typeface="Nunito"/>
              <a:sym typeface="Nunito"/>
            </a:endParaRPr>
          </a:p>
        </p:txBody>
      </p:sp>
      <p:pic>
        <p:nvPicPr>
          <p:cNvPr id="280" name="Google Shape;280;p13"/>
          <p:cNvPicPr preferRelativeResize="0"/>
          <p:nvPr/>
        </p:nvPicPr>
        <p:blipFill rotWithShape="1">
          <a:blip r:embed="rId5">
            <a:alphaModFix/>
          </a:blip>
          <a:srcRect b="42782" l="20647" r="20459" t="42656"/>
          <a:stretch/>
        </p:blipFill>
        <p:spPr>
          <a:xfrm>
            <a:off x="8383477" y="68600"/>
            <a:ext cx="707300" cy="174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2"/>
          <p:cNvSpPr txBox="1"/>
          <p:nvPr>
            <p:ph idx="4294967295" type="body"/>
          </p:nvPr>
        </p:nvSpPr>
        <p:spPr>
          <a:xfrm>
            <a:off x="205475" y="1102325"/>
            <a:ext cx="4454100" cy="3808800"/>
          </a:xfrm>
          <a:prstGeom prst="rect">
            <a:avLst/>
          </a:prstGeom>
          <a:ln cap="flat" cmpd="sng" w="9525">
            <a:solidFill>
              <a:srgbClr val="B6D7A8"/>
            </a:solidFill>
            <a:prstDash val="solid"/>
            <a:round/>
            <a:headEnd len="sm" w="sm" type="none"/>
            <a:tailEnd len="sm" w="sm" type="none"/>
          </a:ln>
        </p:spPr>
        <p:txBody>
          <a:bodyPr anchorCtr="0" anchor="t" bIns="91425" lIns="91425" spcFirstLastPara="1" rIns="91425" wrap="square" tIns="91425">
            <a:noAutofit/>
          </a:bodyPr>
          <a:lstStyle/>
          <a:p>
            <a:pPr indent="-298450" lvl="0" marL="457200" rtl="0" algn="just">
              <a:spcBef>
                <a:spcPts val="1000"/>
              </a:spcBef>
              <a:spcAft>
                <a:spcPts val="0"/>
              </a:spcAft>
              <a:buClr>
                <a:srgbClr val="000000"/>
              </a:buClr>
              <a:buSzPts val="1100"/>
              <a:buFont typeface="Roboto"/>
              <a:buChar char="●"/>
            </a:pPr>
            <a:r>
              <a:rPr lang="es" sz="1100">
                <a:solidFill>
                  <a:srgbClr val="000000"/>
                </a:solidFill>
                <a:latin typeface="Roboto"/>
                <a:ea typeface="Roboto"/>
                <a:cs typeface="Roboto"/>
                <a:sym typeface="Roboto"/>
              </a:rPr>
              <a:t>Attrition: Si el empleado abandona la organización</a:t>
            </a:r>
            <a:endParaRPr sz="1100">
              <a:solidFill>
                <a:srgbClr val="000000"/>
              </a:solidFill>
              <a:latin typeface="Roboto"/>
              <a:ea typeface="Roboto"/>
              <a:cs typeface="Roboto"/>
              <a:sym typeface="Roboto"/>
            </a:endParaRPr>
          </a:p>
          <a:p>
            <a:pPr indent="-298450" lvl="0" marL="457200" rtl="0" algn="just">
              <a:spcBef>
                <a:spcPts val="1200"/>
              </a:spcBef>
              <a:spcAft>
                <a:spcPts val="0"/>
              </a:spcAft>
              <a:buClr>
                <a:srgbClr val="000000"/>
              </a:buClr>
              <a:buSzPts val="1100"/>
              <a:buFont typeface="Roboto"/>
              <a:buChar char="●"/>
            </a:pPr>
            <a:r>
              <a:rPr lang="es" sz="1100">
                <a:solidFill>
                  <a:srgbClr val="000000"/>
                </a:solidFill>
                <a:latin typeface="Roboto"/>
                <a:ea typeface="Roboto"/>
                <a:cs typeface="Roboto"/>
                <a:sym typeface="Roboto"/>
              </a:rPr>
              <a:t>DailyRate: Salario diario del empleado</a:t>
            </a:r>
            <a:endParaRPr sz="1100">
              <a:solidFill>
                <a:srgbClr val="000000"/>
              </a:solidFill>
              <a:latin typeface="Roboto"/>
              <a:ea typeface="Roboto"/>
              <a:cs typeface="Roboto"/>
              <a:sym typeface="Roboto"/>
            </a:endParaRPr>
          </a:p>
          <a:p>
            <a:pPr indent="-298450" lvl="0" marL="457200" rtl="0" algn="just">
              <a:spcBef>
                <a:spcPts val="1200"/>
              </a:spcBef>
              <a:spcAft>
                <a:spcPts val="0"/>
              </a:spcAft>
              <a:buClr>
                <a:srgbClr val="000000"/>
              </a:buClr>
              <a:buSzPts val="1100"/>
              <a:buFont typeface="Roboto"/>
              <a:buChar char="●"/>
            </a:pPr>
            <a:r>
              <a:rPr lang="es" sz="1100">
                <a:solidFill>
                  <a:srgbClr val="000000"/>
                </a:solidFill>
                <a:latin typeface="Roboto"/>
                <a:ea typeface="Roboto"/>
                <a:cs typeface="Roboto"/>
                <a:sym typeface="Roboto"/>
              </a:rPr>
              <a:t>EnvironmentSatisfaction: Satisfacción del empleado con su entorno laboral</a:t>
            </a:r>
            <a:endParaRPr sz="1100">
              <a:solidFill>
                <a:srgbClr val="000000"/>
              </a:solidFill>
              <a:latin typeface="Roboto"/>
              <a:ea typeface="Roboto"/>
              <a:cs typeface="Roboto"/>
              <a:sym typeface="Roboto"/>
            </a:endParaRPr>
          </a:p>
          <a:p>
            <a:pPr indent="-298450" lvl="0" marL="457200" rtl="0" algn="just">
              <a:spcBef>
                <a:spcPts val="1200"/>
              </a:spcBef>
              <a:spcAft>
                <a:spcPts val="0"/>
              </a:spcAft>
              <a:buClr>
                <a:srgbClr val="000000"/>
              </a:buClr>
              <a:buSzPts val="1100"/>
              <a:buFont typeface="Roboto"/>
              <a:buChar char="●"/>
            </a:pPr>
            <a:r>
              <a:rPr lang="es" sz="1100">
                <a:solidFill>
                  <a:srgbClr val="000000"/>
                </a:solidFill>
                <a:latin typeface="Roboto"/>
                <a:ea typeface="Roboto"/>
                <a:cs typeface="Roboto"/>
                <a:sym typeface="Roboto"/>
              </a:rPr>
              <a:t>HourlyRate: Tarifa por hora para los empleados</a:t>
            </a:r>
            <a:endParaRPr sz="1100">
              <a:solidFill>
                <a:srgbClr val="000000"/>
              </a:solidFill>
              <a:latin typeface="Roboto"/>
              <a:ea typeface="Roboto"/>
              <a:cs typeface="Roboto"/>
              <a:sym typeface="Roboto"/>
            </a:endParaRPr>
          </a:p>
          <a:p>
            <a:pPr indent="-298450" lvl="0" marL="457200" rtl="0" algn="just">
              <a:spcBef>
                <a:spcPts val="1200"/>
              </a:spcBef>
              <a:spcAft>
                <a:spcPts val="0"/>
              </a:spcAft>
              <a:buClr>
                <a:srgbClr val="000000"/>
              </a:buClr>
              <a:buSzPts val="1100"/>
              <a:buFont typeface="Roboto"/>
              <a:buChar char="●"/>
            </a:pPr>
            <a:r>
              <a:rPr lang="es" sz="1100">
                <a:solidFill>
                  <a:srgbClr val="000000"/>
                </a:solidFill>
                <a:latin typeface="Roboto"/>
                <a:ea typeface="Roboto"/>
                <a:cs typeface="Roboto"/>
                <a:sym typeface="Roboto"/>
              </a:rPr>
              <a:t>JobInvolvement: Nivel de compromiso requerido para el trabajo del empleado</a:t>
            </a:r>
            <a:endParaRPr sz="1100">
              <a:solidFill>
                <a:srgbClr val="000000"/>
              </a:solidFill>
              <a:latin typeface="Roboto"/>
              <a:ea typeface="Roboto"/>
              <a:cs typeface="Roboto"/>
              <a:sym typeface="Roboto"/>
            </a:endParaRPr>
          </a:p>
          <a:p>
            <a:pPr indent="-298450" lvl="0" marL="457200" rtl="0" algn="just">
              <a:spcBef>
                <a:spcPts val="1200"/>
              </a:spcBef>
              <a:spcAft>
                <a:spcPts val="0"/>
              </a:spcAft>
              <a:buClr>
                <a:srgbClr val="000000"/>
              </a:buClr>
              <a:buSzPts val="1100"/>
              <a:buFont typeface="Roboto"/>
              <a:buChar char="●"/>
            </a:pPr>
            <a:r>
              <a:rPr lang="es" sz="1100">
                <a:solidFill>
                  <a:srgbClr val="000000"/>
                </a:solidFill>
                <a:latin typeface="Roboto"/>
                <a:ea typeface="Roboto"/>
                <a:cs typeface="Roboto"/>
                <a:sym typeface="Roboto"/>
              </a:rPr>
              <a:t>JobSatisfaction: Satisfacción del empleado con su trabajo</a:t>
            </a:r>
            <a:endParaRPr sz="1100">
              <a:solidFill>
                <a:srgbClr val="000000"/>
              </a:solidFill>
              <a:latin typeface="Roboto"/>
              <a:ea typeface="Roboto"/>
              <a:cs typeface="Roboto"/>
              <a:sym typeface="Roboto"/>
            </a:endParaRPr>
          </a:p>
          <a:p>
            <a:pPr indent="-298450" lvl="0" marL="457200" rtl="0" algn="just">
              <a:spcBef>
                <a:spcPts val="1200"/>
              </a:spcBef>
              <a:spcAft>
                <a:spcPts val="0"/>
              </a:spcAft>
              <a:buClr>
                <a:srgbClr val="000000"/>
              </a:buClr>
              <a:buSzPts val="1100"/>
              <a:buFont typeface="Roboto"/>
              <a:buChar char="●"/>
            </a:pPr>
            <a:r>
              <a:rPr lang="es" sz="1100">
                <a:solidFill>
                  <a:srgbClr val="000000"/>
                </a:solidFill>
                <a:latin typeface="Roboto"/>
                <a:ea typeface="Roboto"/>
                <a:cs typeface="Roboto"/>
                <a:sym typeface="Roboto"/>
              </a:rPr>
              <a:t>MonthlyIncome: Ingreso mensual del empleado</a:t>
            </a:r>
            <a:endParaRPr sz="1100">
              <a:solidFill>
                <a:srgbClr val="000000"/>
              </a:solidFill>
              <a:latin typeface="Roboto"/>
              <a:ea typeface="Roboto"/>
              <a:cs typeface="Roboto"/>
              <a:sym typeface="Roboto"/>
            </a:endParaRPr>
          </a:p>
          <a:p>
            <a:pPr indent="-298450" lvl="0" marL="457200" rtl="0" algn="just">
              <a:spcBef>
                <a:spcPts val="1200"/>
              </a:spcBef>
              <a:spcAft>
                <a:spcPts val="0"/>
              </a:spcAft>
              <a:buClr>
                <a:srgbClr val="000000"/>
              </a:buClr>
              <a:buSzPts val="1100"/>
              <a:buFont typeface="Roboto"/>
              <a:buChar char="●"/>
            </a:pPr>
            <a:r>
              <a:rPr lang="es" sz="1100">
                <a:solidFill>
                  <a:srgbClr val="000000"/>
                </a:solidFill>
                <a:latin typeface="Roboto"/>
                <a:ea typeface="Roboto"/>
                <a:cs typeface="Roboto"/>
                <a:sym typeface="Roboto"/>
              </a:rPr>
              <a:t>MonthlyRate: Tarifa salarial mensual para los empleados</a:t>
            </a:r>
            <a:endParaRPr sz="1100">
              <a:solidFill>
                <a:srgbClr val="000000"/>
              </a:solidFill>
              <a:latin typeface="Roboto"/>
              <a:ea typeface="Roboto"/>
              <a:cs typeface="Roboto"/>
              <a:sym typeface="Roboto"/>
            </a:endParaRPr>
          </a:p>
          <a:p>
            <a:pPr indent="-298450" lvl="0" marL="457200" rtl="0" algn="just">
              <a:spcBef>
                <a:spcPts val="1200"/>
              </a:spcBef>
              <a:spcAft>
                <a:spcPts val="1200"/>
              </a:spcAft>
              <a:buClr>
                <a:srgbClr val="000000"/>
              </a:buClr>
              <a:buSzPts val="1100"/>
              <a:buFont typeface="Roboto"/>
              <a:buChar char="●"/>
            </a:pPr>
            <a:r>
              <a:rPr lang="es" sz="1100">
                <a:solidFill>
                  <a:srgbClr val="000000"/>
                </a:solidFill>
                <a:latin typeface="Roboto"/>
                <a:ea typeface="Roboto"/>
                <a:cs typeface="Roboto"/>
                <a:sym typeface="Roboto"/>
              </a:rPr>
              <a:t>OverTime: Si los empleados trabajan horas extra</a:t>
            </a:r>
            <a:endParaRPr sz="1100">
              <a:solidFill>
                <a:srgbClr val="000000"/>
              </a:solidFill>
              <a:latin typeface="Roboto"/>
              <a:ea typeface="Roboto"/>
              <a:cs typeface="Roboto"/>
              <a:sym typeface="Roboto"/>
            </a:endParaRPr>
          </a:p>
        </p:txBody>
      </p:sp>
      <p:sp>
        <p:nvSpPr>
          <p:cNvPr id="360" name="Google Shape;360;p22"/>
          <p:cNvSpPr txBox="1"/>
          <p:nvPr/>
        </p:nvSpPr>
        <p:spPr>
          <a:xfrm>
            <a:off x="4772325" y="1102325"/>
            <a:ext cx="4275300" cy="3808800"/>
          </a:xfrm>
          <a:prstGeom prst="rect">
            <a:avLst/>
          </a:prstGeom>
          <a:noFill/>
          <a:ln cap="flat" cmpd="sng" w="9525">
            <a:solidFill>
              <a:srgbClr val="B6D7A8"/>
            </a:solidFill>
            <a:prstDash val="solid"/>
            <a:round/>
            <a:headEnd len="sm" w="sm" type="none"/>
            <a:tailEnd len="sm" w="sm" type="none"/>
          </a:ln>
        </p:spPr>
        <p:txBody>
          <a:bodyPr anchorCtr="0" anchor="ctr" bIns="91425" lIns="91425" spcFirstLastPara="1" rIns="91425" wrap="square" tIns="91425">
            <a:spAutoFit/>
          </a:bodyPr>
          <a:lstStyle/>
          <a:p>
            <a:pPr indent="-298450" lvl="0" marL="457200" rtl="0" algn="just">
              <a:lnSpc>
                <a:spcPct val="115000"/>
              </a:lnSpc>
              <a:spcBef>
                <a:spcPts val="1000"/>
              </a:spcBef>
              <a:spcAft>
                <a:spcPts val="0"/>
              </a:spcAft>
              <a:buClr>
                <a:srgbClr val="000000"/>
              </a:buClr>
              <a:buSzPts val="1100"/>
              <a:buFont typeface="Roboto"/>
              <a:buChar char="●"/>
            </a:pPr>
            <a:r>
              <a:rPr lang="es" sz="1100">
                <a:latin typeface="Roboto"/>
                <a:ea typeface="Roboto"/>
                <a:cs typeface="Roboto"/>
                <a:sym typeface="Roboto"/>
              </a:rPr>
              <a:t>PercentSalaryHike: Tasa de aumento salarial para los empleados</a:t>
            </a:r>
            <a:endParaRPr sz="1100">
              <a:latin typeface="Roboto"/>
              <a:ea typeface="Roboto"/>
              <a:cs typeface="Roboto"/>
              <a:sym typeface="Roboto"/>
            </a:endParaRPr>
          </a:p>
          <a:p>
            <a:pPr indent="-298450" lvl="0" marL="457200" marR="0" rtl="0" algn="just">
              <a:lnSpc>
                <a:spcPct val="115000"/>
              </a:lnSpc>
              <a:spcBef>
                <a:spcPts val="1200"/>
              </a:spcBef>
              <a:spcAft>
                <a:spcPts val="0"/>
              </a:spcAft>
              <a:buClr>
                <a:srgbClr val="000000"/>
              </a:buClr>
              <a:buSzPts val="1100"/>
              <a:buFont typeface="Roboto"/>
              <a:buChar char="●"/>
            </a:pPr>
            <a:r>
              <a:rPr lang="es" sz="1100">
                <a:latin typeface="Roboto"/>
                <a:ea typeface="Roboto"/>
                <a:cs typeface="Roboto"/>
                <a:sym typeface="Roboto"/>
              </a:rPr>
              <a:t>PerformanceRating: La calificación de rendimiento del empleado</a:t>
            </a:r>
            <a:endParaRPr sz="1100">
              <a:latin typeface="Roboto"/>
              <a:ea typeface="Roboto"/>
              <a:cs typeface="Roboto"/>
              <a:sym typeface="Roboto"/>
            </a:endParaRPr>
          </a:p>
          <a:p>
            <a:pPr indent="-298450" lvl="0" marL="457200" rtl="0" algn="just">
              <a:lnSpc>
                <a:spcPct val="115000"/>
              </a:lnSpc>
              <a:spcBef>
                <a:spcPts val="1200"/>
              </a:spcBef>
              <a:spcAft>
                <a:spcPts val="0"/>
              </a:spcAft>
              <a:buClr>
                <a:srgbClr val="000000"/>
              </a:buClr>
              <a:buSzPts val="1100"/>
              <a:buFont typeface="Roboto"/>
              <a:buChar char="●"/>
            </a:pPr>
            <a:r>
              <a:rPr lang="es" sz="1100">
                <a:latin typeface="Roboto"/>
                <a:ea typeface="Roboto"/>
                <a:cs typeface="Roboto"/>
                <a:sym typeface="Roboto"/>
              </a:rPr>
              <a:t>RelationshipSatisfaction: Satisfacción del empleado con sus relaciones interpersonales</a:t>
            </a:r>
            <a:endParaRPr sz="1100">
              <a:latin typeface="Roboto"/>
              <a:ea typeface="Roboto"/>
              <a:cs typeface="Roboto"/>
              <a:sym typeface="Roboto"/>
            </a:endParaRPr>
          </a:p>
          <a:p>
            <a:pPr indent="-298450" lvl="0" marL="457200" rtl="0" algn="just">
              <a:lnSpc>
                <a:spcPct val="115000"/>
              </a:lnSpc>
              <a:spcBef>
                <a:spcPts val="1200"/>
              </a:spcBef>
              <a:spcAft>
                <a:spcPts val="0"/>
              </a:spcAft>
              <a:buClr>
                <a:srgbClr val="000000"/>
              </a:buClr>
              <a:buSzPts val="1100"/>
              <a:buFont typeface="Roboto"/>
              <a:buChar char="●"/>
            </a:pPr>
            <a:r>
              <a:rPr lang="es" sz="1100">
                <a:latin typeface="Roboto"/>
                <a:ea typeface="Roboto"/>
                <a:cs typeface="Roboto"/>
                <a:sym typeface="Roboto"/>
              </a:rPr>
              <a:t>StockOptionLevel: Nivel de opción de compra de acciones del empleado</a:t>
            </a:r>
            <a:endParaRPr sz="1100">
              <a:latin typeface="Roboto"/>
              <a:ea typeface="Roboto"/>
              <a:cs typeface="Roboto"/>
              <a:sym typeface="Roboto"/>
            </a:endParaRPr>
          </a:p>
          <a:p>
            <a:pPr indent="-298450" lvl="0" marL="457200" rtl="0" algn="just">
              <a:lnSpc>
                <a:spcPct val="115000"/>
              </a:lnSpc>
              <a:spcBef>
                <a:spcPts val="1200"/>
              </a:spcBef>
              <a:spcAft>
                <a:spcPts val="0"/>
              </a:spcAft>
              <a:buClr>
                <a:srgbClr val="000000"/>
              </a:buClr>
              <a:buSzPts val="1100"/>
              <a:buFont typeface="Roboto"/>
              <a:buChar char="●"/>
            </a:pPr>
            <a:r>
              <a:rPr lang="es" sz="1100">
                <a:latin typeface="Roboto"/>
                <a:ea typeface="Roboto"/>
                <a:cs typeface="Roboto"/>
                <a:sym typeface="Roboto"/>
              </a:rPr>
              <a:t>TotalWorkingYears: Número total de años trabajados por el empleado</a:t>
            </a:r>
            <a:endParaRPr sz="1100">
              <a:latin typeface="Roboto"/>
              <a:ea typeface="Roboto"/>
              <a:cs typeface="Roboto"/>
              <a:sym typeface="Roboto"/>
            </a:endParaRPr>
          </a:p>
          <a:p>
            <a:pPr indent="-298450" lvl="0" marL="457200" rtl="0" algn="just">
              <a:lnSpc>
                <a:spcPct val="115000"/>
              </a:lnSpc>
              <a:spcBef>
                <a:spcPts val="1200"/>
              </a:spcBef>
              <a:spcAft>
                <a:spcPts val="0"/>
              </a:spcAft>
              <a:buClr>
                <a:srgbClr val="000000"/>
              </a:buClr>
              <a:buSzPts val="1100"/>
              <a:buFont typeface="Roboto"/>
              <a:buChar char="●"/>
            </a:pPr>
            <a:r>
              <a:rPr lang="es" sz="1100">
                <a:latin typeface="Roboto"/>
                <a:ea typeface="Roboto"/>
                <a:cs typeface="Roboto"/>
                <a:sym typeface="Roboto"/>
              </a:rPr>
              <a:t>TrainingTimesLastYear: Número de veces que los empleados asistieron a capacitación en el último año</a:t>
            </a:r>
            <a:endParaRPr sz="1100">
              <a:latin typeface="Roboto"/>
              <a:ea typeface="Roboto"/>
              <a:cs typeface="Roboto"/>
              <a:sym typeface="Roboto"/>
            </a:endParaRPr>
          </a:p>
          <a:p>
            <a:pPr indent="-298450" lvl="0" marL="457200" rtl="0" algn="just">
              <a:lnSpc>
                <a:spcPct val="115000"/>
              </a:lnSpc>
              <a:spcBef>
                <a:spcPts val="1200"/>
              </a:spcBef>
              <a:spcAft>
                <a:spcPts val="1200"/>
              </a:spcAft>
              <a:buClr>
                <a:srgbClr val="000000"/>
              </a:buClr>
              <a:buSzPts val="1100"/>
              <a:buFont typeface="Roboto"/>
              <a:buChar char="●"/>
            </a:pPr>
            <a:r>
              <a:rPr lang="es" sz="1100">
                <a:latin typeface="Roboto"/>
                <a:ea typeface="Roboto"/>
                <a:cs typeface="Roboto"/>
                <a:sym typeface="Roboto"/>
              </a:rPr>
              <a:t>WorkLifeBalance: Percepción de los empleados sobre su equilibrio entre el trabajo y la vida personal</a:t>
            </a:r>
            <a:endParaRPr sz="1100">
              <a:latin typeface="Roboto"/>
              <a:ea typeface="Roboto"/>
              <a:cs typeface="Roboto"/>
              <a:sym typeface="Roboto"/>
            </a:endParaRPr>
          </a:p>
        </p:txBody>
      </p:sp>
      <p:pic>
        <p:nvPicPr>
          <p:cNvPr id="361" name="Google Shape;361;p22"/>
          <p:cNvPicPr preferRelativeResize="0"/>
          <p:nvPr/>
        </p:nvPicPr>
        <p:blipFill>
          <a:blip r:embed="rId3">
            <a:alphaModFix/>
          </a:blip>
          <a:stretch>
            <a:fillRect/>
          </a:stretch>
        </p:blipFill>
        <p:spPr>
          <a:xfrm>
            <a:off x="7818498" y="51625"/>
            <a:ext cx="522900" cy="208850"/>
          </a:xfrm>
          <a:prstGeom prst="rect">
            <a:avLst/>
          </a:prstGeom>
          <a:noFill/>
          <a:ln>
            <a:noFill/>
          </a:ln>
        </p:spPr>
      </p:pic>
      <p:pic>
        <p:nvPicPr>
          <p:cNvPr id="362" name="Google Shape;362;p22"/>
          <p:cNvPicPr preferRelativeResize="0"/>
          <p:nvPr/>
        </p:nvPicPr>
        <p:blipFill rotWithShape="1">
          <a:blip r:embed="rId4">
            <a:alphaModFix/>
          </a:blip>
          <a:srcRect b="42782" l="20647" r="20459" t="42656"/>
          <a:stretch/>
        </p:blipFill>
        <p:spPr>
          <a:xfrm>
            <a:off x="8383477" y="68600"/>
            <a:ext cx="707300" cy="174900"/>
          </a:xfrm>
          <a:prstGeom prst="rect">
            <a:avLst/>
          </a:prstGeom>
          <a:noFill/>
          <a:ln>
            <a:noFill/>
          </a:ln>
        </p:spPr>
      </p:pic>
      <p:sp>
        <p:nvSpPr>
          <p:cNvPr id="363" name="Google Shape;363;p22"/>
          <p:cNvSpPr txBox="1"/>
          <p:nvPr>
            <p:ph idx="4294967295" type="title"/>
          </p:nvPr>
        </p:nvSpPr>
        <p:spPr>
          <a:xfrm>
            <a:off x="2212950" y="68600"/>
            <a:ext cx="4718100" cy="446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s">
                <a:solidFill>
                  <a:srgbClr val="000000"/>
                </a:solidFill>
                <a:latin typeface="Roboto"/>
                <a:ea typeface="Roboto"/>
                <a:cs typeface="Roboto"/>
                <a:sym typeface="Roboto"/>
              </a:rPr>
              <a:t>Descripción de los campos 2</a:t>
            </a:r>
            <a:endParaRPr>
              <a:solidFill>
                <a:srgbClr val="000000"/>
              </a:solidFill>
              <a:latin typeface="Roboto"/>
              <a:ea typeface="Roboto"/>
              <a:cs typeface="Roboto"/>
              <a:sym typeface="Roboto"/>
            </a:endParaRPr>
          </a:p>
        </p:txBody>
      </p:sp>
      <p:sp>
        <p:nvSpPr>
          <p:cNvPr id="364" name="Google Shape;364;p22"/>
          <p:cNvSpPr txBox="1"/>
          <p:nvPr/>
        </p:nvSpPr>
        <p:spPr>
          <a:xfrm>
            <a:off x="26525" y="514700"/>
            <a:ext cx="5607600" cy="3315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None/>
            </a:pPr>
            <a:r>
              <a:rPr b="1" lang="es" sz="1300" u="sng">
                <a:latin typeface="Roboto"/>
                <a:ea typeface="Roboto"/>
                <a:cs typeface="Roboto"/>
                <a:sym typeface="Roboto"/>
              </a:rPr>
              <a:t>Grupo 2: Variables relacionadas con la satisfacción y desempeño laboral</a:t>
            </a:r>
            <a:endParaRPr b="1" sz="1300" u="sng">
              <a:latin typeface="Roboto"/>
              <a:ea typeface="Roboto"/>
              <a:cs typeface="Roboto"/>
              <a:sym typeface="Roboto"/>
            </a:endParaRPr>
          </a:p>
          <a:p>
            <a:pPr indent="0" lvl="0" marL="0" rtl="0" algn="l">
              <a:spcBef>
                <a:spcPts val="1200"/>
              </a:spcBef>
              <a:spcAft>
                <a:spcPts val="0"/>
              </a:spcAft>
              <a:buNone/>
            </a:pPr>
            <a:r>
              <a:t/>
            </a:r>
            <a:endParaRPr>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3"/>
          <p:cNvSpPr txBox="1"/>
          <p:nvPr>
            <p:ph idx="4294967295" type="title"/>
          </p:nvPr>
        </p:nvSpPr>
        <p:spPr>
          <a:xfrm>
            <a:off x="1056750" y="198775"/>
            <a:ext cx="7030500" cy="603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solidFill>
                  <a:srgbClr val="000000"/>
                </a:solidFill>
              </a:rPr>
              <a:t>Relación entre edad e ingreso mensual</a:t>
            </a:r>
            <a:endParaRPr>
              <a:solidFill>
                <a:srgbClr val="000000"/>
              </a:solidFill>
            </a:endParaRPr>
          </a:p>
        </p:txBody>
      </p:sp>
      <p:sp>
        <p:nvSpPr>
          <p:cNvPr id="370" name="Google Shape;370;p23"/>
          <p:cNvSpPr txBox="1"/>
          <p:nvPr>
            <p:ph idx="4294967295" type="body"/>
          </p:nvPr>
        </p:nvSpPr>
        <p:spPr>
          <a:xfrm>
            <a:off x="4822375" y="2028250"/>
            <a:ext cx="4268400" cy="1385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200"/>
              </a:spcAft>
              <a:buNone/>
            </a:pPr>
            <a:r>
              <a:rPr lang="es">
                <a:solidFill>
                  <a:srgbClr val="000000"/>
                </a:solidFill>
                <a:latin typeface="Roboto"/>
                <a:ea typeface="Roboto"/>
                <a:cs typeface="Roboto"/>
                <a:sym typeface="Roboto"/>
              </a:rPr>
              <a:t>A simple vista, parece haber una tendencia en la que los empleados más jóvenes tienden a tener ingresos mensuales más bajos en comparación con los empleados mayores, que tienen ingresos más altos.</a:t>
            </a:r>
            <a:endParaRPr>
              <a:solidFill>
                <a:srgbClr val="000000"/>
              </a:solidFill>
              <a:latin typeface="Roboto"/>
              <a:ea typeface="Roboto"/>
              <a:cs typeface="Roboto"/>
              <a:sym typeface="Roboto"/>
            </a:endParaRPr>
          </a:p>
        </p:txBody>
      </p:sp>
      <p:pic>
        <p:nvPicPr>
          <p:cNvPr id="371" name="Google Shape;371;p23"/>
          <p:cNvPicPr preferRelativeResize="0"/>
          <p:nvPr/>
        </p:nvPicPr>
        <p:blipFill>
          <a:blip r:embed="rId3">
            <a:alphaModFix/>
          </a:blip>
          <a:stretch>
            <a:fillRect/>
          </a:stretch>
        </p:blipFill>
        <p:spPr>
          <a:xfrm>
            <a:off x="154800" y="1112227"/>
            <a:ext cx="4417201" cy="3394975"/>
          </a:xfrm>
          <a:prstGeom prst="rect">
            <a:avLst/>
          </a:prstGeom>
          <a:noFill/>
          <a:ln>
            <a:noFill/>
          </a:ln>
        </p:spPr>
      </p:pic>
      <p:pic>
        <p:nvPicPr>
          <p:cNvPr id="372" name="Google Shape;372;p23"/>
          <p:cNvPicPr preferRelativeResize="0"/>
          <p:nvPr/>
        </p:nvPicPr>
        <p:blipFill>
          <a:blip r:embed="rId4">
            <a:alphaModFix/>
          </a:blip>
          <a:stretch>
            <a:fillRect/>
          </a:stretch>
        </p:blipFill>
        <p:spPr>
          <a:xfrm>
            <a:off x="7818498" y="51625"/>
            <a:ext cx="522900" cy="208850"/>
          </a:xfrm>
          <a:prstGeom prst="rect">
            <a:avLst/>
          </a:prstGeom>
          <a:noFill/>
          <a:ln>
            <a:noFill/>
          </a:ln>
        </p:spPr>
      </p:pic>
      <p:pic>
        <p:nvPicPr>
          <p:cNvPr id="373" name="Google Shape;373;p23"/>
          <p:cNvPicPr preferRelativeResize="0"/>
          <p:nvPr/>
        </p:nvPicPr>
        <p:blipFill rotWithShape="1">
          <a:blip r:embed="rId5">
            <a:alphaModFix/>
          </a:blip>
          <a:srcRect b="42782" l="20647" r="20459" t="42656"/>
          <a:stretch/>
        </p:blipFill>
        <p:spPr>
          <a:xfrm>
            <a:off x="8383477" y="68600"/>
            <a:ext cx="707300" cy="174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4"/>
          <p:cNvSpPr txBox="1"/>
          <p:nvPr>
            <p:ph idx="4294967295" type="title"/>
          </p:nvPr>
        </p:nvSpPr>
        <p:spPr>
          <a:xfrm>
            <a:off x="1330975" y="198775"/>
            <a:ext cx="7030500" cy="603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solidFill>
                  <a:srgbClr val="000000"/>
                </a:solidFill>
              </a:rPr>
              <a:t>Rotación por departamento</a:t>
            </a:r>
            <a:endParaRPr>
              <a:solidFill>
                <a:srgbClr val="000000"/>
              </a:solidFill>
            </a:endParaRPr>
          </a:p>
        </p:txBody>
      </p:sp>
      <p:sp>
        <p:nvSpPr>
          <p:cNvPr id="379" name="Google Shape;379;p24"/>
          <p:cNvSpPr txBox="1"/>
          <p:nvPr>
            <p:ph idx="4294967295" type="body"/>
          </p:nvPr>
        </p:nvSpPr>
        <p:spPr>
          <a:xfrm>
            <a:off x="5024200" y="1219600"/>
            <a:ext cx="4119900" cy="29097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s" sz="1200">
                <a:solidFill>
                  <a:srgbClr val="000000"/>
                </a:solidFill>
                <a:latin typeface="Roboto"/>
                <a:ea typeface="Roboto"/>
                <a:cs typeface="Roboto"/>
                <a:sym typeface="Roboto"/>
              </a:rPr>
              <a:t>Se puede observar que el </a:t>
            </a:r>
            <a:r>
              <a:rPr b="1" lang="es" sz="1200">
                <a:solidFill>
                  <a:srgbClr val="000000"/>
                </a:solidFill>
                <a:latin typeface="Roboto"/>
                <a:ea typeface="Roboto"/>
                <a:cs typeface="Roboto"/>
                <a:sym typeface="Roboto"/>
              </a:rPr>
              <a:t>dpto. de ventas y de RRHH son los que tienen la tasa de rotación más alta</a:t>
            </a:r>
            <a:r>
              <a:rPr lang="es" sz="1200">
                <a:solidFill>
                  <a:srgbClr val="000000"/>
                </a:solidFill>
                <a:latin typeface="Roboto"/>
                <a:ea typeface="Roboto"/>
                <a:cs typeface="Roboto"/>
                <a:sym typeface="Roboto"/>
              </a:rPr>
              <a:t>. Esto puede indicar que los empleados en estos departamentos pueden estar experimentando mayores niveles de estrés, carga de trabajo y/o insatisfacción laboral, lo que lleva a una mayor tasa de rotación. </a:t>
            </a:r>
            <a:endParaRPr sz="1200">
              <a:solidFill>
                <a:srgbClr val="000000"/>
              </a:solidFill>
              <a:latin typeface="Roboto"/>
              <a:ea typeface="Roboto"/>
              <a:cs typeface="Roboto"/>
              <a:sym typeface="Roboto"/>
            </a:endParaRPr>
          </a:p>
          <a:p>
            <a:pPr indent="0" lvl="0" marL="0" rtl="0" algn="just">
              <a:lnSpc>
                <a:spcPct val="150000"/>
              </a:lnSpc>
              <a:spcBef>
                <a:spcPts val="1200"/>
              </a:spcBef>
              <a:spcAft>
                <a:spcPts val="1200"/>
              </a:spcAft>
              <a:buNone/>
            </a:pPr>
            <a:r>
              <a:rPr lang="es" sz="1200">
                <a:solidFill>
                  <a:srgbClr val="000000"/>
                </a:solidFill>
                <a:latin typeface="Roboto"/>
                <a:ea typeface="Roboto"/>
                <a:cs typeface="Roboto"/>
                <a:sym typeface="Roboto"/>
              </a:rPr>
              <a:t>Por otro lado, los departamentos de investigación y desarrollo pueden tener un entorno laboral más favorable y retener a sus empleados por más tiempo.</a:t>
            </a:r>
            <a:endParaRPr sz="1200">
              <a:solidFill>
                <a:srgbClr val="000000"/>
              </a:solidFill>
              <a:latin typeface="Roboto"/>
              <a:ea typeface="Roboto"/>
              <a:cs typeface="Roboto"/>
              <a:sym typeface="Roboto"/>
            </a:endParaRPr>
          </a:p>
        </p:txBody>
      </p:sp>
      <p:pic>
        <p:nvPicPr>
          <p:cNvPr id="380" name="Google Shape;380;p24"/>
          <p:cNvPicPr preferRelativeResize="0"/>
          <p:nvPr/>
        </p:nvPicPr>
        <p:blipFill>
          <a:blip r:embed="rId3">
            <a:alphaModFix/>
          </a:blip>
          <a:stretch>
            <a:fillRect/>
          </a:stretch>
        </p:blipFill>
        <p:spPr>
          <a:xfrm>
            <a:off x="222125" y="985825"/>
            <a:ext cx="4483900" cy="3723499"/>
          </a:xfrm>
          <a:prstGeom prst="rect">
            <a:avLst/>
          </a:prstGeom>
          <a:noFill/>
          <a:ln>
            <a:noFill/>
          </a:ln>
        </p:spPr>
      </p:pic>
      <p:pic>
        <p:nvPicPr>
          <p:cNvPr id="381" name="Google Shape;381;p24"/>
          <p:cNvPicPr preferRelativeResize="0"/>
          <p:nvPr/>
        </p:nvPicPr>
        <p:blipFill>
          <a:blip r:embed="rId4">
            <a:alphaModFix/>
          </a:blip>
          <a:stretch>
            <a:fillRect/>
          </a:stretch>
        </p:blipFill>
        <p:spPr>
          <a:xfrm>
            <a:off x="7818498" y="51625"/>
            <a:ext cx="522900" cy="208850"/>
          </a:xfrm>
          <a:prstGeom prst="rect">
            <a:avLst/>
          </a:prstGeom>
          <a:noFill/>
          <a:ln>
            <a:noFill/>
          </a:ln>
        </p:spPr>
      </p:pic>
      <p:pic>
        <p:nvPicPr>
          <p:cNvPr id="382" name="Google Shape;382;p24"/>
          <p:cNvPicPr preferRelativeResize="0"/>
          <p:nvPr/>
        </p:nvPicPr>
        <p:blipFill rotWithShape="1">
          <a:blip r:embed="rId5">
            <a:alphaModFix/>
          </a:blip>
          <a:srcRect b="42782" l="20647" r="20459" t="42656"/>
          <a:stretch/>
        </p:blipFill>
        <p:spPr>
          <a:xfrm>
            <a:off x="8383477" y="68600"/>
            <a:ext cx="707300" cy="174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5"/>
          <p:cNvSpPr txBox="1"/>
          <p:nvPr>
            <p:ph idx="4294967295" type="title"/>
          </p:nvPr>
        </p:nvSpPr>
        <p:spPr>
          <a:xfrm>
            <a:off x="2495550" y="243500"/>
            <a:ext cx="4152900" cy="603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s">
                <a:solidFill>
                  <a:srgbClr val="000000"/>
                </a:solidFill>
              </a:rPr>
              <a:t>Empleados según su edad</a:t>
            </a:r>
            <a:endParaRPr>
              <a:solidFill>
                <a:srgbClr val="000000"/>
              </a:solidFill>
            </a:endParaRPr>
          </a:p>
        </p:txBody>
      </p:sp>
      <p:sp>
        <p:nvSpPr>
          <p:cNvPr id="388" name="Google Shape;388;p25"/>
          <p:cNvSpPr txBox="1"/>
          <p:nvPr>
            <p:ph idx="4294967295" type="body"/>
          </p:nvPr>
        </p:nvSpPr>
        <p:spPr>
          <a:xfrm>
            <a:off x="174075" y="2077763"/>
            <a:ext cx="4048500" cy="16305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200"/>
              </a:spcAft>
              <a:buNone/>
            </a:pPr>
            <a:r>
              <a:rPr lang="es">
                <a:solidFill>
                  <a:srgbClr val="000000"/>
                </a:solidFill>
                <a:latin typeface="Roboto"/>
                <a:ea typeface="Roboto"/>
                <a:cs typeface="Roboto"/>
                <a:sym typeface="Roboto"/>
              </a:rPr>
              <a:t>Los datos se han dividido en seis grupos de edad. El mayor porcentaje de empleados se encuentra en el grupo de edad de 30 a 40 años. </a:t>
            </a:r>
            <a:r>
              <a:rPr b="1" lang="es">
                <a:solidFill>
                  <a:srgbClr val="000000"/>
                </a:solidFill>
                <a:latin typeface="Roboto"/>
                <a:ea typeface="Roboto"/>
                <a:cs typeface="Roboto"/>
                <a:sym typeface="Roboto"/>
              </a:rPr>
              <a:t>En general, la mayoría de los empleados tienen entre 20 y 40 años.</a:t>
            </a:r>
            <a:endParaRPr b="1">
              <a:solidFill>
                <a:srgbClr val="000000"/>
              </a:solidFill>
              <a:latin typeface="Roboto"/>
              <a:ea typeface="Roboto"/>
              <a:cs typeface="Roboto"/>
              <a:sym typeface="Roboto"/>
            </a:endParaRPr>
          </a:p>
        </p:txBody>
      </p:sp>
      <p:pic>
        <p:nvPicPr>
          <p:cNvPr id="389" name="Google Shape;389;p25"/>
          <p:cNvPicPr preferRelativeResize="0"/>
          <p:nvPr/>
        </p:nvPicPr>
        <p:blipFill>
          <a:blip r:embed="rId3">
            <a:alphaModFix/>
          </a:blip>
          <a:stretch>
            <a:fillRect/>
          </a:stretch>
        </p:blipFill>
        <p:spPr>
          <a:xfrm>
            <a:off x="4368000" y="1121925"/>
            <a:ext cx="4656500" cy="3542175"/>
          </a:xfrm>
          <a:prstGeom prst="rect">
            <a:avLst/>
          </a:prstGeom>
          <a:noFill/>
          <a:ln>
            <a:noFill/>
          </a:ln>
        </p:spPr>
      </p:pic>
      <p:pic>
        <p:nvPicPr>
          <p:cNvPr id="390" name="Google Shape;390;p25"/>
          <p:cNvPicPr preferRelativeResize="0"/>
          <p:nvPr/>
        </p:nvPicPr>
        <p:blipFill>
          <a:blip r:embed="rId4">
            <a:alphaModFix/>
          </a:blip>
          <a:stretch>
            <a:fillRect/>
          </a:stretch>
        </p:blipFill>
        <p:spPr>
          <a:xfrm>
            <a:off x="7818498" y="51625"/>
            <a:ext cx="522900" cy="208850"/>
          </a:xfrm>
          <a:prstGeom prst="rect">
            <a:avLst/>
          </a:prstGeom>
          <a:noFill/>
          <a:ln>
            <a:noFill/>
          </a:ln>
        </p:spPr>
      </p:pic>
      <p:pic>
        <p:nvPicPr>
          <p:cNvPr id="391" name="Google Shape;391;p25"/>
          <p:cNvPicPr preferRelativeResize="0"/>
          <p:nvPr/>
        </p:nvPicPr>
        <p:blipFill rotWithShape="1">
          <a:blip r:embed="rId5">
            <a:alphaModFix/>
          </a:blip>
          <a:srcRect b="42782" l="20647" r="20459" t="42656"/>
          <a:stretch/>
        </p:blipFill>
        <p:spPr>
          <a:xfrm>
            <a:off x="8383477" y="68600"/>
            <a:ext cx="707300" cy="174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26"/>
          <p:cNvSpPr txBox="1"/>
          <p:nvPr>
            <p:ph idx="4294967295" type="title"/>
          </p:nvPr>
        </p:nvSpPr>
        <p:spPr>
          <a:xfrm>
            <a:off x="1126700" y="198775"/>
            <a:ext cx="7030500" cy="603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solidFill>
                  <a:srgbClr val="000000"/>
                </a:solidFill>
              </a:rPr>
              <a:t>Salarios según el género de los empleados</a:t>
            </a:r>
            <a:endParaRPr>
              <a:solidFill>
                <a:srgbClr val="000000"/>
              </a:solidFill>
            </a:endParaRPr>
          </a:p>
        </p:txBody>
      </p:sp>
      <p:sp>
        <p:nvSpPr>
          <p:cNvPr id="397" name="Google Shape;397;p26"/>
          <p:cNvSpPr txBox="1"/>
          <p:nvPr>
            <p:ph idx="4294967295" type="body"/>
          </p:nvPr>
        </p:nvSpPr>
        <p:spPr>
          <a:xfrm>
            <a:off x="223425" y="1222525"/>
            <a:ext cx="3872700" cy="33171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200"/>
              </a:spcAft>
              <a:buNone/>
            </a:pPr>
            <a:r>
              <a:rPr lang="es">
                <a:solidFill>
                  <a:srgbClr val="000000"/>
                </a:solidFill>
                <a:latin typeface="Roboto"/>
                <a:ea typeface="Roboto"/>
                <a:cs typeface="Roboto"/>
                <a:sym typeface="Roboto"/>
              </a:rPr>
              <a:t>Podemos observar que ambos boxplots tienen una forma similar, con la mediana y los cuartiles ubicados en posiciones similares en ambas distribuciones. Sin embargo, el boxplot para el género masculino parece tener una mayor dispersión de los datos. </a:t>
            </a:r>
            <a:r>
              <a:rPr b="1" lang="es">
                <a:solidFill>
                  <a:srgbClr val="000000"/>
                </a:solidFill>
                <a:latin typeface="Roboto"/>
                <a:ea typeface="Roboto"/>
                <a:cs typeface="Roboto"/>
                <a:sym typeface="Roboto"/>
              </a:rPr>
              <a:t>V</a:t>
            </a:r>
            <a:r>
              <a:rPr b="1" lang="es">
                <a:solidFill>
                  <a:srgbClr val="000000"/>
                </a:solidFill>
                <a:latin typeface="Roboto"/>
                <a:ea typeface="Roboto"/>
                <a:cs typeface="Roboto"/>
                <a:sym typeface="Roboto"/>
              </a:rPr>
              <a:t>emos que algunos hombres que ganan salarios significativamente más altos que la mayoría de los demás hombres y mujeres en la empresa.</a:t>
            </a:r>
            <a:endParaRPr b="1">
              <a:solidFill>
                <a:srgbClr val="000000"/>
              </a:solidFill>
              <a:latin typeface="Roboto"/>
              <a:ea typeface="Roboto"/>
              <a:cs typeface="Roboto"/>
              <a:sym typeface="Roboto"/>
            </a:endParaRPr>
          </a:p>
        </p:txBody>
      </p:sp>
      <p:pic>
        <p:nvPicPr>
          <p:cNvPr id="398" name="Google Shape;398;p26"/>
          <p:cNvPicPr preferRelativeResize="0"/>
          <p:nvPr/>
        </p:nvPicPr>
        <p:blipFill>
          <a:blip r:embed="rId3">
            <a:alphaModFix/>
          </a:blip>
          <a:stretch>
            <a:fillRect/>
          </a:stretch>
        </p:blipFill>
        <p:spPr>
          <a:xfrm>
            <a:off x="4434275" y="938775"/>
            <a:ext cx="4619876" cy="3865726"/>
          </a:xfrm>
          <a:prstGeom prst="rect">
            <a:avLst/>
          </a:prstGeom>
          <a:noFill/>
          <a:ln>
            <a:noFill/>
          </a:ln>
        </p:spPr>
      </p:pic>
      <p:pic>
        <p:nvPicPr>
          <p:cNvPr id="399" name="Google Shape;399;p26"/>
          <p:cNvPicPr preferRelativeResize="0"/>
          <p:nvPr/>
        </p:nvPicPr>
        <p:blipFill>
          <a:blip r:embed="rId4">
            <a:alphaModFix/>
          </a:blip>
          <a:stretch>
            <a:fillRect/>
          </a:stretch>
        </p:blipFill>
        <p:spPr>
          <a:xfrm>
            <a:off x="7818498" y="51625"/>
            <a:ext cx="522900" cy="208850"/>
          </a:xfrm>
          <a:prstGeom prst="rect">
            <a:avLst/>
          </a:prstGeom>
          <a:noFill/>
          <a:ln>
            <a:noFill/>
          </a:ln>
        </p:spPr>
      </p:pic>
      <p:pic>
        <p:nvPicPr>
          <p:cNvPr id="400" name="Google Shape;400;p26"/>
          <p:cNvPicPr preferRelativeResize="0"/>
          <p:nvPr/>
        </p:nvPicPr>
        <p:blipFill rotWithShape="1">
          <a:blip r:embed="rId5">
            <a:alphaModFix/>
          </a:blip>
          <a:srcRect b="42782" l="20647" r="20459" t="42656"/>
          <a:stretch/>
        </p:blipFill>
        <p:spPr>
          <a:xfrm>
            <a:off x="8383477" y="68600"/>
            <a:ext cx="707300" cy="174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27"/>
          <p:cNvSpPr txBox="1"/>
          <p:nvPr>
            <p:ph idx="4294967295" type="title"/>
          </p:nvPr>
        </p:nvSpPr>
        <p:spPr>
          <a:xfrm>
            <a:off x="1056750" y="185525"/>
            <a:ext cx="7030500" cy="603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solidFill>
                  <a:srgbClr val="000000"/>
                </a:solidFill>
              </a:rPr>
              <a:t>Satisfacción laboral de acuerdo a la rotación</a:t>
            </a:r>
            <a:endParaRPr>
              <a:solidFill>
                <a:srgbClr val="000000"/>
              </a:solidFill>
            </a:endParaRPr>
          </a:p>
        </p:txBody>
      </p:sp>
      <p:sp>
        <p:nvSpPr>
          <p:cNvPr id="406" name="Google Shape;406;p27"/>
          <p:cNvSpPr txBox="1"/>
          <p:nvPr>
            <p:ph idx="4294967295" type="body"/>
          </p:nvPr>
        </p:nvSpPr>
        <p:spPr>
          <a:xfrm>
            <a:off x="5600850" y="1272625"/>
            <a:ext cx="3420300" cy="26379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200"/>
              </a:spcAft>
              <a:buNone/>
            </a:pPr>
            <a:r>
              <a:rPr lang="es">
                <a:solidFill>
                  <a:srgbClr val="000000"/>
                </a:solidFill>
                <a:latin typeface="Roboto"/>
                <a:ea typeface="Roboto"/>
                <a:cs typeface="Roboto"/>
                <a:sym typeface="Roboto"/>
              </a:rPr>
              <a:t>Vemos que los empleados que abandonaron la empresa presentan una mayor densidad de valores bajos de satisfacción laboral en comparación con los empleados que se mantuvieron. </a:t>
            </a:r>
            <a:r>
              <a:rPr b="1" lang="es">
                <a:solidFill>
                  <a:srgbClr val="000000"/>
                </a:solidFill>
                <a:latin typeface="Roboto"/>
                <a:ea typeface="Roboto"/>
                <a:cs typeface="Roboto"/>
                <a:sym typeface="Roboto"/>
              </a:rPr>
              <a:t>Esto sugiere que la satisfacción laboral puede ser un factor importante en la decisión de abandonar la empresa.</a:t>
            </a:r>
            <a:endParaRPr b="1">
              <a:solidFill>
                <a:srgbClr val="000000"/>
              </a:solidFill>
              <a:latin typeface="Roboto"/>
              <a:ea typeface="Roboto"/>
              <a:cs typeface="Roboto"/>
              <a:sym typeface="Roboto"/>
            </a:endParaRPr>
          </a:p>
        </p:txBody>
      </p:sp>
      <p:pic>
        <p:nvPicPr>
          <p:cNvPr id="407" name="Google Shape;407;p27"/>
          <p:cNvPicPr preferRelativeResize="0"/>
          <p:nvPr/>
        </p:nvPicPr>
        <p:blipFill>
          <a:blip r:embed="rId3">
            <a:alphaModFix/>
          </a:blip>
          <a:stretch>
            <a:fillRect/>
          </a:stretch>
        </p:blipFill>
        <p:spPr>
          <a:xfrm>
            <a:off x="92300" y="999175"/>
            <a:ext cx="5430525" cy="3448375"/>
          </a:xfrm>
          <a:prstGeom prst="rect">
            <a:avLst/>
          </a:prstGeom>
          <a:noFill/>
          <a:ln>
            <a:noFill/>
          </a:ln>
        </p:spPr>
      </p:pic>
      <p:pic>
        <p:nvPicPr>
          <p:cNvPr id="408" name="Google Shape;408;p27"/>
          <p:cNvPicPr preferRelativeResize="0"/>
          <p:nvPr/>
        </p:nvPicPr>
        <p:blipFill>
          <a:blip r:embed="rId4">
            <a:alphaModFix/>
          </a:blip>
          <a:stretch>
            <a:fillRect/>
          </a:stretch>
        </p:blipFill>
        <p:spPr>
          <a:xfrm>
            <a:off x="7818498" y="51625"/>
            <a:ext cx="522900" cy="208850"/>
          </a:xfrm>
          <a:prstGeom prst="rect">
            <a:avLst/>
          </a:prstGeom>
          <a:noFill/>
          <a:ln>
            <a:noFill/>
          </a:ln>
        </p:spPr>
      </p:pic>
      <p:pic>
        <p:nvPicPr>
          <p:cNvPr id="409" name="Google Shape;409;p27"/>
          <p:cNvPicPr preferRelativeResize="0"/>
          <p:nvPr/>
        </p:nvPicPr>
        <p:blipFill rotWithShape="1">
          <a:blip r:embed="rId5">
            <a:alphaModFix/>
          </a:blip>
          <a:srcRect b="42782" l="20647" r="20459" t="42656"/>
          <a:stretch/>
        </p:blipFill>
        <p:spPr>
          <a:xfrm>
            <a:off x="8383477" y="68600"/>
            <a:ext cx="707300" cy="174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28"/>
          <p:cNvSpPr txBox="1"/>
          <p:nvPr>
            <p:ph idx="4294967295" type="title"/>
          </p:nvPr>
        </p:nvSpPr>
        <p:spPr>
          <a:xfrm>
            <a:off x="1056750" y="139100"/>
            <a:ext cx="7030500" cy="603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solidFill>
                  <a:srgbClr val="000000"/>
                </a:solidFill>
              </a:rPr>
              <a:t>Edad</a:t>
            </a:r>
            <a:r>
              <a:rPr lang="es">
                <a:solidFill>
                  <a:srgbClr val="000000"/>
                </a:solidFill>
              </a:rPr>
              <a:t> de acuerdo a la rotación</a:t>
            </a:r>
            <a:endParaRPr>
              <a:solidFill>
                <a:srgbClr val="000000"/>
              </a:solidFill>
            </a:endParaRPr>
          </a:p>
        </p:txBody>
      </p:sp>
      <p:sp>
        <p:nvSpPr>
          <p:cNvPr id="415" name="Google Shape;415;p28"/>
          <p:cNvSpPr txBox="1"/>
          <p:nvPr>
            <p:ph idx="4294967295" type="body"/>
          </p:nvPr>
        </p:nvSpPr>
        <p:spPr>
          <a:xfrm>
            <a:off x="5203150" y="1087025"/>
            <a:ext cx="3767400" cy="39099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s">
                <a:solidFill>
                  <a:srgbClr val="000000"/>
                </a:solidFill>
                <a:latin typeface="Roboto"/>
                <a:ea typeface="Roboto"/>
                <a:cs typeface="Roboto"/>
                <a:sym typeface="Roboto"/>
              </a:rPr>
              <a:t>Se puede observar que la mediana de edad de los empleados que han abandonado la empresa es ligeramente menor que la de los empleados que se han quedado, lo que </a:t>
            </a:r>
            <a:r>
              <a:rPr b="1" lang="es">
                <a:solidFill>
                  <a:srgbClr val="000000"/>
                </a:solidFill>
                <a:latin typeface="Roboto"/>
                <a:ea typeface="Roboto"/>
                <a:cs typeface="Roboto"/>
                <a:sym typeface="Roboto"/>
              </a:rPr>
              <a:t>sugiere que los empleados más jóvenes son más propensos a abandonar la empresa.</a:t>
            </a:r>
            <a:r>
              <a:rPr lang="es">
                <a:solidFill>
                  <a:srgbClr val="000000"/>
                </a:solidFill>
                <a:latin typeface="Roboto"/>
                <a:ea typeface="Roboto"/>
                <a:cs typeface="Roboto"/>
                <a:sym typeface="Roboto"/>
              </a:rPr>
              <a:t> </a:t>
            </a:r>
            <a:endParaRPr>
              <a:solidFill>
                <a:srgbClr val="000000"/>
              </a:solidFill>
              <a:latin typeface="Roboto"/>
              <a:ea typeface="Roboto"/>
              <a:cs typeface="Roboto"/>
              <a:sym typeface="Roboto"/>
            </a:endParaRPr>
          </a:p>
          <a:p>
            <a:pPr indent="0" lvl="0" marL="0" rtl="0" algn="just">
              <a:lnSpc>
                <a:spcPct val="150000"/>
              </a:lnSpc>
              <a:spcBef>
                <a:spcPts val="1200"/>
              </a:spcBef>
              <a:spcAft>
                <a:spcPts val="1200"/>
              </a:spcAft>
              <a:buNone/>
            </a:pPr>
            <a:r>
              <a:rPr lang="es">
                <a:solidFill>
                  <a:srgbClr val="000000"/>
                </a:solidFill>
                <a:latin typeface="Roboto"/>
                <a:ea typeface="Roboto"/>
                <a:cs typeface="Roboto"/>
                <a:sym typeface="Roboto"/>
              </a:rPr>
              <a:t>Además, también se puede ver que hay más </a:t>
            </a:r>
            <a:r>
              <a:rPr b="1" lang="es">
                <a:solidFill>
                  <a:srgbClr val="000000"/>
                </a:solidFill>
                <a:latin typeface="Roboto"/>
                <a:ea typeface="Roboto"/>
                <a:cs typeface="Roboto"/>
                <a:sym typeface="Roboto"/>
              </a:rPr>
              <a:t>valores atípicos en la distribución de los empleados que han abandonado la empresa</a:t>
            </a:r>
            <a:r>
              <a:rPr lang="es">
                <a:solidFill>
                  <a:srgbClr val="000000"/>
                </a:solidFill>
                <a:latin typeface="Roboto"/>
                <a:ea typeface="Roboto"/>
                <a:cs typeface="Roboto"/>
                <a:sym typeface="Roboto"/>
              </a:rPr>
              <a:t>, lo que indica una mayor variabilidad en la edad de los empleados que abandonan.</a:t>
            </a:r>
            <a:endParaRPr>
              <a:solidFill>
                <a:srgbClr val="000000"/>
              </a:solidFill>
              <a:latin typeface="Roboto"/>
              <a:ea typeface="Roboto"/>
              <a:cs typeface="Roboto"/>
              <a:sym typeface="Roboto"/>
            </a:endParaRPr>
          </a:p>
        </p:txBody>
      </p:sp>
      <p:pic>
        <p:nvPicPr>
          <p:cNvPr id="416" name="Google Shape;416;p28"/>
          <p:cNvPicPr preferRelativeResize="0"/>
          <p:nvPr/>
        </p:nvPicPr>
        <p:blipFill>
          <a:blip r:embed="rId3">
            <a:alphaModFix/>
          </a:blip>
          <a:stretch>
            <a:fillRect/>
          </a:stretch>
        </p:blipFill>
        <p:spPr>
          <a:xfrm>
            <a:off x="123250" y="952775"/>
            <a:ext cx="4684151" cy="3633975"/>
          </a:xfrm>
          <a:prstGeom prst="rect">
            <a:avLst/>
          </a:prstGeom>
          <a:noFill/>
          <a:ln>
            <a:noFill/>
          </a:ln>
        </p:spPr>
      </p:pic>
      <p:pic>
        <p:nvPicPr>
          <p:cNvPr id="417" name="Google Shape;417;p28"/>
          <p:cNvPicPr preferRelativeResize="0"/>
          <p:nvPr/>
        </p:nvPicPr>
        <p:blipFill>
          <a:blip r:embed="rId4">
            <a:alphaModFix/>
          </a:blip>
          <a:stretch>
            <a:fillRect/>
          </a:stretch>
        </p:blipFill>
        <p:spPr>
          <a:xfrm>
            <a:off x="7818498" y="51625"/>
            <a:ext cx="522900" cy="208850"/>
          </a:xfrm>
          <a:prstGeom prst="rect">
            <a:avLst/>
          </a:prstGeom>
          <a:noFill/>
          <a:ln>
            <a:noFill/>
          </a:ln>
        </p:spPr>
      </p:pic>
      <p:pic>
        <p:nvPicPr>
          <p:cNvPr id="418" name="Google Shape;418;p28"/>
          <p:cNvPicPr preferRelativeResize="0"/>
          <p:nvPr/>
        </p:nvPicPr>
        <p:blipFill rotWithShape="1">
          <a:blip r:embed="rId5">
            <a:alphaModFix/>
          </a:blip>
          <a:srcRect b="42782" l="20647" r="20459" t="42656"/>
          <a:stretch/>
        </p:blipFill>
        <p:spPr>
          <a:xfrm>
            <a:off x="8383477" y="68600"/>
            <a:ext cx="707300" cy="174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29"/>
          <p:cNvSpPr txBox="1"/>
          <p:nvPr>
            <p:ph idx="4294967295" type="title"/>
          </p:nvPr>
        </p:nvSpPr>
        <p:spPr>
          <a:xfrm>
            <a:off x="349650" y="123375"/>
            <a:ext cx="8444700" cy="603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solidFill>
                  <a:srgbClr val="000000"/>
                </a:solidFill>
              </a:rPr>
              <a:t>Cantidad de empleados según duración en la empresa</a:t>
            </a:r>
            <a:endParaRPr>
              <a:solidFill>
                <a:srgbClr val="000000"/>
              </a:solidFill>
            </a:endParaRPr>
          </a:p>
        </p:txBody>
      </p:sp>
      <p:sp>
        <p:nvSpPr>
          <p:cNvPr id="424" name="Google Shape;424;p29"/>
          <p:cNvSpPr txBox="1"/>
          <p:nvPr>
            <p:ph idx="4294967295" type="body"/>
          </p:nvPr>
        </p:nvSpPr>
        <p:spPr>
          <a:xfrm>
            <a:off x="5547850" y="1604050"/>
            <a:ext cx="3383100" cy="25716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200"/>
              </a:spcAft>
              <a:buNone/>
            </a:pPr>
            <a:r>
              <a:rPr lang="es">
                <a:solidFill>
                  <a:srgbClr val="000000"/>
                </a:solidFill>
                <a:latin typeface="Roboto"/>
                <a:ea typeface="Roboto"/>
                <a:cs typeface="Roboto"/>
                <a:sym typeface="Roboto"/>
              </a:rPr>
              <a:t>Se observa que </a:t>
            </a:r>
            <a:r>
              <a:rPr b="1" lang="es">
                <a:solidFill>
                  <a:srgbClr val="000000"/>
                </a:solidFill>
                <a:latin typeface="Roboto"/>
                <a:ea typeface="Roboto"/>
                <a:cs typeface="Roboto"/>
                <a:sym typeface="Roboto"/>
              </a:rPr>
              <a:t>la tasa de abandono es más alta en los primeros años (1-5 años) </a:t>
            </a:r>
            <a:r>
              <a:rPr lang="es">
                <a:solidFill>
                  <a:srgbClr val="000000"/>
                </a:solidFill>
                <a:latin typeface="Roboto"/>
                <a:ea typeface="Roboto"/>
                <a:cs typeface="Roboto"/>
                <a:sym typeface="Roboto"/>
              </a:rPr>
              <a:t>y luego disminuye a medida que los empleados permanecen más tiempo en la empresa. Los empleados que han estado en la empresa durante más de 10 años tienen la tasa de abandono más baja.</a:t>
            </a:r>
            <a:endParaRPr>
              <a:solidFill>
                <a:srgbClr val="000000"/>
              </a:solidFill>
              <a:latin typeface="Roboto"/>
              <a:ea typeface="Roboto"/>
              <a:cs typeface="Roboto"/>
              <a:sym typeface="Roboto"/>
            </a:endParaRPr>
          </a:p>
        </p:txBody>
      </p:sp>
      <p:pic>
        <p:nvPicPr>
          <p:cNvPr id="425" name="Google Shape;425;p29"/>
          <p:cNvPicPr preferRelativeResize="0"/>
          <p:nvPr/>
        </p:nvPicPr>
        <p:blipFill>
          <a:blip r:embed="rId3">
            <a:alphaModFix/>
          </a:blip>
          <a:stretch>
            <a:fillRect/>
          </a:stretch>
        </p:blipFill>
        <p:spPr>
          <a:xfrm>
            <a:off x="124250" y="1145026"/>
            <a:ext cx="5397050" cy="3686344"/>
          </a:xfrm>
          <a:prstGeom prst="rect">
            <a:avLst/>
          </a:prstGeom>
          <a:noFill/>
          <a:ln>
            <a:noFill/>
          </a:ln>
        </p:spPr>
      </p:pic>
      <p:pic>
        <p:nvPicPr>
          <p:cNvPr id="426" name="Google Shape;426;p29"/>
          <p:cNvPicPr preferRelativeResize="0"/>
          <p:nvPr/>
        </p:nvPicPr>
        <p:blipFill>
          <a:blip r:embed="rId4">
            <a:alphaModFix/>
          </a:blip>
          <a:stretch>
            <a:fillRect/>
          </a:stretch>
        </p:blipFill>
        <p:spPr>
          <a:xfrm>
            <a:off x="7818498" y="51625"/>
            <a:ext cx="522900" cy="208850"/>
          </a:xfrm>
          <a:prstGeom prst="rect">
            <a:avLst/>
          </a:prstGeom>
          <a:noFill/>
          <a:ln>
            <a:noFill/>
          </a:ln>
        </p:spPr>
      </p:pic>
      <p:pic>
        <p:nvPicPr>
          <p:cNvPr id="427" name="Google Shape;427;p29"/>
          <p:cNvPicPr preferRelativeResize="0"/>
          <p:nvPr/>
        </p:nvPicPr>
        <p:blipFill rotWithShape="1">
          <a:blip r:embed="rId5">
            <a:alphaModFix/>
          </a:blip>
          <a:srcRect b="42782" l="20647" r="20459" t="42656"/>
          <a:stretch/>
        </p:blipFill>
        <p:spPr>
          <a:xfrm>
            <a:off x="8383477" y="68600"/>
            <a:ext cx="707300" cy="174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0"/>
          <p:cNvSpPr txBox="1"/>
          <p:nvPr>
            <p:ph idx="4294967295" type="title"/>
          </p:nvPr>
        </p:nvSpPr>
        <p:spPr>
          <a:xfrm>
            <a:off x="349650" y="123375"/>
            <a:ext cx="8444700" cy="603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solidFill>
                  <a:srgbClr val="000000"/>
                </a:solidFill>
              </a:rPr>
              <a:t>Empleados que renunciaron según su género</a:t>
            </a:r>
            <a:endParaRPr>
              <a:solidFill>
                <a:srgbClr val="000000"/>
              </a:solidFill>
            </a:endParaRPr>
          </a:p>
        </p:txBody>
      </p:sp>
      <p:sp>
        <p:nvSpPr>
          <p:cNvPr id="433" name="Google Shape;433;p30"/>
          <p:cNvSpPr txBox="1"/>
          <p:nvPr>
            <p:ph idx="4294967295" type="body"/>
          </p:nvPr>
        </p:nvSpPr>
        <p:spPr>
          <a:xfrm>
            <a:off x="218725" y="4174450"/>
            <a:ext cx="8751900" cy="8226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1200"/>
              </a:spcAft>
              <a:buSzPts val="770"/>
              <a:buNone/>
            </a:pPr>
            <a:r>
              <a:rPr lang="es" sz="1140">
                <a:solidFill>
                  <a:srgbClr val="000000"/>
                </a:solidFill>
                <a:latin typeface="Roboto"/>
                <a:ea typeface="Roboto"/>
                <a:cs typeface="Roboto"/>
                <a:sym typeface="Roboto"/>
              </a:rPr>
              <a:t>Dado que el número de hombres es mayor, es natural que el porcentaje de hombres que renuncian también sea mayor en comparación con el porcentaje de mujeres que renuncian. Sin embargo, </a:t>
            </a:r>
            <a:r>
              <a:rPr b="1" lang="es" sz="1140">
                <a:solidFill>
                  <a:srgbClr val="000000"/>
                </a:solidFill>
                <a:latin typeface="Roboto"/>
                <a:ea typeface="Roboto"/>
                <a:cs typeface="Roboto"/>
                <a:sym typeface="Roboto"/>
              </a:rPr>
              <a:t>es importante destacar que el porcentaje de mujeres que renuncian también es significativo, a pesar de su menor representación numérica en la organización.</a:t>
            </a:r>
            <a:endParaRPr b="1" sz="1140">
              <a:solidFill>
                <a:srgbClr val="000000"/>
              </a:solidFill>
              <a:latin typeface="Roboto"/>
              <a:ea typeface="Roboto"/>
              <a:cs typeface="Roboto"/>
              <a:sym typeface="Roboto"/>
            </a:endParaRPr>
          </a:p>
        </p:txBody>
      </p:sp>
      <p:pic>
        <p:nvPicPr>
          <p:cNvPr id="434" name="Google Shape;434;p30"/>
          <p:cNvPicPr preferRelativeResize="0"/>
          <p:nvPr/>
        </p:nvPicPr>
        <p:blipFill>
          <a:blip r:embed="rId3">
            <a:alphaModFix/>
          </a:blip>
          <a:stretch>
            <a:fillRect/>
          </a:stretch>
        </p:blipFill>
        <p:spPr>
          <a:xfrm>
            <a:off x="5205342" y="839550"/>
            <a:ext cx="3682209" cy="2945775"/>
          </a:xfrm>
          <a:prstGeom prst="rect">
            <a:avLst/>
          </a:prstGeom>
          <a:noFill/>
          <a:ln>
            <a:noFill/>
          </a:ln>
        </p:spPr>
      </p:pic>
      <p:pic>
        <p:nvPicPr>
          <p:cNvPr id="435" name="Google Shape;435;p30"/>
          <p:cNvPicPr preferRelativeResize="0"/>
          <p:nvPr/>
        </p:nvPicPr>
        <p:blipFill>
          <a:blip r:embed="rId4">
            <a:alphaModFix/>
          </a:blip>
          <a:stretch>
            <a:fillRect/>
          </a:stretch>
        </p:blipFill>
        <p:spPr>
          <a:xfrm>
            <a:off x="426100" y="726675"/>
            <a:ext cx="3974550" cy="3447775"/>
          </a:xfrm>
          <a:prstGeom prst="rect">
            <a:avLst/>
          </a:prstGeom>
          <a:noFill/>
          <a:ln>
            <a:noFill/>
          </a:ln>
        </p:spPr>
      </p:pic>
      <p:sp>
        <p:nvSpPr>
          <p:cNvPr id="436" name="Google Shape;436;p30"/>
          <p:cNvSpPr txBox="1"/>
          <p:nvPr>
            <p:ph idx="4294967295" type="body"/>
          </p:nvPr>
        </p:nvSpPr>
        <p:spPr>
          <a:xfrm>
            <a:off x="6038400" y="3641350"/>
            <a:ext cx="1878600" cy="293100"/>
          </a:xfrm>
          <a:prstGeom prst="rect">
            <a:avLst/>
          </a:prstGeom>
        </p:spPr>
        <p:txBody>
          <a:bodyPr anchorCtr="0" anchor="t" bIns="91425" lIns="91425" spcFirstLastPara="1" rIns="91425" wrap="square" tIns="91425">
            <a:normAutofit fontScale="55000"/>
          </a:bodyPr>
          <a:lstStyle/>
          <a:p>
            <a:pPr indent="0" lvl="0" marL="0" rtl="0" algn="just">
              <a:lnSpc>
                <a:spcPct val="150000"/>
              </a:lnSpc>
              <a:spcBef>
                <a:spcPts val="0"/>
              </a:spcBef>
              <a:spcAft>
                <a:spcPts val="1200"/>
              </a:spcAft>
              <a:buNone/>
            </a:pPr>
            <a:r>
              <a:rPr lang="es" sz="1200">
                <a:latin typeface="Roboto"/>
                <a:ea typeface="Roboto"/>
                <a:cs typeface="Roboto"/>
                <a:sym typeface="Roboto"/>
              </a:rPr>
              <a:t>Porcentaje de empleados que Sí renunciaron</a:t>
            </a:r>
            <a:endParaRPr sz="1200">
              <a:latin typeface="Roboto"/>
              <a:ea typeface="Roboto"/>
              <a:cs typeface="Roboto"/>
              <a:sym typeface="Roboto"/>
            </a:endParaRPr>
          </a:p>
        </p:txBody>
      </p:sp>
      <p:pic>
        <p:nvPicPr>
          <p:cNvPr id="437" name="Google Shape;437;p30"/>
          <p:cNvPicPr preferRelativeResize="0"/>
          <p:nvPr/>
        </p:nvPicPr>
        <p:blipFill>
          <a:blip r:embed="rId5">
            <a:alphaModFix/>
          </a:blip>
          <a:stretch>
            <a:fillRect/>
          </a:stretch>
        </p:blipFill>
        <p:spPr>
          <a:xfrm>
            <a:off x="7818498" y="51625"/>
            <a:ext cx="522900" cy="208850"/>
          </a:xfrm>
          <a:prstGeom prst="rect">
            <a:avLst/>
          </a:prstGeom>
          <a:noFill/>
          <a:ln>
            <a:noFill/>
          </a:ln>
        </p:spPr>
      </p:pic>
      <p:pic>
        <p:nvPicPr>
          <p:cNvPr id="438" name="Google Shape;438;p30"/>
          <p:cNvPicPr preferRelativeResize="0"/>
          <p:nvPr/>
        </p:nvPicPr>
        <p:blipFill rotWithShape="1">
          <a:blip r:embed="rId6">
            <a:alphaModFix/>
          </a:blip>
          <a:srcRect b="42782" l="20647" r="20459" t="42656"/>
          <a:stretch/>
        </p:blipFill>
        <p:spPr>
          <a:xfrm>
            <a:off x="8383477" y="68600"/>
            <a:ext cx="707300" cy="174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1"/>
          <p:cNvSpPr txBox="1"/>
          <p:nvPr>
            <p:ph idx="4294967295" type="title"/>
          </p:nvPr>
        </p:nvSpPr>
        <p:spPr>
          <a:xfrm>
            <a:off x="874175" y="243500"/>
            <a:ext cx="7030500" cy="603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solidFill>
                  <a:srgbClr val="000000"/>
                </a:solidFill>
              </a:rPr>
              <a:t>Correlación de variables (Grupo 1)</a:t>
            </a:r>
            <a:endParaRPr>
              <a:solidFill>
                <a:srgbClr val="000000"/>
              </a:solidFill>
            </a:endParaRPr>
          </a:p>
        </p:txBody>
      </p:sp>
      <p:sp>
        <p:nvSpPr>
          <p:cNvPr id="444" name="Google Shape;444;p31"/>
          <p:cNvSpPr txBox="1"/>
          <p:nvPr>
            <p:ph idx="4294967295" type="body"/>
          </p:nvPr>
        </p:nvSpPr>
        <p:spPr>
          <a:xfrm>
            <a:off x="4684675" y="993600"/>
            <a:ext cx="4376100" cy="3891300"/>
          </a:xfrm>
          <a:prstGeom prst="rect">
            <a:avLst/>
          </a:prstGeom>
        </p:spPr>
        <p:txBody>
          <a:bodyPr anchorCtr="0" anchor="t" bIns="91425" lIns="91425" spcFirstLastPara="1" rIns="91425" wrap="square" tIns="91425">
            <a:noAutofit/>
          </a:bodyPr>
          <a:lstStyle/>
          <a:p>
            <a:pPr indent="0" lvl="0" marL="0" rtl="0" algn="just">
              <a:lnSpc>
                <a:spcPct val="190000"/>
              </a:lnSpc>
              <a:spcBef>
                <a:spcPts val="0"/>
              </a:spcBef>
              <a:spcAft>
                <a:spcPts val="0"/>
              </a:spcAft>
              <a:buNone/>
            </a:pPr>
            <a:r>
              <a:rPr lang="es" sz="1100">
                <a:solidFill>
                  <a:srgbClr val="000000"/>
                </a:solidFill>
                <a:latin typeface="Roboto"/>
                <a:ea typeface="Roboto"/>
                <a:cs typeface="Roboto"/>
                <a:sym typeface="Roboto"/>
              </a:rPr>
              <a:t>Correlación positiva entre la variable "YearsAtCompany" y las variables "YearsInCurrentRole" y "YearsWithCurrManager": </a:t>
            </a:r>
            <a:r>
              <a:rPr b="1" lang="es" sz="1100">
                <a:solidFill>
                  <a:srgbClr val="000000"/>
                </a:solidFill>
                <a:latin typeface="Roboto"/>
                <a:ea typeface="Roboto"/>
                <a:cs typeface="Roboto"/>
                <a:sym typeface="Roboto"/>
              </a:rPr>
              <a:t>Esto podría indicar que los empleados tienden a permanecer más tiempo en la empresa cuando están satisfechos con su puesto y tienen una buena relación con su gerente.</a:t>
            </a:r>
            <a:endParaRPr b="1" sz="1100">
              <a:solidFill>
                <a:srgbClr val="000000"/>
              </a:solidFill>
              <a:latin typeface="Roboto"/>
              <a:ea typeface="Roboto"/>
              <a:cs typeface="Roboto"/>
              <a:sym typeface="Roboto"/>
            </a:endParaRPr>
          </a:p>
          <a:p>
            <a:pPr indent="0" lvl="0" marL="0" rtl="0" algn="just">
              <a:lnSpc>
                <a:spcPct val="190000"/>
              </a:lnSpc>
              <a:spcBef>
                <a:spcPts val="1200"/>
              </a:spcBef>
              <a:spcAft>
                <a:spcPts val="0"/>
              </a:spcAft>
              <a:buNone/>
            </a:pPr>
            <a:r>
              <a:t/>
            </a:r>
            <a:endParaRPr sz="1100">
              <a:solidFill>
                <a:srgbClr val="000000"/>
              </a:solidFill>
              <a:latin typeface="Roboto"/>
              <a:ea typeface="Roboto"/>
              <a:cs typeface="Roboto"/>
              <a:sym typeface="Roboto"/>
            </a:endParaRPr>
          </a:p>
          <a:p>
            <a:pPr indent="0" lvl="0" marL="0" rtl="0" algn="just">
              <a:lnSpc>
                <a:spcPct val="190000"/>
              </a:lnSpc>
              <a:spcBef>
                <a:spcPts val="1200"/>
              </a:spcBef>
              <a:spcAft>
                <a:spcPts val="1200"/>
              </a:spcAft>
              <a:buNone/>
            </a:pPr>
            <a:r>
              <a:rPr lang="es" sz="1100">
                <a:solidFill>
                  <a:srgbClr val="000000"/>
                </a:solidFill>
                <a:latin typeface="Roboto"/>
                <a:ea typeface="Roboto"/>
                <a:cs typeface="Roboto"/>
                <a:sym typeface="Roboto"/>
              </a:rPr>
              <a:t>Correlación positiva entre las variables "</a:t>
            </a:r>
            <a:r>
              <a:rPr lang="es" sz="1100">
                <a:solidFill>
                  <a:srgbClr val="000000"/>
                </a:solidFill>
                <a:latin typeface="Roboto"/>
                <a:ea typeface="Roboto"/>
                <a:cs typeface="Roboto"/>
                <a:sym typeface="Roboto"/>
              </a:rPr>
              <a:t>YearsAtCompany</a:t>
            </a:r>
            <a:r>
              <a:rPr lang="es" sz="1100">
                <a:solidFill>
                  <a:srgbClr val="000000"/>
                </a:solidFill>
                <a:latin typeface="Roboto"/>
                <a:ea typeface="Roboto"/>
                <a:cs typeface="Roboto"/>
                <a:sym typeface="Roboto"/>
              </a:rPr>
              <a:t>" y "YearsSinceLastPromotion": </a:t>
            </a:r>
            <a:r>
              <a:rPr b="1" lang="es" sz="1100">
                <a:solidFill>
                  <a:srgbClr val="000000"/>
                </a:solidFill>
                <a:latin typeface="Roboto"/>
                <a:ea typeface="Roboto"/>
                <a:cs typeface="Roboto"/>
                <a:sym typeface="Roboto"/>
              </a:rPr>
              <a:t>Esto podría indicar que escalar de posición o crecer profesionalmente dentro de la empresa influye en la decisión de los trabajadores de seguir siendo parte de IBM.</a:t>
            </a:r>
            <a:endParaRPr b="1" sz="1100">
              <a:solidFill>
                <a:srgbClr val="000000"/>
              </a:solidFill>
              <a:latin typeface="Roboto"/>
              <a:ea typeface="Roboto"/>
              <a:cs typeface="Roboto"/>
              <a:sym typeface="Roboto"/>
            </a:endParaRPr>
          </a:p>
        </p:txBody>
      </p:sp>
      <p:pic>
        <p:nvPicPr>
          <p:cNvPr id="445" name="Google Shape;445;p31"/>
          <p:cNvPicPr preferRelativeResize="0"/>
          <p:nvPr/>
        </p:nvPicPr>
        <p:blipFill>
          <a:blip r:embed="rId3">
            <a:alphaModFix/>
          </a:blip>
          <a:stretch>
            <a:fillRect/>
          </a:stretch>
        </p:blipFill>
        <p:spPr>
          <a:xfrm>
            <a:off x="92775" y="920700"/>
            <a:ext cx="4479225" cy="4099431"/>
          </a:xfrm>
          <a:prstGeom prst="rect">
            <a:avLst/>
          </a:prstGeom>
          <a:noFill/>
          <a:ln>
            <a:noFill/>
          </a:ln>
        </p:spPr>
      </p:pic>
      <p:pic>
        <p:nvPicPr>
          <p:cNvPr id="446" name="Google Shape;446;p31"/>
          <p:cNvPicPr preferRelativeResize="0"/>
          <p:nvPr/>
        </p:nvPicPr>
        <p:blipFill>
          <a:blip r:embed="rId4">
            <a:alphaModFix/>
          </a:blip>
          <a:stretch>
            <a:fillRect/>
          </a:stretch>
        </p:blipFill>
        <p:spPr>
          <a:xfrm>
            <a:off x="7818498" y="51625"/>
            <a:ext cx="522900" cy="208850"/>
          </a:xfrm>
          <a:prstGeom prst="rect">
            <a:avLst/>
          </a:prstGeom>
          <a:noFill/>
          <a:ln>
            <a:noFill/>
          </a:ln>
        </p:spPr>
      </p:pic>
      <p:pic>
        <p:nvPicPr>
          <p:cNvPr id="447" name="Google Shape;447;p31"/>
          <p:cNvPicPr preferRelativeResize="0"/>
          <p:nvPr/>
        </p:nvPicPr>
        <p:blipFill rotWithShape="1">
          <a:blip r:embed="rId5">
            <a:alphaModFix/>
          </a:blip>
          <a:srcRect b="42782" l="20647" r="20459" t="42656"/>
          <a:stretch/>
        </p:blipFill>
        <p:spPr>
          <a:xfrm>
            <a:off x="8383477" y="68600"/>
            <a:ext cx="707300" cy="174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284" name="Shape 284"/>
        <p:cNvGrpSpPr/>
        <p:nvPr/>
      </p:nvGrpSpPr>
      <p:grpSpPr>
        <a:xfrm>
          <a:off x="0" y="0"/>
          <a:ext cx="0" cy="0"/>
          <a:chOff x="0" y="0"/>
          <a:chExt cx="0" cy="0"/>
        </a:xfrm>
      </p:grpSpPr>
      <p:sp>
        <p:nvSpPr>
          <p:cNvPr id="285" name="Google Shape;285;p14"/>
          <p:cNvSpPr txBox="1"/>
          <p:nvPr>
            <p:ph type="title"/>
          </p:nvPr>
        </p:nvSpPr>
        <p:spPr>
          <a:xfrm>
            <a:off x="2377050" y="0"/>
            <a:ext cx="4389900" cy="719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s"/>
              <a:t>Tabla de Contenidos</a:t>
            </a:r>
            <a:endParaRPr/>
          </a:p>
        </p:txBody>
      </p:sp>
      <p:pic>
        <p:nvPicPr>
          <p:cNvPr id="286" name="Google Shape;286;p14"/>
          <p:cNvPicPr preferRelativeResize="0"/>
          <p:nvPr/>
        </p:nvPicPr>
        <p:blipFill>
          <a:blip r:embed="rId3">
            <a:alphaModFix/>
          </a:blip>
          <a:stretch>
            <a:fillRect/>
          </a:stretch>
        </p:blipFill>
        <p:spPr>
          <a:xfrm>
            <a:off x="6766950" y="171325"/>
            <a:ext cx="605676" cy="605676"/>
          </a:xfrm>
          <a:prstGeom prst="rect">
            <a:avLst/>
          </a:prstGeom>
          <a:noFill/>
          <a:ln>
            <a:noFill/>
          </a:ln>
        </p:spPr>
      </p:pic>
      <p:sp>
        <p:nvSpPr>
          <p:cNvPr id="287" name="Google Shape;287;p14"/>
          <p:cNvSpPr txBox="1"/>
          <p:nvPr/>
        </p:nvSpPr>
        <p:spPr>
          <a:xfrm>
            <a:off x="2472900" y="633750"/>
            <a:ext cx="5078700" cy="4342200"/>
          </a:xfrm>
          <a:prstGeom prst="rect">
            <a:avLst/>
          </a:prstGeom>
          <a:noFill/>
          <a:ln>
            <a:noFill/>
          </a:ln>
        </p:spPr>
        <p:txBody>
          <a:bodyPr anchorCtr="0" anchor="t" bIns="91425" lIns="91425" spcFirstLastPara="1" rIns="91425" wrap="square" tIns="91425">
            <a:noAutofit/>
          </a:bodyPr>
          <a:lstStyle/>
          <a:p>
            <a:pPr indent="-304800" lvl="0" marL="457200" rtl="0" algn="just">
              <a:lnSpc>
                <a:spcPct val="115000"/>
              </a:lnSpc>
              <a:spcBef>
                <a:spcPts val="0"/>
              </a:spcBef>
              <a:spcAft>
                <a:spcPts val="0"/>
              </a:spcAft>
              <a:buSzPts val="1200"/>
              <a:buFont typeface="Roboto"/>
              <a:buAutoNum type="arabicPeriod"/>
            </a:pPr>
            <a:r>
              <a:rPr lang="es" sz="1200" u="sng">
                <a:solidFill>
                  <a:schemeClr val="hlink"/>
                </a:solidFill>
                <a:latin typeface="Roboto"/>
                <a:ea typeface="Roboto"/>
                <a:cs typeface="Roboto"/>
                <a:sym typeface="Roboto"/>
                <a:hlinkClick action="ppaction://hlinksldjump" r:id="rId4"/>
              </a:rPr>
              <a:t>Contexto y Problema Comercial</a:t>
            </a:r>
            <a:endParaRPr sz="1200">
              <a:latin typeface="Roboto"/>
              <a:ea typeface="Roboto"/>
              <a:cs typeface="Roboto"/>
              <a:sym typeface="Roboto"/>
            </a:endParaRPr>
          </a:p>
          <a:p>
            <a:pPr indent="-304800" lvl="0" marL="457200" rtl="0" algn="just">
              <a:lnSpc>
                <a:spcPct val="115000"/>
              </a:lnSpc>
              <a:spcBef>
                <a:spcPts val="0"/>
              </a:spcBef>
              <a:spcAft>
                <a:spcPts val="0"/>
              </a:spcAft>
              <a:buSzPts val="1200"/>
              <a:buFont typeface="Roboto"/>
              <a:buAutoNum type="arabicPeriod"/>
            </a:pPr>
            <a:r>
              <a:rPr lang="es" sz="1200" u="sng">
                <a:solidFill>
                  <a:schemeClr val="hlink"/>
                </a:solidFill>
                <a:latin typeface="Roboto"/>
                <a:ea typeface="Roboto"/>
                <a:cs typeface="Roboto"/>
                <a:sym typeface="Roboto"/>
                <a:hlinkClick action="ppaction://hlinksldjump" r:id="rId5"/>
              </a:rPr>
              <a:t>Audiencia</a:t>
            </a:r>
            <a:endParaRPr sz="1200">
              <a:latin typeface="Roboto"/>
              <a:ea typeface="Roboto"/>
              <a:cs typeface="Roboto"/>
              <a:sym typeface="Roboto"/>
            </a:endParaRPr>
          </a:p>
          <a:p>
            <a:pPr indent="-304800" lvl="0" marL="457200" rtl="0" algn="just">
              <a:lnSpc>
                <a:spcPct val="115000"/>
              </a:lnSpc>
              <a:spcBef>
                <a:spcPts val="0"/>
              </a:spcBef>
              <a:spcAft>
                <a:spcPts val="0"/>
              </a:spcAft>
              <a:buSzPts val="1200"/>
              <a:buFont typeface="Roboto"/>
              <a:buAutoNum type="arabicPeriod"/>
            </a:pPr>
            <a:r>
              <a:rPr lang="es" sz="1200" u="sng">
                <a:solidFill>
                  <a:schemeClr val="hlink"/>
                </a:solidFill>
                <a:latin typeface="Roboto"/>
                <a:ea typeface="Roboto"/>
                <a:cs typeface="Roboto"/>
                <a:sym typeface="Roboto"/>
                <a:hlinkClick action="ppaction://hlinksldjump" r:id="rId6"/>
              </a:rPr>
              <a:t>Objetivo</a:t>
            </a:r>
            <a:r>
              <a:rPr lang="es" sz="1200">
                <a:latin typeface="Roboto"/>
                <a:ea typeface="Roboto"/>
                <a:cs typeface="Roboto"/>
                <a:sym typeface="Roboto"/>
              </a:rPr>
              <a:t> y </a:t>
            </a:r>
            <a:r>
              <a:rPr lang="es" sz="1200" u="sng">
                <a:solidFill>
                  <a:schemeClr val="hlink"/>
                </a:solidFill>
                <a:latin typeface="Roboto"/>
                <a:ea typeface="Roboto"/>
                <a:cs typeface="Roboto"/>
                <a:sym typeface="Roboto"/>
                <a:hlinkClick action="ppaction://hlinksldjump" r:id="rId7"/>
              </a:rPr>
              <a:t>Contenido</a:t>
            </a:r>
            <a:r>
              <a:rPr lang="es" sz="1200">
                <a:latin typeface="Roboto"/>
                <a:ea typeface="Roboto"/>
                <a:cs typeface="Roboto"/>
                <a:sym typeface="Roboto"/>
              </a:rPr>
              <a:t> </a:t>
            </a:r>
            <a:endParaRPr sz="1200">
              <a:latin typeface="Roboto"/>
              <a:ea typeface="Roboto"/>
              <a:cs typeface="Roboto"/>
              <a:sym typeface="Roboto"/>
            </a:endParaRPr>
          </a:p>
          <a:p>
            <a:pPr indent="-304800" lvl="0" marL="457200" rtl="0" algn="just">
              <a:lnSpc>
                <a:spcPct val="115000"/>
              </a:lnSpc>
              <a:spcBef>
                <a:spcPts val="0"/>
              </a:spcBef>
              <a:spcAft>
                <a:spcPts val="0"/>
              </a:spcAft>
              <a:buSzPts val="1200"/>
              <a:buFont typeface="Roboto"/>
              <a:buAutoNum type="arabicPeriod"/>
            </a:pPr>
            <a:r>
              <a:rPr lang="es" sz="1200" u="sng">
                <a:solidFill>
                  <a:schemeClr val="hlink"/>
                </a:solidFill>
                <a:latin typeface="Roboto"/>
                <a:ea typeface="Roboto"/>
                <a:cs typeface="Roboto"/>
                <a:sym typeface="Roboto"/>
                <a:hlinkClick action="ppaction://hlinksldjump" r:id="rId8"/>
              </a:rPr>
              <a:t>Preguntas a responder</a:t>
            </a:r>
            <a:r>
              <a:rPr lang="es" sz="1200">
                <a:latin typeface="Roboto"/>
                <a:ea typeface="Roboto"/>
                <a:cs typeface="Roboto"/>
                <a:sym typeface="Roboto"/>
              </a:rPr>
              <a:t> e </a:t>
            </a:r>
            <a:r>
              <a:rPr lang="es" sz="1200" u="sng">
                <a:solidFill>
                  <a:schemeClr val="hlink"/>
                </a:solidFill>
                <a:latin typeface="Roboto"/>
                <a:ea typeface="Roboto"/>
                <a:cs typeface="Roboto"/>
                <a:sym typeface="Roboto"/>
                <a:hlinkClick action="ppaction://hlinksldjump" r:id="rId9"/>
              </a:rPr>
              <a:t>Hipótesis</a:t>
            </a:r>
            <a:endParaRPr sz="1200">
              <a:latin typeface="Roboto"/>
              <a:ea typeface="Roboto"/>
              <a:cs typeface="Roboto"/>
              <a:sym typeface="Roboto"/>
            </a:endParaRPr>
          </a:p>
          <a:p>
            <a:pPr indent="-304800" lvl="0" marL="457200" rtl="0" algn="just">
              <a:lnSpc>
                <a:spcPct val="115000"/>
              </a:lnSpc>
              <a:spcBef>
                <a:spcPts val="0"/>
              </a:spcBef>
              <a:spcAft>
                <a:spcPts val="0"/>
              </a:spcAft>
              <a:buSzPts val="1200"/>
              <a:buFont typeface="Roboto"/>
              <a:buAutoNum type="arabicPeriod"/>
            </a:pPr>
            <a:r>
              <a:rPr lang="es" sz="1200">
                <a:latin typeface="Roboto"/>
                <a:ea typeface="Roboto"/>
                <a:cs typeface="Roboto"/>
                <a:sym typeface="Roboto"/>
              </a:rPr>
              <a:t>Descripción de los campos: </a:t>
            </a:r>
            <a:r>
              <a:rPr lang="es" sz="1200" u="sng">
                <a:solidFill>
                  <a:schemeClr val="hlink"/>
                </a:solidFill>
                <a:latin typeface="Roboto"/>
                <a:ea typeface="Roboto"/>
                <a:cs typeface="Roboto"/>
                <a:sym typeface="Roboto"/>
                <a:hlinkClick action="ppaction://hlinksldjump" r:id="rId10"/>
              </a:rPr>
              <a:t>(Grupo 1)</a:t>
            </a:r>
            <a:r>
              <a:rPr lang="es" sz="1200">
                <a:latin typeface="Roboto"/>
                <a:ea typeface="Roboto"/>
                <a:cs typeface="Roboto"/>
                <a:sym typeface="Roboto"/>
              </a:rPr>
              <a:t> y </a:t>
            </a:r>
            <a:r>
              <a:rPr lang="es" sz="1200" u="sng">
                <a:solidFill>
                  <a:schemeClr val="hlink"/>
                </a:solidFill>
                <a:latin typeface="Roboto"/>
                <a:ea typeface="Roboto"/>
                <a:cs typeface="Roboto"/>
                <a:sym typeface="Roboto"/>
                <a:hlinkClick action="ppaction://hlinksldjump" r:id="rId11"/>
              </a:rPr>
              <a:t>(Grupo 2)</a:t>
            </a:r>
            <a:endParaRPr sz="1200">
              <a:latin typeface="Roboto"/>
              <a:ea typeface="Roboto"/>
              <a:cs typeface="Roboto"/>
              <a:sym typeface="Roboto"/>
            </a:endParaRPr>
          </a:p>
          <a:p>
            <a:pPr indent="-304800" lvl="0" marL="457200" rtl="0" algn="just">
              <a:lnSpc>
                <a:spcPct val="115000"/>
              </a:lnSpc>
              <a:spcBef>
                <a:spcPts val="0"/>
              </a:spcBef>
              <a:spcAft>
                <a:spcPts val="0"/>
              </a:spcAft>
              <a:buSzPts val="1200"/>
              <a:buFont typeface="Roboto"/>
              <a:buAutoNum type="arabicPeriod"/>
            </a:pPr>
            <a:r>
              <a:rPr lang="es" sz="1200">
                <a:latin typeface="Roboto"/>
                <a:ea typeface="Roboto"/>
                <a:cs typeface="Roboto"/>
                <a:sym typeface="Roboto"/>
              </a:rPr>
              <a:t>Análisis Exploratorio de los datos (EDA):</a:t>
            </a:r>
            <a:endParaRPr sz="1200">
              <a:latin typeface="Roboto"/>
              <a:ea typeface="Roboto"/>
              <a:cs typeface="Roboto"/>
              <a:sym typeface="Roboto"/>
            </a:endParaRPr>
          </a:p>
          <a:p>
            <a:pPr indent="-304800" lvl="0" marL="914400" rtl="0" algn="just">
              <a:lnSpc>
                <a:spcPct val="115000"/>
              </a:lnSpc>
              <a:spcBef>
                <a:spcPts val="0"/>
              </a:spcBef>
              <a:spcAft>
                <a:spcPts val="0"/>
              </a:spcAft>
              <a:buSzPts val="1200"/>
              <a:buFont typeface="Roboto"/>
              <a:buChar char="➢"/>
            </a:pPr>
            <a:r>
              <a:rPr lang="es" sz="1200" u="sng">
                <a:solidFill>
                  <a:schemeClr val="accent5"/>
                </a:solidFill>
                <a:latin typeface="Roboto"/>
                <a:ea typeface="Roboto"/>
                <a:cs typeface="Roboto"/>
                <a:sym typeface="Roboto"/>
                <a:hlinkClick action="ppaction://hlinksldjump" r:id="rId12">
                  <a:extLst>
                    <a:ext uri="{A12FA001-AC4F-418D-AE19-62706E023703}">
                      <ahyp:hlinkClr val="tx"/>
                    </a:ext>
                  </a:extLst>
                </a:hlinkClick>
              </a:rPr>
              <a:t>Relación entre edad e ingreso mensual</a:t>
            </a:r>
            <a:endParaRPr sz="1200">
              <a:latin typeface="Roboto"/>
              <a:ea typeface="Roboto"/>
              <a:cs typeface="Roboto"/>
              <a:sym typeface="Roboto"/>
            </a:endParaRPr>
          </a:p>
          <a:p>
            <a:pPr indent="-304800" lvl="0" marL="914400" rtl="0" algn="just">
              <a:lnSpc>
                <a:spcPct val="115000"/>
              </a:lnSpc>
              <a:spcBef>
                <a:spcPts val="0"/>
              </a:spcBef>
              <a:spcAft>
                <a:spcPts val="0"/>
              </a:spcAft>
              <a:buSzPts val="1200"/>
              <a:buFont typeface="Roboto"/>
              <a:buChar char="➢"/>
            </a:pPr>
            <a:r>
              <a:rPr lang="es" sz="1200" u="sng">
                <a:solidFill>
                  <a:schemeClr val="accent5"/>
                </a:solidFill>
                <a:latin typeface="Roboto"/>
                <a:ea typeface="Roboto"/>
                <a:cs typeface="Roboto"/>
                <a:sym typeface="Roboto"/>
                <a:hlinkClick action="ppaction://hlinksldjump" r:id="rId13">
                  <a:extLst>
                    <a:ext uri="{A12FA001-AC4F-418D-AE19-62706E023703}">
                      <ahyp:hlinkClr val="tx"/>
                    </a:ext>
                  </a:extLst>
                </a:hlinkClick>
              </a:rPr>
              <a:t>Rotación por departamento</a:t>
            </a:r>
            <a:endParaRPr sz="1200">
              <a:latin typeface="Roboto"/>
              <a:ea typeface="Roboto"/>
              <a:cs typeface="Roboto"/>
              <a:sym typeface="Roboto"/>
            </a:endParaRPr>
          </a:p>
          <a:p>
            <a:pPr indent="-304800" lvl="0" marL="914400" rtl="0" algn="just">
              <a:lnSpc>
                <a:spcPct val="115000"/>
              </a:lnSpc>
              <a:spcBef>
                <a:spcPts val="0"/>
              </a:spcBef>
              <a:spcAft>
                <a:spcPts val="0"/>
              </a:spcAft>
              <a:buSzPts val="1200"/>
              <a:buFont typeface="Roboto"/>
              <a:buChar char="➢"/>
            </a:pPr>
            <a:r>
              <a:rPr lang="es" sz="1200" u="sng">
                <a:solidFill>
                  <a:schemeClr val="accent5"/>
                </a:solidFill>
                <a:latin typeface="Roboto"/>
                <a:ea typeface="Roboto"/>
                <a:cs typeface="Roboto"/>
                <a:sym typeface="Roboto"/>
                <a:hlinkClick action="ppaction://hlinksldjump" r:id="rId14">
                  <a:extLst>
                    <a:ext uri="{A12FA001-AC4F-418D-AE19-62706E023703}">
                      <ahyp:hlinkClr val="tx"/>
                    </a:ext>
                  </a:extLst>
                </a:hlinkClick>
              </a:rPr>
              <a:t>Empleados según su edad</a:t>
            </a:r>
            <a:endParaRPr sz="1200">
              <a:latin typeface="Roboto"/>
              <a:ea typeface="Roboto"/>
              <a:cs typeface="Roboto"/>
              <a:sym typeface="Roboto"/>
            </a:endParaRPr>
          </a:p>
          <a:p>
            <a:pPr indent="-304800" lvl="0" marL="914400" rtl="0" algn="just">
              <a:lnSpc>
                <a:spcPct val="115000"/>
              </a:lnSpc>
              <a:spcBef>
                <a:spcPts val="0"/>
              </a:spcBef>
              <a:spcAft>
                <a:spcPts val="0"/>
              </a:spcAft>
              <a:buSzPts val="1200"/>
              <a:buFont typeface="Roboto"/>
              <a:buChar char="➢"/>
            </a:pPr>
            <a:r>
              <a:rPr lang="es" sz="1200" u="sng">
                <a:solidFill>
                  <a:schemeClr val="accent5"/>
                </a:solidFill>
                <a:latin typeface="Roboto"/>
                <a:ea typeface="Roboto"/>
                <a:cs typeface="Roboto"/>
                <a:sym typeface="Roboto"/>
                <a:hlinkClick action="ppaction://hlinksldjump" r:id="rId15">
                  <a:extLst>
                    <a:ext uri="{A12FA001-AC4F-418D-AE19-62706E023703}">
                      <ahyp:hlinkClr val="tx"/>
                    </a:ext>
                  </a:extLst>
                </a:hlinkClick>
              </a:rPr>
              <a:t>Salarios según el género de los empleados</a:t>
            </a:r>
            <a:endParaRPr sz="1200">
              <a:latin typeface="Roboto"/>
              <a:ea typeface="Roboto"/>
              <a:cs typeface="Roboto"/>
              <a:sym typeface="Roboto"/>
            </a:endParaRPr>
          </a:p>
          <a:p>
            <a:pPr indent="-304800" lvl="0" marL="914400" rtl="0" algn="just">
              <a:lnSpc>
                <a:spcPct val="115000"/>
              </a:lnSpc>
              <a:spcBef>
                <a:spcPts val="0"/>
              </a:spcBef>
              <a:spcAft>
                <a:spcPts val="0"/>
              </a:spcAft>
              <a:buSzPts val="1200"/>
              <a:buFont typeface="Roboto"/>
              <a:buChar char="➢"/>
            </a:pPr>
            <a:r>
              <a:rPr lang="es" sz="1200" u="sng">
                <a:solidFill>
                  <a:schemeClr val="accent5"/>
                </a:solidFill>
                <a:latin typeface="Roboto"/>
                <a:ea typeface="Roboto"/>
                <a:cs typeface="Roboto"/>
                <a:sym typeface="Roboto"/>
                <a:hlinkClick action="ppaction://hlinksldjump" r:id="rId16">
                  <a:extLst>
                    <a:ext uri="{A12FA001-AC4F-418D-AE19-62706E023703}">
                      <ahyp:hlinkClr val="tx"/>
                    </a:ext>
                  </a:extLst>
                </a:hlinkClick>
              </a:rPr>
              <a:t>Satisfacción laboral de acuerdo a la rotación</a:t>
            </a:r>
            <a:endParaRPr sz="1200">
              <a:latin typeface="Roboto"/>
              <a:ea typeface="Roboto"/>
              <a:cs typeface="Roboto"/>
              <a:sym typeface="Roboto"/>
            </a:endParaRPr>
          </a:p>
          <a:p>
            <a:pPr indent="-304800" lvl="0" marL="914400" rtl="0" algn="just">
              <a:lnSpc>
                <a:spcPct val="115000"/>
              </a:lnSpc>
              <a:spcBef>
                <a:spcPts val="0"/>
              </a:spcBef>
              <a:spcAft>
                <a:spcPts val="0"/>
              </a:spcAft>
              <a:buSzPts val="1200"/>
              <a:buFont typeface="Roboto"/>
              <a:buChar char="➢"/>
            </a:pPr>
            <a:r>
              <a:rPr lang="es" sz="1200" u="sng">
                <a:solidFill>
                  <a:schemeClr val="hlink"/>
                </a:solidFill>
                <a:latin typeface="Roboto"/>
                <a:ea typeface="Roboto"/>
                <a:cs typeface="Roboto"/>
                <a:sym typeface="Roboto"/>
                <a:hlinkClick action="ppaction://hlinksldjump" r:id="rId17"/>
              </a:rPr>
              <a:t>Edad de acuerdo a la rotación</a:t>
            </a:r>
            <a:endParaRPr sz="1200">
              <a:latin typeface="Roboto"/>
              <a:ea typeface="Roboto"/>
              <a:cs typeface="Roboto"/>
              <a:sym typeface="Roboto"/>
            </a:endParaRPr>
          </a:p>
          <a:p>
            <a:pPr indent="-304800" lvl="0" marL="914400" rtl="0" algn="just">
              <a:lnSpc>
                <a:spcPct val="115000"/>
              </a:lnSpc>
              <a:spcBef>
                <a:spcPts val="0"/>
              </a:spcBef>
              <a:spcAft>
                <a:spcPts val="0"/>
              </a:spcAft>
              <a:buSzPts val="1200"/>
              <a:buFont typeface="Roboto"/>
              <a:buChar char="➢"/>
            </a:pPr>
            <a:r>
              <a:rPr lang="es" sz="1200" u="sng">
                <a:solidFill>
                  <a:schemeClr val="hlink"/>
                </a:solidFill>
                <a:latin typeface="Roboto"/>
                <a:ea typeface="Roboto"/>
                <a:cs typeface="Roboto"/>
                <a:sym typeface="Roboto"/>
                <a:hlinkClick action="ppaction://hlinksldjump" r:id="rId18"/>
              </a:rPr>
              <a:t>Cantidad de empleados según duración en la empresa</a:t>
            </a:r>
            <a:endParaRPr sz="1200">
              <a:latin typeface="Roboto"/>
              <a:ea typeface="Roboto"/>
              <a:cs typeface="Roboto"/>
              <a:sym typeface="Roboto"/>
            </a:endParaRPr>
          </a:p>
          <a:p>
            <a:pPr indent="-304800" lvl="0" marL="914400" rtl="0" algn="just">
              <a:lnSpc>
                <a:spcPct val="115000"/>
              </a:lnSpc>
              <a:spcBef>
                <a:spcPts val="0"/>
              </a:spcBef>
              <a:spcAft>
                <a:spcPts val="0"/>
              </a:spcAft>
              <a:buSzPts val="1200"/>
              <a:buFont typeface="Roboto"/>
              <a:buChar char="➢"/>
            </a:pPr>
            <a:r>
              <a:rPr lang="es" sz="1200" u="sng">
                <a:solidFill>
                  <a:schemeClr val="hlink"/>
                </a:solidFill>
                <a:latin typeface="Roboto"/>
                <a:ea typeface="Roboto"/>
                <a:cs typeface="Roboto"/>
                <a:sym typeface="Roboto"/>
                <a:hlinkClick action="ppaction://hlinksldjump" r:id="rId19"/>
              </a:rPr>
              <a:t>Empleados que renunciaron según su género</a:t>
            </a:r>
            <a:endParaRPr sz="1200">
              <a:latin typeface="Roboto"/>
              <a:ea typeface="Roboto"/>
              <a:cs typeface="Roboto"/>
              <a:sym typeface="Roboto"/>
            </a:endParaRPr>
          </a:p>
          <a:p>
            <a:pPr indent="-304800" lvl="0" marL="457200" rtl="0" algn="just">
              <a:lnSpc>
                <a:spcPct val="115000"/>
              </a:lnSpc>
              <a:spcBef>
                <a:spcPts val="0"/>
              </a:spcBef>
              <a:spcAft>
                <a:spcPts val="0"/>
              </a:spcAft>
              <a:buSzPts val="1200"/>
              <a:buFont typeface="Roboto"/>
              <a:buAutoNum type="arabicPeriod"/>
            </a:pPr>
            <a:r>
              <a:rPr lang="es" sz="1200">
                <a:latin typeface="Roboto"/>
                <a:ea typeface="Roboto"/>
                <a:cs typeface="Roboto"/>
                <a:sym typeface="Roboto"/>
              </a:rPr>
              <a:t>Correlación de Variables: </a:t>
            </a:r>
            <a:r>
              <a:rPr lang="es" sz="1200" u="sng">
                <a:solidFill>
                  <a:schemeClr val="hlink"/>
                </a:solidFill>
                <a:latin typeface="Roboto"/>
                <a:ea typeface="Roboto"/>
                <a:cs typeface="Roboto"/>
                <a:sym typeface="Roboto"/>
                <a:hlinkClick action="ppaction://hlinksldjump" r:id="rId20"/>
              </a:rPr>
              <a:t>(Grupo 1)</a:t>
            </a:r>
            <a:r>
              <a:rPr lang="es" sz="1200">
                <a:latin typeface="Roboto"/>
                <a:ea typeface="Roboto"/>
                <a:cs typeface="Roboto"/>
                <a:sym typeface="Roboto"/>
              </a:rPr>
              <a:t> y </a:t>
            </a:r>
            <a:r>
              <a:rPr lang="es" sz="1200" u="sng">
                <a:solidFill>
                  <a:schemeClr val="hlink"/>
                </a:solidFill>
                <a:latin typeface="Roboto"/>
                <a:ea typeface="Roboto"/>
                <a:cs typeface="Roboto"/>
                <a:sym typeface="Roboto"/>
                <a:hlinkClick action="ppaction://hlinksldjump" r:id="rId21"/>
              </a:rPr>
              <a:t>(Grupo 2)</a:t>
            </a:r>
            <a:endParaRPr sz="1200">
              <a:latin typeface="Roboto"/>
              <a:ea typeface="Roboto"/>
              <a:cs typeface="Roboto"/>
              <a:sym typeface="Roboto"/>
            </a:endParaRPr>
          </a:p>
          <a:p>
            <a:pPr indent="-304800" lvl="0" marL="457200" rtl="0" algn="just">
              <a:lnSpc>
                <a:spcPct val="115000"/>
              </a:lnSpc>
              <a:spcBef>
                <a:spcPts val="0"/>
              </a:spcBef>
              <a:spcAft>
                <a:spcPts val="0"/>
              </a:spcAft>
              <a:buSzPts val="1200"/>
              <a:buFont typeface="Roboto"/>
              <a:buAutoNum type="arabicPeriod"/>
            </a:pPr>
            <a:r>
              <a:rPr lang="es" sz="1200" u="sng">
                <a:solidFill>
                  <a:schemeClr val="hlink"/>
                </a:solidFill>
                <a:latin typeface="Roboto"/>
                <a:ea typeface="Roboto"/>
                <a:cs typeface="Roboto"/>
                <a:sym typeface="Roboto"/>
                <a:hlinkClick action="ppaction://hlinksldjump" r:id="rId22"/>
              </a:rPr>
              <a:t>Variables altamente relacionadas</a:t>
            </a:r>
            <a:endParaRPr sz="1200">
              <a:latin typeface="Roboto"/>
              <a:ea typeface="Roboto"/>
              <a:cs typeface="Roboto"/>
              <a:sym typeface="Roboto"/>
            </a:endParaRPr>
          </a:p>
          <a:p>
            <a:pPr indent="-304800" lvl="0" marL="457200" rtl="0" algn="just">
              <a:lnSpc>
                <a:spcPct val="115000"/>
              </a:lnSpc>
              <a:spcBef>
                <a:spcPts val="0"/>
              </a:spcBef>
              <a:spcAft>
                <a:spcPts val="0"/>
              </a:spcAft>
              <a:buSzPts val="1200"/>
              <a:buFont typeface="Roboto"/>
              <a:buAutoNum type="arabicPeriod"/>
            </a:pPr>
            <a:r>
              <a:rPr lang="es" sz="1200" u="sng">
                <a:solidFill>
                  <a:schemeClr val="hlink"/>
                </a:solidFill>
                <a:latin typeface="Roboto"/>
                <a:ea typeface="Roboto"/>
                <a:cs typeface="Roboto"/>
                <a:sym typeface="Roboto"/>
                <a:hlinkClick action="ppaction://hlinksldjump" r:id="rId23"/>
              </a:rPr>
              <a:t>Recomendaciones post EDA</a:t>
            </a:r>
            <a:endParaRPr sz="1200">
              <a:latin typeface="Roboto"/>
              <a:ea typeface="Roboto"/>
              <a:cs typeface="Roboto"/>
              <a:sym typeface="Roboto"/>
            </a:endParaRPr>
          </a:p>
          <a:p>
            <a:pPr indent="-304800" lvl="0" marL="457200" rtl="0" algn="just">
              <a:lnSpc>
                <a:spcPct val="115000"/>
              </a:lnSpc>
              <a:spcBef>
                <a:spcPts val="0"/>
              </a:spcBef>
              <a:spcAft>
                <a:spcPts val="0"/>
              </a:spcAft>
              <a:buSzPts val="1200"/>
              <a:buFont typeface="Roboto"/>
              <a:buAutoNum type="arabicPeriod"/>
            </a:pPr>
            <a:r>
              <a:rPr lang="es" sz="1200" u="sng">
                <a:solidFill>
                  <a:schemeClr val="hlink"/>
                </a:solidFill>
                <a:latin typeface="Roboto"/>
                <a:ea typeface="Roboto"/>
                <a:cs typeface="Roboto"/>
                <a:sym typeface="Roboto"/>
                <a:hlinkClick action="ppaction://hlinksldjump" r:id="rId24"/>
              </a:rPr>
              <a:t>Selección de variables</a:t>
            </a:r>
            <a:endParaRPr sz="1200">
              <a:latin typeface="Roboto"/>
              <a:ea typeface="Roboto"/>
              <a:cs typeface="Roboto"/>
              <a:sym typeface="Roboto"/>
            </a:endParaRPr>
          </a:p>
          <a:p>
            <a:pPr indent="-304800" lvl="0" marL="457200" rtl="0" algn="just">
              <a:lnSpc>
                <a:spcPct val="115000"/>
              </a:lnSpc>
              <a:spcBef>
                <a:spcPts val="0"/>
              </a:spcBef>
              <a:spcAft>
                <a:spcPts val="0"/>
              </a:spcAft>
              <a:buSzPts val="1200"/>
              <a:buFont typeface="Roboto"/>
              <a:buAutoNum type="arabicPeriod"/>
            </a:pPr>
            <a:r>
              <a:rPr lang="es" sz="1200" u="sng">
                <a:solidFill>
                  <a:schemeClr val="hlink"/>
                </a:solidFill>
                <a:latin typeface="Roboto"/>
                <a:ea typeface="Roboto"/>
                <a:cs typeface="Roboto"/>
                <a:sym typeface="Roboto"/>
                <a:hlinkClick action="ppaction://hlinksldjump" r:id="rId25"/>
              </a:rPr>
              <a:t>Modelo de Predicción</a:t>
            </a:r>
            <a:endParaRPr sz="1200">
              <a:latin typeface="Roboto"/>
              <a:ea typeface="Roboto"/>
              <a:cs typeface="Roboto"/>
              <a:sym typeface="Roboto"/>
            </a:endParaRPr>
          </a:p>
          <a:p>
            <a:pPr indent="-304800" lvl="0" marL="457200" rtl="0" algn="just">
              <a:lnSpc>
                <a:spcPct val="115000"/>
              </a:lnSpc>
              <a:spcBef>
                <a:spcPts val="0"/>
              </a:spcBef>
              <a:spcAft>
                <a:spcPts val="0"/>
              </a:spcAft>
              <a:buSzPts val="1200"/>
              <a:buFont typeface="Roboto"/>
              <a:buAutoNum type="arabicPeriod"/>
            </a:pPr>
            <a:r>
              <a:rPr lang="es" sz="1200" u="sng">
                <a:solidFill>
                  <a:schemeClr val="hlink"/>
                </a:solidFill>
                <a:latin typeface="Roboto"/>
                <a:ea typeface="Roboto"/>
                <a:cs typeface="Roboto"/>
                <a:sym typeface="Roboto"/>
                <a:hlinkClick action="ppaction://hlinksldjump" r:id="rId26"/>
              </a:rPr>
              <a:t>Insights y Conclusiones</a:t>
            </a:r>
            <a:endParaRPr sz="1200">
              <a:latin typeface="Roboto"/>
              <a:ea typeface="Roboto"/>
              <a:cs typeface="Roboto"/>
              <a:sym typeface="Roboto"/>
            </a:endParaRPr>
          </a:p>
        </p:txBody>
      </p:sp>
      <p:pic>
        <p:nvPicPr>
          <p:cNvPr id="288" name="Google Shape;288;p14"/>
          <p:cNvPicPr preferRelativeResize="0"/>
          <p:nvPr/>
        </p:nvPicPr>
        <p:blipFill>
          <a:blip r:embed="rId3">
            <a:alphaModFix/>
          </a:blip>
          <a:stretch>
            <a:fillRect/>
          </a:stretch>
        </p:blipFill>
        <p:spPr>
          <a:xfrm>
            <a:off x="1771375" y="171313"/>
            <a:ext cx="605676" cy="605676"/>
          </a:xfrm>
          <a:prstGeom prst="rect">
            <a:avLst/>
          </a:prstGeom>
          <a:noFill/>
          <a:ln>
            <a:noFill/>
          </a:ln>
        </p:spPr>
      </p:pic>
      <p:sp>
        <p:nvSpPr>
          <p:cNvPr id="289" name="Google Shape;289;p14"/>
          <p:cNvSpPr txBox="1"/>
          <p:nvPr/>
        </p:nvSpPr>
        <p:spPr>
          <a:xfrm>
            <a:off x="7551600" y="31450"/>
            <a:ext cx="1592400" cy="40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u="sng">
                <a:solidFill>
                  <a:srgbClr val="1C4587"/>
                </a:solidFill>
                <a:latin typeface="Nunito"/>
                <a:ea typeface="Nunito"/>
                <a:cs typeface="Nunito"/>
                <a:sym typeface="Nunito"/>
                <a:hlinkClick r:id="rId27">
                  <a:extLst>
                    <a:ext uri="{A12FA001-AC4F-418D-AE19-62706E023703}">
                      <ahyp:hlinkClr val="tx"/>
                    </a:ext>
                  </a:extLst>
                </a:hlinkClick>
              </a:rPr>
              <a:t>Link a notebook</a:t>
            </a:r>
            <a:endParaRPr b="1">
              <a:solidFill>
                <a:srgbClr val="1C4587"/>
              </a:solidFill>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2"/>
          <p:cNvSpPr txBox="1"/>
          <p:nvPr>
            <p:ph idx="4294967295" type="title"/>
          </p:nvPr>
        </p:nvSpPr>
        <p:spPr>
          <a:xfrm>
            <a:off x="1056750" y="132575"/>
            <a:ext cx="7030500" cy="603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solidFill>
                  <a:srgbClr val="000000"/>
                </a:solidFill>
              </a:rPr>
              <a:t>Correlación de variables (Grupo 2)</a:t>
            </a:r>
            <a:endParaRPr>
              <a:solidFill>
                <a:srgbClr val="000000"/>
              </a:solidFill>
            </a:endParaRPr>
          </a:p>
        </p:txBody>
      </p:sp>
      <p:sp>
        <p:nvSpPr>
          <p:cNvPr id="453" name="Google Shape;453;p32"/>
          <p:cNvSpPr txBox="1"/>
          <p:nvPr>
            <p:ph idx="4294967295" type="body"/>
          </p:nvPr>
        </p:nvSpPr>
        <p:spPr>
          <a:xfrm>
            <a:off x="5176650" y="961100"/>
            <a:ext cx="3837900" cy="40896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s" sz="1100">
                <a:solidFill>
                  <a:srgbClr val="000000"/>
                </a:solidFill>
                <a:latin typeface="Roboto"/>
                <a:ea typeface="Roboto"/>
                <a:cs typeface="Roboto"/>
                <a:sym typeface="Roboto"/>
              </a:rPr>
              <a:t>Correlación negativa entre "Attrition" y "JobSatisfaction": </a:t>
            </a:r>
            <a:r>
              <a:rPr b="1" lang="es" sz="1100">
                <a:solidFill>
                  <a:srgbClr val="000000"/>
                </a:solidFill>
                <a:latin typeface="Roboto"/>
                <a:ea typeface="Roboto"/>
                <a:cs typeface="Roboto"/>
                <a:sym typeface="Roboto"/>
              </a:rPr>
              <a:t>Esto respalda la hipótesis de que los empleados insatisfechos son más propensos a abandonar la organización</a:t>
            </a:r>
            <a:r>
              <a:rPr lang="es" sz="1100">
                <a:solidFill>
                  <a:srgbClr val="000000"/>
                </a:solidFill>
                <a:latin typeface="Roboto"/>
                <a:ea typeface="Roboto"/>
                <a:cs typeface="Roboto"/>
                <a:sym typeface="Roboto"/>
              </a:rPr>
              <a:t>, lo cual tiene implicaciones importantes para la retención de empleados.</a:t>
            </a:r>
            <a:endParaRPr sz="1100">
              <a:solidFill>
                <a:srgbClr val="000000"/>
              </a:solidFill>
              <a:latin typeface="Roboto"/>
              <a:ea typeface="Roboto"/>
              <a:cs typeface="Roboto"/>
              <a:sym typeface="Roboto"/>
            </a:endParaRPr>
          </a:p>
          <a:p>
            <a:pPr indent="0" lvl="0" marL="0" rtl="0" algn="just">
              <a:lnSpc>
                <a:spcPct val="150000"/>
              </a:lnSpc>
              <a:spcBef>
                <a:spcPts val="1200"/>
              </a:spcBef>
              <a:spcAft>
                <a:spcPts val="0"/>
              </a:spcAft>
              <a:buNone/>
            </a:pPr>
            <a:r>
              <a:t/>
            </a:r>
            <a:endParaRPr sz="1100">
              <a:solidFill>
                <a:srgbClr val="000000"/>
              </a:solidFill>
              <a:latin typeface="Roboto"/>
              <a:ea typeface="Roboto"/>
              <a:cs typeface="Roboto"/>
              <a:sym typeface="Roboto"/>
            </a:endParaRPr>
          </a:p>
          <a:p>
            <a:pPr indent="0" lvl="0" marL="0" rtl="0" algn="just">
              <a:lnSpc>
                <a:spcPct val="200000"/>
              </a:lnSpc>
              <a:spcBef>
                <a:spcPts val="1200"/>
              </a:spcBef>
              <a:spcAft>
                <a:spcPts val="1200"/>
              </a:spcAft>
              <a:buNone/>
            </a:pPr>
            <a:r>
              <a:rPr lang="es" sz="1100">
                <a:solidFill>
                  <a:srgbClr val="000000"/>
                </a:solidFill>
                <a:latin typeface="Roboto"/>
                <a:ea typeface="Roboto"/>
                <a:cs typeface="Roboto"/>
                <a:sym typeface="Roboto"/>
              </a:rPr>
              <a:t>Correlación positiva entre las variables "PercentSalaryHike" y "PerformanceRating": </a:t>
            </a:r>
            <a:r>
              <a:rPr b="1" lang="es" sz="1100">
                <a:solidFill>
                  <a:srgbClr val="000000"/>
                </a:solidFill>
                <a:latin typeface="Roboto"/>
                <a:ea typeface="Roboto"/>
                <a:cs typeface="Roboto"/>
                <a:sym typeface="Roboto"/>
              </a:rPr>
              <a:t>Esto podría indicar que los empleados que reciben aumentos salariales altos tienen un rendimiento calificado como alto.</a:t>
            </a:r>
            <a:endParaRPr sz="1100">
              <a:solidFill>
                <a:srgbClr val="000000"/>
              </a:solidFill>
              <a:latin typeface="Roboto"/>
              <a:ea typeface="Roboto"/>
              <a:cs typeface="Roboto"/>
              <a:sym typeface="Roboto"/>
            </a:endParaRPr>
          </a:p>
        </p:txBody>
      </p:sp>
      <p:pic>
        <p:nvPicPr>
          <p:cNvPr id="454" name="Google Shape;454;p32"/>
          <p:cNvPicPr preferRelativeResize="0"/>
          <p:nvPr/>
        </p:nvPicPr>
        <p:blipFill>
          <a:blip r:embed="rId3">
            <a:alphaModFix/>
          </a:blip>
          <a:stretch>
            <a:fillRect/>
          </a:stretch>
        </p:blipFill>
        <p:spPr>
          <a:xfrm>
            <a:off x="224425" y="845625"/>
            <a:ext cx="4393975" cy="4015445"/>
          </a:xfrm>
          <a:prstGeom prst="rect">
            <a:avLst/>
          </a:prstGeom>
          <a:noFill/>
          <a:ln>
            <a:noFill/>
          </a:ln>
        </p:spPr>
      </p:pic>
      <p:pic>
        <p:nvPicPr>
          <p:cNvPr id="455" name="Google Shape;455;p32"/>
          <p:cNvPicPr preferRelativeResize="0"/>
          <p:nvPr/>
        </p:nvPicPr>
        <p:blipFill>
          <a:blip r:embed="rId4">
            <a:alphaModFix/>
          </a:blip>
          <a:stretch>
            <a:fillRect/>
          </a:stretch>
        </p:blipFill>
        <p:spPr>
          <a:xfrm>
            <a:off x="7818498" y="51625"/>
            <a:ext cx="522900" cy="208850"/>
          </a:xfrm>
          <a:prstGeom prst="rect">
            <a:avLst/>
          </a:prstGeom>
          <a:noFill/>
          <a:ln>
            <a:noFill/>
          </a:ln>
        </p:spPr>
      </p:pic>
      <p:pic>
        <p:nvPicPr>
          <p:cNvPr id="456" name="Google Shape;456;p32"/>
          <p:cNvPicPr preferRelativeResize="0"/>
          <p:nvPr/>
        </p:nvPicPr>
        <p:blipFill rotWithShape="1">
          <a:blip r:embed="rId5">
            <a:alphaModFix/>
          </a:blip>
          <a:srcRect b="42782" l="20647" r="20459" t="42656"/>
          <a:stretch/>
        </p:blipFill>
        <p:spPr>
          <a:xfrm>
            <a:off x="8383477" y="68600"/>
            <a:ext cx="707300" cy="174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33"/>
          <p:cNvSpPr txBox="1"/>
          <p:nvPr>
            <p:ph idx="4294967295" type="title"/>
          </p:nvPr>
        </p:nvSpPr>
        <p:spPr>
          <a:xfrm>
            <a:off x="1056750" y="182350"/>
            <a:ext cx="70305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solidFill>
                  <a:srgbClr val="000000"/>
                </a:solidFill>
              </a:rPr>
              <a:t>Variables altamente relacionadas</a:t>
            </a:r>
            <a:endParaRPr>
              <a:solidFill>
                <a:srgbClr val="000000"/>
              </a:solidFill>
            </a:endParaRPr>
          </a:p>
        </p:txBody>
      </p:sp>
      <p:sp>
        <p:nvSpPr>
          <p:cNvPr id="462" name="Google Shape;462;p33"/>
          <p:cNvSpPr txBox="1"/>
          <p:nvPr>
            <p:ph idx="4294967295" type="body"/>
          </p:nvPr>
        </p:nvSpPr>
        <p:spPr>
          <a:xfrm>
            <a:off x="238600" y="1140475"/>
            <a:ext cx="4639800" cy="3638400"/>
          </a:xfrm>
          <a:prstGeom prst="rect">
            <a:avLst/>
          </a:prstGeom>
        </p:spPr>
        <p:txBody>
          <a:bodyPr anchorCtr="0" anchor="t" bIns="91425" lIns="91425" spcFirstLastPara="1" rIns="91425" wrap="square" tIns="91425">
            <a:normAutofit/>
          </a:bodyPr>
          <a:lstStyle/>
          <a:p>
            <a:pPr indent="0" lvl="0" marL="0" rtl="0" algn="just">
              <a:lnSpc>
                <a:spcPct val="190000"/>
              </a:lnSpc>
              <a:spcBef>
                <a:spcPts val="0"/>
              </a:spcBef>
              <a:spcAft>
                <a:spcPts val="0"/>
              </a:spcAft>
              <a:buSzPts val="935"/>
              <a:buNone/>
            </a:pPr>
            <a:r>
              <a:rPr b="1" lang="es" sz="1105">
                <a:solidFill>
                  <a:srgbClr val="000000"/>
                </a:solidFill>
                <a:latin typeface="Roboto"/>
                <a:ea typeface="Roboto"/>
                <a:cs typeface="Roboto"/>
                <a:sym typeface="Roboto"/>
              </a:rPr>
              <a:t>MonthlyIncome, JobLevel y TotalWorkingYears presentan correlaciones positivas altas:</a:t>
            </a:r>
            <a:endParaRPr b="1" sz="1105">
              <a:solidFill>
                <a:srgbClr val="000000"/>
              </a:solidFill>
              <a:latin typeface="Roboto"/>
              <a:ea typeface="Roboto"/>
              <a:cs typeface="Roboto"/>
              <a:sym typeface="Roboto"/>
            </a:endParaRPr>
          </a:p>
          <a:p>
            <a:pPr indent="0" lvl="0" marL="0" rtl="0" algn="just">
              <a:lnSpc>
                <a:spcPct val="190000"/>
              </a:lnSpc>
              <a:spcBef>
                <a:spcPts val="1200"/>
              </a:spcBef>
              <a:spcAft>
                <a:spcPts val="1200"/>
              </a:spcAft>
              <a:buSzPts val="935"/>
              <a:buNone/>
            </a:pPr>
            <a:r>
              <a:rPr lang="es" sz="1105">
                <a:solidFill>
                  <a:srgbClr val="000000"/>
                </a:solidFill>
                <a:latin typeface="Roboto"/>
                <a:ea typeface="Roboto"/>
                <a:cs typeface="Roboto"/>
                <a:sym typeface="Roboto"/>
              </a:rPr>
              <a:t>Esto podría significar que a medida que los empleados acumulan más años de experiencia laboral, es más probable que alcancen niveles de empleo más altos, lo que a su vez se asocia con un mayor ingreso mensual. </a:t>
            </a:r>
            <a:r>
              <a:rPr b="1" lang="es" sz="1105">
                <a:solidFill>
                  <a:srgbClr val="000000"/>
                </a:solidFill>
                <a:latin typeface="Roboto"/>
                <a:ea typeface="Roboto"/>
                <a:cs typeface="Roboto"/>
                <a:sym typeface="Roboto"/>
              </a:rPr>
              <a:t>Esto puede generar un sentido de estabilidad y perspectivas de avance, además podrían sentir que se les reconoce y recompensa económicamente por su experiencia, lo que podría influir en la decisión de los empleados de quedarse en la empresa.</a:t>
            </a:r>
            <a:endParaRPr b="1" sz="1105">
              <a:solidFill>
                <a:srgbClr val="000000"/>
              </a:solidFill>
              <a:latin typeface="Roboto"/>
              <a:ea typeface="Roboto"/>
              <a:cs typeface="Roboto"/>
              <a:sym typeface="Roboto"/>
            </a:endParaRPr>
          </a:p>
        </p:txBody>
      </p:sp>
      <p:pic>
        <p:nvPicPr>
          <p:cNvPr id="463" name="Google Shape;463;p33"/>
          <p:cNvPicPr preferRelativeResize="0"/>
          <p:nvPr/>
        </p:nvPicPr>
        <p:blipFill>
          <a:blip r:embed="rId3">
            <a:alphaModFix/>
          </a:blip>
          <a:stretch>
            <a:fillRect/>
          </a:stretch>
        </p:blipFill>
        <p:spPr>
          <a:xfrm>
            <a:off x="5276075" y="1342500"/>
            <a:ext cx="3482900" cy="2257725"/>
          </a:xfrm>
          <a:prstGeom prst="rect">
            <a:avLst/>
          </a:prstGeom>
          <a:noFill/>
          <a:ln cap="flat" cmpd="sng" w="9525">
            <a:solidFill>
              <a:srgbClr val="FF9900"/>
            </a:solidFill>
            <a:prstDash val="solid"/>
            <a:round/>
            <a:headEnd len="sm" w="sm" type="none"/>
            <a:tailEnd len="sm" w="sm" type="none"/>
          </a:ln>
        </p:spPr>
      </p:pic>
      <p:pic>
        <p:nvPicPr>
          <p:cNvPr id="464" name="Google Shape;464;p33"/>
          <p:cNvPicPr preferRelativeResize="0"/>
          <p:nvPr/>
        </p:nvPicPr>
        <p:blipFill>
          <a:blip r:embed="rId4">
            <a:alphaModFix/>
          </a:blip>
          <a:stretch>
            <a:fillRect/>
          </a:stretch>
        </p:blipFill>
        <p:spPr>
          <a:xfrm>
            <a:off x="7818498" y="51625"/>
            <a:ext cx="522900" cy="208850"/>
          </a:xfrm>
          <a:prstGeom prst="rect">
            <a:avLst/>
          </a:prstGeom>
          <a:noFill/>
          <a:ln>
            <a:noFill/>
          </a:ln>
        </p:spPr>
      </p:pic>
      <p:pic>
        <p:nvPicPr>
          <p:cNvPr id="465" name="Google Shape;465;p33"/>
          <p:cNvPicPr preferRelativeResize="0"/>
          <p:nvPr/>
        </p:nvPicPr>
        <p:blipFill rotWithShape="1">
          <a:blip r:embed="rId5">
            <a:alphaModFix/>
          </a:blip>
          <a:srcRect b="42782" l="20647" r="20459" t="42656"/>
          <a:stretch/>
        </p:blipFill>
        <p:spPr>
          <a:xfrm>
            <a:off x="8383477" y="68600"/>
            <a:ext cx="707300" cy="174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34"/>
          <p:cNvSpPr txBox="1"/>
          <p:nvPr>
            <p:ph idx="4294967295" type="title"/>
          </p:nvPr>
        </p:nvSpPr>
        <p:spPr>
          <a:xfrm>
            <a:off x="1389325" y="624700"/>
            <a:ext cx="7118700" cy="999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solidFill>
                  <a:srgbClr val="000000"/>
                </a:solidFill>
              </a:rPr>
              <a:t>Recomendaciones post análisis exploratorio</a:t>
            </a:r>
            <a:endParaRPr>
              <a:solidFill>
                <a:srgbClr val="000000"/>
              </a:solidFill>
            </a:endParaRPr>
          </a:p>
        </p:txBody>
      </p:sp>
      <p:sp>
        <p:nvSpPr>
          <p:cNvPr id="471" name="Google Shape;471;p34"/>
          <p:cNvSpPr txBox="1"/>
          <p:nvPr>
            <p:ph idx="4294967295" type="body"/>
          </p:nvPr>
        </p:nvSpPr>
        <p:spPr>
          <a:xfrm>
            <a:off x="761250" y="1521900"/>
            <a:ext cx="7901700" cy="3223800"/>
          </a:xfrm>
          <a:prstGeom prst="rect">
            <a:avLst/>
          </a:prstGeom>
        </p:spPr>
        <p:txBody>
          <a:bodyPr anchorCtr="0" anchor="t" bIns="91425" lIns="91425" spcFirstLastPara="1" rIns="91425" wrap="square" tIns="91425">
            <a:normAutofit fontScale="92500"/>
          </a:bodyPr>
          <a:lstStyle/>
          <a:p>
            <a:pPr indent="-304958" lvl="0" marL="457200" rtl="0" algn="just">
              <a:lnSpc>
                <a:spcPct val="150000"/>
              </a:lnSpc>
              <a:spcBef>
                <a:spcPts val="1000"/>
              </a:spcBef>
              <a:spcAft>
                <a:spcPts val="0"/>
              </a:spcAft>
              <a:buClr>
                <a:srgbClr val="000000"/>
              </a:buClr>
              <a:buSzPct val="100000"/>
              <a:buFont typeface="Roboto"/>
              <a:buAutoNum type="arabicPeriod"/>
            </a:pPr>
            <a:r>
              <a:rPr lang="es">
                <a:solidFill>
                  <a:srgbClr val="000000"/>
                </a:solidFill>
                <a:latin typeface="Roboto"/>
                <a:ea typeface="Roboto"/>
                <a:cs typeface="Roboto"/>
                <a:sym typeface="Roboto"/>
              </a:rPr>
              <a:t>La edad y la satisfacción laboral parecen ser factores importantes en la rotación de empleados. Los empleados más jóvenes y los que tienen niveles más bajos de satisfacción laboral tienden a abandonar la empresa con más frecuencia. Por lo tanto, </a:t>
            </a:r>
            <a:r>
              <a:rPr b="1" lang="es">
                <a:solidFill>
                  <a:srgbClr val="000000"/>
                </a:solidFill>
                <a:latin typeface="Roboto"/>
                <a:ea typeface="Roboto"/>
                <a:cs typeface="Roboto"/>
                <a:sym typeface="Roboto"/>
              </a:rPr>
              <a:t>se recomienda que la empresa se centre en mejorar factores que influyen en la satisfacción laboral y las oportunidades de desarrollo para los empleados jóvenes.</a:t>
            </a:r>
            <a:endParaRPr b="1">
              <a:solidFill>
                <a:srgbClr val="000000"/>
              </a:solidFill>
              <a:latin typeface="Roboto"/>
              <a:ea typeface="Roboto"/>
              <a:cs typeface="Roboto"/>
              <a:sym typeface="Roboto"/>
            </a:endParaRPr>
          </a:p>
          <a:p>
            <a:pPr indent="-304958" lvl="0" marL="457200" rtl="0" algn="just">
              <a:lnSpc>
                <a:spcPct val="150000"/>
              </a:lnSpc>
              <a:spcBef>
                <a:spcPts val="1200"/>
              </a:spcBef>
              <a:spcAft>
                <a:spcPts val="0"/>
              </a:spcAft>
              <a:buClr>
                <a:srgbClr val="000000"/>
              </a:buClr>
              <a:buSzPct val="100000"/>
              <a:buFont typeface="Roboto"/>
              <a:buAutoNum type="arabicPeriod"/>
            </a:pPr>
            <a:r>
              <a:rPr lang="es">
                <a:solidFill>
                  <a:srgbClr val="000000"/>
                </a:solidFill>
                <a:latin typeface="Roboto"/>
                <a:ea typeface="Roboto"/>
                <a:cs typeface="Roboto"/>
                <a:sym typeface="Roboto"/>
              </a:rPr>
              <a:t>Se recomienda a la empresa que </a:t>
            </a:r>
            <a:r>
              <a:rPr b="1" lang="es">
                <a:solidFill>
                  <a:srgbClr val="000000"/>
                </a:solidFill>
                <a:latin typeface="Roboto"/>
                <a:ea typeface="Roboto"/>
                <a:cs typeface="Roboto"/>
                <a:sym typeface="Roboto"/>
              </a:rPr>
              <a:t>analice más detenidamente los problemas específicos en los departamentos con tasas de rotación más altas</a:t>
            </a:r>
            <a:r>
              <a:rPr lang="es">
                <a:solidFill>
                  <a:srgbClr val="000000"/>
                </a:solidFill>
                <a:latin typeface="Roboto"/>
                <a:ea typeface="Roboto"/>
                <a:cs typeface="Roboto"/>
                <a:sym typeface="Roboto"/>
              </a:rPr>
              <a:t> y tome medidas para abordarlos.</a:t>
            </a:r>
            <a:endParaRPr>
              <a:solidFill>
                <a:srgbClr val="000000"/>
              </a:solidFill>
              <a:latin typeface="Roboto"/>
              <a:ea typeface="Roboto"/>
              <a:cs typeface="Roboto"/>
              <a:sym typeface="Roboto"/>
            </a:endParaRPr>
          </a:p>
          <a:p>
            <a:pPr indent="-304958" lvl="0" marL="457200" rtl="0" algn="just">
              <a:lnSpc>
                <a:spcPct val="150000"/>
              </a:lnSpc>
              <a:spcBef>
                <a:spcPts val="1000"/>
              </a:spcBef>
              <a:spcAft>
                <a:spcPts val="1200"/>
              </a:spcAft>
              <a:buClr>
                <a:srgbClr val="000000"/>
              </a:buClr>
              <a:buSzPct val="100000"/>
              <a:buFont typeface="Roboto"/>
              <a:buAutoNum type="arabicPeriod"/>
            </a:pPr>
            <a:r>
              <a:rPr lang="es">
                <a:solidFill>
                  <a:srgbClr val="000000"/>
                </a:solidFill>
                <a:latin typeface="Roboto"/>
                <a:ea typeface="Roboto"/>
                <a:cs typeface="Roboto"/>
                <a:sym typeface="Roboto"/>
              </a:rPr>
              <a:t>Se observa que la tasa de abandono es más alta en los primeros años (1-5 años), por lo tanto, </a:t>
            </a:r>
            <a:r>
              <a:rPr b="1" lang="es">
                <a:solidFill>
                  <a:srgbClr val="000000"/>
                </a:solidFill>
                <a:latin typeface="Roboto"/>
                <a:ea typeface="Roboto"/>
                <a:cs typeface="Roboto"/>
                <a:sym typeface="Roboto"/>
              </a:rPr>
              <a:t>se recomienda a la empresa que preste especial atención a la retención de los empleados durante los primeros años de su empleo</a:t>
            </a:r>
            <a:r>
              <a:rPr lang="es">
                <a:solidFill>
                  <a:srgbClr val="000000"/>
                </a:solidFill>
                <a:latin typeface="Roboto"/>
                <a:ea typeface="Roboto"/>
                <a:cs typeface="Roboto"/>
                <a:sym typeface="Roboto"/>
              </a:rPr>
              <a:t>, mediante la implementación de programas de capacitación y desarrollo.</a:t>
            </a:r>
            <a:endParaRPr>
              <a:solidFill>
                <a:srgbClr val="000000"/>
              </a:solidFill>
              <a:latin typeface="Roboto"/>
              <a:ea typeface="Roboto"/>
              <a:cs typeface="Roboto"/>
              <a:sym typeface="Roboto"/>
            </a:endParaRPr>
          </a:p>
        </p:txBody>
      </p:sp>
      <p:pic>
        <p:nvPicPr>
          <p:cNvPr id="472" name="Google Shape;472;p34"/>
          <p:cNvPicPr preferRelativeResize="0"/>
          <p:nvPr/>
        </p:nvPicPr>
        <p:blipFill>
          <a:blip r:embed="rId3">
            <a:alphaModFix/>
          </a:blip>
          <a:stretch>
            <a:fillRect/>
          </a:stretch>
        </p:blipFill>
        <p:spPr>
          <a:xfrm>
            <a:off x="7818498" y="51625"/>
            <a:ext cx="522900" cy="208850"/>
          </a:xfrm>
          <a:prstGeom prst="rect">
            <a:avLst/>
          </a:prstGeom>
          <a:noFill/>
          <a:ln>
            <a:noFill/>
          </a:ln>
        </p:spPr>
      </p:pic>
      <p:pic>
        <p:nvPicPr>
          <p:cNvPr id="473" name="Google Shape;473;p34"/>
          <p:cNvPicPr preferRelativeResize="0"/>
          <p:nvPr/>
        </p:nvPicPr>
        <p:blipFill rotWithShape="1">
          <a:blip r:embed="rId4">
            <a:alphaModFix/>
          </a:blip>
          <a:srcRect b="42782" l="20647" r="20459" t="42656"/>
          <a:stretch/>
        </p:blipFill>
        <p:spPr>
          <a:xfrm>
            <a:off x="8383477" y="68600"/>
            <a:ext cx="707300" cy="174900"/>
          </a:xfrm>
          <a:prstGeom prst="rect">
            <a:avLst/>
          </a:prstGeom>
          <a:noFill/>
          <a:ln>
            <a:noFill/>
          </a:ln>
        </p:spPr>
      </p:pic>
      <p:pic>
        <p:nvPicPr>
          <p:cNvPr id="474" name="Google Shape;474;p34"/>
          <p:cNvPicPr preferRelativeResize="0"/>
          <p:nvPr/>
        </p:nvPicPr>
        <p:blipFill rotWithShape="1">
          <a:blip r:embed="rId5">
            <a:alphaModFix/>
          </a:blip>
          <a:srcRect b="28091" l="27059" r="26675" t="27836"/>
          <a:stretch/>
        </p:blipFill>
        <p:spPr>
          <a:xfrm>
            <a:off x="239525" y="144075"/>
            <a:ext cx="1289001" cy="1227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5"/>
          <p:cNvSpPr txBox="1"/>
          <p:nvPr>
            <p:ph idx="4294967295" type="title"/>
          </p:nvPr>
        </p:nvSpPr>
        <p:spPr>
          <a:xfrm>
            <a:off x="310075" y="190475"/>
            <a:ext cx="8247000" cy="62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sz="2600">
                <a:solidFill>
                  <a:srgbClr val="000000"/>
                </a:solidFill>
              </a:rPr>
              <a:t>RANDOM FOREST para </a:t>
            </a:r>
            <a:r>
              <a:rPr lang="es" sz="2600">
                <a:solidFill>
                  <a:srgbClr val="000000"/>
                </a:solidFill>
              </a:rPr>
              <a:t>selección</a:t>
            </a:r>
            <a:r>
              <a:rPr lang="es" sz="2600">
                <a:solidFill>
                  <a:srgbClr val="000000"/>
                </a:solidFill>
              </a:rPr>
              <a:t> de variables</a:t>
            </a:r>
            <a:endParaRPr sz="2600">
              <a:solidFill>
                <a:srgbClr val="000000"/>
              </a:solidFill>
            </a:endParaRPr>
          </a:p>
        </p:txBody>
      </p:sp>
      <p:sp>
        <p:nvSpPr>
          <p:cNvPr id="480" name="Google Shape;480;p35"/>
          <p:cNvSpPr txBox="1"/>
          <p:nvPr>
            <p:ph idx="4294967295" type="body"/>
          </p:nvPr>
        </p:nvSpPr>
        <p:spPr>
          <a:xfrm>
            <a:off x="5799700" y="1286388"/>
            <a:ext cx="3180000" cy="3148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SzPts val="935"/>
              <a:buNone/>
            </a:pPr>
            <a:r>
              <a:rPr lang="es" sz="1105">
                <a:solidFill>
                  <a:srgbClr val="000000"/>
                </a:solidFill>
                <a:latin typeface="Roboto"/>
                <a:ea typeface="Roboto"/>
                <a:cs typeface="Roboto"/>
                <a:sym typeface="Roboto"/>
              </a:rPr>
              <a:t>El uso de la variable "MonthlyIncome" como la más importante</a:t>
            </a:r>
            <a:r>
              <a:rPr b="1" lang="es" sz="1105">
                <a:solidFill>
                  <a:srgbClr val="000000"/>
                </a:solidFill>
                <a:latin typeface="Roboto"/>
                <a:ea typeface="Roboto"/>
                <a:cs typeface="Roboto"/>
                <a:sym typeface="Roboto"/>
              </a:rPr>
              <a:t> indica que el nivel de ingresos de los empleados puede desempeñar un papel significativo en su decisión de renunciar o no.</a:t>
            </a:r>
            <a:endParaRPr b="1" sz="1105">
              <a:solidFill>
                <a:srgbClr val="000000"/>
              </a:solidFill>
              <a:latin typeface="Roboto"/>
              <a:ea typeface="Roboto"/>
              <a:cs typeface="Roboto"/>
              <a:sym typeface="Roboto"/>
            </a:endParaRPr>
          </a:p>
          <a:p>
            <a:pPr indent="0" lvl="0" marL="0" rtl="0" algn="just">
              <a:lnSpc>
                <a:spcPct val="130000"/>
              </a:lnSpc>
              <a:spcBef>
                <a:spcPts val="1200"/>
              </a:spcBef>
              <a:spcAft>
                <a:spcPts val="1200"/>
              </a:spcAft>
              <a:buSzPts val="935"/>
              <a:buNone/>
            </a:pPr>
            <a:r>
              <a:rPr lang="es" sz="1105">
                <a:solidFill>
                  <a:srgbClr val="000000"/>
                </a:solidFill>
                <a:latin typeface="Roboto"/>
                <a:ea typeface="Roboto"/>
                <a:cs typeface="Roboto"/>
                <a:sym typeface="Roboto"/>
              </a:rPr>
              <a:t>Otros factores importantes son la edad de los empleados, el tiempo que han estado en la compañía, el salario diario y si realizan horas extra. Estos </a:t>
            </a:r>
            <a:r>
              <a:rPr b="1" lang="es" sz="1105">
                <a:solidFill>
                  <a:srgbClr val="000000"/>
                </a:solidFill>
                <a:latin typeface="Roboto"/>
                <a:ea typeface="Roboto"/>
                <a:cs typeface="Roboto"/>
                <a:sym typeface="Roboto"/>
              </a:rPr>
              <a:t>indican que la experiencia, la estabilidad laboral y la carga de trabajo pueden ser factores determinantes en la retención de empleados.</a:t>
            </a:r>
            <a:endParaRPr b="1" sz="1105">
              <a:solidFill>
                <a:srgbClr val="000000"/>
              </a:solidFill>
              <a:latin typeface="Roboto"/>
              <a:ea typeface="Roboto"/>
              <a:cs typeface="Roboto"/>
              <a:sym typeface="Roboto"/>
            </a:endParaRPr>
          </a:p>
        </p:txBody>
      </p:sp>
      <p:pic>
        <p:nvPicPr>
          <p:cNvPr id="481" name="Google Shape;481;p35"/>
          <p:cNvPicPr preferRelativeResize="0"/>
          <p:nvPr/>
        </p:nvPicPr>
        <p:blipFill>
          <a:blip r:embed="rId3">
            <a:alphaModFix/>
          </a:blip>
          <a:stretch>
            <a:fillRect/>
          </a:stretch>
        </p:blipFill>
        <p:spPr>
          <a:xfrm>
            <a:off x="0" y="1306875"/>
            <a:ext cx="5717601" cy="3107524"/>
          </a:xfrm>
          <a:prstGeom prst="rect">
            <a:avLst/>
          </a:prstGeom>
          <a:noFill/>
          <a:ln>
            <a:noFill/>
          </a:ln>
        </p:spPr>
      </p:pic>
      <p:pic>
        <p:nvPicPr>
          <p:cNvPr id="482" name="Google Shape;482;p35"/>
          <p:cNvPicPr preferRelativeResize="0"/>
          <p:nvPr/>
        </p:nvPicPr>
        <p:blipFill>
          <a:blip r:embed="rId4">
            <a:alphaModFix/>
          </a:blip>
          <a:stretch>
            <a:fillRect/>
          </a:stretch>
        </p:blipFill>
        <p:spPr>
          <a:xfrm>
            <a:off x="7818498" y="51625"/>
            <a:ext cx="522900" cy="208850"/>
          </a:xfrm>
          <a:prstGeom prst="rect">
            <a:avLst/>
          </a:prstGeom>
          <a:noFill/>
          <a:ln>
            <a:noFill/>
          </a:ln>
        </p:spPr>
      </p:pic>
      <p:pic>
        <p:nvPicPr>
          <p:cNvPr id="483" name="Google Shape;483;p35"/>
          <p:cNvPicPr preferRelativeResize="0"/>
          <p:nvPr/>
        </p:nvPicPr>
        <p:blipFill rotWithShape="1">
          <a:blip r:embed="rId5">
            <a:alphaModFix/>
          </a:blip>
          <a:srcRect b="42782" l="20647" r="20459" t="42656"/>
          <a:stretch/>
        </p:blipFill>
        <p:spPr>
          <a:xfrm>
            <a:off x="8383477" y="68600"/>
            <a:ext cx="707300" cy="174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36"/>
          <p:cNvSpPr txBox="1"/>
          <p:nvPr>
            <p:ph idx="4294967295" type="title"/>
          </p:nvPr>
        </p:nvSpPr>
        <p:spPr>
          <a:xfrm>
            <a:off x="1056750" y="310625"/>
            <a:ext cx="7030500" cy="610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solidFill>
                  <a:srgbClr val="000000"/>
                </a:solidFill>
              </a:rPr>
              <a:t>Modelo de </a:t>
            </a:r>
            <a:r>
              <a:rPr lang="es">
                <a:solidFill>
                  <a:srgbClr val="000000"/>
                </a:solidFill>
              </a:rPr>
              <a:t>Predicción</a:t>
            </a:r>
            <a:r>
              <a:rPr lang="es">
                <a:solidFill>
                  <a:srgbClr val="000000"/>
                </a:solidFill>
              </a:rPr>
              <a:t> - Logistic Regression</a:t>
            </a:r>
            <a:endParaRPr>
              <a:solidFill>
                <a:srgbClr val="000000"/>
              </a:solidFill>
            </a:endParaRPr>
          </a:p>
        </p:txBody>
      </p:sp>
      <p:sp>
        <p:nvSpPr>
          <p:cNvPr id="489" name="Google Shape;489;p36"/>
          <p:cNvSpPr txBox="1"/>
          <p:nvPr>
            <p:ph idx="4294967295" type="body"/>
          </p:nvPr>
        </p:nvSpPr>
        <p:spPr>
          <a:xfrm>
            <a:off x="2823625" y="1095750"/>
            <a:ext cx="6320400" cy="38223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SzPts val="1018"/>
              <a:buNone/>
            </a:pPr>
            <a:r>
              <a:rPr lang="es" sz="1102">
                <a:solidFill>
                  <a:srgbClr val="000000"/>
                </a:solidFill>
                <a:latin typeface="Roboto"/>
                <a:ea typeface="Roboto"/>
                <a:cs typeface="Roboto"/>
                <a:sym typeface="Roboto"/>
              </a:rPr>
              <a:t>El resultado del modelo incluye varias métricas de evaluación:</a:t>
            </a:r>
            <a:endParaRPr sz="1102">
              <a:solidFill>
                <a:srgbClr val="000000"/>
              </a:solidFill>
              <a:latin typeface="Roboto"/>
              <a:ea typeface="Roboto"/>
              <a:cs typeface="Roboto"/>
              <a:sym typeface="Roboto"/>
            </a:endParaRPr>
          </a:p>
          <a:p>
            <a:pPr indent="-298608" lvl="0" marL="457200" rtl="0" algn="just">
              <a:lnSpc>
                <a:spcPct val="105000"/>
              </a:lnSpc>
              <a:spcBef>
                <a:spcPts val="1200"/>
              </a:spcBef>
              <a:spcAft>
                <a:spcPts val="0"/>
              </a:spcAft>
              <a:buClr>
                <a:srgbClr val="000000"/>
              </a:buClr>
              <a:buSzPts val="1103"/>
              <a:buFont typeface="Roboto"/>
              <a:buChar char="●"/>
            </a:pPr>
            <a:r>
              <a:rPr b="1" lang="es" sz="1102">
                <a:solidFill>
                  <a:srgbClr val="000000"/>
                </a:solidFill>
                <a:latin typeface="Roboto"/>
                <a:ea typeface="Roboto"/>
                <a:cs typeface="Roboto"/>
                <a:sym typeface="Roboto"/>
              </a:rPr>
              <a:t>L</a:t>
            </a:r>
            <a:r>
              <a:rPr b="1" lang="es" sz="1102">
                <a:solidFill>
                  <a:srgbClr val="000000"/>
                </a:solidFill>
                <a:latin typeface="Roboto"/>
                <a:ea typeface="Roboto"/>
                <a:cs typeface="Roboto"/>
                <a:sym typeface="Roboto"/>
              </a:rPr>
              <a:t>a precisión del modelo es del 86.73%</a:t>
            </a:r>
            <a:r>
              <a:rPr lang="es" sz="1102">
                <a:solidFill>
                  <a:srgbClr val="000000"/>
                </a:solidFill>
                <a:latin typeface="Roboto"/>
                <a:ea typeface="Roboto"/>
                <a:cs typeface="Roboto"/>
                <a:sym typeface="Roboto"/>
              </a:rPr>
              <a:t>, lo que indica la proporción de predicciones correctas sobre el total de predicciones realizadas.</a:t>
            </a:r>
            <a:endParaRPr sz="1102">
              <a:solidFill>
                <a:srgbClr val="000000"/>
              </a:solidFill>
              <a:latin typeface="Roboto"/>
              <a:ea typeface="Roboto"/>
              <a:cs typeface="Roboto"/>
              <a:sym typeface="Roboto"/>
            </a:endParaRPr>
          </a:p>
          <a:p>
            <a:pPr indent="-298608" lvl="0" marL="457200" rtl="0" algn="just">
              <a:lnSpc>
                <a:spcPct val="105000"/>
              </a:lnSpc>
              <a:spcBef>
                <a:spcPts val="0"/>
              </a:spcBef>
              <a:spcAft>
                <a:spcPts val="0"/>
              </a:spcAft>
              <a:buClr>
                <a:srgbClr val="000000"/>
              </a:buClr>
              <a:buSzPts val="1103"/>
              <a:buFont typeface="Roboto"/>
              <a:buChar char="●"/>
            </a:pPr>
            <a:r>
              <a:rPr b="1" lang="es" sz="1102">
                <a:solidFill>
                  <a:srgbClr val="000000"/>
                </a:solidFill>
                <a:latin typeface="Roboto"/>
                <a:ea typeface="Roboto"/>
                <a:cs typeface="Roboto"/>
                <a:sym typeface="Roboto"/>
              </a:rPr>
              <a:t>El recall del modelo es del 32.65%</a:t>
            </a:r>
            <a:r>
              <a:rPr lang="es" sz="1102">
                <a:solidFill>
                  <a:srgbClr val="000000"/>
                </a:solidFill>
                <a:latin typeface="Roboto"/>
                <a:ea typeface="Roboto"/>
                <a:cs typeface="Roboto"/>
                <a:sym typeface="Roboto"/>
              </a:rPr>
              <a:t>, lo que indica la proporción de casos positivos (empleados que renuncian) que fueron correctamente identificados por el modelo.</a:t>
            </a:r>
            <a:endParaRPr sz="1102">
              <a:solidFill>
                <a:srgbClr val="000000"/>
              </a:solidFill>
              <a:latin typeface="Roboto"/>
              <a:ea typeface="Roboto"/>
              <a:cs typeface="Roboto"/>
              <a:sym typeface="Roboto"/>
            </a:endParaRPr>
          </a:p>
          <a:p>
            <a:pPr indent="-298608" lvl="0" marL="457200" rtl="0" algn="just">
              <a:lnSpc>
                <a:spcPct val="105000"/>
              </a:lnSpc>
              <a:spcBef>
                <a:spcPts val="0"/>
              </a:spcBef>
              <a:spcAft>
                <a:spcPts val="0"/>
              </a:spcAft>
              <a:buClr>
                <a:srgbClr val="000000"/>
              </a:buClr>
              <a:buSzPts val="1103"/>
              <a:buFont typeface="Roboto"/>
              <a:buChar char="●"/>
            </a:pPr>
            <a:r>
              <a:rPr b="1" lang="es" sz="1102">
                <a:solidFill>
                  <a:srgbClr val="000000"/>
                </a:solidFill>
                <a:latin typeface="Roboto"/>
                <a:ea typeface="Roboto"/>
                <a:cs typeface="Roboto"/>
                <a:sym typeface="Roboto"/>
              </a:rPr>
              <a:t>El F1-score del modelo es del 45.07%</a:t>
            </a:r>
            <a:r>
              <a:rPr lang="es" sz="1102">
                <a:solidFill>
                  <a:srgbClr val="000000"/>
                </a:solidFill>
                <a:latin typeface="Roboto"/>
                <a:ea typeface="Roboto"/>
                <a:cs typeface="Roboto"/>
                <a:sym typeface="Roboto"/>
              </a:rPr>
              <a:t>, que es una medida combinada de la precisión y el recall.</a:t>
            </a:r>
            <a:endParaRPr b="1" sz="1102">
              <a:solidFill>
                <a:srgbClr val="000000"/>
              </a:solidFill>
              <a:latin typeface="Roboto"/>
              <a:ea typeface="Roboto"/>
              <a:cs typeface="Roboto"/>
              <a:sym typeface="Roboto"/>
            </a:endParaRPr>
          </a:p>
          <a:p>
            <a:pPr indent="0" lvl="0" marL="0" rtl="0" algn="just">
              <a:lnSpc>
                <a:spcPct val="105000"/>
              </a:lnSpc>
              <a:spcBef>
                <a:spcPts val="1200"/>
              </a:spcBef>
              <a:spcAft>
                <a:spcPts val="0"/>
              </a:spcAft>
              <a:buSzPts val="1018"/>
              <a:buNone/>
            </a:pPr>
            <a:r>
              <a:rPr b="1" lang="es" sz="1102">
                <a:solidFill>
                  <a:srgbClr val="000000"/>
                </a:solidFill>
                <a:latin typeface="Roboto"/>
                <a:ea typeface="Roboto"/>
                <a:cs typeface="Roboto"/>
                <a:sym typeface="Roboto"/>
              </a:rPr>
              <a:t>El modelo tiene una precisión razonablemente alta, lo que significa que la mayoría de las predicciones son correctas.</a:t>
            </a:r>
            <a:endParaRPr b="1" sz="1102">
              <a:solidFill>
                <a:srgbClr val="000000"/>
              </a:solidFill>
              <a:latin typeface="Roboto"/>
              <a:ea typeface="Roboto"/>
              <a:cs typeface="Roboto"/>
              <a:sym typeface="Roboto"/>
            </a:endParaRPr>
          </a:p>
          <a:p>
            <a:pPr indent="0" lvl="0" marL="0" rtl="0" algn="just">
              <a:lnSpc>
                <a:spcPct val="105000"/>
              </a:lnSpc>
              <a:spcBef>
                <a:spcPts val="1200"/>
              </a:spcBef>
              <a:spcAft>
                <a:spcPts val="0"/>
              </a:spcAft>
              <a:buSzPts val="1018"/>
              <a:buNone/>
            </a:pPr>
            <a:r>
              <a:rPr b="1" lang="es" sz="1102">
                <a:solidFill>
                  <a:srgbClr val="000000"/>
                </a:solidFill>
                <a:latin typeface="Roboto"/>
                <a:ea typeface="Roboto"/>
                <a:cs typeface="Roboto"/>
                <a:sym typeface="Roboto"/>
              </a:rPr>
              <a:t>Sin embargo, el recall y el F1-score son bajos, lo que indica que el modelo tiene dificultades para identificar correctamente los casos positivos (empleados que renuncian).</a:t>
            </a:r>
            <a:endParaRPr b="1" sz="1102">
              <a:solidFill>
                <a:srgbClr val="000000"/>
              </a:solidFill>
              <a:latin typeface="Roboto"/>
              <a:ea typeface="Roboto"/>
              <a:cs typeface="Roboto"/>
              <a:sym typeface="Roboto"/>
            </a:endParaRPr>
          </a:p>
          <a:p>
            <a:pPr indent="0" lvl="0" marL="0" rtl="0" algn="just">
              <a:lnSpc>
                <a:spcPct val="105000"/>
              </a:lnSpc>
              <a:spcBef>
                <a:spcPts val="1200"/>
              </a:spcBef>
              <a:spcAft>
                <a:spcPts val="0"/>
              </a:spcAft>
              <a:buSzPts val="1018"/>
              <a:buNone/>
            </a:pPr>
            <a:r>
              <a:t/>
            </a:r>
            <a:endParaRPr b="1" sz="1102">
              <a:solidFill>
                <a:srgbClr val="000000"/>
              </a:solidFill>
              <a:latin typeface="Roboto"/>
              <a:ea typeface="Roboto"/>
              <a:cs typeface="Roboto"/>
              <a:sym typeface="Roboto"/>
            </a:endParaRPr>
          </a:p>
          <a:p>
            <a:pPr indent="0" lvl="0" marL="0" rtl="0" algn="just">
              <a:lnSpc>
                <a:spcPct val="105000"/>
              </a:lnSpc>
              <a:spcBef>
                <a:spcPts val="1200"/>
              </a:spcBef>
              <a:spcAft>
                <a:spcPts val="1200"/>
              </a:spcAft>
              <a:buSzPts val="1018"/>
              <a:buNone/>
            </a:pPr>
            <a:r>
              <a:rPr b="1" lang="es" sz="1102">
                <a:solidFill>
                  <a:srgbClr val="000000"/>
                </a:solidFill>
                <a:latin typeface="Roboto"/>
                <a:ea typeface="Roboto"/>
                <a:cs typeface="Roboto"/>
                <a:sym typeface="Roboto"/>
              </a:rPr>
              <a:t>En general, este modelo parece estar sufriendo de cierto underfitting, ya que el objetivo era predecir la renuncia de los empleados, pero el bajo recall sugiere que hay una cantidad significativa de falsos negativos, es decir, empleados que renuncian pero que el modelo no logra identificar correctamente.</a:t>
            </a:r>
            <a:endParaRPr b="1" sz="1102">
              <a:solidFill>
                <a:srgbClr val="000000"/>
              </a:solidFill>
              <a:latin typeface="Roboto"/>
              <a:ea typeface="Roboto"/>
              <a:cs typeface="Roboto"/>
              <a:sym typeface="Roboto"/>
            </a:endParaRPr>
          </a:p>
        </p:txBody>
      </p:sp>
      <p:pic>
        <p:nvPicPr>
          <p:cNvPr id="490" name="Google Shape;490;p36"/>
          <p:cNvPicPr preferRelativeResize="0"/>
          <p:nvPr/>
        </p:nvPicPr>
        <p:blipFill>
          <a:blip r:embed="rId3">
            <a:alphaModFix/>
          </a:blip>
          <a:stretch>
            <a:fillRect/>
          </a:stretch>
        </p:blipFill>
        <p:spPr>
          <a:xfrm>
            <a:off x="153075" y="1399738"/>
            <a:ext cx="2510904" cy="864838"/>
          </a:xfrm>
          <a:prstGeom prst="rect">
            <a:avLst/>
          </a:prstGeom>
          <a:noFill/>
          <a:ln cap="flat" cmpd="sng" w="9525">
            <a:solidFill>
              <a:srgbClr val="FF9900"/>
            </a:solidFill>
            <a:prstDash val="dash"/>
            <a:round/>
            <a:headEnd len="sm" w="sm" type="none"/>
            <a:tailEnd len="sm" w="sm" type="none"/>
          </a:ln>
        </p:spPr>
      </p:pic>
      <p:pic>
        <p:nvPicPr>
          <p:cNvPr id="491" name="Google Shape;491;p36"/>
          <p:cNvPicPr preferRelativeResize="0"/>
          <p:nvPr/>
        </p:nvPicPr>
        <p:blipFill rotWithShape="1">
          <a:blip r:embed="rId4">
            <a:alphaModFix/>
          </a:blip>
          <a:srcRect b="6838" l="0" r="0" t="0"/>
          <a:stretch/>
        </p:blipFill>
        <p:spPr>
          <a:xfrm>
            <a:off x="136500" y="2742900"/>
            <a:ext cx="2544050" cy="1088200"/>
          </a:xfrm>
          <a:prstGeom prst="rect">
            <a:avLst/>
          </a:prstGeom>
          <a:noFill/>
          <a:ln cap="flat" cmpd="sng" w="9525">
            <a:solidFill>
              <a:srgbClr val="FF9900"/>
            </a:solidFill>
            <a:prstDash val="dash"/>
            <a:round/>
            <a:headEnd len="sm" w="sm" type="none"/>
            <a:tailEnd len="sm" w="sm" type="none"/>
          </a:ln>
        </p:spPr>
      </p:pic>
      <p:pic>
        <p:nvPicPr>
          <p:cNvPr id="492" name="Google Shape;492;p36"/>
          <p:cNvPicPr preferRelativeResize="0"/>
          <p:nvPr/>
        </p:nvPicPr>
        <p:blipFill>
          <a:blip r:embed="rId5">
            <a:alphaModFix/>
          </a:blip>
          <a:stretch>
            <a:fillRect/>
          </a:stretch>
        </p:blipFill>
        <p:spPr>
          <a:xfrm>
            <a:off x="7818498" y="51625"/>
            <a:ext cx="522900" cy="208850"/>
          </a:xfrm>
          <a:prstGeom prst="rect">
            <a:avLst/>
          </a:prstGeom>
          <a:noFill/>
          <a:ln>
            <a:noFill/>
          </a:ln>
        </p:spPr>
      </p:pic>
      <p:pic>
        <p:nvPicPr>
          <p:cNvPr id="493" name="Google Shape;493;p36"/>
          <p:cNvPicPr preferRelativeResize="0"/>
          <p:nvPr/>
        </p:nvPicPr>
        <p:blipFill rotWithShape="1">
          <a:blip r:embed="rId6">
            <a:alphaModFix/>
          </a:blip>
          <a:srcRect b="42782" l="20647" r="20459" t="42656"/>
          <a:stretch/>
        </p:blipFill>
        <p:spPr>
          <a:xfrm>
            <a:off x="8383477" y="68600"/>
            <a:ext cx="707300" cy="174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37"/>
          <p:cNvSpPr txBox="1"/>
          <p:nvPr>
            <p:ph idx="4294967295" type="title"/>
          </p:nvPr>
        </p:nvSpPr>
        <p:spPr>
          <a:xfrm>
            <a:off x="475250" y="51625"/>
            <a:ext cx="4482600" cy="634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solidFill>
                  <a:srgbClr val="000000"/>
                </a:solidFill>
              </a:rPr>
              <a:t>Insights y </a:t>
            </a:r>
            <a:r>
              <a:rPr lang="es">
                <a:solidFill>
                  <a:srgbClr val="000000"/>
                </a:solidFill>
              </a:rPr>
              <a:t>Conclusiones</a:t>
            </a:r>
            <a:endParaRPr>
              <a:solidFill>
                <a:srgbClr val="000000"/>
              </a:solidFill>
            </a:endParaRPr>
          </a:p>
        </p:txBody>
      </p:sp>
      <p:sp>
        <p:nvSpPr>
          <p:cNvPr id="499" name="Google Shape;499;p37"/>
          <p:cNvSpPr txBox="1"/>
          <p:nvPr>
            <p:ph idx="4294967295" type="body"/>
          </p:nvPr>
        </p:nvSpPr>
        <p:spPr>
          <a:xfrm>
            <a:off x="46400" y="908075"/>
            <a:ext cx="8921700" cy="4018200"/>
          </a:xfrm>
          <a:prstGeom prst="rect">
            <a:avLst/>
          </a:prstGeom>
        </p:spPr>
        <p:txBody>
          <a:bodyPr anchorCtr="0" anchor="t" bIns="91425" lIns="91425" spcFirstLastPara="1" rIns="91425" wrap="square" tIns="91425">
            <a:noAutofit/>
          </a:bodyPr>
          <a:lstStyle/>
          <a:p>
            <a:pPr indent="-292735" lvl="0" marL="457200" rtl="0" algn="just">
              <a:lnSpc>
                <a:spcPct val="130000"/>
              </a:lnSpc>
              <a:spcBef>
                <a:spcPts val="0"/>
              </a:spcBef>
              <a:spcAft>
                <a:spcPts val="0"/>
              </a:spcAft>
              <a:buClr>
                <a:srgbClr val="000000"/>
              </a:buClr>
              <a:buSzPts val="1010"/>
              <a:buFont typeface="Roboto"/>
              <a:buChar char="●"/>
            </a:pPr>
            <a:r>
              <a:rPr lang="es" sz="1010">
                <a:solidFill>
                  <a:srgbClr val="000000"/>
                </a:solidFill>
                <a:latin typeface="Roboto"/>
                <a:ea typeface="Roboto"/>
                <a:cs typeface="Roboto"/>
                <a:sym typeface="Roboto"/>
              </a:rPr>
              <a:t>Los empleados con bajos niveles de satisfacción laboral tienen más probabilidades de abandonar la empresa. Sin embargo, la edad no parece ser un factor determinante en la rotación de los empleados.</a:t>
            </a:r>
            <a:endParaRPr sz="1010">
              <a:solidFill>
                <a:srgbClr val="000000"/>
              </a:solidFill>
              <a:latin typeface="Roboto"/>
              <a:ea typeface="Roboto"/>
              <a:cs typeface="Roboto"/>
              <a:sym typeface="Roboto"/>
            </a:endParaRPr>
          </a:p>
          <a:p>
            <a:pPr indent="0" lvl="0" marL="457200" rtl="0" algn="just">
              <a:lnSpc>
                <a:spcPct val="130000"/>
              </a:lnSpc>
              <a:spcBef>
                <a:spcPts val="0"/>
              </a:spcBef>
              <a:spcAft>
                <a:spcPts val="0"/>
              </a:spcAft>
              <a:buSzPts val="770"/>
              <a:buNone/>
            </a:pPr>
            <a:r>
              <a:t/>
            </a:r>
            <a:endParaRPr sz="1010">
              <a:solidFill>
                <a:srgbClr val="000000"/>
              </a:solidFill>
              <a:latin typeface="Roboto"/>
              <a:ea typeface="Roboto"/>
              <a:cs typeface="Roboto"/>
              <a:sym typeface="Roboto"/>
            </a:endParaRPr>
          </a:p>
          <a:p>
            <a:pPr indent="-292735" lvl="0" marL="457200" rtl="0" algn="just">
              <a:lnSpc>
                <a:spcPct val="130000"/>
              </a:lnSpc>
              <a:spcBef>
                <a:spcPts val="0"/>
              </a:spcBef>
              <a:spcAft>
                <a:spcPts val="0"/>
              </a:spcAft>
              <a:buClr>
                <a:srgbClr val="000000"/>
              </a:buClr>
              <a:buSzPts val="1010"/>
              <a:buFont typeface="Roboto"/>
              <a:buChar char="●"/>
            </a:pPr>
            <a:r>
              <a:rPr lang="es" sz="1010">
                <a:solidFill>
                  <a:srgbClr val="000000"/>
                </a:solidFill>
                <a:latin typeface="Roboto"/>
                <a:ea typeface="Roboto"/>
                <a:cs typeface="Roboto"/>
                <a:sym typeface="Roboto"/>
              </a:rPr>
              <a:t>En cuanto a las diferencias salariales entre hombres y mujeres, se observa que existe una brecha salarial, siendo los hombres los que ganan más en promedio. Esto sugiere que hay una inequidad de género en la empresa y que es necesario tomar medidas para reducir esta brecha.</a:t>
            </a:r>
            <a:endParaRPr sz="1010">
              <a:solidFill>
                <a:srgbClr val="000000"/>
              </a:solidFill>
              <a:latin typeface="Roboto"/>
              <a:ea typeface="Roboto"/>
              <a:cs typeface="Roboto"/>
              <a:sym typeface="Roboto"/>
            </a:endParaRPr>
          </a:p>
          <a:p>
            <a:pPr indent="0" lvl="0" marL="457200" rtl="0" algn="just">
              <a:lnSpc>
                <a:spcPct val="130000"/>
              </a:lnSpc>
              <a:spcBef>
                <a:spcPts val="0"/>
              </a:spcBef>
              <a:spcAft>
                <a:spcPts val="0"/>
              </a:spcAft>
              <a:buSzPts val="770"/>
              <a:buNone/>
            </a:pPr>
            <a:r>
              <a:t/>
            </a:r>
            <a:endParaRPr sz="1010">
              <a:solidFill>
                <a:srgbClr val="000000"/>
              </a:solidFill>
              <a:latin typeface="Roboto"/>
              <a:ea typeface="Roboto"/>
              <a:cs typeface="Roboto"/>
              <a:sym typeface="Roboto"/>
            </a:endParaRPr>
          </a:p>
          <a:p>
            <a:pPr indent="-292735" lvl="0" marL="457200" rtl="0" algn="just">
              <a:lnSpc>
                <a:spcPct val="130000"/>
              </a:lnSpc>
              <a:spcBef>
                <a:spcPts val="0"/>
              </a:spcBef>
              <a:spcAft>
                <a:spcPts val="0"/>
              </a:spcAft>
              <a:buClr>
                <a:srgbClr val="000000"/>
              </a:buClr>
              <a:buSzPts val="1010"/>
              <a:buFont typeface="Roboto"/>
              <a:buChar char="●"/>
            </a:pPr>
            <a:r>
              <a:rPr lang="es" sz="1010">
                <a:solidFill>
                  <a:srgbClr val="000000"/>
                </a:solidFill>
                <a:latin typeface="Roboto"/>
                <a:ea typeface="Roboto"/>
                <a:cs typeface="Roboto"/>
                <a:sym typeface="Roboto"/>
              </a:rPr>
              <a:t>Se encontró que la hipótesis de que los empleados con bajos niveles de satisfacción laboral son más propensos a abandonar la empresa es cierta. También se encontró que existe una relación entre la carga de trabajo y el abandono de la empresa, aunque no necesariamente es la única causa.</a:t>
            </a:r>
            <a:endParaRPr sz="1010">
              <a:solidFill>
                <a:srgbClr val="000000"/>
              </a:solidFill>
              <a:latin typeface="Roboto"/>
              <a:ea typeface="Roboto"/>
              <a:cs typeface="Roboto"/>
              <a:sym typeface="Roboto"/>
            </a:endParaRPr>
          </a:p>
          <a:p>
            <a:pPr indent="0" lvl="0" marL="457200" rtl="0" algn="just">
              <a:lnSpc>
                <a:spcPct val="130000"/>
              </a:lnSpc>
              <a:spcBef>
                <a:spcPts val="0"/>
              </a:spcBef>
              <a:spcAft>
                <a:spcPts val="0"/>
              </a:spcAft>
              <a:buSzPts val="770"/>
              <a:buNone/>
            </a:pPr>
            <a:r>
              <a:t/>
            </a:r>
            <a:endParaRPr sz="1010">
              <a:solidFill>
                <a:srgbClr val="000000"/>
              </a:solidFill>
              <a:latin typeface="Roboto"/>
              <a:ea typeface="Roboto"/>
              <a:cs typeface="Roboto"/>
              <a:sym typeface="Roboto"/>
            </a:endParaRPr>
          </a:p>
          <a:p>
            <a:pPr indent="-292735" lvl="0" marL="457200" rtl="0" algn="just">
              <a:lnSpc>
                <a:spcPct val="130000"/>
              </a:lnSpc>
              <a:spcBef>
                <a:spcPts val="0"/>
              </a:spcBef>
              <a:spcAft>
                <a:spcPts val="0"/>
              </a:spcAft>
              <a:buClr>
                <a:srgbClr val="000000"/>
              </a:buClr>
              <a:buSzPts val="1010"/>
              <a:buFont typeface="Roboto"/>
              <a:buChar char="●"/>
            </a:pPr>
            <a:r>
              <a:rPr lang="es" sz="1010">
                <a:solidFill>
                  <a:srgbClr val="000000"/>
                </a:solidFill>
                <a:latin typeface="Roboto"/>
                <a:ea typeface="Roboto"/>
                <a:cs typeface="Roboto"/>
                <a:sym typeface="Roboto"/>
              </a:rPr>
              <a:t>En cuanto a la hipótesis de que los empleados que tienen que viajar largas distancias para llegar al trabajo tienen más probabilidades de abandonar la empresa, no se encontró evidencia clara que la respalde. Por otro lado, se observó que los empleados que ganan más no necesariamente tienen más probabilidades de quedarse en la empresa, sino que otros factores como la satisfacción laboral y el compromiso también son importantes.</a:t>
            </a:r>
            <a:endParaRPr sz="1010">
              <a:solidFill>
                <a:srgbClr val="000000"/>
              </a:solidFill>
              <a:latin typeface="Roboto"/>
              <a:ea typeface="Roboto"/>
              <a:cs typeface="Roboto"/>
              <a:sym typeface="Roboto"/>
            </a:endParaRPr>
          </a:p>
          <a:p>
            <a:pPr indent="0" lvl="0" marL="457200" rtl="0" algn="just">
              <a:lnSpc>
                <a:spcPct val="130000"/>
              </a:lnSpc>
              <a:spcBef>
                <a:spcPts val="0"/>
              </a:spcBef>
              <a:spcAft>
                <a:spcPts val="0"/>
              </a:spcAft>
              <a:buSzPts val="770"/>
              <a:buNone/>
            </a:pPr>
            <a:r>
              <a:t/>
            </a:r>
            <a:endParaRPr sz="1010">
              <a:solidFill>
                <a:srgbClr val="000000"/>
              </a:solidFill>
              <a:latin typeface="Roboto"/>
              <a:ea typeface="Roboto"/>
              <a:cs typeface="Roboto"/>
              <a:sym typeface="Roboto"/>
            </a:endParaRPr>
          </a:p>
          <a:p>
            <a:pPr indent="-292735" lvl="0" marL="457200" rtl="0" algn="just">
              <a:lnSpc>
                <a:spcPct val="130000"/>
              </a:lnSpc>
              <a:spcBef>
                <a:spcPts val="0"/>
              </a:spcBef>
              <a:spcAft>
                <a:spcPts val="0"/>
              </a:spcAft>
              <a:buClr>
                <a:srgbClr val="000000"/>
              </a:buClr>
              <a:buSzPts val="1010"/>
              <a:buFont typeface="Roboto"/>
              <a:buChar char="●"/>
            </a:pPr>
            <a:r>
              <a:rPr lang="es" sz="1010">
                <a:solidFill>
                  <a:srgbClr val="000000"/>
                </a:solidFill>
                <a:latin typeface="Roboto"/>
                <a:ea typeface="Roboto"/>
                <a:cs typeface="Roboto"/>
                <a:sym typeface="Roboto"/>
              </a:rPr>
              <a:t>Finalmente, se encontró que existe una relación entre las oportunidades de promoción y el abandono de la empresa, sugiriendo que es necesario mejorar y aumentar las oportunidades de carrera para los empleados. </a:t>
            </a:r>
            <a:endParaRPr sz="1010">
              <a:solidFill>
                <a:srgbClr val="000000"/>
              </a:solidFill>
              <a:latin typeface="Roboto"/>
              <a:ea typeface="Roboto"/>
              <a:cs typeface="Roboto"/>
              <a:sym typeface="Roboto"/>
            </a:endParaRPr>
          </a:p>
          <a:p>
            <a:pPr indent="0" lvl="0" marL="0" rtl="0" algn="just">
              <a:lnSpc>
                <a:spcPct val="130000"/>
              </a:lnSpc>
              <a:spcBef>
                <a:spcPts val="0"/>
              </a:spcBef>
              <a:spcAft>
                <a:spcPts val="0"/>
              </a:spcAft>
              <a:buSzPts val="770"/>
              <a:buNone/>
            </a:pPr>
            <a:r>
              <a:t/>
            </a:r>
            <a:endParaRPr sz="1010">
              <a:solidFill>
                <a:srgbClr val="000000"/>
              </a:solidFill>
              <a:latin typeface="Roboto"/>
              <a:ea typeface="Roboto"/>
              <a:cs typeface="Roboto"/>
              <a:sym typeface="Roboto"/>
            </a:endParaRPr>
          </a:p>
          <a:p>
            <a:pPr indent="0" lvl="0" marL="0" rtl="0" algn="just">
              <a:lnSpc>
                <a:spcPct val="130000"/>
              </a:lnSpc>
              <a:spcBef>
                <a:spcPts val="0"/>
              </a:spcBef>
              <a:spcAft>
                <a:spcPts val="0"/>
              </a:spcAft>
              <a:buSzPts val="770"/>
              <a:buNone/>
            </a:pPr>
            <a:r>
              <a:rPr b="1" lang="es" sz="1010">
                <a:solidFill>
                  <a:srgbClr val="000000"/>
                </a:solidFill>
                <a:latin typeface="Roboto"/>
                <a:ea typeface="Roboto"/>
                <a:cs typeface="Roboto"/>
                <a:sym typeface="Roboto"/>
              </a:rPr>
              <a:t>En conclusión, se pueden tomar medidas para mejorar la satisfacción laboral, reducir la carga de trabajo y la brecha salarial, y aumentar las oportunidades de promoción para reducir la rotación de los empleados y mejorar el clima laboral en general.</a:t>
            </a:r>
            <a:endParaRPr b="1" sz="1010">
              <a:solidFill>
                <a:srgbClr val="000000"/>
              </a:solidFill>
              <a:latin typeface="Roboto"/>
              <a:ea typeface="Roboto"/>
              <a:cs typeface="Roboto"/>
              <a:sym typeface="Roboto"/>
            </a:endParaRPr>
          </a:p>
          <a:p>
            <a:pPr indent="0" lvl="0" marL="0" rtl="0" algn="just">
              <a:lnSpc>
                <a:spcPct val="130000"/>
              </a:lnSpc>
              <a:spcBef>
                <a:spcPts val="0"/>
              </a:spcBef>
              <a:spcAft>
                <a:spcPts val="0"/>
              </a:spcAft>
              <a:buSzPts val="770"/>
              <a:buNone/>
            </a:pPr>
            <a:r>
              <a:t/>
            </a:r>
            <a:endParaRPr sz="1010">
              <a:solidFill>
                <a:srgbClr val="000000"/>
              </a:solidFill>
              <a:latin typeface="Roboto"/>
              <a:ea typeface="Roboto"/>
              <a:cs typeface="Roboto"/>
              <a:sym typeface="Roboto"/>
            </a:endParaRPr>
          </a:p>
        </p:txBody>
      </p:sp>
      <p:pic>
        <p:nvPicPr>
          <p:cNvPr id="500" name="Google Shape;500;p37"/>
          <p:cNvPicPr preferRelativeResize="0"/>
          <p:nvPr/>
        </p:nvPicPr>
        <p:blipFill>
          <a:blip r:embed="rId3">
            <a:alphaModFix/>
          </a:blip>
          <a:stretch>
            <a:fillRect/>
          </a:stretch>
        </p:blipFill>
        <p:spPr>
          <a:xfrm>
            <a:off x="7818498" y="51625"/>
            <a:ext cx="522900" cy="208850"/>
          </a:xfrm>
          <a:prstGeom prst="rect">
            <a:avLst/>
          </a:prstGeom>
          <a:noFill/>
          <a:ln>
            <a:noFill/>
          </a:ln>
        </p:spPr>
      </p:pic>
      <p:pic>
        <p:nvPicPr>
          <p:cNvPr id="501" name="Google Shape;501;p37"/>
          <p:cNvPicPr preferRelativeResize="0"/>
          <p:nvPr/>
        </p:nvPicPr>
        <p:blipFill>
          <a:blip r:embed="rId4">
            <a:alphaModFix/>
          </a:blip>
          <a:stretch>
            <a:fillRect/>
          </a:stretch>
        </p:blipFill>
        <p:spPr>
          <a:xfrm>
            <a:off x="5064275" y="0"/>
            <a:ext cx="795075" cy="972575"/>
          </a:xfrm>
          <a:prstGeom prst="rect">
            <a:avLst/>
          </a:prstGeom>
          <a:noFill/>
          <a:ln>
            <a:noFill/>
          </a:ln>
        </p:spPr>
      </p:pic>
      <p:pic>
        <p:nvPicPr>
          <p:cNvPr id="502" name="Google Shape;502;p37"/>
          <p:cNvPicPr preferRelativeResize="0"/>
          <p:nvPr/>
        </p:nvPicPr>
        <p:blipFill rotWithShape="1">
          <a:blip r:embed="rId5">
            <a:alphaModFix/>
          </a:blip>
          <a:srcRect b="42782" l="20647" r="20459" t="42656"/>
          <a:stretch/>
        </p:blipFill>
        <p:spPr>
          <a:xfrm>
            <a:off x="8383477" y="68600"/>
            <a:ext cx="707300" cy="174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5"/>
          <p:cNvSpPr txBox="1"/>
          <p:nvPr>
            <p:ph idx="4294967295" type="title"/>
          </p:nvPr>
        </p:nvSpPr>
        <p:spPr>
          <a:xfrm>
            <a:off x="1312975" y="181350"/>
            <a:ext cx="5888700" cy="569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solidFill>
                  <a:srgbClr val="000000"/>
                </a:solidFill>
                <a:latin typeface="Roboto"/>
                <a:ea typeface="Roboto"/>
                <a:cs typeface="Roboto"/>
                <a:sym typeface="Roboto"/>
              </a:rPr>
              <a:t>Contexto y Problema Comercial</a:t>
            </a:r>
            <a:endParaRPr>
              <a:solidFill>
                <a:srgbClr val="000000"/>
              </a:solidFill>
              <a:latin typeface="Roboto"/>
              <a:ea typeface="Roboto"/>
              <a:cs typeface="Roboto"/>
              <a:sym typeface="Roboto"/>
            </a:endParaRPr>
          </a:p>
        </p:txBody>
      </p:sp>
      <p:sp>
        <p:nvSpPr>
          <p:cNvPr id="295" name="Google Shape;295;p15"/>
          <p:cNvSpPr txBox="1"/>
          <p:nvPr>
            <p:ph idx="4294967295" type="body"/>
          </p:nvPr>
        </p:nvSpPr>
        <p:spPr>
          <a:xfrm>
            <a:off x="2862700" y="2323325"/>
            <a:ext cx="6135300" cy="1650300"/>
          </a:xfrm>
          <a:prstGeom prst="rect">
            <a:avLst/>
          </a:prstGeom>
        </p:spPr>
        <p:txBody>
          <a:bodyPr anchorCtr="0" anchor="t" bIns="91425" lIns="91425" spcFirstLastPara="1" rIns="91425" wrap="square" tIns="91425">
            <a:noAutofit/>
          </a:bodyPr>
          <a:lstStyle/>
          <a:p>
            <a:pPr indent="0" lvl="0" marL="0" rtl="0" algn="just">
              <a:lnSpc>
                <a:spcPct val="140000"/>
              </a:lnSpc>
              <a:spcBef>
                <a:spcPts val="0"/>
              </a:spcBef>
              <a:spcAft>
                <a:spcPts val="0"/>
              </a:spcAft>
              <a:buNone/>
            </a:pPr>
            <a:r>
              <a:rPr lang="es">
                <a:solidFill>
                  <a:srgbClr val="000000"/>
                </a:solidFill>
                <a:latin typeface="Roboto"/>
                <a:ea typeface="Roboto"/>
                <a:cs typeface="Roboto"/>
                <a:sym typeface="Roboto"/>
              </a:rPr>
              <a:t>La rotación de empleados es un problema importante que enfrenta la empresa, ya que puede afectar la rentabilidad y la productividad de la empresa (IBM).</a:t>
            </a:r>
            <a:endParaRPr>
              <a:solidFill>
                <a:srgbClr val="000000"/>
              </a:solidFill>
              <a:latin typeface="Roboto"/>
              <a:ea typeface="Roboto"/>
              <a:cs typeface="Roboto"/>
              <a:sym typeface="Roboto"/>
            </a:endParaRPr>
          </a:p>
          <a:p>
            <a:pPr indent="0" lvl="0" marL="0" rtl="0" algn="just">
              <a:lnSpc>
                <a:spcPct val="140000"/>
              </a:lnSpc>
              <a:spcBef>
                <a:spcPts val="1200"/>
              </a:spcBef>
              <a:spcAft>
                <a:spcPts val="1200"/>
              </a:spcAft>
              <a:buNone/>
            </a:pPr>
            <a:r>
              <a:rPr lang="es">
                <a:solidFill>
                  <a:srgbClr val="000000"/>
                </a:solidFill>
                <a:latin typeface="Roboto"/>
                <a:ea typeface="Roboto"/>
                <a:cs typeface="Roboto"/>
                <a:sym typeface="Roboto"/>
              </a:rPr>
              <a:t>Este es un problema de aprendizaje supervisado ya que los datos que nos proporcionaron están etiquetados con información sobre si los empleados han abandonado la empresa o no.</a:t>
            </a:r>
            <a:endParaRPr>
              <a:solidFill>
                <a:srgbClr val="000000"/>
              </a:solidFill>
              <a:latin typeface="Roboto"/>
              <a:ea typeface="Roboto"/>
              <a:cs typeface="Roboto"/>
              <a:sym typeface="Roboto"/>
            </a:endParaRPr>
          </a:p>
        </p:txBody>
      </p:sp>
      <p:pic>
        <p:nvPicPr>
          <p:cNvPr id="296" name="Google Shape;296;p15"/>
          <p:cNvPicPr preferRelativeResize="0"/>
          <p:nvPr/>
        </p:nvPicPr>
        <p:blipFill>
          <a:blip r:embed="rId3">
            <a:alphaModFix/>
          </a:blip>
          <a:stretch>
            <a:fillRect/>
          </a:stretch>
        </p:blipFill>
        <p:spPr>
          <a:xfrm>
            <a:off x="7818498" y="51625"/>
            <a:ext cx="522900" cy="208850"/>
          </a:xfrm>
          <a:prstGeom prst="rect">
            <a:avLst/>
          </a:prstGeom>
          <a:noFill/>
          <a:ln>
            <a:noFill/>
          </a:ln>
        </p:spPr>
      </p:pic>
      <p:pic>
        <p:nvPicPr>
          <p:cNvPr id="297" name="Google Shape;297;p15"/>
          <p:cNvPicPr preferRelativeResize="0"/>
          <p:nvPr/>
        </p:nvPicPr>
        <p:blipFill rotWithShape="1">
          <a:blip r:embed="rId4">
            <a:alphaModFix/>
          </a:blip>
          <a:srcRect b="42782" l="20647" r="20459" t="42656"/>
          <a:stretch/>
        </p:blipFill>
        <p:spPr>
          <a:xfrm>
            <a:off x="8383477" y="68600"/>
            <a:ext cx="707300" cy="174900"/>
          </a:xfrm>
          <a:prstGeom prst="rect">
            <a:avLst/>
          </a:prstGeom>
          <a:noFill/>
          <a:ln>
            <a:noFill/>
          </a:ln>
        </p:spPr>
      </p:pic>
      <p:pic>
        <p:nvPicPr>
          <p:cNvPr id="298" name="Google Shape;298;p15"/>
          <p:cNvPicPr preferRelativeResize="0"/>
          <p:nvPr/>
        </p:nvPicPr>
        <p:blipFill>
          <a:blip r:embed="rId5">
            <a:alphaModFix/>
          </a:blip>
          <a:stretch>
            <a:fillRect/>
          </a:stretch>
        </p:blipFill>
        <p:spPr>
          <a:xfrm>
            <a:off x="384400" y="1975263"/>
            <a:ext cx="2346424" cy="2346424"/>
          </a:xfrm>
          <a:prstGeom prst="rect">
            <a:avLst/>
          </a:prstGeom>
          <a:noFill/>
          <a:ln>
            <a:noFill/>
          </a:ln>
        </p:spPr>
      </p:pic>
      <p:sp>
        <p:nvSpPr>
          <p:cNvPr id="299" name="Google Shape;299;p15"/>
          <p:cNvSpPr txBox="1"/>
          <p:nvPr/>
        </p:nvSpPr>
        <p:spPr>
          <a:xfrm>
            <a:off x="537150" y="880900"/>
            <a:ext cx="8069700" cy="629700"/>
          </a:xfrm>
          <a:prstGeom prst="rect">
            <a:avLst/>
          </a:prstGeom>
          <a:noFill/>
          <a:ln cap="flat" cmpd="sng" w="9525">
            <a:solidFill>
              <a:srgbClr val="76A5AF"/>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40000"/>
              </a:lnSpc>
              <a:spcBef>
                <a:spcPts val="0"/>
              </a:spcBef>
              <a:spcAft>
                <a:spcPts val="1200"/>
              </a:spcAft>
              <a:buNone/>
            </a:pPr>
            <a:r>
              <a:rPr i="1" lang="es" sz="1300">
                <a:latin typeface="Roboto"/>
                <a:ea typeface="Roboto"/>
                <a:cs typeface="Roboto"/>
                <a:sym typeface="Roboto"/>
              </a:rPr>
              <a:t>¿Existen patrones y relaciones entre los datos que nos permitan identificar perfiles de empleados que son más propensos a abandonar la empresa y aquellos que no lo son?</a:t>
            </a:r>
            <a:endParaRPr i="1">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6"/>
          <p:cNvSpPr txBox="1"/>
          <p:nvPr>
            <p:ph idx="4294967295" type="title"/>
          </p:nvPr>
        </p:nvSpPr>
        <p:spPr>
          <a:xfrm>
            <a:off x="5126000" y="892650"/>
            <a:ext cx="1876800" cy="635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sz="2500">
                <a:solidFill>
                  <a:srgbClr val="000000"/>
                </a:solidFill>
                <a:latin typeface="Roboto"/>
                <a:ea typeface="Roboto"/>
                <a:cs typeface="Roboto"/>
                <a:sym typeface="Roboto"/>
              </a:rPr>
              <a:t>Audiencia</a:t>
            </a:r>
            <a:endParaRPr sz="2500">
              <a:solidFill>
                <a:srgbClr val="000000"/>
              </a:solidFill>
              <a:latin typeface="Roboto"/>
              <a:ea typeface="Roboto"/>
              <a:cs typeface="Roboto"/>
              <a:sym typeface="Roboto"/>
            </a:endParaRPr>
          </a:p>
        </p:txBody>
      </p:sp>
      <p:sp>
        <p:nvSpPr>
          <p:cNvPr id="305" name="Google Shape;305;p16"/>
          <p:cNvSpPr txBox="1"/>
          <p:nvPr>
            <p:ph idx="4294967295" type="body"/>
          </p:nvPr>
        </p:nvSpPr>
        <p:spPr>
          <a:xfrm>
            <a:off x="3102000" y="1853100"/>
            <a:ext cx="5898000" cy="17793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200"/>
              </a:spcAft>
              <a:buNone/>
            </a:pPr>
            <a:r>
              <a:rPr lang="es">
                <a:solidFill>
                  <a:srgbClr val="000000"/>
                </a:solidFill>
                <a:latin typeface="Roboto"/>
                <a:ea typeface="Roboto"/>
                <a:cs typeface="Roboto"/>
                <a:sym typeface="Roboto"/>
              </a:rPr>
              <a:t>La audiencia principal de este proyecto es el </a:t>
            </a:r>
            <a:r>
              <a:rPr b="1" lang="es">
                <a:solidFill>
                  <a:srgbClr val="000000"/>
                </a:solidFill>
                <a:latin typeface="Roboto"/>
                <a:ea typeface="Roboto"/>
                <a:cs typeface="Roboto"/>
                <a:sym typeface="Roboto"/>
              </a:rPr>
              <a:t>equipo de data science de IBM</a:t>
            </a:r>
            <a:r>
              <a:rPr lang="es">
                <a:solidFill>
                  <a:srgbClr val="000000"/>
                </a:solidFill>
                <a:latin typeface="Roboto"/>
                <a:ea typeface="Roboto"/>
                <a:cs typeface="Roboto"/>
                <a:sym typeface="Roboto"/>
              </a:rPr>
              <a:t>. Como expertos en análisis y manejo de datos, esta audiencia tiene el conocimiento y la experiencia necesaria para comprender los aspectos técnicos y metodológicos del proyecto, con el fin de que se encuentren factores que influyen en la rotación de empleados. </a:t>
            </a:r>
            <a:endParaRPr>
              <a:solidFill>
                <a:srgbClr val="000000"/>
              </a:solidFill>
              <a:latin typeface="Roboto"/>
              <a:ea typeface="Roboto"/>
              <a:cs typeface="Roboto"/>
              <a:sym typeface="Roboto"/>
            </a:endParaRPr>
          </a:p>
        </p:txBody>
      </p:sp>
      <p:pic>
        <p:nvPicPr>
          <p:cNvPr id="306" name="Google Shape;306;p16"/>
          <p:cNvPicPr preferRelativeResize="0"/>
          <p:nvPr/>
        </p:nvPicPr>
        <p:blipFill>
          <a:blip r:embed="rId3">
            <a:alphaModFix/>
          </a:blip>
          <a:stretch>
            <a:fillRect/>
          </a:stretch>
        </p:blipFill>
        <p:spPr>
          <a:xfrm>
            <a:off x="7818498" y="51625"/>
            <a:ext cx="522900" cy="208850"/>
          </a:xfrm>
          <a:prstGeom prst="rect">
            <a:avLst/>
          </a:prstGeom>
          <a:noFill/>
          <a:ln>
            <a:noFill/>
          </a:ln>
        </p:spPr>
      </p:pic>
      <p:pic>
        <p:nvPicPr>
          <p:cNvPr id="307" name="Google Shape;307;p16"/>
          <p:cNvPicPr preferRelativeResize="0"/>
          <p:nvPr/>
        </p:nvPicPr>
        <p:blipFill>
          <a:blip r:embed="rId4">
            <a:alphaModFix/>
          </a:blip>
          <a:stretch>
            <a:fillRect/>
          </a:stretch>
        </p:blipFill>
        <p:spPr>
          <a:xfrm>
            <a:off x="0" y="1159775"/>
            <a:ext cx="2823950" cy="2823950"/>
          </a:xfrm>
          <a:prstGeom prst="rect">
            <a:avLst/>
          </a:prstGeom>
          <a:noFill/>
          <a:ln>
            <a:noFill/>
          </a:ln>
        </p:spPr>
      </p:pic>
      <p:pic>
        <p:nvPicPr>
          <p:cNvPr id="308" name="Google Shape;308;p16"/>
          <p:cNvPicPr preferRelativeResize="0"/>
          <p:nvPr/>
        </p:nvPicPr>
        <p:blipFill rotWithShape="1">
          <a:blip r:embed="rId5">
            <a:alphaModFix/>
          </a:blip>
          <a:srcRect b="42782" l="20647" r="20459" t="42656"/>
          <a:stretch/>
        </p:blipFill>
        <p:spPr>
          <a:xfrm>
            <a:off x="8383477" y="68600"/>
            <a:ext cx="707300" cy="174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7"/>
          <p:cNvSpPr txBox="1"/>
          <p:nvPr>
            <p:ph idx="4294967295" type="title"/>
          </p:nvPr>
        </p:nvSpPr>
        <p:spPr>
          <a:xfrm>
            <a:off x="2537375" y="517525"/>
            <a:ext cx="1650900" cy="707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sz="2500">
                <a:solidFill>
                  <a:srgbClr val="000000"/>
                </a:solidFill>
                <a:latin typeface="Roboto"/>
                <a:ea typeface="Roboto"/>
                <a:cs typeface="Roboto"/>
                <a:sym typeface="Roboto"/>
              </a:rPr>
              <a:t>Objetivo</a:t>
            </a:r>
            <a:endParaRPr sz="2500">
              <a:solidFill>
                <a:srgbClr val="000000"/>
              </a:solidFill>
              <a:latin typeface="Roboto"/>
              <a:ea typeface="Roboto"/>
              <a:cs typeface="Roboto"/>
              <a:sym typeface="Roboto"/>
            </a:endParaRPr>
          </a:p>
        </p:txBody>
      </p:sp>
      <p:sp>
        <p:nvSpPr>
          <p:cNvPr id="314" name="Google Shape;314;p17"/>
          <p:cNvSpPr txBox="1"/>
          <p:nvPr>
            <p:ph idx="4294967295" type="body"/>
          </p:nvPr>
        </p:nvSpPr>
        <p:spPr>
          <a:xfrm>
            <a:off x="206825" y="1443375"/>
            <a:ext cx="6312000" cy="3057300"/>
          </a:xfrm>
          <a:prstGeom prst="rect">
            <a:avLst/>
          </a:prstGeom>
        </p:spPr>
        <p:txBody>
          <a:bodyPr anchorCtr="0" anchor="t" bIns="91425" lIns="91425" spcFirstLastPara="1" rIns="91425" wrap="square" tIns="91425">
            <a:normAutofit/>
          </a:bodyPr>
          <a:lstStyle/>
          <a:p>
            <a:pPr indent="0" lvl="0" marL="0" rtl="0" algn="just">
              <a:lnSpc>
                <a:spcPct val="200000"/>
              </a:lnSpc>
              <a:spcBef>
                <a:spcPts val="0"/>
              </a:spcBef>
              <a:spcAft>
                <a:spcPts val="0"/>
              </a:spcAft>
              <a:buNone/>
            </a:pPr>
            <a:r>
              <a:rPr lang="es">
                <a:solidFill>
                  <a:srgbClr val="000000"/>
                </a:solidFill>
                <a:latin typeface="Roboto"/>
                <a:ea typeface="Roboto"/>
                <a:cs typeface="Roboto"/>
                <a:sym typeface="Roboto"/>
              </a:rPr>
              <a:t>Proporcionar una comprensión clara de los factores que influyen en la rotación de empleados en IBM.</a:t>
            </a:r>
            <a:endParaRPr>
              <a:solidFill>
                <a:srgbClr val="000000"/>
              </a:solidFill>
              <a:latin typeface="Roboto"/>
              <a:ea typeface="Roboto"/>
              <a:cs typeface="Roboto"/>
              <a:sym typeface="Roboto"/>
            </a:endParaRPr>
          </a:p>
          <a:p>
            <a:pPr indent="0" lvl="0" marL="0" rtl="0" algn="just">
              <a:lnSpc>
                <a:spcPct val="200000"/>
              </a:lnSpc>
              <a:spcBef>
                <a:spcPts val="1200"/>
              </a:spcBef>
              <a:spcAft>
                <a:spcPts val="1200"/>
              </a:spcAft>
              <a:buNone/>
            </a:pPr>
            <a:r>
              <a:rPr b="1" lang="es">
                <a:solidFill>
                  <a:srgbClr val="000000"/>
                </a:solidFill>
                <a:latin typeface="Roboto"/>
                <a:ea typeface="Roboto"/>
                <a:cs typeface="Roboto"/>
                <a:sym typeface="Roboto"/>
              </a:rPr>
              <a:t>El contar esta historia tiene como propósito principal explicar tanto el proceso de análisis de datos como el desarrollo del modelo y los resultados obtenidos.</a:t>
            </a:r>
            <a:r>
              <a:rPr lang="es">
                <a:solidFill>
                  <a:srgbClr val="000000"/>
                </a:solidFill>
                <a:latin typeface="Roboto"/>
                <a:ea typeface="Roboto"/>
                <a:cs typeface="Roboto"/>
                <a:sym typeface="Roboto"/>
              </a:rPr>
              <a:t> Al hacerlo, se busca brindar información valiosa al equipo de Data Science y a la gerencia de IBM, permitiéndoles tomar decisiones fundamentadas para retener a los empleados más valiosos. </a:t>
            </a:r>
            <a:endParaRPr>
              <a:solidFill>
                <a:srgbClr val="000000"/>
              </a:solidFill>
              <a:latin typeface="Roboto"/>
              <a:ea typeface="Roboto"/>
              <a:cs typeface="Roboto"/>
              <a:sym typeface="Roboto"/>
            </a:endParaRPr>
          </a:p>
        </p:txBody>
      </p:sp>
      <p:pic>
        <p:nvPicPr>
          <p:cNvPr id="315" name="Google Shape;315;p17"/>
          <p:cNvPicPr preferRelativeResize="0"/>
          <p:nvPr/>
        </p:nvPicPr>
        <p:blipFill>
          <a:blip r:embed="rId3">
            <a:alphaModFix/>
          </a:blip>
          <a:stretch>
            <a:fillRect/>
          </a:stretch>
        </p:blipFill>
        <p:spPr>
          <a:xfrm>
            <a:off x="7818498" y="51625"/>
            <a:ext cx="522900" cy="208850"/>
          </a:xfrm>
          <a:prstGeom prst="rect">
            <a:avLst/>
          </a:prstGeom>
          <a:noFill/>
          <a:ln>
            <a:noFill/>
          </a:ln>
        </p:spPr>
      </p:pic>
      <p:pic>
        <p:nvPicPr>
          <p:cNvPr id="316" name="Google Shape;316;p17"/>
          <p:cNvPicPr preferRelativeResize="0"/>
          <p:nvPr/>
        </p:nvPicPr>
        <p:blipFill rotWithShape="1">
          <a:blip r:embed="rId4">
            <a:alphaModFix/>
          </a:blip>
          <a:srcRect b="0" l="0" r="15746" t="0"/>
          <a:stretch/>
        </p:blipFill>
        <p:spPr>
          <a:xfrm>
            <a:off x="6502325" y="966738"/>
            <a:ext cx="2641675" cy="3135470"/>
          </a:xfrm>
          <a:prstGeom prst="rect">
            <a:avLst/>
          </a:prstGeom>
          <a:noFill/>
          <a:ln>
            <a:noFill/>
          </a:ln>
        </p:spPr>
      </p:pic>
      <p:pic>
        <p:nvPicPr>
          <p:cNvPr id="317" name="Google Shape;317;p17"/>
          <p:cNvPicPr preferRelativeResize="0"/>
          <p:nvPr/>
        </p:nvPicPr>
        <p:blipFill rotWithShape="1">
          <a:blip r:embed="rId5">
            <a:alphaModFix/>
          </a:blip>
          <a:srcRect b="42782" l="20647" r="20459" t="42656"/>
          <a:stretch/>
        </p:blipFill>
        <p:spPr>
          <a:xfrm>
            <a:off x="8383477" y="68600"/>
            <a:ext cx="707300" cy="174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8"/>
          <p:cNvSpPr txBox="1"/>
          <p:nvPr>
            <p:ph idx="4294967295" type="title"/>
          </p:nvPr>
        </p:nvSpPr>
        <p:spPr>
          <a:xfrm>
            <a:off x="2463750" y="503750"/>
            <a:ext cx="1924200" cy="616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sz="2500">
                <a:solidFill>
                  <a:srgbClr val="000000"/>
                </a:solidFill>
                <a:latin typeface="Roboto"/>
                <a:ea typeface="Roboto"/>
                <a:cs typeface="Roboto"/>
                <a:sym typeface="Roboto"/>
              </a:rPr>
              <a:t>Contenido</a:t>
            </a:r>
            <a:endParaRPr sz="2500">
              <a:solidFill>
                <a:srgbClr val="000000"/>
              </a:solidFill>
              <a:latin typeface="Roboto"/>
              <a:ea typeface="Roboto"/>
              <a:cs typeface="Roboto"/>
              <a:sym typeface="Roboto"/>
            </a:endParaRPr>
          </a:p>
        </p:txBody>
      </p:sp>
      <p:sp>
        <p:nvSpPr>
          <p:cNvPr id="323" name="Google Shape;323;p18"/>
          <p:cNvSpPr txBox="1"/>
          <p:nvPr>
            <p:ph idx="4294967295" type="body"/>
          </p:nvPr>
        </p:nvSpPr>
        <p:spPr>
          <a:xfrm>
            <a:off x="210150" y="1484800"/>
            <a:ext cx="6206100" cy="3267600"/>
          </a:xfrm>
          <a:prstGeom prst="rect">
            <a:avLst/>
          </a:prstGeom>
        </p:spPr>
        <p:txBody>
          <a:bodyPr anchorCtr="0" anchor="t" bIns="91425" lIns="91425" spcFirstLastPara="1" rIns="91425" wrap="square" tIns="91425">
            <a:normAutofit/>
          </a:bodyPr>
          <a:lstStyle/>
          <a:p>
            <a:pPr indent="0" lvl="0" marL="0" rtl="0" algn="just">
              <a:lnSpc>
                <a:spcPct val="200000"/>
              </a:lnSpc>
              <a:spcBef>
                <a:spcPts val="0"/>
              </a:spcBef>
              <a:spcAft>
                <a:spcPts val="1200"/>
              </a:spcAft>
              <a:buNone/>
            </a:pPr>
            <a:r>
              <a:rPr lang="es">
                <a:solidFill>
                  <a:srgbClr val="000000"/>
                </a:solidFill>
                <a:latin typeface="Roboto"/>
                <a:ea typeface="Roboto"/>
                <a:cs typeface="Roboto"/>
                <a:sym typeface="Roboto"/>
              </a:rPr>
              <a:t>El enfoque elegido para este storytelling se dirige a mostrar las relaciones y patrones significativos entre las variables involucradas, resaltando las implicaciones que tienen en la retención de empleados. A través de una narrativa que pretende ser cautivadora, </a:t>
            </a:r>
            <a:r>
              <a:rPr b="1" lang="es">
                <a:solidFill>
                  <a:srgbClr val="000000"/>
                </a:solidFill>
                <a:latin typeface="Roboto"/>
                <a:ea typeface="Roboto"/>
                <a:cs typeface="Roboto"/>
                <a:sym typeface="Roboto"/>
              </a:rPr>
              <a:t>se busca transmitir la importancia de abordar este problema y proporcionar recomendaciones prácticas para mejorar la retención y el compromiso de los empleados en IBM.</a:t>
            </a:r>
            <a:endParaRPr b="1">
              <a:solidFill>
                <a:srgbClr val="000000"/>
              </a:solidFill>
              <a:latin typeface="Roboto"/>
              <a:ea typeface="Roboto"/>
              <a:cs typeface="Roboto"/>
              <a:sym typeface="Roboto"/>
            </a:endParaRPr>
          </a:p>
        </p:txBody>
      </p:sp>
      <p:pic>
        <p:nvPicPr>
          <p:cNvPr id="324" name="Google Shape;324;p18"/>
          <p:cNvPicPr preferRelativeResize="0"/>
          <p:nvPr/>
        </p:nvPicPr>
        <p:blipFill>
          <a:blip r:embed="rId3">
            <a:alphaModFix/>
          </a:blip>
          <a:stretch>
            <a:fillRect/>
          </a:stretch>
        </p:blipFill>
        <p:spPr>
          <a:xfrm>
            <a:off x="7818498" y="51625"/>
            <a:ext cx="522900" cy="208850"/>
          </a:xfrm>
          <a:prstGeom prst="rect">
            <a:avLst/>
          </a:prstGeom>
          <a:noFill/>
          <a:ln>
            <a:noFill/>
          </a:ln>
        </p:spPr>
      </p:pic>
      <p:pic>
        <p:nvPicPr>
          <p:cNvPr id="325" name="Google Shape;325;p18"/>
          <p:cNvPicPr preferRelativeResize="0"/>
          <p:nvPr/>
        </p:nvPicPr>
        <p:blipFill rotWithShape="1">
          <a:blip r:embed="rId4">
            <a:alphaModFix/>
          </a:blip>
          <a:srcRect b="0" l="17892" r="16735" t="0"/>
          <a:stretch/>
        </p:blipFill>
        <p:spPr>
          <a:xfrm>
            <a:off x="6877125" y="837938"/>
            <a:ext cx="2266875" cy="3467625"/>
          </a:xfrm>
          <a:prstGeom prst="rect">
            <a:avLst/>
          </a:prstGeom>
          <a:noFill/>
          <a:ln>
            <a:noFill/>
          </a:ln>
        </p:spPr>
      </p:pic>
      <p:pic>
        <p:nvPicPr>
          <p:cNvPr id="326" name="Google Shape;326;p18"/>
          <p:cNvPicPr preferRelativeResize="0"/>
          <p:nvPr/>
        </p:nvPicPr>
        <p:blipFill rotWithShape="1">
          <a:blip r:embed="rId5">
            <a:alphaModFix/>
          </a:blip>
          <a:srcRect b="42782" l="20647" r="20459" t="42656"/>
          <a:stretch/>
        </p:blipFill>
        <p:spPr>
          <a:xfrm>
            <a:off x="8383477" y="68600"/>
            <a:ext cx="707300" cy="174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19"/>
          <p:cNvSpPr txBox="1"/>
          <p:nvPr>
            <p:ph idx="4294967295" type="title"/>
          </p:nvPr>
        </p:nvSpPr>
        <p:spPr>
          <a:xfrm>
            <a:off x="3760075" y="260463"/>
            <a:ext cx="4089000" cy="548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solidFill>
                  <a:srgbClr val="000000"/>
                </a:solidFill>
                <a:latin typeface="Roboto"/>
                <a:ea typeface="Roboto"/>
                <a:cs typeface="Roboto"/>
                <a:sym typeface="Roboto"/>
              </a:rPr>
              <a:t>Preguntas a responder</a:t>
            </a:r>
            <a:endParaRPr>
              <a:solidFill>
                <a:srgbClr val="000000"/>
              </a:solidFill>
              <a:latin typeface="Roboto"/>
              <a:ea typeface="Roboto"/>
              <a:cs typeface="Roboto"/>
              <a:sym typeface="Roboto"/>
            </a:endParaRPr>
          </a:p>
        </p:txBody>
      </p:sp>
      <p:sp>
        <p:nvSpPr>
          <p:cNvPr id="332" name="Google Shape;332;p19"/>
          <p:cNvSpPr txBox="1"/>
          <p:nvPr>
            <p:ph idx="4294967295" type="body"/>
          </p:nvPr>
        </p:nvSpPr>
        <p:spPr>
          <a:xfrm>
            <a:off x="2578375" y="1211975"/>
            <a:ext cx="6452400" cy="3785700"/>
          </a:xfrm>
          <a:prstGeom prst="rect">
            <a:avLst/>
          </a:prstGeom>
        </p:spPr>
        <p:txBody>
          <a:bodyPr anchorCtr="0" anchor="t" bIns="91425" lIns="91425" spcFirstLastPara="1" rIns="91425" wrap="square" tIns="91425">
            <a:noAutofit/>
          </a:bodyPr>
          <a:lstStyle/>
          <a:p>
            <a:pPr indent="-311308" lvl="0" marL="457200" rtl="0" algn="just">
              <a:lnSpc>
                <a:spcPct val="150000"/>
              </a:lnSpc>
              <a:spcBef>
                <a:spcPts val="1000"/>
              </a:spcBef>
              <a:spcAft>
                <a:spcPts val="0"/>
              </a:spcAft>
              <a:buClr>
                <a:srgbClr val="000000"/>
              </a:buClr>
              <a:buSzPts val="1303"/>
              <a:buFont typeface="Roboto"/>
              <a:buChar char="●"/>
            </a:pPr>
            <a:r>
              <a:rPr lang="es" sz="1302">
                <a:solidFill>
                  <a:srgbClr val="000000"/>
                </a:solidFill>
                <a:latin typeface="Roboto"/>
                <a:ea typeface="Roboto"/>
                <a:cs typeface="Roboto"/>
                <a:sym typeface="Roboto"/>
              </a:rPr>
              <a:t>¿Cuáles son los factores más influyentes en la decisión de los empleados de abandonar la empresa?</a:t>
            </a:r>
            <a:endParaRPr sz="1302">
              <a:solidFill>
                <a:srgbClr val="000000"/>
              </a:solidFill>
              <a:latin typeface="Roboto"/>
              <a:ea typeface="Roboto"/>
              <a:cs typeface="Roboto"/>
              <a:sym typeface="Roboto"/>
            </a:endParaRPr>
          </a:p>
          <a:p>
            <a:pPr indent="-311308" lvl="0" marL="457200" rtl="0" algn="just">
              <a:lnSpc>
                <a:spcPct val="150000"/>
              </a:lnSpc>
              <a:spcBef>
                <a:spcPts val="1200"/>
              </a:spcBef>
              <a:spcAft>
                <a:spcPts val="0"/>
              </a:spcAft>
              <a:buClr>
                <a:srgbClr val="000000"/>
              </a:buClr>
              <a:buSzPts val="1303"/>
              <a:buFont typeface="Roboto"/>
              <a:buChar char="●"/>
            </a:pPr>
            <a:r>
              <a:rPr lang="es" sz="1302">
                <a:solidFill>
                  <a:srgbClr val="000000"/>
                </a:solidFill>
                <a:latin typeface="Roboto"/>
                <a:ea typeface="Roboto"/>
                <a:cs typeface="Roboto"/>
                <a:sym typeface="Roboto"/>
              </a:rPr>
              <a:t>¿Cómo afectan los niveles de satisfacción laboral y compromiso de los empleados en su decisión de abandonar la empresa?</a:t>
            </a:r>
            <a:endParaRPr sz="1302">
              <a:solidFill>
                <a:srgbClr val="000000"/>
              </a:solidFill>
              <a:latin typeface="Roboto"/>
              <a:ea typeface="Roboto"/>
              <a:cs typeface="Roboto"/>
              <a:sym typeface="Roboto"/>
            </a:endParaRPr>
          </a:p>
          <a:p>
            <a:pPr indent="-311308" lvl="0" marL="457200" rtl="0" algn="just">
              <a:lnSpc>
                <a:spcPct val="150000"/>
              </a:lnSpc>
              <a:spcBef>
                <a:spcPts val="1000"/>
              </a:spcBef>
              <a:spcAft>
                <a:spcPts val="0"/>
              </a:spcAft>
              <a:buClr>
                <a:srgbClr val="000000"/>
              </a:buClr>
              <a:buSzPts val="1303"/>
              <a:buFont typeface="Roboto"/>
              <a:buChar char="●"/>
            </a:pPr>
            <a:r>
              <a:rPr lang="es" sz="1302">
                <a:solidFill>
                  <a:srgbClr val="000000"/>
                </a:solidFill>
                <a:latin typeface="Roboto"/>
                <a:ea typeface="Roboto"/>
                <a:cs typeface="Roboto"/>
                <a:sym typeface="Roboto"/>
              </a:rPr>
              <a:t>¿Hay alguna relación entre la edad y la rotación de los empleados?</a:t>
            </a:r>
            <a:endParaRPr sz="1302">
              <a:solidFill>
                <a:srgbClr val="000000"/>
              </a:solidFill>
              <a:latin typeface="Roboto"/>
              <a:ea typeface="Roboto"/>
              <a:cs typeface="Roboto"/>
              <a:sym typeface="Roboto"/>
            </a:endParaRPr>
          </a:p>
          <a:p>
            <a:pPr indent="-311308" lvl="0" marL="457200" rtl="0" algn="just">
              <a:lnSpc>
                <a:spcPct val="150000"/>
              </a:lnSpc>
              <a:spcBef>
                <a:spcPts val="1000"/>
              </a:spcBef>
              <a:spcAft>
                <a:spcPts val="0"/>
              </a:spcAft>
              <a:buClr>
                <a:srgbClr val="000000"/>
              </a:buClr>
              <a:buSzPts val="1303"/>
              <a:buFont typeface="Roboto"/>
              <a:buChar char="●"/>
            </a:pPr>
            <a:r>
              <a:rPr lang="es" sz="1302">
                <a:solidFill>
                  <a:srgbClr val="000000"/>
                </a:solidFill>
                <a:latin typeface="Roboto"/>
                <a:ea typeface="Roboto"/>
                <a:cs typeface="Roboto"/>
                <a:sym typeface="Roboto"/>
              </a:rPr>
              <a:t>¿Cómo influyen la carga de trabajo, el salario y otros factores en la rotación de los empleados?</a:t>
            </a:r>
            <a:endParaRPr sz="1302">
              <a:solidFill>
                <a:srgbClr val="000000"/>
              </a:solidFill>
              <a:latin typeface="Roboto"/>
              <a:ea typeface="Roboto"/>
              <a:cs typeface="Roboto"/>
              <a:sym typeface="Roboto"/>
            </a:endParaRPr>
          </a:p>
          <a:p>
            <a:pPr indent="-311308" lvl="0" marL="457200" rtl="0" algn="just">
              <a:lnSpc>
                <a:spcPct val="150000"/>
              </a:lnSpc>
              <a:spcBef>
                <a:spcPts val="1000"/>
              </a:spcBef>
              <a:spcAft>
                <a:spcPts val="0"/>
              </a:spcAft>
              <a:buClr>
                <a:srgbClr val="000000"/>
              </a:buClr>
              <a:buSzPts val="1303"/>
              <a:buFont typeface="Roboto"/>
              <a:buChar char="●"/>
            </a:pPr>
            <a:r>
              <a:rPr lang="es" sz="1302">
                <a:solidFill>
                  <a:srgbClr val="000000"/>
                </a:solidFill>
                <a:latin typeface="Roboto"/>
                <a:ea typeface="Roboto"/>
                <a:cs typeface="Roboto"/>
                <a:sym typeface="Roboto"/>
              </a:rPr>
              <a:t>¿Existen diferencias salariales significativas entre hombres y mujeres?</a:t>
            </a:r>
            <a:endParaRPr sz="1302">
              <a:solidFill>
                <a:srgbClr val="000000"/>
              </a:solidFill>
              <a:latin typeface="Roboto"/>
              <a:ea typeface="Roboto"/>
              <a:cs typeface="Roboto"/>
              <a:sym typeface="Roboto"/>
            </a:endParaRPr>
          </a:p>
          <a:p>
            <a:pPr indent="0" lvl="0" marL="0" rtl="0" algn="just">
              <a:lnSpc>
                <a:spcPct val="150000"/>
              </a:lnSpc>
              <a:spcBef>
                <a:spcPts val="1200"/>
              </a:spcBef>
              <a:spcAft>
                <a:spcPts val="1200"/>
              </a:spcAft>
              <a:buSzPts val="1018"/>
              <a:buNone/>
            </a:pPr>
            <a:r>
              <a:t/>
            </a:r>
            <a:endParaRPr sz="1302">
              <a:solidFill>
                <a:srgbClr val="000000"/>
              </a:solidFill>
              <a:latin typeface="Roboto"/>
              <a:ea typeface="Roboto"/>
              <a:cs typeface="Roboto"/>
              <a:sym typeface="Roboto"/>
            </a:endParaRPr>
          </a:p>
        </p:txBody>
      </p:sp>
      <p:pic>
        <p:nvPicPr>
          <p:cNvPr id="333" name="Google Shape;333;p19"/>
          <p:cNvPicPr preferRelativeResize="0"/>
          <p:nvPr/>
        </p:nvPicPr>
        <p:blipFill>
          <a:blip r:embed="rId3">
            <a:alphaModFix/>
          </a:blip>
          <a:stretch>
            <a:fillRect/>
          </a:stretch>
        </p:blipFill>
        <p:spPr>
          <a:xfrm>
            <a:off x="7818498" y="51625"/>
            <a:ext cx="522900" cy="208850"/>
          </a:xfrm>
          <a:prstGeom prst="rect">
            <a:avLst/>
          </a:prstGeom>
          <a:noFill/>
          <a:ln>
            <a:noFill/>
          </a:ln>
        </p:spPr>
      </p:pic>
      <p:pic>
        <p:nvPicPr>
          <p:cNvPr id="334" name="Google Shape;334;p19"/>
          <p:cNvPicPr preferRelativeResize="0"/>
          <p:nvPr/>
        </p:nvPicPr>
        <p:blipFill rotWithShape="1">
          <a:blip r:embed="rId4">
            <a:alphaModFix/>
          </a:blip>
          <a:srcRect b="11904" l="10224" r="11906" t="11196"/>
          <a:stretch/>
        </p:blipFill>
        <p:spPr>
          <a:xfrm>
            <a:off x="0" y="1454888"/>
            <a:ext cx="2261875" cy="2233725"/>
          </a:xfrm>
          <a:prstGeom prst="rect">
            <a:avLst/>
          </a:prstGeom>
          <a:noFill/>
          <a:ln>
            <a:noFill/>
          </a:ln>
        </p:spPr>
      </p:pic>
      <p:pic>
        <p:nvPicPr>
          <p:cNvPr id="335" name="Google Shape;335;p19"/>
          <p:cNvPicPr preferRelativeResize="0"/>
          <p:nvPr/>
        </p:nvPicPr>
        <p:blipFill rotWithShape="1">
          <a:blip r:embed="rId5">
            <a:alphaModFix/>
          </a:blip>
          <a:srcRect b="42782" l="20647" r="20459" t="42656"/>
          <a:stretch/>
        </p:blipFill>
        <p:spPr>
          <a:xfrm>
            <a:off x="8383477" y="68600"/>
            <a:ext cx="707300" cy="174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0"/>
          <p:cNvSpPr txBox="1"/>
          <p:nvPr>
            <p:ph idx="4294967295" type="title"/>
          </p:nvPr>
        </p:nvSpPr>
        <p:spPr>
          <a:xfrm>
            <a:off x="4244275" y="68600"/>
            <a:ext cx="2401500" cy="786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sz="2500">
                <a:solidFill>
                  <a:srgbClr val="000000"/>
                </a:solidFill>
                <a:latin typeface="Roboto"/>
                <a:ea typeface="Roboto"/>
                <a:cs typeface="Roboto"/>
                <a:sym typeface="Roboto"/>
              </a:rPr>
              <a:t>Hipótesis</a:t>
            </a:r>
            <a:endParaRPr sz="2500">
              <a:solidFill>
                <a:srgbClr val="000000"/>
              </a:solidFill>
              <a:latin typeface="Roboto"/>
              <a:ea typeface="Roboto"/>
              <a:cs typeface="Roboto"/>
              <a:sym typeface="Roboto"/>
            </a:endParaRPr>
          </a:p>
        </p:txBody>
      </p:sp>
      <p:sp>
        <p:nvSpPr>
          <p:cNvPr id="341" name="Google Shape;341;p20"/>
          <p:cNvSpPr txBox="1"/>
          <p:nvPr>
            <p:ph idx="4294967295" type="body"/>
          </p:nvPr>
        </p:nvSpPr>
        <p:spPr>
          <a:xfrm>
            <a:off x="1942075" y="901425"/>
            <a:ext cx="7148700" cy="3844500"/>
          </a:xfrm>
          <a:prstGeom prst="rect">
            <a:avLst/>
          </a:prstGeom>
        </p:spPr>
        <p:txBody>
          <a:bodyPr anchorCtr="0" anchor="t" bIns="91425" lIns="91425" spcFirstLastPara="1" rIns="91425" wrap="square" tIns="91425">
            <a:noAutofit/>
          </a:bodyPr>
          <a:lstStyle/>
          <a:p>
            <a:pPr indent="-311785" lvl="0" marL="457200" rtl="0" algn="just">
              <a:lnSpc>
                <a:spcPct val="150000"/>
              </a:lnSpc>
              <a:spcBef>
                <a:spcPts val="1000"/>
              </a:spcBef>
              <a:spcAft>
                <a:spcPts val="0"/>
              </a:spcAft>
              <a:buClr>
                <a:srgbClr val="000000"/>
              </a:buClr>
              <a:buSzPts val="1310"/>
              <a:buFont typeface="Roboto"/>
              <a:buChar char="●"/>
            </a:pPr>
            <a:r>
              <a:rPr lang="es" sz="1310">
                <a:solidFill>
                  <a:srgbClr val="000000"/>
                </a:solidFill>
                <a:latin typeface="Roboto"/>
                <a:ea typeface="Roboto"/>
                <a:cs typeface="Roboto"/>
                <a:sym typeface="Roboto"/>
              </a:rPr>
              <a:t>Los empleados con niveles bajos de satisfacción laboral son más propensos a abandonar la empresa.</a:t>
            </a:r>
            <a:endParaRPr sz="1310">
              <a:solidFill>
                <a:srgbClr val="000000"/>
              </a:solidFill>
              <a:latin typeface="Roboto"/>
              <a:ea typeface="Roboto"/>
              <a:cs typeface="Roboto"/>
              <a:sym typeface="Roboto"/>
            </a:endParaRPr>
          </a:p>
          <a:p>
            <a:pPr indent="-311785" lvl="0" marL="457200" rtl="0" algn="just">
              <a:lnSpc>
                <a:spcPct val="150000"/>
              </a:lnSpc>
              <a:spcBef>
                <a:spcPts val="1000"/>
              </a:spcBef>
              <a:spcAft>
                <a:spcPts val="0"/>
              </a:spcAft>
              <a:buClr>
                <a:srgbClr val="000000"/>
              </a:buClr>
              <a:buSzPts val="1310"/>
              <a:buFont typeface="Roboto"/>
              <a:buChar char="●"/>
            </a:pPr>
            <a:r>
              <a:rPr lang="es" sz="1310">
                <a:solidFill>
                  <a:srgbClr val="000000"/>
                </a:solidFill>
                <a:latin typeface="Roboto"/>
                <a:ea typeface="Roboto"/>
                <a:cs typeface="Roboto"/>
                <a:sym typeface="Roboto"/>
              </a:rPr>
              <a:t>Los empleados con mayores cargas de trabajo tienen más probabilidades de abandonar la empresa.</a:t>
            </a:r>
            <a:endParaRPr sz="1310">
              <a:solidFill>
                <a:srgbClr val="000000"/>
              </a:solidFill>
              <a:latin typeface="Roboto"/>
              <a:ea typeface="Roboto"/>
              <a:cs typeface="Roboto"/>
              <a:sym typeface="Roboto"/>
            </a:endParaRPr>
          </a:p>
          <a:p>
            <a:pPr indent="-311785" lvl="0" marL="457200" rtl="0" algn="just">
              <a:lnSpc>
                <a:spcPct val="150000"/>
              </a:lnSpc>
              <a:spcBef>
                <a:spcPts val="1000"/>
              </a:spcBef>
              <a:spcAft>
                <a:spcPts val="0"/>
              </a:spcAft>
              <a:buClr>
                <a:srgbClr val="000000"/>
              </a:buClr>
              <a:buSzPts val="1310"/>
              <a:buFont typeface="Roboto"/>
              <a:buChar char="●"/>
            </a:pPr>
            <a:r>
              <a:rPr lang="es" sz="1310">
                <a:solidFill>
                  <a:srgbClr val="000000"/>
                </a:solidFill>
                <a:latin typeface="Roboto"/>
                <a:ea typeface="Roboto"/>
                <a:cs typeface="Roboto"/>
                <a:sym typeface="Roboto"/>
              </a:rPr>
              <a:t>Los empleados más jóvenes son más propensos a abandonar la empresa que los mayores.</a:t>
            </a:r>
            <a:endParaRPr sz="1310">
              <a:solidFill>
                <a:srgbClr val="000000"/>
              </a:solidFill>
              <a:latin typeface="Roboto"/>
              <a:ea typeface="Roboto"/>
              <a:cs typeface="Roboto"/>
              <a:sym typeface="Roboto"/>
            </a:endParaRPr>
          </a:p>
          <a:p>
            <a:pPr indent="-311785" lvl="0" marL="457200" rtl="0" algn="just">
              <a:lnSpc>
                <a:spcPct val="150000"/>
              </a:lnSpc>
              <a:spcBef>
                <a:spcPts val="1000"/>
              </a:spcBef>
              <a:spcAft>
                <a:spcPts val="0"/>
              </a:spcAft>
              <a:buClr>
                <a:srgbClr val="000000"/>
              </a:buClr>
              <a:buSzPts val="1310"/>
              <a:buFont typeface="Roboto"/>
              <a:buChar char="●"/>
            </a:pPr>
            <a:r>
              <a:rPr lang="es" sz="1310">
                <a:solidFill>
                  <a:srgbClr val="000000"/>
                </a:solidFill>
                <a:latin typeface="Roboto"/>
                <a:ea typeface="Roboto"/>
                <a:cs typeface="Roboto"/>
                <a:sym typeface="Roboto"/>
              </a:rPr>
              <a:t>Los empleados que tienen que viajar largas distancias para llegar al trabajo tienen más probabilidades de abandonar la empresa.</a:t>
            </a:r>
            <a:endParaRPr sz="1310">
              <a:solidFill>
                <a:srgbClr val="000000"/>
              </a:solidFill>
              <a:latin typeface="Roboto"/>
              <a:ea typeface="Roboto"/>
              <a:cs typeface="Roboto"/>
              <a:sym typeface="Roboto"/>
            </a:endParaRPr>
          </a:p>
          <a:p>
            <a:pPr indent="-311785" lvl="0" marL="457200" rtl="0" algn="just">
              <a:lnSpc>
                <a:spcPct val="150000"/>
              </a:lnSpc>
              <a:spcBef>
                <a:spcPts val="1000"/>
              </a:spcBef>
              <a:spcAft>
                <a:spcPts val="0"/>
              </a:spcAft>
              <a:buClr>
                <a:srgbClr val="000000"/>
              </a:buClr>
              <a:buSzPts val="1310"/>
              <a:buFont typeface="Roboto"/>
              <a:buChar char="●"/>
            </a:pPr>
            <a:r>
              <a:rPr lang="es" sz="1310">
                <a:solidFill>
                  <a:srgbClr val="000000"/>
                </a:solidFill>
                <a:latin typeface="Roboto"/>
                <a:ea typeface="Roboto"/>
                <a:cs typeface="Roboto"/>
                <a:sym typeface="Roboto"/>
              </a:rPr>
              <a:t>Los empleados que ganan más tienen más probabilidades de quedarse en la empresa.</a:t>
            </a:r>
            <a:endParaRPr sz="1310">
              <a:solidFill>
                <a:srgbClr val="000000"/>
              </a:solidFill>
              <a:latin typeface="Roboto"/>
              <a:ea typeface="Roboto"/>
              <a:cs typeface="Roboto"/>
              <a:sym typeface="Roboto"/>
            </a:endParaRPr>
          </a:p>
          <a:p>
            <a:pPr indent="-311785" lvl="0" marL="457200" rtl="0" algn="just">
              <a:lnSpc>
                <a:spcPct val="150000"/>
              </a:lnSpc>
              <a:spcBef>
                <a:spcPts val="1000"/>
              </a:spcBef>
              <a:spcAft>
                <a:spcPts val="0"/>
              </a:spcAft>
              <a:buClr>
                <a:srgbClr val="000000"/>
              </a:buClr>
              <a:buSzPts val="1310"/>
              <a:buFont typeface="Roboto"/>
              <a:buChar char="●"/>
            </a:pPr>
            <a:r>
              <a:rPr lang="es" sz="1310">
                <a:solidFill>
                  <a:srgbClr val="000000"/>
                </a:solidFill>
                <a:latin typeface="Roboto"/>
                <a:ea typeface="Roboto"/>
                <a:cs typeface="Roboto"/>
                <a:sym typeface="Roboto"/>
              </a:rPr>
              <a:t>Existe una relación entre las oportunidades de promoción y el abandono de la empresa.</a:t>
            </a:r>
            <a:endParaRPr sz="1310">
              <a:solidFill>
                <a:srgbClr val="000000"/>
              </a:solidFill>
              <a:latin typeface="Roboto"/>
              <a:ea typeface="Roboto"/>
              <a:cs typeface="Roboto"/>
              <a:sym typeface="Roboto"/>
            </a:endParaRPr>
          </a:p>
          <a:p>
            <a:pPr indent="0" lvl="0" marL="0" rtl="0" algn="just">
              <a:lnSpc>
                <a:spcPct val="150000"/>
              </a:lnSpc>
              <a:spcBef>
                <a:spcPts val="1200"/>
              </a:spcBef>
              <a:spcAft>
                <a:spcPts val="1200"/>
              </a:spcAft>
              <a:buSzPts val="770"/>
              <a:buNone/>
            </a:pPr>
            <a:r>
              <a:t/>
            </a:r>
            <a:endParaRPr sz="1310">
              <a:solidFill>
                <a:srgbClr val="000000"/>
              </a:solidFill>
              <a:latin typeface="Roboto"/>
              <a:ea typeface="Roboto"/>
              <a:cs typeface="Roboto"/>
              <a:sym typeface="Roboto"/>
            </a:endParaRPr>
          </a:p>
        </p:txBody>
      </p:sp>
      <p:pic>
        <p:nvPicPr>
          <p:cNvPr id="342" name="Google Shape;342;p20"/>
          <p:cNvPicPr preferRelativeResize="0"/>
          <p:nvPr/>
        </p:nvPicPr>
        <p:blipFill>
          <a:blip r:embed="rId3">
            <a:alphaModFix/>
          </a:blip>
          <a:stretch>
            <a:fillRect/>
          </a:stretch>
        </p:blipFill>
        <p:spPr>
          <a:xfrm>
            <a:off x="7818498" y="51625"/>
            <a:ext cx="522900" cy="208850"/>
          </a:xfrm>
          <a:prstGeom prst="rect">
            <a:avLst/>
          </a:prstGeom>
          <a:noFill/>
          <a:ln>
            <a:noFill/>
          </a:ln>
        </p:spPr>
      </p:pic>
      <p:pic>
        <p:nvPicPr>
          <p:cNvPr id="343" name="Google Shape;343;p20"/>
          <p:cNvPicPr preferRelativeResize="0"/>
          <p:nvPr/>
        </p:nvPicPr>
        <p:blipFill rotWithShape="1">
          <a:blip r:embed="rId4">
            <a:alphaModFix/>
          </a:blip>
          <a:srcRect b="42782" l="20647" r="20459" t="42656"/>
          <a:stretch/>
        </p:blipFill>
        <p:spPr>
          <a:xfrm>
            <a:off x="8383477" y="68600"/>
            <a:ext cx="707300" cy="174900"/>
          </a:xfrm>
          <a:prstGeom prst="rect">
            <a:avLst/>
          </a:prstGeom>
          <a:noFill/>
          <a:ln>
            <a:noFill/>
          </a:ln>
        </p:spPr>
      </p:pic>
      <p:pic>
        <p:nvPicPr>
          <p:cNvPr id="344" name="Google Shape;344;p20"/>
          <p:cNvPicPr preferRelativeResize="0"/>
          <p:nvPr/>
        </p:nvPicPr>
        <p:blipFill rotWithShape="1">
          <a:blip r:embed="rId5">
            <a:alphaModFix/>
          </a:blip>
          <a:srcRect b="0" l="2343" r="0" t="0"/>
          <a:stretch/>
        </p:blipFill>
        <p:spPr>
          <a:xfrm>
            <a:off x="0" y="1534125"/>
            <a:ext cx="2026725" cy="2075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1"/>
          <p:cNvSpPr txBox="1"/>
          <p:nvPr>
            <p:ph idx="4294967295" type="title"/>
          </p:nvPr>
        </p:nvSpPr>
        <p:spPr>
          <a:xfrm>
            <a:off x="2212950" y="68600"/>
            <a:ext cx="4718100" cy="446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s">
                <a:solidFill>
                  <a:srgbClr val="000000"/>
                </a:solidFill>
                <a:latin typeface="Roboto"/>
                <a:ea typeface="Roboto"/>
                <a:cs typeface="Roboto"/>
                <a:sym typeface="Roboto"/>
              </a:rPr>
              <a:t>Descripción de los campos 1</a:t>
            </a:r>
            <a:endParaRPr>
              <a:solidFill>
                <a:srgbClr val="000000"/>
              </a:solidFill>
              <a:latin typeface="Roboto"/>
              <a:ea typeface="Roboto"/>
              <a:cs typeface="Roboto"/>
              <a:sym typeface="Roboto"/>
            </a:endParaRPr>
          </a:p>
        </p:txBody>
      </p:sp>
      <p:sp>
        <p:nvSpPr>
          <p:cNvPr id="350" name="Google Shape;350;p21"/>
          <p:cNvSpPr txBox="1"/>
          <p:nvPr>
            <p:ph idx="4294967295" type="body"/>
          </p:nvPr>
        </p:nvSpPr>
        <p:spPr>
          <a:xfrm>
            <a:off x="99425" y="1055500"/>
            <a:ext cx="4321500" cy="3609600"/>
          </a:xfrm>
          <a:prstGeom prst="rect">
            <a:avLst/>
          </a:prstGeom>
          <a:ln cap="flat" cmpd="sng" w="9525">
            <a:solidFill>
              <a:srgbClr val="B6D7A8"/>
            </a:solidFill>
            <a:prstDash val="solid"/>
            <a:round/>
            <a:headEnd len="sm" w="sm" type="none"/>
            <a:tailEnd len="sm" w="sm" type="none"/>
          </a:ln>
        </p:spPr>
        <p:txBody>
          <a:bodyPr anchorCtr="0" anchor="t" bIns="91425" lIns="91425" spcFirstLastPara="1" rIns="91425" wrap="square" tIns="91425">
            <a:spAutoFit/>
          </a:bodyPr>
          <a:lstStyle/>
          <a:p>
            <a:pPr indent="-311150" lvl="0" marL="457200" rtl="0" algn="just">
              <a:spcBef>
                <a:spcPts val="1000"/>
              </a:spcBef>
              <a:spcAft>
                <a:spcPts val="0"/>
              </a:spcAft>
              <a:buClr>
                <a:srgbClr val="000000"/>
              </a:buClr>
              <a:buSzPts val="1300"/>
              <a:buFont typeface="Roboto"/>
              <a:buChar char="●"/>
            </a:pPr>
            <a:r>
              <a:rPr lang="es">
                <a:solidFill>
                  <a:srgbClr val="000000"/>
                </a:solidFill>
                <a:latin typeface="Roboto"/>
                <a:ea typeface="Roboto"/>
                <a:cs typeface="Roboto"/>
                <a:sym typeface="Roboto"/>
              </a:rPr>
              <a:t>Age: Edad del empleado</a:t>
            </a:r>
            <a:endParaRPr>
              <a:solidFill>
                <a:srgbClr val="000000"/>
              </a:solidFill>
              <a:latin typeface="Roboto"/>
              <a:ea typeface="Roboto"/>
              <a:cs typeface="Roboto"/>
              <a:sym typeface="Roboto"/>
            </a:endParaRPr>
          </a:p>
          <a:p>
            <a:pPr indent="-311150" lvl="0" marL="457200" rtl="0" algn="just">
              <a:spcBef>
                <a:spcPts val="1200"/>
              </a:spcBef>
              <a:spcAft>
                <a:spcPts val="0"/>
              </a:spcAft>
              <a:buClr>
                <a:srgbClr val="000000"/>
              </a:buClr>
              <a:buSzPts val="1300"/>
              <a:buFont typeface="Roboto"/>
              <a:buChar char="●"/>
            </a:pPr>
            <a:r>
              <a:rPr lang="es">
                <a:solidFill>
                  <a:srgbClr val="000000"/>
                </a:solidFill>
                <a:latin typeface="Roboto"/>
                <a:ea typeface="Roboto"/>
                <a:cs typeface="Roboto"/>
                <a:sym typeface="Roboto"/>
              </a:rPr>
              <a:t>BusinessTravel: Frecuencia de viajes de negocios de los empleados</a:t>
            </a:r>
            <a:endParaRPr>
              <a:solidFill>
                <a:srgbClr val="000000"/>
              </a:solidFill>
              <a:latin typeface="Roboto"/>
              <a:ea typeface="Roboto"/>
              <a:cs typeface="Roboto"/>
              <a:sym typeface="Roboto"/>
            </a:endParaRPr>
          </a:p>
          <a:p>
            <a:pPr indent="-311150" lvl="0" marL="457200" rtl="0" algn="just">
              <a:spcBef>
                <a:spcPts val="1000"/>
              </a:spcBef>
              <a:spcAft>
                <a:spcPts val="0"/>
              </a:spcAft>
              <a:buClr>
                <a:srgbClr val="000000"/>
              </a:buClr>
              <a:buSzPts val="1300"/>
              <a:buFont typeface="Roboto"/>
              <a:buChar char="●"/>
            </a:pPr>
            <a:r>
              <a:rPr lang="es">
                <a:solidFill>
                  <a:srgbClr val="000000"/>
                </a:solidFill>
                <a:latin typeface="Roboto"/>
                <a:ea typeface="Roboto"/>
                <a:cs typeface="Roboto"/>
                <a:sym typeface="Roboto"/>
              </a:rPr>
              <a:t>Department: Departamento de la empresa al que pertenece el empleado</a:t>
            </a:r>
            <a:endParaRPr>
              <a:solidFill>
                <a:srgbClr val="000000"/>
              </a:solidFill>
              <a:latin typeface="Roboto"/>
              <a:ea typeface="Roboto"/>
              <a:cs typeface="Roboto"/>
              <a:sym typeface="Roboto"/>
            </a:endParaRPr>
          </a:p>
          <a:p>
            <a:pPr indent="-311150" lvl="0" marL="457200" rtl="0" algn="just">
              <a:spcBef>
                <a:spcPts val="1000"/>
              </a:spcBef>
              <a:spcAft>
                <a:spcPts val="0"/>
              </a:spcAft>
              <a:buClr>
                <a:srgbClr val="000000"/>
              </a:buClr>
              <a:buSzPts val="1300"/>
              <a:buFont typeface="Roboto"/>
              <a:buChar char="●"/>
            </a:pPr>
            <a:r>
              <a:rPr lang="es">
                <a:solidFill>
                  <a:srgbClr val="000000"/>
                </a:solidFill>
                <a:latin typeface="Roboto"/>
                <a:ea typeface="Roboto"/>
                <a:cs typeface="Roboto"/>
                <a:sym typeface="Roboto"/>
              </a:rPr>
              <a:t>DistanceFromHome: Distancia en millas desde el hogar del empleado hasta el lugar de trabajo</a:t>
            </a:r>
            <a:endParaRPr>
              <a:solidFill>
                <a:srgbClr val="000000"/>
              </a:solidFill>
              <a:latin typeface="Roboto"/>
              <a:ea typeface="Roboto"/>
              <a:cs typeface="Roboto"/>
              <a:sym typeface="Roboto"/>
            </a:endParaRPr>
          </a:p>
          <a:p>
            <a:pPr indent="-311150" lvl="0" marL="457200" rtl="0" algn="just">
              <a:spcBef>
                <a:spcPts val="1000"/>
              </a:spcBef>
              <a:spcAft>
                <a:spcPts val="0"/>
              </a:spcAft>
              <a:buClr>
                <a:srgbClr val="000000"/>
              </a:buClr>
              <a:buSzPts val="1300"/>
              <a:buFont typeface="Roboto"/>
              <a:buChar char="●"/>
            </a:pPr>
            <a:r>
              <a:rPr lang="es">
                <a:solidFill>
                  <a:srgbClr val="000000"/>
                </a:solidFill>
                <a:latin typeface="Roboto"/>
                <a:ea typeface="Roboto"/>
                <a:cs typeface="Roboto"/>
                <a:sym typeface="Roboto"/>
              </a:rPr>
              <a:t>Education: Nivel educativo del empleado</a:t>
            </a:r>
            <a:endParaRPr>
              <a:solidFill>
                <a:srgbClr val="000000"/>
              </a:solidFill>
              <a:latin typeface="Roboto"/>
              <a:ea typeface="Roboto"/>
              <a:cs typeface="Roboto"/>
              <a:sym typeface="Roboto"/>
            </a:endParaRPr>
          </a:p>
          <a:p>
            <a:pPr indent="-311150" lvl="0" marL="457200" rtl="0" algn="just">
              <a:spcBef>
                <a:spcPts val="1000"/>
              </a:spcBef>
              <a:spcAft>
                <a:spcPts val="0"/>
              </a:spcAft>
              <a:buClr>
                <a:srgbClr val="000000"/>
              </a:buClr>
              <a:buSzPts val="1300"/>
              <a:buFont typeface="Roboto"/>
              <a:buChar char="●"/>
            </a:pPr>
            <a:r>
              <a:rPr lang="es">
                <a:solidFill>
                  <a:srgbClr val="000000"/>
                </a:solidFill>
                <a:latin typeface="Roboto"/>
                <a:ea typeface="Roboto"/>
                <a:cs typeface="Roboto"/>
                <a:sym typeface="Roboto"/>
              </a:rPr>
              <a:t>EducationField: Área de estudio del empleado</a:t>
            </a:r>
            <a:endParaRPr>
              <a:solidFill>
                <a:srgbClr val="000000"/>
              </a:solidFill>
              <a:latin typeface="Roboto"/>
              <a:ea typeface="Roboto"/>
              <a:cs typeface="Roboto"/>
              <a:sym typeface="Roboto"/>
            </a:endParaRPr>
          </a:p>
          <a:p>
            <a:pPr indent="-311150" lvl="0" marL="457200" rtl="0" algn="just">
              <a:spcBef>
                <a:spcPts val="1000"/>
              </a:spcBef>
              <a:spcAft>
                <a:spcPts val="0"/>
              </a:spcAft>
              <a:buClr>
                <a:srgbClr val="000000"/>
              </a:buClr>
              <a:buSzPts val="1300"/>
              <a:buFont typeface="Roboto"/>
              <a:buChar char="●"/>
            </a:pPr>
            <a:r>
              <a:rPr lang="es">
                <a:solidFill>
                  <a:srgbClr val="000000"/>
                </a:solidFill>
                <a:latin typeface="Roboto"/>
                <a:ea typeface="Roboto"/>
                <a:cs typeface="Roboto"/>
                <a:sym typeface="Roboto"/>
              </a:rPr>
              <a:t>Gender: Género del empleado</a:t>
            </a:r>
            <a:endParaRPr>
              <a:solidFill>
                <a:srgbClr val="000000"/>
              </a:solidFill>
              <a:latin typeface="Roboto"/>
              <a:ea typeface="Roboto"/>
              <a:cs typeface="Roboto"/>
              <a:sym typeface="Roboto"/>
            </a:endParaRPr>
          </a:p>
          <a:p>
            <a:pPr indent="-311150" lvl="0" marL="457200" rtl="0" algn="just">
              <a:spcBef>
                <a:spcPts val="1000"/>
              </a:spcBef>
              <a:spcAft>
                <a:spcPts val="0"/>
              </a:spcAft>
              <a:buClr>
                <a:srgbClr val="000000"/>
              </a:buClr>
              <a:buSzPts val="1300"/>
              <a:buFont typeface="Roboto"/>
              <a:buChar char="●"/>
            </a:pPr>
            <a:r>
              <a:rPr lang="es">
                <a:solidFill>
                  <a:srgbClr val="000000"/>
                </a:solidFill>
                <a:latin typeface="Roboto"/>
                <a:ea typeface="Roboto"/>
                <a:cs typeface="Roboto"/>
                <a:sym typeface="Roboto"/>
              </a:rPr>
              <a:t>JobLevel: Nivel de trabajo del empleado</a:t>
            </a:r>
            <a:endParaRPr>
              <a:solidFill>
                <a:srgbClr val="000000"/>
              </a:solidFill>
              <a:latin typeface="Roboto"/>
              <a:ea typeface="Roboto"/>
              <a:cs typeface="Roboto"/>
              <a:sym typeface="Roboto"/>
            </a:endParaRPr>
          </a:p>
        </p:txBody>
      </p:sp>
      <p:pic>
        <p:nvPicPr>
          <p:cNvPr id="351" name="Google Shape;351;p21"/>
          <p:cNvPicPr preferRelativeResize="0"/>
          <p:nvPr/>
        </p:nvPicPr>
        <p:blipFill>
          <a:blip r:embed="rId3">
            <a:alphaModFix/>
          </a:blip>
          <a:stretch>
            <a:fillRect/>
          </a:stretch>
        </p:blipFill>
        <p:spPr>
          <a:xfrm>
            <a:off x="7818498" y="51625"/>
            <a:ext cx="522900" cy="208850"/>
          </a:xfrm>
          <a:prstGeom prst="rect">
            <a:avLst/>
          </a:prstGeom>
          <a:noFill/>
          <a:ln>
            <a:noFill/>
          </a:ln>
        </p:spPr>
      </p:pic>
      <p:pic>
        <p:nvPicPr>
          <p:cNvPr id="352" name="Google Shape;352;p21"/>
          <p:cNvPicPr preferRelativeResize="0"/>
          <p:nvPr/>
        </p:nvPicPr>
        <p:blipFill rotWithShape="1">
          <a:blip r:embed="rId4">
            <a:alphaModFix/>
          </a:blip>
          <a:srcRect b="42782" l="20647" r="20459" t="42656"/>
          <a:stretch/>
        </p:blipFill>
        <p:spPr>
          <a:xfrm>
            <a:off x="8383477" y="68600"/>
            <a:ext cx="707300" cy="174900"/>
          </a:xfrm>
          <a:prstGeom prst="rect">
            <a:avLst/>
          </a:prstGeom>
          <a:noFill/>
          <a:ln>
            <a:noFill/>
          </a:ln>
        </p:spPr>
      </p:pic>
      <p:sp>
        <p:nvSpPr>
          <p:cNvPr id="353" name="Google Shape;353;p21"/>
          <p:cNvSpPr txBox="1"/>
          <p:nvPr/>
        </p:nvSpPr>
        <p:spPr>
          <a:xfrm>
            <a:off x="4474075" y="1055500"/>
            <a:ext cx="4616700" cy="3609600"/>
          </a:xfrm>
          <a:prstGeom prst="rect">
            <a:avLst/>
          </a:prstGeom>
          <a:noFill/>
          <a:ln cap="flat" cmpd="sng" w="9525">
            <a:solidFill>
              <a:srgbClr val="B6D7A8"/>
            </a:solidFill>
            <a:prstDash val="solid"/>
            <a:round/>
            <a:headEnd len="sm" w="sm" type="none"/>
            <a:tailEnd len="sm" w="sm" type="none"/>
          </a:ln>
        </p:spPr>
        <p:txBody>
          <a:bodyPr anchorCtr="0" anchor="t" bIns="91425" lIns="91425" spcFirstLastPara="1" rIns="91425" wrap="square" tIns="91425">
            <a:noAutofit/>
          </a:bodyPr>
          <a:lstStyle/>
          <a:p>
            <a:pPr indent="-311150" lvl="0" marL="457200" rtl="0" algn="just">
              <a:lnSpc>
                <a:spcPct val="115000"/>
              </a:lnSpc>
              <a:spcBef>
                <a:spcPts val="1000"/>
              </a:spcBef>
              <a:spcAft>
                <a:spcPts val="0"/>
              </a:spcAft>
              <a:buClr>
                <a:srgbClr val="000000"/>
              </a:buClr>
              <a:buSzPts val="1300"/>
              <a:buFont typeface="Roboto"/>
              <a:buChar char="●"/>
            </a:pPr>
            <a:r>
              <a:rPr lang="es" sz="1300">
                <a:latin typeface="Roboto"/>
                <a:ea typeface="Roboto"/>
                <a:cs typeface="Roboto"/>
                <a:sym typeface="Roboto"/>
              </a:rPr>
              <a:t>JobRole: El papel del empleado en la organización</a:t>
            </a:r>
            <a:endParaRPr sz="1300">
              <a:latin typeface="Roboto"/>
              <a:ea typeface="Roboto"/>
              <a:cs typeface="Roboto"/>
              <a:sym typeface="Roboto"/>
            </a:endParaRPr>
          </a:p>
          <a:p>
            <a:pPr indent="-311150" lvl="0" marL="457200" rtl="0" algn="just">
              <a:lnSpc>
                <a:spcPct val="115000"/>
              </a:lnSpc>
              <a:spcBef>
                <a:spcPts val="1000"/>
              </a:spcBef>
              <a:spcAft>
                <a:spcPts val="0"/>
              </a:spcAft>
              <a:buClr>
                <a:srgbClr val="000000"/>
              </a:buClr>
              <a:buSzPts val="1300"/>
              <a:buFont typeface="Roboto"/>
              <a:buChar char="●"/>
            </a:pPr>
            <a:r>
              <a:rPr lang="es" sz="1300">
                <a:latin typeface="Roboto"/>
                <a:ea typeface="Roboto"/>
                <a:cs typeface="Roboto"/>
                <a:sym typeface="Roboto"/>
              </a:rPr>
              <a:t>MaritalStatus: Estado civil del empleado</a:t>
            </a:r>
            <a:endParaRPr sz="1300">
              <a:latin typeface="Roboto"/>
              <a:ea typeface="Roboto"/>
              <a:cs typeface="Roboto"/>
              <a:sym typeface="Roboto"/>
            </a:endParaRPr>
          </a:p>
          <a:p>
            <a:pPr indent="-311150" lvl="0" marL="457200" rtl="0" algn="just">
              <a:lnSpc>
                <a:spcPct val="115000"/>
              </a:lnSpc>
              <a:spcBef>
                <a:spcPts val="1000"/>
              </a:spcBef>
              <a:spcAft>
                <a:spcPts val="0"/>
              </a:spcAft>
              <a:buClr>
                <a:srgbClr val="000000"/>
              </a:buClr>
              <a:buSzPts val="1300"/>
              <a:buFont typeface="Roboto"/>
              <a:buChar char="●"/>
            </a:pPr>
            <a:r>
              <a:rPr lang="es" sz="1300">
                <a:latin typeface="Roboto"/>
                <a:ea typeface="Roboto"/>
                <a:cs typeface="Roboto"/>
                <a:sym typeface="Roboto"/>
              </a:rPr>
              <a:t>NumCompaniesWorked: Número de empresas para las que trabajó el empleado</a:t>
            </a:r>
            <a:endParaRPr sz="1300">
              <a:latin typeface="Roboto"/>
              <a:ea typeface="Roboto"/>
              <a:cs typeface="Roboto"/>
              <a:sym typeface="Roboto"/>
            </a:endParaRPr>
          </a:p>
          <a:p>
            <a:pPr indent="-311150" lvl="0" marL="457200" rtl="0" algn="just">
              <a:lnSpc>
                <a:spcPct val="115000"/>
              </a:lnSpc>
              <a:spcBef>
                <a:spcPts val="1000"/>
              </a:spcBef>
              <a:spcAft>
                <a:spcPts val="0"/>
              </a:spcAft>
              <a:buClr>
                <a:srgbClr val="000000"/>
              </a:buClr>
              <a:buSzPts val="1300"/>
              <a:buFont typeface="Roboto"/>
              <a:buChar char="●"/>
            </a:pPr>
            <a:r>
              <a:rPr lang="es" sz="1300">
                <a:latin typeface="Roboto"/>
                <a:ea typeface="Roboto"/>
                <a:cs typeface="Roboto"/>
                <a:sym typeface="Roboto"/>
              </a:rPr>
              <a:t>YearsAtCompany: Número de años que los empleados han estado en la empresa</a:t>
            </a:r>
            <a:endParaRPr sz="1300">
              <a:latin typeface="Roboto"/>
              <a:ea typeface="Roboto"/>
              <a:cs typeface="Roboto"/>
              <a:sym typeface="Roboto"/>
            </a:endParaRPr>
          </a:p>
          <a:p>
            <a:pPr indent="-311150" lvl="0" marL="457200" rtl="0" algn="just">
              <a:lnSpc>
                <a:spcPct val="115000"/>
              </a:lnSpc>
              <a:spcBef>
                <a:spcPts val="1000"/>
              </a:spcBef>
              <a:spcAft>
                <a:spcPts val="0"/>
              </a:spcAft>
              <a:buClr>
                <a:srgbClr val="000000"/>
              </a:buClr>
              <a:buSzPts val="1300"/>
              <a:buFont typeface="Roboto"/>
              <a:buChar char="●"/>
            </a:pPr>
            <a:r>
              <a:rPr lang="es" sz="1300">
                <a:latin typeface="Roboto"/>
                <a:ea typeface="Roboto"/>
                <a:cs typeface="Roboto"/>
                <a:sym typeface="Roboto"/>
              </a:rPr>
              <a:t>YearsInCurrentRole: Número de años que el empleado ha estado en su rol actual</a:t>
            </a:r>
            <a:endParaRPr sz="1300">
              <a:latin typeface="Roboto"/>
              <a:ea typeface="Roboto"/>
              <a:cs typeface="Roboto"/>
              <a:sym typeface="Roboto"/>
            </a:endParaRPr>
          </a:p>
          <a:p>
            <a:pPr indent="-311150" lvl="0" marL="457200" rtl="0" algn="just">
              <a:lnSpc>
                <a:spcPct val="115000"/>
              </a:lnSpc>
              <a:spcBef>
                <a:spcPts val="1000"/>
              </a:spcBef>
              <a:spcAft>
                <a:spcPts val="0"/>
              </a:spcAft>
              <a:buClr>
                <a:srgbClr val="000000"/>
              </a:buClr>
              <a:buSzPts val="1300"/>
              <a:buFont typeface="Roboto"/>
              <a:buChar char="●"/>
            </a:pPr>
            <a:r>
              <a:rPr lang="es" sz="1300">
                <a:latin typeface="Roboto"/>
                <a:ea typeface="Roboto"/>
                <a:cs typeface="Roboto"/>
                <a:sym typeface="Roboto"/>
              </a:rPr>
              <a:t>YearsSinceLastPromotion: Número de años desde la última promoción del empleado</a:t>
            </a:r>
            <a:endParaRPr sz="1300">
              <a:latin typeface="Roboto"/>
              <a:ea typeface="Roboto"/>
              <a:cs typeface="Roboto"/>
              <a:sym typeface="Roboto"/>
            </a:endParaRPr>
          </a:p>
          <a:p>
            <a:pPr indent="-311150" lvl="0" marL="457200" rtl="0" algn="just">
              <a:lnSpc>
                <a:spcPct val="115000"/>
              </a:lnSpc>
              <a:spcBef>
                <a:spcPts val="1000"/>
              </a:spcBef>
              <a:spcAft>
                <a:spcPts val="0"/>
              </a:spcAft>
              <a:buClr>
                <a:srgbClr val="000000"/>
              </a:buClr>
              <a:buSzPts val="1300"/>
              <a:buFont typeface="Roboto"/>
              <a:buChar char="●"/>
            </a:pPr>
            <a:r>
              <a:rPr lang="es" sz="1300">
                <a:latin typeface="Roboto"/>
                <a:ea typeface="Roboto"/>
                <a:cs typeface="Roboto"/>
                <a:sym typeface="Roboto"/>
              </a:rPr>
              <a:t>YearsWithCurrManager: Número de años que el empleado ha estado con su gerente actual</a:t>
            </a:r>
            <a:endParaRPr sz="1300">
              <a:latin typeface="Roboto"/>
              <a:ea typeface="Roboto"/>
              <a:cs typeface="Roboto"/>
              <a:sym typeface="Roboto"/>
            </a:endParaRPr>
          </a:p>
          <a:p>
            <a:pPr indent="0" lvl="0" marL="0" rtl="0" algn="just">
              <a:spcBef>
                <a:spcPts val="1200"/>
              </a:spcBef>
              <a:spcAft>
                <a:spcPts val="0"/>
              </a:spcAft>
              <a:buNone/>
            </a:pPr>
            <a:r>
              <a:t/>
            </a:r>
            <a:endParaRPr sz="1300">
              <a:latin typeface="Roboto"/>
              <a:ea typeface="Roboto"/>
              <a:cs typeface="Roboto"/>
              <a:sym typeface="Roboto"/>
            </a:endParaRPr>
          </a:p>
        </p:txBody>
      </p:sp>
      <p:sp>
        <p:nvSpPr>
          <p:cNvPr id="354" name="Google Shape;354;p21"/>
          <p:cNvSpPr txBox="1"/>
          <p:nvPr/>
        </p:nvSpPr>
        <p:spPr>
          <a:xfrm>
            <a:off x="59650" y="576063"/>
            <a:ext cx="4175700" cy="384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b="1" lang="es" sz="1300" u="sng">
                <a:latin typeface="Roboto"/>
                <a:ea typeface="Roboto"/>
                <a:cs typeface="Roboto"/>
                <a:sym typeface="Roboto"/>
              </a:rPr>
              <a:t>Grupo 1: Variables sociodemográficas y laborales</a:t>
            </a:r>
            <a:endParaRPr sz="13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