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0" r:id="rId3"/>
    <p:sldId id="262" r:id="rId4"/>
    <p:sldId id="261" r:id="rId5"/>
    <p:sldId id="277" r:id="rId6"/>
    <p:sldId id="278" r:id="rId7"/>
    <p:sldId id="276" r:id="rId8"/>
    <p:sldId id="270" r:id="rId9"/>
    <p:sldId id="280" r:id="rId10"/>
    <p:sldId id="281" r:id="rId11"/>
    <p:sldId id="266" r:id="rId12"/>
    <p:sldId id="267" r:id="rId13"/>
    <p:sldId id="27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/>
    <p:restoredTop sz="86335"/>
  </p:normalViewPr>
  <p:slideViewPr>
    <p:cSldViewPr snapToGrid="0">
      <p:cViewPr varScale="1">
        <p:scale>
          <a:sx n="95" d="100"/>
          <a:sy n="95" d="100"/>
        </p:scale>
        <p:origin x="928" y="184"/>
      </p:cViewPr>
      <p:guideLst/>
    </p:cSldViewPr>
  </p:slideViewPr>
  <p:outlineViewPr>
    <p:cViewPr>
      <p:scale>
        <a:sx n="33" d="100"/>
        <a:sy n="33" d="100"/>
      </p:scale>
      <p:origin x="0" y="-69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72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DC12700C-2AE7-BB51-17AA-C60E19F71B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F9484C9-37A7-F785-FB34-66C3AD31F4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C6D45-1599-374C-BDA4-A0B7E2199288}" type="datetimeFigureOut">
              <a:rPr lang="it-IT" smtClean="0"/>
              <a:t>09/06/25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445903E-1CA2-715B-94A7-D42CFFD2EF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8CBAAE-A7F2-A7A1-C67A-81BB1D252C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F0156-3766-B942-82C4-6AB2A309DAD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808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432CCF-CA57-2245-949F-F04A9AC056BF}" type="datetimeFigureOut">
              <a:rPr lang="it-IT" smtClean="0"/>
              <a:t>09/06/25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6A469-E1A9-9D42-B366-A3C15C7C087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452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9581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7106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5703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18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D418E-D42E-A037-A7D7-8A54E17F4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BC9509C-789D-7DD4-2A1F-6755FE101E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3C91D69-F1A3-B5A8-9AA6-044936A4B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58683A-4C49-8F24-C0F1-17DC0F2B79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9084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84DE5-EE67-AEE6-1248-37AA881A4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4FC8F5A-EE13-FCCC-DD79-98271B5EA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376E29C-16D6-685E-B00E-85D4862496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8D8BDD-688D-31B2-8189-6CE62D34AC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8627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3ECCE-E79B-9616-C769-9DB40F698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BBC1AAE-F1D5-D3F1-369C-82D1C5E9B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6951108-BFE2-5D2D-7493-08C53256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88895E-940F-9C63-E070-DA2341FA2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943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0B3EA-61BA-1A18-D445-B053CFA2D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7535216-F5EA-812B-0126-B3E6AFBBA3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A993C0A-9825-E0CB-5DD4-B6A890C14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fonte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DFB1AD-713B-4E28-33A9-EA7165F976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60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6A8DA-A253-E3A3-B5C8-DA53855DC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D3760C6-EBFB-7F6F-409F-A2BB638FFF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65BBF5C-5425-FB8D-9DBC-4CDE9F035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fonte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582D57-E0ED-63F6-38D5-D6EECC50B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734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3023E-934E-7453-FB69-D1E2224A1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A684EA5-E096-DD87-9D5D-3BF641E5BE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161E83F-E926-E6E0-B13F-795F4556B5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7BAE45-40AC-389C-8B6F-521983D55B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5317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6A469-E1A9-9D42-B366-A3C15C7C0871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463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34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5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06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1411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406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685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77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83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7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9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94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3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20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96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0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274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datasets/arnaud58/flickrfaceshq-dataset-ffhq/data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medium.com/data-science/the-annotated-resnet-50-a6c53603475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eras.io/api/callbacks" TargetMode="External"/><Relationship Id="rId5" Type="http://schemas.openxmlformats.org/officeDocument/2006/relationships/hyperlink" Target="https://www.neptune.ai/blog/keras-metrics" TargetMode="External"/><Relationship Id="rId10" Type="http://schemas.openxmlformats.org/officeDocument/2006/relationships/hyperlink" Target="https://arxiv.org/html/2412.11657v2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kaggle.com/datasets/almightyj/person-face-dataset-thispersondoesnotexist/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hade val="98000"/>
                <a:satMod val="150000"/>
                <a:lumMod val="102000"/>
              </a:schemeClr>
            </a:gs>
            <a:gs pos="50000">
              <a:schemeClr val="bg2">
                <a:tint val="98000"/>
                <a:shade val="90000"/>
                <a:satMod val="13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024706-6D02-AA46-3977-0D817CABA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301" y="821265"/>
            <a:ext cx="6250497" cy="5222117"/>
          </a:xfrm>
        </p:spPr>
        <p:txBody>
          <a:bodyPr anchor="ctr">
            <a:normAutofit/>
          </a:bodyPr>
          <a:lstStyle/>
          <a:p>
            <a:pPr algn="r"/>
            <a:r>
              <a:rPr lang="it-IT" sz="5400" dirty="0">
                <a:solidFill>
                  <a:schemeClr val="tx2"/>
                </a:solidFill>
              </a:rPr>
              <a:t>Deep </a:t>
            </a:r>
            <a:r>
              <a:rPr lang="it-IT" sz="5400" dirty="0" err="1">
                <a:solidFill>
                  <a:schemeClr val="tx2"/>
                </a:solidFill>
              </a:rPr>
              <a:t>cnn</a:t>
            </a:r>
            <a:r>
              <a:rPr lang="it-IT" sz="5400" dirty="0">
                <a:solidFill>
                  <a:schemeClr val="tx2"/>
                </a:solidFill>
              </a:rPr>
              <a:t> </a:t>
            </a:r>
            <a:r>
              <a:rPr lang="it-IT" sz="5400" dirty="0" err="1">
                <a:solidFill>
                  <a:schemeClr val="tx2"/>
                </a:solidFill>
              </a:rPr>
              <a:t>Binary</a:t>
            </a:r>
            <a:r>
              <a:rPr lang="it-IT" sz="5400" dirty="0">
                <a:solidFill>
                  <a:schemeClr val="tx2"/>
                </a:solidFill>
              </a:rPr>
              <a:t> </a:t>
            </a:r>
            <a:r>
              <a:rPr lang="it-IT" sz="5400" dirty="0" err="1">
                <a:solidFill>
                  <a:schemeClr val="tx2"/>
                </a:solidFill>
              </a:rPr>
              <a:t>classification</a:t>
            </a:r>
            <a:br>
              <a:rPr lang="it-IT" sz="5400" noProof="0" dirty="0">
                <a:solidFill>
                  <a:schemeClr val="tx2"/>
                </a:solidFill>
              </a:rPr>
            </a:br>
            <a:endParaRPr lang="it-IT" sz="5400" noProof="0" dirty="0">
              <a:solidFill>
                <a:schemeClr val="tx2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CCAF6E9-9FC2-F360-E581-09202FBE8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8465" y="822259"/>
            <a:ext cx="4122844" cy="5222117"/>
          </a:xfrm>
        </p:spPr>
        <p:txBody>
          <a:bodyPr anchor="ctr">
            <a:normAutofit/>
          </a:bodyPr>
          <a:lstStyle/>
          <a:p>
            <a:r>
              <a:rPr lang="it-IT" noProof="0" dirty="0"/>
              <a:t>Agostino Messina</a:t>
            </a:r>
          </a:p>
          <a:p>
            <a:r>
              <a:rPr lang="it-IT" noProof="0" dirty="0"/>
              <a:t>Visione Artificiale</a:t>
            </a:r>
          </a:p>
          <a:p>
            <a:r>
              <a:rPr lang="it-IT" sz="1900" noProof="0" dirty="0"/>
              <a:t>Università degli studi di Palermo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7D718BD-F11A-D332-DAA3-5B6577A93873}"/>
              </a:ext>
            </a:extLst>
          </p:cNvPr>
          <p:cNvSpPr txBox="1"/>
          <p:nvPr/>
        </p:nvSpPr>
        <p:spPr>
          <a:xfrm>
            <a:off x="4431262" y="3928872"/>
            <a:ext cx="2610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2200" dirty="0">
                <a:solidFill>
                  <a:schemeClr val="tx2"/>
                </a:solidFill>
                <a:latin typeface="+mj-lt"/>
              </a:rPr>
              <a:t>3</a:t>
            </a:r>
            <a:r>
              <a:rPr lang="it-IT" sz="2200" noProof="0" dirty="0">
                <a:solidFill>
                  <a:schemeClr val="tx2"/>
                </a:solidFill>
                <a:latin typeface="+mj-lt"/>
              </a:rPr>
              <a:t>° </a:t>
            </a:r>
            <a:r>
              <a:rPr lang="it-IT" sz="2200" noProof="0" dirty="0" err="1">
                <a:solidFill>
                  <a:schemeClr val="tx2"/>
                </a:solidFill>
                <a:latin typeface="+mj-lt"/>
              </a:rPr>
              <a:t>Assignment</a:t>
            </a:r>
            <a:endParaRPr lang="it-IT" sz="2200" noProof="0" dirty="0">
              <a:solidFill>
                <a:schemeClr val="tx2"/>
              </a:solidFill>
              <a:latin typeface="+mj-lt"/>
            </a:endParaRPr>
          </a:p>
          <a:p>
            <a:pPr algn="r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59515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ECC17-3A0C-E12B-2419-4F4965DF7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olo 1">
            <a:extLst>
              <a:ext uri="{FF2B5EF4-FFF2-40B4-BE49-F238E27FC236}">
                <a16:creationId xmlns:a16="http://schemas.microsoft.com/office/drawing/2014/main" id="{BFA13AA6-EB6E-FC80-8E1F-3032710695A2}"/>
              </a:ext>
            </a:extLst>
          </p:cNvPr>
          <p:cNvSpPr txBox="1">
            <a:spLocks/>
          </p:cNvSpPr>
          <p:nvPr/>
        </p:nvSpPr>
        <p:spPr>
          <a:xfrm>
            <a:off x="2610616" y="443509"/>
            <a:ext cx="6965577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Valutazione e analisi performance</a:t>
            </a: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2B251511-F1DB-B9D7-0EA5-2A1C0BB0D408}"/>
              </a:ext>
            </a:extLst>
          </p:cNvPr>
          <p:cNvSpPr txBox="1">
            <a:spLocks/>
          </p:cNvSpPr>
          <p:nvPr/>
        </p:nvSpPr>
        <p:spPr>
          <a:xfrm>
            <a:off x="557792" y="1702320"/>
            <a:ext cx="3672980" cy="4677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400" dirty="0">
                <a:solidFill>
                  <a:schemeClr val="accent1"/>
                </a:solidFill>
              </a:rPr>
              <a:t>Modello </a:t>
            </a:r>
            <a:r>
              <a:rPr lang="it-IT" sz="1400" dirty="0" err="1">
                <a:solidFill>
                  <a:schemeClr val="accent1"/>
                </a:solidFill>
              </a:rPr>
              <a:t>pre</a:t>
            </a:r>
            <a:r>
              <a:rPr lang="it-IT" sz="1400" dirty="0">
                <a:solidFill>
                  <a:schemeClr val="accent1"/>
                </a:solidFill>
              </a:rPr>
              <a:t>-addestrato senza </a:t>
            </a:r>
            <a:r>
              <a:rPr lang="it-IT" sz="1400" dirty="0" err="1">
                <a:solidFill>
                  <a:schemeClr val="accent1"/>
                </a:solidFill>
              </a:rPr>
              <a:t>Attention</a:t>
            </a:r>
            <a:endParaRPr lang="it-IT" sz="1400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400" dirty="0"/>
              <a:t>Ha ottenuto le performance migliori in assoluto.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400" dirty="0"/>
              <a:t>Ottimo equilibrio tra le due classi, con pochi falsi positivi e negativi.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E24A46FB-48D8-CEE7-88B3-6E91E39D3CC3}"/>
              </a:ext>
            </a:extLst>
          </p:cNvPr>
          <p:cNvSpPr txBox="1">
            <a:spLocks/>
          </p:cNvSpPr>
          <p:nvPr/>
        </p:nvSpPr>
        <p:spPr>
          <a:xfrm>
            <a:off x="4298304" y="1702320"/>
            <a:ext cx="3547242" cy="4677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400" dirty="0">
                <a:solidFill>
                  <a:schemeClr val="accent1"/>
                </a:solidFill>
              </a:rPr>
              <a:t>Modello </a:t>
            </a:r>
            <a:r>
              <a:rPr lang="it-IT" sz="1400" dirty="0" err="1">
                <a:solidFill>
                  <a:schemeClr val="accent1"/>
                </a:solidFill>
              </a:rPr>
              <a:t>pre</a:t>
            </a:r>
            <a:r>
              <a:rPr lang="it-IT" sz="1400" dirty="0">
                <a:solidFill>
                  <a:schemeClr val="accent1"/>
                </a:solidFill>
              </a:rPr>
              <a:t>-addestrato con </a:t>
            </a:r>
            <a:r>
              <a:rPr lang="it-IT" sz="1400" dirty="0" err="1">
                <a:solidFill>
                  <a:schemeClr val="accent1"/>
                </a:solidFill>
              </a:rPr>
              <a:t>Attention</a:t>
            </a:r>
            <a:endParaRPr lang="it-IT" sz="1400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400" dirty="0"/>
              <a:t>Ha mostrato un netto calo di performance rispetto alla versione senza </a:t>
            </a:r>
            <a:r>
              <a:rPr lang="it-IT" sz="1400" dirty="0" err="1"/>
              <a:t>attention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r>
              <a:rPr lang="it-IT" sz="1400" dirty="0"/>
              <a:t>La </a:t>
            </a:r>
            <a:r>
              <a:rPr lang="it-IT" sz="1400" dirty="0" err="1"/>
              <a:t>confusion</a:t>
            </a:r>
            <a:r>
              <a:rPr lang="it-IT" sz="1400" dirty="0"/>
              <a:t> </a:t>
            </a:r>
            <a:r>
              <a:rPr lang="it-IT" sz="1400" dirty="0" err="1"/>
              <a:t>matrix</a:t>
            </a:r>
            <a:r>
              <a:rPr lang="it-IT" sz="1400" dirty="0"/>
              <a:t> mostra un aumento di falsi positivi e negativi.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1400" dirty="0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BAE38614-D103-9FFC-F3DA-D6B42106210A}"/>
              </a:ext>
            </a:extLst>
          </p:cNvPr>
          <p:cNvSpPr txBox="1">
            <a:spLocks/>
          </p:cNvSpPr>
          <p:nvPr/>
        </p:nvSpPr>
        <p:spPr>
          <a:xfrm>
            <a:off x="7956036" y="1702320"/>
            <a:ext cx="3672981" cy="4569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>
                <a:solidFill>
                  <a:schemeClr val="accent1"/>
                </a:solidFill>
              </a:rPr>
              <a:t>Osservazioni</a:t>
            </a:r>
          </a:p>
          <a:p>
            <a:pPr marL="0" indent="0">
              <a:buNone/>
            </a:pPr>
            <a:r>
              <a:rPr lang="it-IT" sz="1400" dirty="0"/>
              <a:t>I modelli </a:t>
            </a:r>
            <a:r>
              <a:rPr lang="it-IT" sz="1400" dirty="0" err="1"/>
              <a:t>pre</a:t>
            </a:r>
            <a:r>
              <a:rPr lang="it-IT" sz="1400" dirty="0"/>
              <a:t>-addestrati offrono un </a:t>
            </a:r>
            <a:r>
              <a:rPr lang="it-IT" sz="1400" dirty="0">
                <a:solidFill>
                  <a:schemeClr val="accent1"/>
                </a:solidFill>
              </a:rPr>
              <a:t>vantaggio significativo </a:t>
            </a:r>
            <a:r>
              <a:rPr lang="it-IT" sz="1400" dirty="0"/>
              <a:t>rispetto alle reti custom, grazie alla capacità di riconoscere pattern visivi </a:t>
            </a:r>
            <a:r>
              <a:rPr lang="it-IT" sz="1400" dirty="0">
                <a:solidFill>
                  <a:schemeClr val="accent1"/>
                </a:solidFill>
              </a:rPr>
              <a:t>appresi</a:t>
            </a:r>
            <a:r>
              <a:rPr lang="it-IT" sz="1400" dirty="0"/>
              <a:t> su dataset molto più ampi (</a:t>
            </a:r>
            <a:r>
              <a:rPr lang="it-IT" sz="1400" dirty="0" err="1"/>
              <a:t>ImageNet</a:t>
            </a:r>
            <a:r>
              <a:rPr lang="it-IT" sz="1400" dirty="0"/>
              <a:t>).</a:t>
            </a:r>
          </a:p>
          <a:p>
            <a:pPr marL="0" indent="0">
              <a:buNone/>
            </a:pPr>
            <a:r>
              <a:rPr lang="it-IT" sz="1400" dirty="0"/>
              <a:t>La Self-</a:t>
            </a:r>
            <a:r>
              <a:rPr lang="it-IT" sz="1400" dirty="0" err="1"/>
              <a:t>Attention</a:t>
            </a:r>
            <a:r>
              <a:rPr lang="it-IT" sz="1400" dirty="0"/>
              <a:t>, sebbene sia in forma leggera, sulla carta avrebbe dovuto </a:t>
            </a:r>
            <a:r>
              <a:rPr lang="it-IT" sz="1400" dirty="0">
                <a:solidFill>
                  <a:schemeClr val="accent1"/>
                </a:solidFill>
              </a:rPr>
              <a:t>assicurare</a:t>
            </a:r>
            <a:r>
              <a:rPr lang="it-IT" sz="1400" dirty="0"/>
              <a:t> migliori performance, ma le ha </a:t>
            </a:r>
            <a:r>
              <a:rPr lang="it-IT" sz="1400" dirty="0">
                <a:solidFill>
                  <a:schemeClr val="accent1"/>
                </a:solidFill>
              </a:rPr>
              <a:t>peggiorate </a:t>
            </a:r>
            <a:r>
              <a:rPr lang="it-IT" sz="1400" dirty="0"/>
              <a:t>anche in questo caso: ha interferito con le feature già apprese, riducendo l’efficacia del </a:t>
            </a:r>
            <a:r>
              <a:rPr lang="it-IT" sz="1400" dirty="0" err="1"/>
              <a:t>backbone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r>
              <a:rPr lang="it-IT" sz="1400" dirty="0"/>
              <a:t>Probabilmente a causa di settings troppo limitanti, overfitting o ridondanza e incompatibilità tra self-</a:t>
            </a:r>
            <a:r>
              <a:rPr lang="it-IT" sz="1400" dirty="0" err="1"/>
              <a:t>attention</a:t>
            </a:r>
            <a:r>
              <a:rPr lang="it-IT" sz="1400" dirty="0"/>
              <a:t> e feature estratte da </a:t>
            </a:r>
            <a:r>
              <a:rPr lang="it-IT" sz="1400" dirty="0" err="1"/>
              <a:t>ResNet</a:t>
            </a:r>
            <a:r>
              <a:rPr lang="it-IT" sz="1400" dirty="0"/>
              <a:t>.</a:t>
            </a:r>
          </a:p>
        </p:txBody>
      </p:sp>
      <p:pic>
        <p:nvPicPr>
          <p:cNvPr id="4" name="Immagine 3" descr="Immagine che contiene testo, schermata, Carattere, menu&#10;&#10;Il contenuto generato dall'IA potrebbe non essere corretto.">
            <a:extLst>
              <a:ext uri="{FF2B5EF4-FFF2-40B4-BE49-F238E27FC236}">
                <a16:creationId xmlns:a16="http://schemas.microsoft.com/office/drawing/2014/main" id="{EB899077-32C7-F102-BE74-A6E4B02C9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589" y="3206847"/>
            <a:ext cx="3551630" cy="3182400"/>
          </a:xfrm>
          <a:prstGeom prst="rect">
            <a:avLst/>
          </a:prstGeom>
        </p:spPr>
      </p:pic>
      <p:pic>
        <p:nvPicPr>
          <p:cNvPr id="7" name="Immagine 6" descr="Immagine che contiene testo, schermata, Carattere, menu&#10;&#10;Il contenuto generato dall'IA potrebbe non essere corretto.">
            <a:extLst>
              <a:ext uri="{FF2B5EF4-FFF2-40B4-BE49-F238E27FC236}">
                <a16:creationId xmlns:a16="http://schemas.microsoft.com/office/drawing/2014/main" id="{A21A95B0-366F-2A74-AA87-90AFC0E0A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468" y="3206847"/>
            <a:ext cx="3551628" cy="31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34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32A07B-5A85-39D8-02DC-59197785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032" y="358215"/>
            <a:ext cx="10916736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Inferenza su Immagini Custom</a:t>
            </a:r>
            <a:endParaRPr lang="it-IT" noProof="0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B0659EC-9617-7F0C-C957-3841C8E0D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267" y="1597700"/>
            <a:ext cx="5812550" cy="419739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1400" noProof="0" dirty="0"/>
              <a:t>Per rendere il progetto </a:t>
            </a:r>
            <a:r>
              <a:rPr lang="it-IT" sz="1400" noProof="0" dirty="0">
                <a:solidFill>
                  <a:schemeClr val="accent1"/>
                </a:solidFill>
              </a:rPr>
              <a:t>realmente utilizzabile </a:t>
            </a:r>
            <a:r>
              <a:rPr lang="it-IT" sz="1400" noProof="0" dirty="0"/>
              <a:t>anche al di fuori del contesto sperimentale, è stata sviluppata una funzione dedicata all’inferenza su immagini custom, cioè non presenti nel dataset iniziale.</a:t>
            </a:r>
          </a:p>
          <a:p>
            <a:r>
              <a:rPr lang="it-IT" sz="1400" noProof="0" dirty="0"/>
              <a:t>La </a:t>
            </a:r>
            <a:r>
              <a:rPr lang="it-IT" sz="1400" noProof="0" dirty="0">
                <a:solidFill>
                  <a:schemeClr val="accent1"/>
                </a:solidFill>
              </a:rPr>
              <a:t>funzione </a:t>
            </a:r>
            <a:r>
              <a:rPr lang="it-IT" sz="1400" noProof="0" dirty="0" err="1">
                <a:solidFill>
                  <a:schemeClr val="accent1"/>
                </a:solidFill>
              </a:rPr>
              <a:t>do_inference</a:t>
            </a:r>
            <a:r>
              <a:rPr lang="it-IT" sz="1400" noProof="0" dirty="0"/>
              <a:t> utilizza il migliore modello effettuando la predizione in base alle caratteristiche apprese durante l'addestramento.</a:t>
            </a:r>
          </a:p>
          <a:p>
            <a:r>
              <a:rPr lang="it-IT" sz="1400" noProof="0" dirty="0"/>
              <a:t>Le immagini prima di essere classificate, vengono sottoposte allo </a:t>
            </a:r>
            <a:r>
              <a:rPr lang="it-IT" sz="1400" noProof="0" dirty="0">
                <a:solidFill>
                  <a:schemeClr val="accent1"/>
                </a:solidFill>
              </a:rPr>
              <a:t>stesso </a:t>
            </a:r>
            <a:r>
              <a:rPr lang="it-IT" sz="1400" noProof="0" dirty="0" err="1">
                <a:solidFill>
                  <a:schemeClr val="accent1"/>
                </a:solidFill>
              </a:rPr>
              <a:t>pre</a:t>
            </a:r>
            <a:r>
              <a:rPr lang="it-IT" sz="1400" noProof="0" dirty="0">
                <a:solidFill>
                  <a:schemeClr val="accent1"/>
                </a:solidFill>
              </a:rPr>
              <a:t>-processing </a:t>
            </a:r>
            <a:r>
              <a:rPr lang="it-IT" sz="1400" noProof="0" dirty="0"/>
              <a:t>applicato in fase di </a:t>
            </a:r>
            <a:r>
              <a:rPr lang="it-IT" sz="1400" noProof="0" dirty="0" err="1"/>
              <a:t>trating</a:t>
            </a:r>
            <a:r>
              <a:rPr lang="it-IT" sz="1400" noProof="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/>
              <a:t>Ridimensionamento alla dimensione standard del modello (224x224)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/>
              <a:t>Normalizzazione dei pixel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/>
              <a:t>Conversione in tensore compatibile con </a:t>
            </a:r>
            <a:r>
              <a:rPr lang="it-IT" sz="1400" noProof="0" dirty="0" err="1"/>
              <a:t>TensorFlow</a:t>
            </a:r>
            <a:endParaRPr lang="it-IT" sz="1400" noProof="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B5A5379-5F70-9F72-1681-D7706FAE8AF1}"/>
              </a:ext>
            </a:extLst>
          </p:cNvPr>
          <p:cNvSpPr txBox="1"/>
          <p:nvPr/>
        </p:nvSpPr>
        <p:spPr>
          <a:xfrm>
            <a:off x="7562850" y="28098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noProof="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0821313-CD6F-C93A-EDBA-704B961BC9C3}"/>
              </a:ext>
            </a:extLst>
          </p:cNvPr>
          <p:cNvSpPr txBox="1"/>
          <p:nvPr/>
        </p:nvSpPr>
        <p:spPr>
          <a:xfrm>
            <a:off x="6290817" y="5889394"/>
            <a:ext cx="5030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/>
              <a:t>Esempio di output su utilizzo della funzione di inferenza</a:t>
            </a:r>
          </a:p>
        </p:txBody>
      </p:sp>
      <p:pic>
        <p:nvPicPr>
          <p:cNvPr id="5" name="Immagine 4" descr="Immagine che contiene testo, schermata&#10;&#10;Il contenuto generato dall'IA potrebbe non essere corretto.">
            <a:extLst>
              <a:ext uri="{FF2B5EF4-FFF2-40B4-BE49-F238E27FC236}">
                <a16:creationId xmlns:a16="http://schemas.microsoft.com/office/drawing/2014/main" id="{6710F445-5554-8623-FCFF-397E5FC96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817" y="1597700"/>
            <a:ext cx="5422916" cy="4197398"/>
          </a:xfrm>
          <a:prstGeom prst="rect">
            <a:avLst/>
          </a:prstGeom>
        </p:spPr>
      </p:pic>
      <p:pic>
        <p:nvPicPr>
          <p:cNvPr id="9" name="Immagine 8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2C9ED1BA-7AF4-8683-ECD8-CDB0A4CE9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67" y="4973924"/>
            <a:ext cx="5617733" cy="13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70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E3AD02-7B54-F2C4-3FD0-4652CBD81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ED5AB1-1139-0365-FD1F-3C8EDC235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90459"/>
            <a:ext cx="121920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it-IT" noProof="0" dirty="0"/>
              <a:t>Ripetibilità e </a:t>
            </a:r>
            <a:br>
              <a:rPr lang="it-IT" noProof="0" dirty="0"/>
            </a:br>
            <a:r>
              <a:rPr lang="it-IT" noProof="0" dirty="0"/>
              <a:t>configurazione dei test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3175A89-53E9-E668-1D36-726F0D2CD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3057" y="2072389"/>
            <a:ext cx="7100897" cy="28772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z="1400" noProof="0" dirty="0"/>
              <a:t>Per garantire ripetibilità e facilitare la </a:t>
            </a:r>
            <a:r>
              <a:rPr lang="it-IT" sz="1400" noProof="0" dirty="0">
                <a:solidFill>
                  <a:schemeClr val="accent1"/>
                </a:solidFill>
              </a:rPr>
              <a:t>sperimentazione automatica</a:t>
            </a:r>
            <a:r>
              <a:rPr lang="it-IT" sz="1400" noProof="0" dirty="0"/>
              <a:t>, l'intero flusso è stato configurato tramite un file JSON strutturato.</a:t>
            </a:r>
          </a:p>
          <a:p>
            <a:r>
              <a:rPr lang="it-IT" sz="1400" noProof="0" dirty="0"/>
              <a:t>Grazie a ciò si ottiene: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>
                <a:solidFill>
                  <a:schemeClr val="accent1"/>
                </a:solidFill>
              </a:rPr>
              <a:t>Ripetibilità</a:t>
            </a:r>
            <a:r>
              <a:rPr lang="it-IT" sz="1400" noProof="0" dirty="0"/>
              <a:t>: le esperienze sono eseguibili in modo deterministico, anche a distanza di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>
                <a:solidFill>
                  <a:schemeClr val="accent1"/>
                </a:solidFill>
              </a:rPr>
              <a:t>Tracciabilità</a:t>
            </a:r>
            <a:r>
              <a:rPr lang="it-IT" sz="1400" noProof="0" dirty="0"/>
              <a:t>: ogni esperimento può essere documentato, </a:t>
            </a:r>
            <a:r>
              <a:rPr lang="it-IT" sz="1400" noProof="0" dirty="0" err="1"/>
              <a:t>versionato</a:t>
            </a:r>
            <a:r>
              <a:rPr lang="it-IT" sz="1400" noProof="0" dirty="0"/>
              <a:t> e confrontato in base ai parametri salvati.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>
                <a:solidFill>
                  <a:schemeClr val="accent1"/>
                </a:solidFill>
              </a:rPr>
              <a:t>Modularità</a:t>
            </a:r>
            <a:r>
              <a:rPr lang="it-IT" sz="1400" noProof="0" dirty="0"/>
              <a:t>: è possibile testare combinazioni di </a:t>
            </a:r>
            <a:r>
              <a:rPr lang="it-IT" sz="1400" noProof="0" dirty="0" err="1"/>
              <a:t>iperparametri</a:t>
            </a:r>
            <a:r>
              <a:rPr lang="it-IT" sz="1400" noProof="0" dirty="0"/>
              <a:t>, split, e </a:t>
            </a:r>
            <a:r>
              <a:rPr lang="it-IT" sz="1400" noProof="0" dirty="0" err="1"/>
              <a:t>pre</a:t>
            </a:r>
            <a:r>
              <a:rPr lang="it-IT" sz="1400" noProof="0" dirty="0"/>
              <a:t>-processing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noProof="0" dirty="0">
                <a:solidFill>
                  <a:schemeClr val="accent1"/>
                </a:solidFill>
              </a:rPr>
              <a:t>Automazione</a:t>
            </a:r>
            <a:r>
              <a:rPr lang="it-IT" sz="1400" noProof="0" dirty="0"/>
              <a:t>: la configurazione viene valutata e salvata automaticamente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FDB3C86-E65C-1344-B919-5A2F3545F857}"/>
              </a:ext>
            </a:extLst>
          </p:cNvPr>
          <p:cNvSpPr txBox="1"/>
          <p:nvPr/>
        </p:nvSpPr>
        <p:spPr>
          <a:xfrm>
            <a:off x="1047697" y="2201637"/>
            <a:ext cx="2869188" cy="29511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pPr>
              <a:lnSpc>
                <a:spcPts val="1350"/>
              </a:lnSpc>
              <a:buNone/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dataset_root_dir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"data"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logs_path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"logs"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image_height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224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image_width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224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batch_size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32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epochs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attention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pre_trained_resnet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best_model_name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model.keras</a:t>
            </a:r>
            <a:r>
              <a:rPr lang="it-IT" sz="10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splits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pPr>
              <a:lnSpc>
                <a:spcPts val="1350"/>
              </a:lnSpc>
              <a:buNone/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p_train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0.7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p_test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0.15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"</a:t>
            </a:r>
            <a:r>
              <a:rPr lang="it-IT" sz="1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p_val</a:t>
            </a:r>
            <a:r>
              <a:rPr lang="it-IT" sz="10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it-IT" sz="10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0.15</a:t>
            </a:r>
            <a:endParaRPr lang="it-IT" sz="10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ts val="1350"/>
              </a:lnSpc>
            </a:pPr>
            <a:r>
              <a:rPr lang="it-IT" sz="1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D866015-5EFA-4F39-DD83-760FD4F2CF6E}"/>
              </a:ext>
            </a:extLst>
          </p:cNvPr>
          <p:cNvSpPr txBox="1"/>
          <p:nvPr/>
        </p:nvSpPr>
        <p:spPr>
          <a:xfrm>
            <a:off x="1003992" y="1966229"/>
            <a:ext cx="1401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/>
              <a:t>default_config.json</a:t>
            </a:r>
            <a:r>
              <a:rPr lang="it-IT" sz="1000" dirty="0"/>
              <a:t>:</a:t>
            </a:r>
          </a:p>
        </p:txBody>
      </p:sp>
      <p:pic>
        <p:nvPicPr>
          <p:cNvPr id="5" name="Immagine 4" descr="Immagine che contiene testo, schermata, Carattere, nero&#10;&#10;Il contenuto generato dall'IA potrebbe non essere corretto.">
            <a:extLst>
              <a:ext uri="{FF2B5EF4-FFF2-40B4-BE49-F238E27FC236}">
                <a16:creationId xmlns:a16="http://schemas.microsoft.com/office/drawing/2014/main" id="{91830E05-5982-AD5C-368E-5015090DC8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42"/>
          <a:stretch>
            <a:fillRect/>
          </a:stretch>
        </p:blipFill>
        <p:spPr>
          <a:xfrm>
            <a:off x="4153057" y="4949657"/>
            <a:ext cx="6032253" cy="14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8CFE9C-2E87-85A9-A4CF-2CD5D4A0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4373"/>
            <a:ext cx="12192000" cy="1293028"/>
          </a:xfrm>
        </p:spPr>
        <p:txBody>
          <a:bodyPr/>
          <a:lstStyle/>
          <a:p>
            <a:pPr algn="ctr"/>
            <a:r>
              <a:rPr lang="it-IT" noProof="0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5D3A1E-C374-446F-3BAE-40ACA7272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9100" y="2057401"/>
            <a:ext cx="5494812" cy="4161283"/>
          </a:xfrm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it-IT" sz="1400" noProof="0" dirty="0"/>
              <a:t>Il progetto ha dimostrato come un modello basato su convoluzioni e la presenza o meno di meccanismi di attenzione possa essere </a:t>
            </a:r>
            <a:r>
              <a:rPr lang="it-IT" sz="1400" noProof="0" dirty="0">
                <a:solidFill>
                  <a:schemeClr val="accent1"/>
                </a:solidFill>
              </a:rPr>
              <a:t>efficace</a:t>
            </a:r>
            <a:r>
              <a:rPr lang="it-IT" sz="1400" noProof="0" dirty="0"/>
              <a:t> nel distinguere volti reali da quelli generati artificialmente.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it-IT" sz="1400" noProof="0" dirty="0"/>
              <a:t>L'integrazione </a:t>
            </a:r>
            <a:r>
              <a:rPr lang="it-IT" sz="1400" dirty="0"/>
              <a:t>dell’</a:t>
            </a:r>
            <a:r>
              <a:rPr lang="it-IT" sz="1400" noProof="0" dirty="0" err="1">
                <a:solidFill>
                  <a:schemeClr val="accent1"/>
                </a:solidFill>
              </a:rPr>
              <a:t>attention</a:t>
            </a:r>
            <a:r>
              <a:rPr lang="it-IT" sz="1400" noProof="0" dirty="0"/>
              <a:t> layer è un punto cruciale che andrebbe sperimentato e approfondito per migliorare la </a:t>
            </a:r>
            <a:r>
              <a:rPr lang="it-IT" sz="1400" noProof="0" dirty="0">
                <a:solidFill>
                  <a:schemeClr val="accent1"/>
                </a:solidFill>
              </a:rPr>
              <a:t>capacità del modello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noProof="0" dirty="0"/>
              <a:t>permettendo di concentrarsi sulle aree più significative del volto.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it-IT" sz="1400" noProof="0" dirty="0"/>
              <a:t>Il modelli sono stati sviluppati principalmente a scopo dimostrativo, volutamente mantenuti semplici, con un numero ridotto di layer e parametri, per contenere i tempi di addestramento e rispettare i vincoli hardware.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it-IT" sz="1400" noProof="0" dirty="0"/>
              <a:t>Con più dati, più risorse computazionali e tempi di training più lunghi, sarebbe stato possibile </a:t>
            </a:r>
            <a:r>
              <a:rPr lang="it-IT" sz="1400" noProof="0" dirty="0">
                <a:solidFill>
                  <a:schemeClr val="accent1"/>
                </a:solidFill>
              </a:rPr>
              <a:t>sperimentare architetture più profonde</a:t>
            </a:r>
            <a:r>
              <a:rPr lang="it-IT" sz="1400" noProof="0" dirty="0"/>
              <a:t> e complesse.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it-IT" sz="1400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1D2AF98-A760-C690-4594-981F671F1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088" y="2057401"/>
            <a:ext cx="5494812" cy="4161283"/>
          </a:xfrm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it-IT" sz="1400" dirty="0"/>
              <a:t>Il lavoro svolto in questo </a:t>
            </a:r>
            <a:r>
              <a:rPr lang="it-IT" sz="1400" dirty="0" err="1"/>
              <a:t>assignment</a:t>
            </a:r>
            <a:r>
              <a:rPr lang="it-IT" sz="1400" dirty="0"/>
              <a:t> apre diverse possibilità per eventuali </a:t>
            </a:r>
            <a:r>
              <a:rPr lang="it-IT" sz="1400" dirty="0">
                <a:solidFill>
                  <a:schemeClr val="accent1"/>
                </a:solidFill>
              </a:rPr>
              <a:t>sviluppi futuri</a:t>
            </a:r>
            <a:r>
              <a:rPr lang="it-IT" sz="1400" dirty="0"/>
              <a:t>:</a:t>
            </a:r>
          </a:p>
          <a:p>
            <a:pPr>
              <a:buClr>
                <a:schemeClr val="accent1"/>
              </a:buClr>
            </a:pPr>
            <a:r>
              <a:rPr lang="it-IT" sz="1400" dirty="0">
                <a:solidFill>
                  <a:schemeClr val="accent1"/>
                </a:solidFill>
              </a:rPr>
              <a:t>Ampliare il dataset </a:t>
            </a:r>
            <a:r>
              <a:rPr lang="it-IT" sz="1400" dirty="0"/>
              <a:t>porterebbe a migliori risultati, includendo anche immagini generate da altri modelli</a:t>
            </a:r>
          </a:p>
          <a:p>
            <a:pPr>
              <a:buClr>
                <a:schemeClr val="accent1"/>
              </a:buClr>
            </a:pPr>
            <a:r>
              <a:rPr lang="it-IT" sz="1400" dirty="0"/>
              <a:t>Utilizzare </a:t>
            </a:r>
            <a:r>
              <a:rPr lang="it-IT" sz="1400" dirty="0">
                <a:solidFill>
                  <a:schemeClr val="accent1"/>
                </a:solidFill>
              </a:rPr>
              <a:t>meccanismi di visualizzazione </a:t>
            </a:r>
            <a:r>
              <a:rPr lang="it-IT" sz="1400" dirty="0"/>
              <a:t>dei pesi per capire quali tipi di pattern o caratteristiche la rete sta imparando a riconoscere a diversi livelli di astrazione</a:t>
            </a:r>
          </a:p>
          <a:p>
            <a:pPr>
              <a:buClr>
                <a:schemeClr val="accent1"/>
              </a:buClr>
            </a:pPr>
            <a:r>
              <a:rPr lang="it-IT" sz="1400" dirty="0"/>
              <a:t>Applicare </a:t>
            </a:r>
            <a:r>
              <a:rPr lang="it-IT" sz="1400" dirty="0">
                <a:solidFill>
                  <a:schemeClr val="accent1"/>
                </a:solidFill>
              </a:rPr>
              <a:t>debugging per identificare problemi </a:t>
            </a:r>
            <a:r>
              <a:rPr lang="it-IT" sz="1400" dirty="0"/>
              <a:t>se la rete non apprende come previsto (ad esempio, pesi che non si aggiornano, strati che non si attivano, o filtri che rilevano rumore invece di feature significative)</a:t>
            </a:r>
          </a:p>
          <a:p>
            <a:pPr>
              <a:buClr>
                <a:schemeClr val="accent1"/>
              </a:buClr>
            </a:pPr>
            <a:r>
              <a:rPr lang="it-IT" sz="1400" dirty="0"/>
              <a:t>Utilizzare queste intuizioni per modificare l'architettura, i parametri o i dati di addestramento e osservare l’andamento delle prestazioni.</a:t>
            </a:r>
          </a:p>
        </p:txBody>
      </p:sp>
    </p:spTree>
    <p:extLst>
      <p:ext uri="{BB962C8B-B14F-4D97-AF65-F5344CB8AC3E}">
        <p14:creationId xmlns:p14="http://schemas.microsoft.com/office/powerpoint/2010/main" val="3208017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C22D378-2ADD-6F62-E6F2-42FF8569B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2161" y="180580"/>
            <a:ext cx="7434070" cy="14743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000" noProof="0" dirty="0" err="1"/>
              <a:t>Bibliografia</a:t>
            </a:r>
            <a:endParaRPr lang="en-US" sz="4000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A6FF2774-20F6-72D3-2C60-ED73CD7EB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4706" y="1441450"/>
            <a:ext cx="8590069" cy="498963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dirty="0"/>
              <a:t>Self-Attention Generative Adversarial Networks, Han Zhang, Ian Goodfellow, Dimitris Metaxas, Augustus Odena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dirty="0" err="1"/>
              <a:t>Keras</a:t>
            </a:r>
            <a:r>
              <a:rPr lang="en-US" sz="1400" dirty="0"/>
              <a:t> Metrics: Everything You Need to Know</a:t>
            </a:r>
            <a:br>
              <a:rPr lang="en-US" sz="1400" dirty="0"/>
            </a:br>
            <a:r>
              <a:rPr lang="en-US" sz="1400" dirty="0">
                <a:hlinkClick r:id="rId5"/>
              </a:rPr>
              <a:t>https://www.n</a:t>
            </a:r>
            <a:r>
              <a:rPr lang="en-US" sz="1400" noProof="0" dirty="0">
                <a:hlinkClick r:id="rId5"/>
              </a:rPr>
              <a:t>eptune.ai/blog/keras-metrics</a:t>
            </a:r>
            <a:endParaRPr lang="en-US" sz="1400" noProof="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dirty="0" err="1"/>
              <a:t>Keras</a:t>
            </a:r>
            <a:r>
              <a:rPr lang="en-US" sz="1400" dirty="0"/>
              <a:t> Api Callbacks Documentation</a:t>
            </a:r>
            <a:br>
              <a:rPr lang="en-US" sz="1400" dirty="0"/>
            </a:br>
            <a:r>
              <a:rPr lang="en-US" sz="1400" dirty="0">
                <a:hlinkClick r:id="rId6"/>
              </a:rPr>
              <a:t>https://keras.io/api/callbacks</a:t>
            </a:r>
            <a:endParaRPr lang="en-US" sz="14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dirty="0"/>
              <a:t>The Annotated ResNet-50</a:t>
            </a:r>
            <a:br>
              <a:rPr lang="en-US" sz="1400" dirty="0"/>
            </a:br>
            <a:r>
              <a:rPr lang="en-US" sz="1400" dirty="0">
                <a:hlinkClick r:id="rId7"/>
              </a:rPr>
              <a:t>https://medium.com/data-science/the-annotated-resnet-50-a6c536034758</a:t>
            </a:r>
            <a:endParaRPr lang="en-US" sz="1400" noProof="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noProof="0" dirty="0"/>
              <a:t>Kaggle Dataset: Flickr-Faces-HQ Dataset (FFHQ)</a:t>
            </a:r>
            <a:br>
              <a:rPr lang="en-US" sz="1400" noProof="0" dirty="0"/>
            </a:br>
            <a:r>
              <a:rPr lang="en-US" sz="1400" dirty="0">
                <a:hlinkClick r:id="rId8"/>
              </a:rPr>
              <a:t>https://www.kaggle.com/datasets/arnaud58/flickrfaceshq-dataset-ffhq/data</a:t>
            </a:r>
            <a:endParaRPr lang="en-US" sz="1400" noProof="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noProof="0" dirty="0"/>
              <a:t>Kaggle Dataset: Person Face Dataset (</a:t>
            </a:r>
            <a:r>
              <a:rPr lang="en-US" sz="1400" noProof="0" dirty="0" err="1"/>
              <a:t>thispersondoesnotexist</a:t>
            </a:r>
            <a:r>
              <a:rPr lang="en-US" sz="1400" noProof="0" dirty="0"/>
              <a:t>)</a:t>
            </a:r>
            <a:br>
              <a:rPr lang="en-US" sz="1400" noProof="0" dirty="0"/>
            </a:br>
            <a:r>
              <a:rPr lang="en-US" sz="1400" dirty="0">
                <a:hlinkClick r:id="rId9"/>
              </a:rPr>
              <a:t>https://www.kaggle.com/datasets/almightyj/person-face-dataset-thispersondoesnotexist/data</a:t>
            </a:r>
            <a:endParaRPr lang="en-US" sz="1400" dirty="0"/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1400" dirty="0" err="1"/>
              <a:t>CNNtention</a:t>
            </a:r>
            <a:r>
              <a:rPr lang="en-US" sz="1400" dirty="0"/>
              <a:t>: Can CNNs do better with Attention?</a:t>
            </a:r>
            <a:br>
              <a:rPr lang="en-US" sz="1400" dirty="0"/>
            </a:br>
            <a:r>
              <a:rPr lang="en-US" sz="1400" dirty="0">
                <a:hlinkClick r:id="rId10"/>
              </a:rPr>
              <a:t>https://arxiv.org/html/2412.11657v2</a:t>
            </a:r>
            <a:endParaRPr lang="en-US" sz="1400" noProof="0" dirty="0"/>
          </a:p>
        </p:txBody>
      </p:sp>
    </p:spTree>
    <p:extLst>
      <p:ext uri="{BB962C8B-B14F-4D97-AF65-F5344CB8AC3E}">
        <p14:creationId xmlns:p14="http://schemas.microsoft.com/office/powerpoint/2010/main" val="2959727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8B9A99-D9D2-1A20-D607-4C826AB8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881694" cy="4697896"/>
          </a:xfrm>
        </p:spPr>
        <p:txBody>
          <a:bodyPr>
            <a:normAutofit/>
          </a:bodyPr>
          <a:lstStyle/>
          <a:p>
            <a:r>
              <a:rPr lang="it-IT" dirty="0"/>
              <a:t>Introduzione e 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4C5EBD-73D3-9298-CC6A-74F98F36B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506" y="691444"/>
            <a:ext cx="6684996" cy="547511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t-IT" sz="1400" noProof="0" dirty="0"/>
              <a:t>In questo </a:t>
            </a:r>
            <a:r>
              <a:rPr lang="it-IT" sz="1400" noProof="0" dirty="0" err="1"/>
              <a:t>assignment</a:t>
            </a:r>
            <a:r>
              <a:rPr lang="it-IT" sz="1400" noProof="0" dirty="0"/>
              <a:t> è stato affrontato un compito di </a:t>
            </a:r>
            <a:r>
              <a:rPr lang="it-IT" sz="1400" noProof="0" dirty="0">
                <a:solidFill>
                  <a:schemeClr val="accent1"/>
                </a:solidFill>
              </a:rPr>
              <a:t>classificazione binaria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noProof="0" dirty="0"/>
              <a:t>mirato a determinare se un </a:t>
            </a:r>
            <a:r>
              <a:rPr lang="it-IT" sz="1400" dirty="0"/>
              <a:t>volto è reale o generato artificialmente da modelli AI.</a:t>
            </a:r>
          </a:p>
          <a:p>
            <a:pPr marL="0" indent="0">
              <a:buNone/>
            </a:pPr>
            <a:r>
              <a:rPr lang="it-IT" sz="1400" noProof="0" dirty="0"/>
              <a:t>Per affrontare il problema è stato adottato un approccio basato sul deep learning, progettando una </a:t>
            </a:r>
            <a:r>
              <a:rPr lang="it-IT" sz="1400" noProof="0" dirty="0">
                <a:solidFill>
                  <a:schemeClr val="accent1"/>
                </a:solidFill>
              </a:rPr>
              <a:t>rete neurale </a:t>
            </a:r>
            <a:r>
              <a:rPr lang="it-IT" sz="1400" noProof="0" dirty="0" err="1">
                <a:solidFill>
                  <a:schemeClr val="accent1"/>
                </a:solidFill>
              </a:rPr>
              <a:t>convoluzionale</a:t>
            </a:r>
            <a:r>
              <a:rPr lang="it-IT" sz="1400" noProof="0" dirty="0">
                <a:solidFill>
                  <a:schemeClr val="accent1"/>
                </a:solidFill>
              </a:rPr>
              <a:t> </a:t>
            </a:r>
            <a:r>
              <a:rPr lang="it-IT" sz="1400" noProof="0" dirty="0"/>
              <a:t>(CNN) capace di apprendere le caratteristiche distintive tra volti umani reali e volti sintetici.</a:t>
            </a:r>
          </a:p>
          <a:p>
            <a:pPr marL="0" indent="0">
              <a:buNone/>
            </a:pPr>
            <a:r>
              <a:rPr lang="it-IT" sz="1400" dirty="0"/>
              <a:t>Vengono progettate e valutate </a:t>
            </a:r>
            <a:r>
              <a:rPr lang="it-IT" sz="1400" dirty="0">
                <a:solidFill>
                  <a:schemeClr val="accent1"/>
                </a:solidFill>
              </a:rPr>
              <a:t>diverse soluzioni CNN</a:t>
            </a:r>
            <a:r>
              <a:rPr lang="it-IT" sz="1400" dirty="0"/>
              <a:t> anche con l’utilizzo di un </a:t>
            </a:r>
            <a:r>
              <a:rPr lang="it-IT" sz="1400" dirty="0">
                <a:solidFill>
                  <a:schemeClr val="accent1"/>
                </a:solidFill>
              </a:rPr>
              <a:t>meccanismo di attenzione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r>
              <a:rPr lang="it-IT" sz="1400" noProof="0" dirty="0"/>
              <a:t>Il processo è stato strutturato nei seguenti passaggi principali: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Raccolta, bilanciamento e </a:t>
            </a:r>
            <a:r>
              <a:rPr lang="it-IT" sz="1400" noProof="0" dirty="0" err="1">
                <a:solidFill>
                  <a:schemeClr val="accent1"/>
                </a:solidFill>
              </a:rPr>
              <a:t>pre</a:t>
            </a:r>
            <a:r>
              <a:rPr lang="it-IT" sz="1400" noProof="0" dirty="0">
                <a:solidFill>
                  <a:schemeClr val="accent1"/>
                </a:solidFill>
              </a:rPr>
              <a:t>-processing</a:t>
            </a:r>
            <a:r>
              <a:rPr lang="it-IT" sz="1400" noProof="0" dirty="0"/>
              <a:t> del dataset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Progettazione </a:t>
            </a:r>
            <a:r>
              <a:rPr lang="it-IT" sz="1400" noProof="0" dirty="0"/>
              <a:t>del modello basato su CNN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Adozione</a:t>
            </a:r>
            <a:r>
              <a:rPr lang="it-IT" sz="1400" noProof="0" dirty="0"/>
              <a:t> di strategie di addestramento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it-IT" sz="1400" dirty="0">
                <a:solidFill>
                  <a:schemeClr val="accent1"/>
                </a:solidFill>
              </a:rPr>
              <a:t>Valutazione</a:t>
            </a:r>
            <a:r>
              <a:rPr lang="it-IT" sz="1400" noProof="0" dirty="0"/>
              <a:t> </a:t>
            </a:r>
            <a:r>
              <a:rPr lang="it-IT" sz="1400" dirty="0"/>
              <a:t>e analisi delle performance</a:t>
            </a:r>
          </a:p>
          <a:p>
            <a:pPr marL="457200" indent="-457200">
              <a:buClr>
                <a:schemeClr val="tx1"/>
              </a:buClr>
              <a:buAutoNum type="arabicPeriod"/>
            </a:pPr>
            <a:r>
              <a:rPr lang="it-IT" sz="1400" dirty="0">
                <a:solidFill>
                  <a:schemeClr val="accent1"/>
                </a:solidFill>
              </a:rPr>
              <a:t>Inferenza</a:t>
            </a:r>
            <a:r>
              <a:rPr lang="it-IT" sz="1400" dirty="0"/>
              <a:t> su immagini custom</a:t>
            </a:r>
            <a:endParaRPr lang="it-IT" sz="1400" noProof="0" dirty="0"/>
          </a:p>
          <a:p>
            <a:pPr marL="457200" indent="-457200">
              <a:buClr>
                <a:schemeClr val="tx1"/>
              </a:buClr>
              <a:buAutoNum type="arabicPeriod"/>
            </a:pPr>
            <a:endParaRPr lang="it-IT" sz="100" noProof="0" dirty="0"/>
          </a:p>
        </p:txBody>
      </p:sp>
    </p:spTree>
    <p:extLst>
      <p:ext uri="{BB962C8B-B14F-4D97-AF65-F5344CB8AC3E}">
        <p14:creationId xmlns:p14="http://schemas.microsoft.com/office/powerpoint/2010/main" val="238259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CC944615-CB61-B46E-50F7-E105C9D5E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8606" y="1563621"/>
            <a:ext cx="7824441" cy="29330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noProof="0" dirty="0"/>
              <a:t>Il dataset utilizzato è composto da immagini reali e immagini </a:t>
            </a:r>
            <a:r>
              <a:rPr lang="it-IT" sz="1400" dirty="0"/>
              <a:t>AI </a:t>
            </a:r>
            <a:r>
              <a:rPr lang="it-IT" sz="1400" noProof="0" dirty="0" err="1"/>
              <a:t>generated</a:t>
            </a:r>
            <a:r>
              <a:rPr lang="it-IT" sz="1400" noProof="0" dirty="0"/>
              <a:t>, distribuite da </a:t>
            </a:r>
            <a:r>
              <a:rPr lang="it-IT" sz="1400" noProof="0" dirty="0">
                <a:hlinkClick r:id="rId3"/>
              </a:rPr>
              <a:t>www.kaggle.com</a:t>
            </a:r>
            <a:r>
              <a:rPr lang="it-IT" sz="1400" noProof="0" dirty="0"/>
              <a:t>.</a:t>
            </a:r>
          </a:p>
          <a:p>
            <a:pPr marL="0" indent="0">
              <a:buNone/>
            </a:pPr>
            <a:r>
              <a:rPr lang="it-IT" sz="1400" dirty="0"/>
              <a:t>Le immagini vengono </a:t>
            </a:r>
            <a:r>
              <a:rPr lang="it-IT" sz="1400" dirty="0">
                <a:solidFill>
                  <a:schemeClr val="accent1"/>
                </a:solidFill>
              </a:rPr>
              <a:t>suddivise in due: </a:t>
            </a:r>
            <a:r>
              <a:rPr lang="it-IT" sz="1400" dirty="0"/>
              <a:t>0_real_images e 1_fake_images.</a:t>
            </a:r>
          </a:p>
          <a:p>
            <a:pPr marL="0" indent="0">
              <a:buNone/>
            </a:pPr>
            <a:r>
              <a:rPr lang="it-IT" sz="1400" dirty="0"/>
              <a:t>A ciascuna immagine viene assegnata </a:t>
            </a:r>
            <a:r>
              <a:rPr lang="it-IT" sz="1400" dirty="0">
                <a:solidFill>
                  <a:schemeClr val="accent1"/>
                </a:solidFill>
              </a:rPr>
              <a:t>un’etichetta numerica </a:t>
            </a:r>
            <a:r>
              <a:rPr lang="it-IT" sz="1400" dirty="0"/>
              <a:t>corrispondente alla classe.</a:t>
            </a:r>
          </a:p>
          <a:p>
            <a:pPr marL="0" indent="0">
              <a:buNone/>
            </a:pPr>
            <a:r>
              <a:rPr lang="it-IT" sz="1400" noProof="0" dirty="0"/>
              <a:t>Per garantire una valutazione accurata e imparziale del modello, il dataset è stato </a:t>
            </a:r>
            <a:r>
              <a:rPr lang="it-IT" sz="1400" noProof="0" dirty="0">
                <a:solidFill>
                  <a:schemeClr val="accent1"/>
                </a:solidFill>
              </a:rPr>
              <a:t>suddiviso in tre sottoinsiemi </a:t>
            </a:r>
            <a:r>
              <a:rPr lang="it-IT" sz="1400" noProof="0" dirty="0"/>
              <a:t>distinti secondo le seguenti proporzioni:</a:t>
            </a:r>
          </a:p>
          <a:p>
            <a:r>
              <a:rPr lang="it-IT" sz="1400" noProof="0" dirty="0"/>
              <a:t>70% per l'addestramento</a:t>
            </a:r>
          </a:p>
          <a:p>
            <a:r>
              <a:rPr lang="it-IT" sz="1400" noProof="0" dirty="0"/>
              <a:t>15% per la validazione </a:t>
            </a:r>
          </a:p>
          <a:p>
            <a:r>
              <a:rPr lang="it-IT" sz="1400" dirty="0"/>
              <a:t>1</a:t>
            </a:r>
            <a:r>
              <a:rPr lang="it-IT" sz="1400" noProof="0" dirty="0"/>
              <a:t>5% per il test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AF0722B0-EE3E-6DB5-BC00-5E73F961ED41}"/>
              </a:ext>
            </a:extLst>
          </p:cNvPr>
          <p:cNvSpPr txBox="1">
            <a:spLocks/>
          </p:cNvSpPr>
          <p:nvPr/>
        </p:nvSpPr>
        <p:spPr>
          <a:xfrm>
            <a:off x="2071563" y="219032"/>
            <a:ext cx="9434639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Raccolta e </a:t>
            </a:r>
            <a:r>
              <a:rPr lang="it-IT" dirty="0" err="1"/>
              <a:t>pre</a:t>
            </a:r>
            <a:r>
              <a:rPr lang="it-IT" dirty="0"/>
              <a:t>-processing</a:t>
            </a:r>
          </a:p>
        </p:txBody>
      </p:sp>
      <p:sp>
        <p:nvSpPr>
          <p:cNvPr id="30" name="Segnaposto contenuto 2">
            <a:extLst>
              <a:ext uri="{FF2B5EF4-FFF2-40B4-BE49-F238E27FC236}">
                <a16:creationId xmlns:a16="http://schemas.microsoft.com/office/drawing/2014/main" id="{B634A3ED-AAC0-7DA2-B7E8-9550EFD72932}"/>
              </a:ext>
            </a:extLst>
          </p:cNvPr>
          <p:cNvSpPr txBox="1">
            <a:spLocks/>
          </p:cNvSpPr>
          <p:nvPr/>
        </p:nvSpPr>
        <p:spPr>
          <a:xfrm>
            <a:off x="8982635" y="1548093"/>
            <a:ext cx="2790757" cy="29486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1000" dirty="0">
                <a:solidFill>
                  <a:prstClr val="white"/>
                </a:solidFill>
              </a:rPr>
              <a:t>[INFO] N. images: 21554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1000" dirty="0">
                <a:solidFill>
                  <a:prstClr val="white"/>
                </a:solidFill>
              </a:rPr>
              <a:t>[INFO] </a:t>
            </a:r>
            <a:r>
              <a:rPr lang="it-IT" sz="1000" dirty="0" err="1">
                <a:solidFill>
                  <a:prstClr val="white"/>
                </a:solidFill>
              </a:rPr>
              <a:t>Original</a:t>
            </a:r>
            <a:r>
              <a:rPr lang="it-IT" sz="1000" dirty="0">
                <a:solidFill>
                  <a:prstClr val="white"/>
                </a:solidFill>
              </a:rPr>
              <a:t> class </a:t>
            </a:r>
            <a:r>
              <a:rPr lang="it-IT" sz="1000" dirty="0" err="1">
                <a:solidFill>
                  <a:prstClr val="white"/>
                </a:solidFill>
              </a:rPr>
              <a:t>distribution</a:t>
            </a:r>
            <a:r>
              <a:rPr lang="it-IT" sz="1000" dirty="0">
                <a:solidFill>
                  <a:prstClr val="white"/>
                </a:solidFill>
              </a:rPr>
              <a:t>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1000" dirty="0">
                <a:solidFill>
                  <a:prstClr val="white"/>
                </a:solidFill>
              </a:rPr>
              <a:t>	Real (11554), Fake (10000)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t-IT" sz="1000" dirty="0">
              <a:solidFill>
                <a:prstClr val="white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1000" dirty="0">
                <a:solidFill>
                  <a:prstClr val="white"/>
                </a:solidFill>
              </a:rPr>
              <a:t>[RESULT] Size of sets after </a:t>
            </a:r>
            <a:r>
              <a:rPr lang="it-IT" sz="1000" dirty="0" err="1">
                <a:solidFill>
                  <a:prstClr val="white"/>
                </a:solidFill>
              </a:rPr>
              <a:t>stratified</a:t>
            </a:r>
            <a:r>
              <a:rPr lang="it-IT" sz="1000" dirty="0">
                <a:solidFill>
                  <a:prstClr val="white"/>
                </a:solidFill>
              </a:rPr>
              <a:t> split: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1000" dirty="0">
                <a:solidFill>
                  <a:prstClr val="white"/>
                </a:solidFill>
              </a:rPr>
              <a:t>Training:    	15087 images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1000" dirty="0" err="1">
                <a:solidFill>
                  <a:prstClr val="white"/>
                </a:solidFill>
              </a:rPr>
              <a:t>Validation</a:t>
            </a:r>
            <a:r>
              <a:rPr lang="it-IT" sz="1000" dirty="0">
                <a:solidFill>
                  <a:prstClr val="white"/>
                </a:solidFill>
              </a:rPr>
              <a:t>:	3233 images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1000" dirty="0">
                <a:solidFill>
                  <a:prstClr val="white"/>
                </a:solidFill>
              </a:rPr>
              <a:t>Test:		3234 images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t-IT" sz="1000" dirty="0">
              <a:solidFill>
                <a:prstClr val="white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1000" dirty="0">
                <a:solidFill>
                  <a:prstClr val="white"/>
                </a:solidFill>
              </a:rPr>
              <a:t>[RESULT] Count per class in </a:t>
            </a:r>
            <a:r>
              <a:rPr lang="it-IT" sz="1000" dirty="0" err="1">
                <a:solidFill>
                  <a:prstClr val="white"/>
                </a:solidFill>
              </a:rPr>
              <a:t>each</a:t>
            </a:r>
            <a:r>
              <a:rPr lang="it-IT" sz="1000" dirty="0">
                <a:solidFill>
                  <a:prstClr val="white"/>
                </a:solidFill>
              </a:rPr>
              <a:t> dataset: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1000" dirty="0">
                <a:solidFill>
                  <a:prstClr val="white"/>
                </a:solidFill>
              </a:rPr>
              <a:t>Training: 	Real (8087), Fake (7000)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1000" dirty="0" err="1">
                <a:solidFill>
                  <a:prstClr val="white"/>
                </a:solidFill>
              </a:rPr>
              <a:t>Validation</a:t>
            </a:r>
            <a:r>
              <a:rPr lang="it-IT" sz="1000" dirty="0">
                <a:solidFill>
                  <a:prstClr val="white"/>
                </a:solidFill>
              </a:rPr>
              <a:t>: 	Real (1733), Fake (1500)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1000" dirty="0">
                <a:solidFill>
                  <a:prstClr val="white"/>
                </a:solidFill>
              </a:rPr>
              <a:t>Test:      	Real (1734), Fake (1500)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it-IT" sz="1000" dirty="0">
              <a:solidFill>
                <a:prstClr val="white"/>
              </a:solidFill>
            </a:endParaRP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1000" dirty="0">
                <a:solidFill>
                  <a:prstClr val="white"/>
                </a:solidFill>
              </a:rPr>
              <a:t>Size of new </a:t>
            </a:r>
            <a:r>
              <a:rPr lang="it-IT" sz="1000" dirty="0" err="1">
                <a:solidFill>
                  <a:prstClr val="white"/>
                </a:solidFill>
              </a:rPr>
              <a:t>tf.data.Dataset</a:t>
            </a:r>
            <a:r>
              <a:rPr lang="it-IT" sz="1000" dirty="0">
                <a:solidFill>
                  <a:prstClr val="white"/>
                </a:solidFill>
              </a:rPr>
              <a:t>: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1000" dirty="0">
                <a:solidFill>
                  <a:prstClr val="white"/>
                </a:solidFill>
              </a:rPr>
              <a:t>Training </a:t>
            </a:r>
            <a:r>
              <a:rPr lang="it-IT" sz="1000" dirty="0" err="1">
                <a:solidFill>
                  <a:prstClr val="white"/>
                </a:solidFill>
              </a:rPr>
              <a:t>batches</a:t>
            </a:r>
            <a:r>
              <a:rPr lang="it-IT" sz="1000" dirty="0">
                <a:solidFill>
                  <a:prstClr val="white"/>
                </a:solidFill>
              </a:rPr>
              <a:t>:	472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1000" dirty="0" err="1">
                <a:solidFill>
                  <a:prstClr val="white"/>
                </a:solidFill>
              </a:rPr>
              <a:t>Validation</a:t>
            </a:r>
            <a:r>
              <a:rPr lang="it-IT" sz="1000" dirty="0">
                <a:solidFill>
                  <a:prstClr val="white"/>
                </a:solidFill>
              </a:rPr>
              <a:t> </a:t>
            </a:r>
            <a:r>
              <a:rPr lang="it-IT" sz="1000" dirty="0" err="1">
                <a:solidFill>
                  <a:prstClr val="white"/>
                </a:solidFill>
              </a:rPr>
              <a:t>batches</a:t>
            </a:r>
            <a:r>
              <a:rPr lang="it-IT" sz="1000" dirty="0">
                <a:solidFill>
                  <a:prstClr val="white"/>
                </a:solidFill>
              </a:rPr>
              <a:t>: 	102</a:t>
            </a:r>
          </a:p>
          <a:p>
            <a:pPr marL="0" indent="0" defTabSz="45720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it-IT" sz="1000" dirty="0">
                <a:solidFill>
                  <a:prstClr val="white"/>
                </a:solidFill>
              </a:rPr>
              <a:t>Test </a:t>
            </a:r>
            <a:r>
              <a:rPr lang="it-IT" sz="1000" dirty="0" err="1">
                <a:solidFill>
                  <a:prstClr val="white"/>
                </a:solidFill>
              </a:rPr>
              <a:t>batches</a:t>
            </a:r>
            <a:r>
              <a:rPr lang="it-IT" sz="1000" dirty="0">
                <a:solidFill>
                  <a:prstClr val="white"/>
                </a:solidFill>
              </a:rPr>
              <a:t>:       	102</a:t>
            </a:r>
          </a:p>
        </p:txBody>
      </p:sp>
      <p:pic>
        <p:nvPicPr>
          <p:cNvPr id="5" name="Immagine 4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0AD9C6D8-7D56-2786-8EBF-FC5CFE7626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78"/>
          <a:stretch>
            <a:fillRect/>
          </a:stretch>
        </p:blipFill>
        <p:spPr>
          <a:xfrm>
            <a:off x="7057015" y="4698975"/>
            <a:ext cx="4716378" cy="1422126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CB118FEC-75B4-085F-1523-451DFA6323A1}"/>
              </a:ext>
            </a:extLst>
          </p:cNvPr>
          <p:cNvSpPr txBox="1">
            <a:spLocks/>
          </p:cNvSpPr>
          <p:nvPr/>
        </p:nvSpPr>
        <p:spPr>
          <a:xfrm>
            <a:off x="418606" y="4496697"/>
            <a:ext cx="6310345" cy="17857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/>
              <a:t>Questa suddivisione è stata effettuata in modo </a:t>
            </a:r>
            <a:r>
              <a:rPr lang="it-IT" sz="1400" dirty="0">
                <a:solidFill>
                  <a:schemeClr val="accent1"/>
                </a:solidFill>
              </a:rPr>
              <a:t>stratificato</a:t>
            </a:r>
            <a:r>
              <a:rPr lang="it-IT" sz="1400" dirty="0"/>
              <a:t>, assicurando che la </a:t>
            </a:r>
            <a:r>
              <a:rPr lang="it-IT" sz="1400" dirty="0">
                <a:solidFill>
                  <a:schemeClr val="accent1"/>
                </a:solidFill>
              </a:rPr>
              <a:t>proporzione tra le classi</a:t>
            </a:r>
            <a:r>
              <a:rPr lang="it-IT" sz="1400" dirty="0"/>
              <a:t> rimanesse costante in ciascun sottoinsieme evitando squilibri.</a:t>
            </a:r>
          </a:p>
          <a:p>
            <a:pPr marL="0" indent="0">
              <a:buNone/>
            </a:pPr>
            <a:r>
              <a:rPr lang="it-IT" sz="1400" dirty="0"/>
              <a:t>Il </a:t>
            </a:r>
            <a:r>
              <a:rPr lang="it-IT" sz="1400" dirty="0" err="1"/>
              <a:t>pre</a:t>
            </a:r>
            <a:r>
              <a:rPr lang="it-IT" sz="1400" dirty="0"/>
              <a:t>-processing delle immagini consiste nel </a:t>
            </a:r>
            <a:r>
              <a:rPr lang="it-IT" sz="1400" dirty="0">
                <a:solidFill>
                  <a:schemeClr val="accent1"/>
                </a:solidFill>
              </a:rPr>
              <a:t>ridimensionamento</a:t>
            </a:r>
            <a:r>
              <a:rPr lang="it-IT" sz="1400" dirty="0"/>
              <a:t> a 224x224 pixel e nella normalizzazione delle immagini.</a:t>
            </a:r>
          </a:p>
          <a:p>
            <a:pPr marL="0" indent="0">
              <a:buNone/>
            </a:pPr>
            <a:r>
              <a:rPr lang="it-IT" sz="1400" dirty="0"/>
              <a:t>Successivamente, le immagini sono state convertite in tensori e organizzate in batch utilizzando l'API </a:t>
            </a:r>
            <a:r>
              <a:rPr lang="it-IT" sz="1400" dirty="0" err="1">
                <a:solidFill>
                  <a:schemeClr val="accent1"/>
                </a:solidFill>
              </a:rPr>
              <a:t>tf.data.Dataset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dirty="0"/>
              <a:t>di </a:t>
            </a:r>
            <a:r>
              <a:rPr lang="it-IT" sz="1400" dirty="0" err="1"/>
              <a:t>TensorFlow</a:t>
            </a:r>
            <a:r>
              <a:rPr lang="it-IT" sz="1400" dirty="0"/>
              <a:t>.</a:t>
            </a:r>
          </a:p>
          <a:p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84853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68D012-5AC6-B3DA-1682-DB8B16690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563" y="219032"/>
            <a:ext cx="9434639" cy="1293028"/>
          </a:xfrm>
        </p:spPr>
        <p:txBody>
          <a:bodyPr>
            <a:normAutofit/>
          </a:bodyPr>
          <a:lstStyle/>
          <a:p>
            <a:r>
              <a:rPr lang="it-IT" noProof="0" dirty="0"/>
              <a:t>Progettazione modello</a:t>
            </a: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F57990C9-9802-E721-7BE6-F0B6CB40F17F}"/>
              </a:ext>
            </a:extLst>
          </p:cNvPr>
          <p:cNvSpPr txBox="1">
            <a:spLocks/>
          </p:cNvSpPr>
          <p:nvPr/>
        </p:nvSpPr>
        <p:spPr>
          <a:xfrm>
            <a:off x="578225" y="1512060"/>
            <a:ext cx="8511988" cy="5126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noProof="0" dirty="0"/>
              <a:t>È stato progettato un modello di </a:t>
            </a:r>
            <a:r>
              <a:rPr lang="it-IT" sz="1400" noProof="0" dirty="0">
                <a:solidFill>
                  <a:schemeClr val="accent1"/>
                </a:solidFill>
              </a:rPr>
              <a:t>rete neurale </a:t>
            </a:r>
            <a:r>
              <a:rPr lang="it-IT" sz="1400" noProof="0" dirty="0" err="1">
                <a:solidFill>
                  <a:schemeClr val="accent1"/>
                </a:solidFill>
              </a:rPr>
              <a:t>convoluzionale</a:t>
            </a:r>
            <a:r>
              <a:rPr lang="it-IT" sz="1400" noProof="0" dirty="0">
                <a:solidFill>
                  <a:schemeClr val="accent1"/>
                </a:solidFill>
              </a:rPr>
              <a:t> </a:t>
            </a:r>
            <a:r>
              <a:rPr lang="it-IT" sz="1400" noProof="0" dirty="0"/>
              <a:t>(CNN) senza l'uso di modelli </a:t>
            </a:r>
            <a:r>
              <a:rPr lang="it-IT" sz="1400" noProof="0" dirty="0" err="1"/>
              <a:t>pre</a:t>
            </a:r>
            <a:r>
              <a:rPr lang="it-IT" sz="1400" noProof="0" dirty="0"/>
              <a:t>-addestrati.</a:t>
            </a:r>
          </a:p>
          <a:p>
            <a:pPr marL="0" indent="0">
              <a:buNone/>
            </a:pPr>
            <a:r>
              <a:rPr lang="it-IT" sz="1400" dirty="0"/>
              <a:t>L’architettura del modello consiste in: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Input del modello </a:t>
            </a:r>
            <a:r>
              <a:rPr lang="it-IT" sz="1400" noProof="0" dirty="0"/>
              <a:t>costituito da immagini RGB da 224x224 pixel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it-IT" sz="1400" noProof="0" dirty="0" err="1">
                <a:solidFill>
                  <a:schemeClr val="accent1"/>
                </a:solidFill>
              </a:rPr>
              <a:t>Rescaling</a:t>
            </a:r>
            <a:r>
              <a:rPr lang="it-IT" sz="1400" noProof="0" dirty="0"/>
              <a:t> dei valori dei pixel da [0, 255] a [0, 1]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it-IT" sz="1400" noProof="0" dirty="0"/>
              <a:t>Blocco di </a:t>
            </a:r>
            <a:r>
              <a:rPr lang="it-IT" sz="1400" noProof="0" dirty="0">
                <a:solidFill>
                  <a:schemeClr val="accent1"/>
                </a:solidFill>
              </a:rPr>
              <a:t>data </a:t>
            </a:r>
            <a:r>
              <a:rPr lang="it-IT" sz="1400" noProof="0" dirty="0" err="1">
                <a:solidFill>
                  <a:schemeClr val="accent1"/>
                </a:solidFill>
              </a:rPr>
              <a:t>augmentation</a:t>
            </a:r>
            <a:endParaRPr lang="it-IT" sz="1400" noProof="0" dirty="0">
              <a:solidFill>
                <a:schemeClr val="accent1"/>
              </a:solidFill>
            </a:endParaRP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Architettura </a:t>
            </a:r>
            <a:r>
              <a:rPr lang="it-IT" sz="1400" noProof="0" dirty="0" err="1">
                <a:solidFill>
                  <a:schemeClr val="accent1"/>
                </a:solidFill>
              </a:rPr>
              <a:t>convoluzionale</a:t>
            </a:r>
            <a:r>
              <a:rPr lang="it-IT" sz="1400" noProof="0" dirty="0">
                <a:solidFill>
                  <a:schemeClr val="accent1"/>
                </a:solidFill>
              </a:rPr>
              <a:t> </a:t>
            </a:r>
            <a:r>
              <a:rPr lang="it-IT" sz="1400" noProof="0" dirty="0"/>
              <a:t>composta da tre blocchi principali, ciascuno formato da:</a:t>
            </a:r>
          </a:p>
          <a:p>
            <a:pPr marL="800100" lvl="1" indent="-342900">
              <a:buClr>
                <a:schemeClr val="tx1"/>
              </a:buClr>
              <a:buAutoNum type="arabicPeriod"/>
            </a:pPr>
            <a:r>
              <a:rPr lang="it-IT" sz="1400" dirty="0"/>
              <a:t>Layer</a:t>
            </a:r>
            <a:r>
              <a:rPr lang="it-IT" sz="1400" noProof="0" dirty="0">
                <a:solidFill>
                  <a:schemeClr val="accent1"/>
                </a:solidFill>
              </a:rPr>
              <a:t> Conv2D </a:t>
            </a:r>
            <a:r>
              <a:rPr lang="it-IT" sz="1400" noProof="0" dirty="0"/>
              <a:t>con kernel 3x3 e attivazione </a:t>
            </a:r>
            <a:r>
              <a:rPr lang="it-IT" sz="1400" noProof="0" dirty="0" err="1">
                <a:solidFill>
                  <a:schemeClr val="accent1"/>
                </a:solidFill>
              </a:rPr>
              <a:t>ReLU</a:t>
            </a:r>
            <a:endParaRPr lang="it-IT" sz="1400" noProof="0" dirty="0">
              <a:solidFill>
                <a:schemeClr val="accent1"/>
              </a:solidFill>
            </a:endParaRPr>
          </a:p>
          <a:p>
            <a:pPr marL="800100" lvl="1" indent="-342900">
              <a:buClr>
                <a:schemeClr val="tx1"/>
              </a:buClr>
              <a:buAutoNum type="arabicPeriod"/>
            </a:pPr>
            <a:r>
              <a:rPr lang="it-IT" sz="1400" noProof="0" dirty="0" err="1">
                <a:solidFill>
                  <a:schemeClr val="accent1"/>
                </a:solidFill>
              </a:rPr>
              <a:t>BatchNormalization</a:t>
            </a:r>
            <a:r>
              <a:rPr lang="it-IT" sz="1400" noProof="0" dirty="0"/>
              <a:t>, utile per stabilizzare la distribuzione delle attivazioni interne</a:t>
            </a:r>
          </a:p>
          <a:p>
            <a:pPr marL="800100" lvl="1" indent="-342900">
              <a:buClr>
                <a:schemeClr val="tx1"/>
              </a:buClr>
              <a:buAutoNum type="arabicPeriod"/>
            </a:pPr>
            <a:r>
              <a:rPr lang="it-IT" sz="1400" noProof="0" dirty="0" err="1">
                <a:solidFill>
                  <a:schemeClr val="accent1"/>
                </a:solidFill>
              </a:rPr>
              <a:t>MaxPooling</a:t>
            </a:r>
            <a:r>
              <a:rPr lang="it-IT" sz="1400" noProof="0" dirty="0"/>
              <a:t> 2x2 per la riduzione della dimensionalità spaziale</a:t>
            </a:r>
          </a:p>
          <a:p>
            <a:pPr marL="800100" lvl="1" indent="-342900">
              <a:buClr>
                <a:schemeClr val="tx1"/>
              </a:buClr>
              <a:buAutoNum type="arabicPeriod"/>
            </a:pPr>
            <a:r>
              <a:rPr lang="it-IT" sz="1400" dirty="0"/>
              <a:t>layer di</a:t>
            </a:r>
            <a:r>
              <a:rPr lang="it-IT" sz="1400" noProof="0" dirty="0">
                <a:solidFill>
                  <a:schemeClr val="accent1"/>
                </a:solidFill>
              </a:rPr>
              <a:t> Dropout </a:t>
            </a:r>
            <a:r>
              <a:rPr lang="it-IT" sz="1400" noProof="0" dirty="0"/>
              <a:t>per mitigare l’overfitting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it-IT" sz="1400" noProof="0" dirty="0"/>
              <a:t>Livello di </a:t>
            </a:r>
            <a:r>
              <a:rPr lang="it-IT" sz="1400" noProof="0" dirty="0">
                <a:solidFill>
                  <a:schemeClr val="accent1"/>
                </a:solidFill>
              </a:rPr>
              <a:t>GlobalAveragePooling2D</a:t>
            </a:r>
            <a:r>
              <a:rPr lang="it-IT" sz="1400" noProof="0" dirty="0"/>
              <a:t> che appiattisce le feature e riduce il numero di parametri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it-IT" sz="1400" noProof="0" dirty="0" err="1">
                <a:solidFill>
                  <a:schemeClr val="accent1"/>
                </a:solidFill>
              </a:rPr>
              <a:t>Fully-connected</a:t>
            </a:r>
            <a:r>
              <a:rPr lang="it-IT" sz="1400" noProof="0" dirty="0">
                <a:solidFill>
                  <a:schemeClr val="accent1"/>
                </a:solidFill>
              </a:rPr>
              <a:t> layer </a:t>
            </a:r>
            <a:r>
              <a:rPr lang="it-IT" sz="1400" noProof="0" dirty="0"/>
              <a:t>(Dense) da 128 unità con attivazione </a:t>
            </a:r>
            <a:r>
              <a:rPr lang="it-IT" sz="1400" noProof="0" dirty="0" err="1"/>
              <a:t>ReLU</a:t>
            </a:r>
            <a:r>
              <a:rPr lang="it-IT" sz="1400" noProof="0" dirty="0"/>
              <a:t>, </a:t>
            </a:r>
            <a:r>
              <a:rPr lang="it-IT" sz="1400" dirty="0"/>
              <a:t>se</a:t>
            </a:r>
            <a:r>
              <a:rPr lang="it-IT" sz="1400" noProof="0" dirty="0" err="1"/>
              <a:t>guito</a:t>
            </a:r>
            <a:r>
              <a:rPr lang="it-IT" sz="1400" noProof="0" dirty="0"/>
              <a:t> da un ulteriore </a:t>
            </a:r>
            <a:r>
              <a:rPr lang="it-IT" sz="1400" noProof="0" dirty="0">
                <a:solidFill>
                  <a:schemeClr val="accent1"/>
                </a:solidFill>
              </a:rPr>
              <a:t>Dropout</a:t>
            </a:r>
            <a:r>
              <a:rPr lang="it-IT" sz="1400" noProof="0" dirty="0"/>
              <a:t> ad alto tasso (0.6) che rafforza la regolarizzazione</a:t>
            </a:r>
          </a:p>
          <a:p>
            <a:pPr marL="342900" indent="-342900">
              <a:buClr>
                <a:schemeClr val="tx1"/>
              </a:buClr>
              <a:buAutoNum type="arabicPeriod"/>
            </a:pPr>
            <a:r>
              <a:rPr lang="it-IT" sz="1400" noProof="0" dirty="0">
                <a:solidFill>
                  <a:schemeClr val="accent1"/>
                </a:solidFill>
              </a:rPr>
              <a:t>Strato di output </a:t>
            </a:r>
            <a:r>
              <a:rPr lang="it-IT" sz="1400" noProof="0" dirty="0"/>
              <a:t>composto da un singolo neurone con attivazione </a:t>
            </a:r>
            <a:r>
              <a:rPr lang="it-IT" sz="1400" noProof="0" dirty="0" err="1"/>
              <a:t>sigmoid</a:t>
            </a:r>
            <a:r>
              <a:rPr lang="it-IT" sz="1400" noProof="0" dirty="0"/>
              <a:t>, che restituisce la probabilità che un'immagine appartenga alla classe "fake"</a:t>
            </a:r>
          </a:p>
        </p:txBody>
      </p:sp>
      <p:pic>
        <p:nvPicPr>
          <p:cNvPr id="7" name="Immagine 6" descr="Immagine che contiene testo, schermata, menu, documento&#10;&#10;Il contenuto generato dall'IA potrebbe non essere corretto.">
            <a:extLst>
              <a:ext uri="{FF2B5EF4-FFF2-40B4-BE49-F238E27FC236}">
                <a16:creationId xmlns:a16="http://schemas.microsoft.com/office/drawing/2014/main" id="{F2FEC614-E176-ED87-5DD3-3B4A1B0A2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213" y="1363868"/>
            <a:ext cx="2545082" cy="516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8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281E3-2E0F-DA13-9A6C-B41137811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A07C38-B8AF-BCC1-8B6B-F5084B81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1563" y="219032"/>
            <a:ext cx="9434639" cy="1293028"/>
          </a:xfrm>
        </p:spPr>
        <p:txBody>
          <a:bodyPr>
            <a:normAutofit/>
          </a:bodyPr>
          <a:lstStyle/>
          <a:p>
            <a:r>
              <a:rPr lang="it-IT" noProof="0" dirty="0"/>
              <a:t>meccanismo di attenzione</a:t>
            </a:r>
          </a:p>
        </p:txBody>
      </p:sp>
      <p:sp>
        <p:nvSpPr>
          <p:cNvPr id="25" name="Segnaposto contenuto 2">
            <a:extLst>
              <a:ext uri="{FF2B5EF4-FFF2-40B4-BE49-F238E27FC236}">
                <a16:creationId xmlns:a16="http://schemas.microsoft.com/office/drawing/2014/main" id="{5FE0DD3B-13CD-E4C4-6F85-3A3FA17B9561}"/>
              </a:ext>
            </a:extLst>
          </p:cNvPr>
          <p:cNvSpPr txBox="1">
            <a:spLocks/>
          </p:cNvSpPr>
          <p:nvPr/>
        </p:nvSpPr>
        <p:spPr>
          <a:xfrm>
            <a:off x="339808" y="1512060"/>
            <a:ext cx="5940915" cy="51269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/>
              <a:t>Il modello iniziale è stato implementato utilizzando l’API </a:t>
            </a:r>
            <a:r>
              <a:rPr lang="it-IT" sz="1400" dirty="0" err="1"/>
              <a:t>Sequential</a:t>
            </a:r>
            <a:r>
              <a:rPr lang="it-IT" sz="1400" dirty="0"/>
              <a:t> di </a:t>
            </a:r>
            <a:r>
              <a:rPr lang="it-IT" sz="1400" dirty="0" err="1"/>
              <a:t>TensorFlow</a:t>
            </a:r>
            <a:r>
              <a:rPr lang="it-IT" sz="1400" dirty="0"/>
              <a:t>/</a:t>
            </a:r>
            <a:r>
              <a:rPr lang="it-IT" sz="1400" dirty="0" err="1"/>
              <a:t>Keras</a:t>
            </a:r>
            <a:r>
              <a:rPr lang="it-IT" sz="1400" dirty="0"/>
              <a:t>, in modo da garantire una </a:t>
            </a:r>
            <a:r>
              <a:rPr lang="it-IT" sz="1400" dirty="0">
                <a:solidFill>
                  <a:schemeClr val="accent1"/>
                </a:solidFill>
              </a:rPr>
              <a:t>struttura chiara e facilmente estendibile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r>
              <a:rPr lang="it-IT" sz="1400" dirty="0"/>
              <a:t>La </a:t>
            </a:r>
            <a:r>
              <a:rPr lang="it-IT" sz="1400" dirty="0">
                <a:solidFill>
                  <a:schemeClr val="accent1"/>
                </a:solidFill>
              </a:rPr>
              <a:t>semplicità architetturale </a:t>
            </a:r>
            <a:r>
              <a:rPr lang="it-IT" sz="1400" dirty="0"/>
              <a:t>è stata mantenuta come criterio guida, per ridurre la complessità computazionale e facilitare l'analisi dell’impatto </a:t>
            </a:r>
            <a:r>
              <a:rPr lang="it-IT" sz="1400" dirty="0">
                <a:solidFill>
                  <a:schemeClr val="accent1"/>
                </a:solidFill>
              </a:rPr>
              <a:t>dell’aggiunta di un layer di Self-</a:t>
            </a:r>
            <a:r>
              <a:rPr lang="it-IT" sz="1400" dirty="0" err="1">
                <a:solidFill>
                  <a:schemeClr val="accent1"/>
                </a:solidFill>
              </a:rPr>
              <a:t>Attention</a:t>
            </a:r>
            <a:r>
              <a:rPr lang="it-IT" sz="1400" dirty="0">
                <a:solidFill>
                  <a:schemeClr val="accent1"/>
                </a:solidFill>
              </a:rPr>
              <a:t> e Skip Connection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r>
              <a:rPr lang="it-IT" sz="1400" dirty="0"/>
              <a:t>Questo modulo ha l’obiettivo di </a:t>
            </a:r>
            <a:r>
              <a:rPr lang="it-IT" sz="1400" dirty="0">
                <a:solidFill>
                  <a:schemeClr val="accent1"/>
                </a:solidFill>
              </a:rPr>
              <a:t>migliorare la capacità del modello </a:t>
            </a:r>
            <a:r>
              <a:rPr lang="it-IT" sz="1400" dirty="0"/>
              <a:t>di concentrarsi sulle </a:t>
            </a:r>
            <a:r>
              <a:rPr lang="it-IT" sz="1400" dirty="0">
                <a:solidFill>
                  <a:schemeClr val="accent1"/>
                </a:solidFill>
              </a:rPr>
              <a:t>regioni più caratterizzanti </a:t>
            </a:r>
            <a:r>
              <a:rPr lang="it-IT" sz="1400" dirty="0"/>
              <a:t>del volto, ignorando le parti meno informative.</a:t>
            </a:r>
          </a:p>
          <a:p>
            <a:pPr marL="0" indent="0">
              <a:buNone/>
            </a:pPr>
            <a:r>
              <a:rPr lang="it-IT" sz="1400" dirty="0"/>
              <a:t>Tale meccanismo permette </a:t>
            </a:r>
            <a:r>
              <a:rPr lang="it-IT" sz="1400" dirty="0">
                <a:solidFill>
                  <a:schemeClr val="accent1"/>
                </a:solidFill>
              </a:rPr>
              <a:t>l’apprendimento di pesi</a:t>
            </a:r>
            <a:r>
              <a:rPr lang="it-IT" sz="1400" dirty="0"/>
              <a:t> grazie al calcolo di una matrice di similarità tra tutte le posizioni spaziali e grazie alla trasformazione in pesi di attenzione, assegnando importanza diversa ad ogni punto della feature map.</a:t>
            </a:r>
          </a:p>
          <a:p>
            <a:pPr marL="0" indent="0">
              <a:buNone/>
            </a:pPr>
            <a:r>
              <a:rPr lang="it-IT" sz="1400" dirty="0"/>
              <a:t>Infine, viene applicato un pooling globale, in modo che le feature aggregate riflettano una media pesata guidata dall’attenzione.</a:t>
            </a:r>
          </a:p>
          <a:p>
            <a:pPr marL="0" indent="0">
              <a:buNone/>
            </a:pPr>
            <a:r>
              <a:rPr lang="it-IT" sz="1400" dirty="0"/>
              <a:t>La </a:t>
            </a:r>
            <a:r>
              <a:rPr lang="it-IT" sz="1400" dirty="0">
                <a:solidFill>
                  <a:schemeClr val="accent1"/>
                </a:solidFill>
              </a:rPr>
              <a:t>complessità</a:t>
            </a:r>
            <a:r>
              <a:rPr lang="it-IT" sz="1400" dirty="0"/>
              <a:t> del modello resta </a:t>
            </a:r>
            <a:r>
              <a:rPr lang="it-IT" sz="1400" dirty="0">
                <a:solidFill>
                  <a:schemeClr val="accent1"/>
                </a:solidFill>
              </a:rPr>
              <a:t>contenuta</a:t>
            </a:r>
            <a:r>
              <a:rPr lang="it-IT" sz="1400" dirty="0"/>
              <a:t>, poiché l’aggiunta di tale layer di attenzione introduce pochi parametri extra rispetto alla rete base. L’obiettivo è valutare se anche una forma leggera di attenzione possa apportare benefici significativi.</a:t>
            </a:r>
          </a:p>
          <a:p>
            <a:pPr marL="0" indent="0">
              <a:buNone/>
            </a:pPr>
            <a:endParaRPr lang="it-IT"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FBC305A-FD47-A0F3-6127-344F7F138C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02" t="30573" r="13726" b="19703"/>
          <a:stretch>
            <a:fillRect/>
          </a:stretch>
        </p:blipFill>
        <p:spPr>
          <a:xfrm>
            <a:off x="6494929" y="1512060"/>
            <a:ext cx="5225478" cy="221607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09BA4BD-8497-9E8B-3570-178829C1AF1F}"/>
              </a:ext>
            </a:extLst>
          </p:cNvPr>
          <p:cNvSpPr txBox="1"/>
          <p:nvPr/>
        </p:nvSpPr>
        <p:spPr>
          <a:xfrm>
            <a:off x="6400800" y="3728136"/>
            <a:ext cx="54513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it-IT" sz="1200" dirty="0">
                <a:solidFill>
                  <a:schemeClr val="accent1"/>
                </a:solidFill>
              </a:rPr>
              <a:t>Estrazione dimensioni</a:t>
            </a:r>
            <a:r>
              <a:rPr lang="it-IT" sz="1200" dirty="0"/>
              <a:t>: H, </a:t>
            </a:r>
            <a:r>
              <a:rPr lang="it-IT" sz="1200" dirty="0" err="1"/>
              <a:t>W</a:t>
            </a:r>
            <a:r>
              <a:rPr lang="it-IT" sz="1200" dirty="0"/>
              <a:t> e C della feature map in input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>
                <a:solidFill>
                  <a:schemeClr val="accent1"/>
                </a:solidFill>
              </a:rPr>
              <a:t>Matrici </a:t>
            </a:r>
            <a:r>
              <a:rPr lang="it-IT" sz="1200" dirty="0" err="1">
                <a:solidFill>
                  <a:schemeClr val="accent1"/>
                </a:solidFill>
              </a:rPr>
              <a:t>Q</a:t>
            </a:r>
            <a:r>
              <a:rPr lang="it-IT" sz="1200" dirty="0">
                <a:solidFill>
                  <a:schemeClr val="accent1"/>
                </a:solidFill>
              </a:rPr>
              <a:t>, K, V</a:t>
            </a:r>
            <a:r>
              <a:rPr lang="it-IT" sz="1200" dirty="0"/>
              <a:t>: ottenute da convoluzioni 1x1 sull’input e C' canali.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>
                <a:solidFill>
                  <a:schemeClr val="accent1"/>
                </a:solidFill>
              </a:rPr>
              <a:t>Appiattimento spaziale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>
                <a:solidFill>
                  <a:schemeClr val="accent1"/>
                </a:solidFill>
              </a:rPr>
              <a:t>Calcolo similarità</a:t>
            </a:r>
            <a:r>
              <a:rPr lang="it-IT" sz="1200" dirty="0"/>
              <a:t>: prodotto scalare </a:t>
            </a:r>
            <a:r>
              <a:rPr lang="it-IT" sz="1200" dirty="0" err="1"/>
              <a:t>Q</a:t>
            </a:r>
            <a:r>
              <a:rPr lang="it-IT" sz="1200" dirty="0"/>
              <a:t> @ Kᵀ per ottenere </a:t>
            </a:r>
            <a:r>
              <a:rPr lang="it-IT" sz="1200" dirty="0" err="1"/>
              <a:t>attention</a:t>
            </a:r>
            <a:r>
              <a:rPr lang="it-IT" sz="1200" dirty="0"/>
              <a:t> scores, che misurano la correlazione tra ogni coppia di posizioni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>
                <a:solidFill>
                  <a:schemeClr val="accent1"/>
                </a:solidFill>
              </a:rPr>
              <a:t>Normalizzazione </a:t>
            </a:r>
            <a:r>
              <a:rPr lang="it-IT" sz="1200" dirty="0"/>
              <a:t>degli scores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>
                <a:solidFill>
                  <a:schemeClr val="accent1"/>
                </a:solidFill>
              </a:rPr>
              <a:t>Softmax</a:t>
            </a:r>
            <a:r>
              <a:rPr lang="it-IT" sz="1200" dirty="0"/>
              <a:t>: trasforma gli scores in probabilità (</a:t>
            </a:r>
            <a:r>
              <a:rPr lang="it-IT" sz="1200" dirty="0" err="1"/>
              <a:t>attention</a:t>
            </a:r>
            <a:r>
              <a:rPr lang="it-IT" sz="1200" dirty="0"/>
              <a:t> weights)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>
                <a:solidFill>
                  <a:schemeClr val="accent1"/>
                </a:solidFill>
              </a:rPr>
              <a:t>Combinazione pesata</a:t>
            </a:r>
            <a:r>
              <a:rPr lang="it-IT" sz="1200" dirty="0"/>
              <a:t>: moltiplicazione degli </a:t>
            </a:r>
            <a:r>
              <a:rPr lang="it-IT" sz="1200" dirty="0" err="1"/>
              <a:t>attention</a:t>
            </a:r>
            <a:r>
              <a:rPr lang="it-IT" sz="1200" dirty="0"/>
              <a:t> weights per V per ottenere l’output pesato dell’attenzione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err="1">
                <a:solidFill>
                  <a:schemeClr val="accent1"/>
                </a:solidFill>
              </a:rPr>
              <a:t>Reshape</a:t>
            </a:r>
            <a:r>
              <a:rPr lang="it-IT" sz="1200" dirty="0">
                <a:solidFill>
                  <a:schemeClr val="accent1"/>
                </a:solidFill>
              </a:rPr>
              <a:t> output</a:t>
            </a:r>
            <a:r>
              <a:rPr lang="it-IT" sz="1200" dirty="0"/>
              <a:t>: ritorno alla dimensione originale (H, </a:t>
            </a:r>
            <a:r>
              <a:rPr lang="it-IT" sz="1200" dirty="0" err="1"/>
              <a:t>W</a:t>
            </a:r>
            <a:r>
              <a:rPr lang="it-IT" sz="1200" dirty="0"/>
              <a:t>, C') per poter reintegrare l'informazione nell'immagine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>
                <a:solidFill>
                  <a:schemeClr val="accent1"/>
                </a:solidFill>
              </a:rPr>
              <a:t>Proiezione finale</a:t>
            </a:r>
            <a:r>
              <a:rPr lang="it-IT" sz="1200" dirty="0"/>
              <a:t>: convoluzione 1x1 per riportare i canali da C' a C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>
                <a:solidFill>
                  <a:schemeClr val="accent1"/>
                </a:solidFill>
              </a:rPr>
              <a:t>Skip connection</a:t>
            </a:r>
            <a:r>
              <a:rPr lang="it-IT" sz="1200" dirty="0"/>
              <a:t>: somma dell’output </a:t>
            </a:r>
            <a:r>
              <a:rPr lang="it-IT" sz="1200" dirty="0" err="1"/>
              <a:t>attention</a:t>
            </a:r>
            <a:r>
              <a:rPr lang="it-IT" sz="1200" dirty="0"/>
              <a:t> con l’input originale per favorire il flusso del gradiente (</a:t>
            </a:r>
            <a:r>
              <a:rPr lang="it-IT" sz="1200" dirty="0" err="1"/>
              <a:t>residual</a:t>
            </a:r>
            <a:r>
              <a:rPr lang="it-IT" sz="1200" dirty="0"/>
              <a:t> connection)</a:t>
            </a:r>
          </a:p>
          <a:p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85171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83A2C-C406-3A62-C2DA-1EFD5B058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45E7C48-5B36-0A97-31F0-2AE3F29DE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811" y="1512060"/>
            <a:ext cx="6120780" cy="2070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dirty="0"/>
              <a:t>Per l’addestramento del modello, è stata adottata una </a:t>
            </a:r>
            <a:r>
              <a:rPr lang="it-IT" sz="1400" dirty="0">
                <a:solidFill>
                  <a:schemeClr val="accent1"/>
                </a:solidFill>
              </a:rPr>
              <a:t>combinazione di tecniche </a:t>
            </a:r>
            <a:r>
              <a:rPr lang="it-IT" sz="1400" dirty="0"/>
              <a:t>per garantire una </a:t>
            </a:r>
            <a:r>
              <a:rPr lang="it-IT" sz="1400" dirty="0">
                <a:solidFill>
                  <a:schemeClr val="accent1"/>
                </a:solidFill>
              </a:rPr>
              <a:t>buona generalizzazione </a:t>
            </a:r>
            <a:r>
              <a:rPr lang="it-IT" sz="1400" dirty="0"/>
              <a:t>e ridurre il rischio di </a:t>
            </a:r>
            <a:r>
              <a:rPr lang="it-IT" sz="1400" dirty="0">
                <a:solidFill>
                  <a:schemeClr val="accent1"/>
                </a:solidFill>
              </a:rPr>
              <a:t>overfitting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r>
              <a:rPr lang="it-IT" sz="1400" dirty="0"/>
              <a:t>È stato implementato il </a:t>
            </a:r>
            <a:r>
              <a:rPr lang="it-IT" sz="1400" dirty="0">
                <a:solidFill>
                  <a:schemeClr val="accent1"/>
                </a:solidFill>
              </a:rPr>
              <a:t>data </a:t>
            </a:r>
            <a:r>
              <a:rPr lang="it-IT" sz="1400" dirty="0" err="1">
                <a:solidFill>
                  <a:schemeClr val="accent1"/>
                </a:solidFill>
              </a:rPr>
              <a:t>augmentation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dirty="0"/>
              <a:t>in tempo reale, consistente di trasformazioni casuali come flip orizzontali, rotazioni, zoom, traslazioni, variazioni di contrasto e luminosità.</a:t>
            </a:r>
          </a:p>
          <a:p>
            <a:pPr marL="0" indent="0">
              <a:buNone/>
            </a:pPr>
            <a:r>
              <a:rPr lang="it-IT" sz="1400" dirty="0"/>
              <a:t>Queste trasformazioni simulano una </a:t>
            </a:r>
            <a:r>
              <a:rPr lang="it-IT" sz="1400" dirty="0">
                <a:solidFill>
                  <a:schemeClr val="accent1"/>
                </a:solidFill>
              </a:rPr>
              <a:t>maggiore variabilità </a:t>
            </a:r>
            <a:r>
              <a:rPr lang="it-IT" sz="1400" dirty="0"/>
              <a:t>all’interno del dataset, aiutando il modello a non imparare pattern troppo specifici e a </a:t>
            </a:r>
            <a:r>
              <a:rPr lang="it-IT" sz="1400" dirty="0">
                <a:solidFill>
                  <a:schemeClr val="accent1"/>
                </a:solidFill>
              </a:rPr>
              <a:t>generalizzare meglio </a:t>
            </a:r>
            <a:r>
              <a:rPr lang="it-IT" sz="1400" dirty="0"/>
              <a:t>su nuovi dati.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17B6E1DD-6DF0-5C4A-F5FE-9B777BF9A1A5}"/>
              </a:ext>
            </a:extLst>
          </p:cNvPr>
          <p:cNvSpPr txBox="1">
            <a:spLocks/>
          </p:cNvSpPr>
          <p:nvPr/>
        </p:nvSpPr>
        <p:spPr>
          <a:xfrm>
            <a:off x="5142154" y="3709392"/>
            <a:ext cx="6710034" cy="2605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400" dirty="0"/>
              <a:t>Per gestire eventuali </a:t>
            </a:r>
            <a:r>
              <a:rPr lang="it-IT" sz="1400" dirty="0">
                <a:solidFill>
                  <a:schemeClr val="accent1"/>
                </a:solidFill>
              </a:rPr>
              <a:t>sbilanciamenti</a:t>
            </a:r>
            <a:r>
              <a:rPr lang="it-IT" sz="1400" dirty="0"/>
              <a:t> nella distribuzione delle classi nel training set, vengono calcolati dei </a:t>
            </a:r>
            <a:r>
              <a:rPr lang="it-IT" sz="1400" dirty="0">
                <a:solidFill>
                  <a:schemeClr val="accent1"/>
                </a:solidFill>
              </a:rPr>
              <a:t>pesi di classe dinamici</a:t>
            </a:r>
            <a:r>
              <a:rPr lang="it-IT" sz="1400" dirty="0"/>
              <a:t>, in modo che la funzione di perdita penalizzi maggiormente gli errori sulla classe meno rappresentata.</a:t>
            </a:r>
          </a:p>
          <a:p>
            <a:pPr marL="0" indent="0">
              <a:buNone/>
            </a:pPr>
            <a:r>
              <a:rPr lang="it-IT" sz="1400" dirty="0"/>
              <a:t>Alcune tecniche di </a:t>
            </a:r>
            <a:r>
              <a:rPr lang="it-IT" sz="1400" dirty="0">
                <a:solidFill>
                  <a:schemeClr val="accent1"/>
                </a:solidFill>
              </a:rPr>
              <a:t>regolarizzazione</a:t>
            </a:r>
            <a:r>
              <a:rPr lang="it-IT" sz="1400" dirty="0"/>
              <a:t> sono state adottate:</a:t>
            </a:r>
          </a:p>
          <a:p>
            <a:r>
              <a:rPr lang="it-IT" sz="1400" dirty="0">
                <a:solidFill>
                  <a:schemeClr val="accent1"/>
                </a:solidFill>
              </a:rPr>
              <a:t>Dropout su più livelli</a:t>
            </a:r>
            <a:r>
              <a:rPr lang="it-IT" sz="1400" dirty="0"/>
              <a:t>, con probabilità fino a 0.6, per mitigare l’overfitting durante la fase di apprendimento</a:t>
            </a:r>
          </a:p>
          <a:p>
            <a:r>
              <a:rPr lang="it-IT" sz="1400" dirty="0">
                <a:solidFill>
                  <a:schemeClr val="accent1"/>
                </a:solidFill>
              </a:rPr>
              <a:t>Batch </a:t>
            </a:r>
            <a:r>
              <a:rPr lang="it-IT" sz="1400" dirty="0" err="1">
                <a:solidFill>
                  <a:schemeClr val="accent1"/>
                </a:solidFill>
              </a:rPr>
              <a:t>Normalization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dirty="0"/>
              <a:t>per stabilizzare e accelerare il training</a:t>
            </a:r>
          </a:p>
          <a:p>
            <a:r>
              <a:rPr lang="it-IT" sz="1400" dirty="0">
                <a:solidFill>
                  <a:schemeClr val="accent1"/>
                </a:solidFill>
              </a:rPr>
              <a:t>Penalizzazione L2</a:t>
            </a:r>
            <a:r>
              <a:rPr lang="it-IT" sz="1400" dirty="0"/>
              <a:t>, utile per limitare la complessità del modello evitando pesi troppo elevati</a:t>
            </a:r>
          </a:p>
        </p:txBody>
      </p:sp>
      <p:pic>
        <p:nvPicPr>
          <p:cNvPr id="12" name="Immagine 11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A2BC33E9-BBE4-89FE-2672-E61EDF88A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141" y="1512060"/>
            <a:ext cx="5195047" cy="1875989"/>
          </a:xfrm>
          <a:prstGeom prst="rect">
            <a:avLst/>
          </a:prstGeom>
        </p:spPr>
      </p:pic>
      <p:pic>
        <p:nvPicPr>
          <p:cNvPr id="14" name="Immagine 13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B07896F4-43BC-159F-4D51-4ED4D288C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71" y="3611880"/>
            <a:ext cx="4602633" cy="2702859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14CAED9-0CB2-278C-2434-84B1FF4E342A}"/>
              </a:ext>
            </a:extLst>
          </p:cNvPr>
          <p:cNvSpPr txBox="1"/>
          <p:nvPr/>
        </p:nvSpPr>
        <p:spPr>
          <a:xfrm>
            <a:off x="352178" y="6344323"/>
            <a:ext cx="4750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 err="1">
                <a:solidFill>
                  <a:schemeClr val="tx2"/>
                </a:solidFill>
              </a:rPr>
              <a:t>Calculated</a:t>
            </a:r>
            <a:r>
              <a:rPr lang="it-IT" sz="1000" dirty="0">
                <a:solidFill>
                  <a:schemeClr val="tx2"/>
                </a:solidFill>
              </a:rPr>
              <a:t> class weights: {0: 0.9327933720786448, 1: 1.0776428571428571} </a:t>
            </a:r>
            <a:br>
              <a:rPr lang="it-IT" sz="1000" dirty="0">
                <a:solidFill>
                  <a:schemeClr val="tx2"/>
                </a:solidFill>
              </a:rPr>
            </a:br>
            <a:endParaRPr lang="it-IT" sz="1000" dirty="0">
              <a:solidFill>
                <a:schemeClr val="tx2"/>
              </a:solidFill>
            </a:endParaRPr>
          </a:p>
        </p:txBody>
      </p:sp>
      <p:sp>
        <p:nvSpPr>
          <p:cNvPr id="20" name="Titolo 1">
            <a:extLst>
              <a:ext uri="{FF2B5EF4-FFF2-40B4-BE49-F238E27FC236}">
                <a16:creationId xmlns:a16="http://schemas.microsoft.com/office/drawing/2014/main" id="{F2A58D07-978B-B264-9F73-00C97FB98582}"/>
              </a:ext>
            </a:extLst>
          </p:cNvPr>
          <p:cNvSpPr txBox="1">
            <a:spLocks/>
          </p:cNvSpPr>
          <p:nvPr/>
        </p:nvSpPr>
        <p:spPr>
          <a:xfrm>
            <a:off x="2071563" y="219032"/>
            <a:ext cx="9434639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strategie di addestramento</a:t>
            </a:r>
          </a:p>
        </p:txBody>
      </p:sp>
    </p:spTree>
    <p:extLst>
      <p:ext uri="{BB962C8B-B14F-4D97-AF65-F5344CB8AC3E}">
        <p14:creationId xmlns:p14="http://schemas.microsoft.com/office/powerpoint/2010/main" val="180963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C9EF9-46B2-2078-5298-089F01D13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1C633A-9299-3F00-AEFC-D1EBB144A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9810" y="1512824"/>
            <a:ext cx="5756190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dirty="0"/>
              <a:t>Come </a:t>
            </a:r>
            <a:r>
              <a:rPr lang="it-IT" sz="1400" dirty="0">
                <a:solidFill>
                  <a:schemeClr val="accent1"/>
                </a:solidFill>
              </a:rPr>
              <a:t>ottimizzatore</a:t>
            </a:r>
            <a:r>
              <a:rPr lang="it-IT" sz="1400" dirty="0"/>
              <a:t> è stato utilizzato </a:t>
            </a:r>
            <a:r>
              <a:rPr lang="it-IT" sz="1400" dirty="0">
                <a:solidFill>
                  <a:schemeClr val="accent1"/>
                </a:solidFill>
              </a:rPr>
              <a:t>Adam</a:t>
            </a:r>
            <a:r>
              <a:rPr lang="it-IT" sz="1400" dirty="0"/>
              <a:t>, una scelta comune nei contesti di deep learning per efficienza.</a:t>
            </a:r>
          </a:p>
          <a:p>
            <a:pPr marL="0" indent="0">
              <a:buNone/>
            </a:pPr>
            <a:r>
              <a:rPr lang="it-IT" sz="1400" dirty="0"/>
              <a:t>Il </a:t>
            </a:r>
            <a:r>
              <a:rPr lang="it-IT" sz="1400" dirty="0">
                <a:solidFill>
                  <a:schemeClr val="accent1"/>
                </a:solidFill>
              </a:rPr>
              <a:t>learning rate </a:t>
            </a:r>
            <a:r>
              <a:rPr lang="it-IT" sz="1400" dirty="0"/>
              <a:t>iniziale è poco aggressivo (0.0001) per favorire una convergenza più stabile.</a:t>
            </a:r>
          </a:p>
          <a:p>
            <a:pPr marL="0" indent="0">
              <a:buNone/>
            </a:pPr>
            <a:r>
              <a:rPr lang="it-IT" sz="1400" dirty="0"/>
              <a:t>La funzione di perdita scelta è la </a:t>
            </a:r>
            <a:r>
              <a:rPr lang="it-IT" sz="1400" dirty="0" err="1">
                <a:solidFill>
                  <a:schemeClr val="accent1"/>
                </a:solidFill>
              </a:rPr>
              <a:t>binary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dirty="0" err="1">
                <a:solidFill>
                  <a:schemeClr val="accent1"/>
                </a:solidFill>
              </a:rPr>
              <a:t>crossentropy</a:t>
            </a:r>
            <a:r>
              <a:rPr lang="it-IT" sz="1400" dirty="0"/>
              <a:t>, adatta ai problemi di classificazione binari.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43B2A1-EFC9-2C01-F189-25CB704B7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467" y="1512060"/>
            <a:ext cx="5714953" cy="49862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1400" dirty="0"/>
              <a:t>Inoltre, sono state monitorate tre metriche fondamentali:</a:t>
            </a:r>
          </a:p>
          <a:p>
            <a:r>
              <a:rPr lang="it-IT" sz="1400" dirty="0" err="1">
                <a:solidFill>
                  <a:schemeClr val="accent1"/>
                </a:solidFill>
              </a:rPr>
              <a:t>Accuracy</a:t>
            </a:r>
            <a:r>
              <a:rPr lang="it-IT" sz="1400" dirty="0"/>
              <a:t>: quante predizioni sono corrette sul totale</a:t>
            </a:r>
          </a:p>
          <a:p>
            <a:r>
              <a:rPr lang="it-IT" sz="1400" dirty="0">
                <a:solidFill>
                  <a:schemeClr val="accent1"/>
                </a:solidFill>
              </a:rPr>
              <a:t>Precision</a:t>
            </a:r>
            <a:r>
              <a:rPr lang="it-IT" sz="1400" dirty="0"/>
              <a:t>: quanti dei positivi individuati sono realmente corretti</a:t>
            </a:r>
          </a:p>
          <a:p>
            <a:r>
              <a:rPr lang="it-IT" sz="1400" dirty="0">
                <a:solidFill>
                  <a:schemeClr val="accent1"/>
                </a:solidFill>
              </a:rPr>
              <a:t>Recall</a:t>
            </a:r>
            <a:r>
              <a:rPr lang="it-IT" sz="1400" dirty="0"/>
              <a:t>: quanti dei positivi reali sono stati effettivamente individuati</a:t>
            </a:r>
          </a:p>
          <a:p>
            <a:pPr marL="0" indent="0">
              <a:buNone/>
            </a:pPr>
            <a:r>
              <a:rPr lang="it-IT" sz="1400" dirty="0"/>
              <a:t>Infine, sono state sfruttate diverse </a:t>
            </a:r>
            <a:r>
              <a:rPr lang="it-IT" sz="1400" dirty="0" err="1"/>
              <a:t>callback</a:t>
            </a:r>
            <a:r>
              <a:rPr lang="it-IT" sz="1400" dirty="0"/>
              <a:t> durante l’addestramento, tra cui:</a:t>
            </a:r>
          </a:p>
          <a:p>
            <a:r>
              <a:rPr lang="it-IT" sz="1400" dirty="0" err="1">
                <a:solidFill>
                  <a:schemeClr val="accent1"/>
                </a:solidFill>
              </a:rPr>
              <a:t>EarlyStopping</a:t>
            </a:r>
            <a:r>
              <a:rPr lang="it-IT" sz="1400" dirty="0">
                <a:solidFill>
                  <a:schemeClr val="accent1"/>
                </a:solidFill>
              </a:rPr>
              <a:t>: </a:t>
            </a:r>
            <a:r>
              <a:rPr lang="it-IT" sz="1400" dirty="0"/>
              <a:t>interrompe l’addestramento se la performance in validazione smette di migliorare</a:t>
            </a:r>
          </a:p>
          <a:p>
            <a:r>
              <a:rPr lang="it-IT" sz="1400" dirty="0" err="1">
                <a:solidFill>
                  <a:schemeClr val="accent1"/>
                </a:solidFill>
              </a:rPr>
              <a:t>ModelCheckpoint</a:t>
            </a:r>
            <a:r>
              <a:rPr lang="it-IT" sz="1400" dirty="0">
                <a:solidFill>
                  <a:schemeClr val="accent1"/>
                </a:solidFill>
              </a:rPr>
              <a:t>: </a:t>
            </a:r>
            <a:r>
              <a:rPr lang="it-IT" sz="1400" dirty="0"/>
              <a:t>salva automaticamente il modello con le prestazioni migliori</a:t>
            </a:r>
          </a:p>
          <a:p>
            <a:r>
              <a:rPr lang="it-IT" sz="1400" dirty="0" err="1">
                <a:solidFill>
                  <a:schemeClr val="accent1"/>
                </a:solidFill>
              </a:rPr>
              <a:t>ReduceLROnPlateau</a:t>
            </a:r>
            <a:r>
              <a:rPr lang="it-IT" sz="1400" dirty="0">
                <a:solidFill>
                  <a:schemeClr val="accent1"/>
                </a:solidFill>
              </a:rPr>
              <a:t>:</a:t>
            </a:r>
            <a:r>
              <a:rPr lang="it-IT" sz="1400" dirty="0"/>
              <a:t> consente di ridurre il learning rate in automatico quando la </a:t>
            </a:r>
            <a:r>
              <a:rPr lang="it-IT" sz="1400" dirty="0" err="1"/>
              <a:t>validation</a:t>
            </a:r>
            <a:r>
              <a:rPr lang="it-IT" sz="1400" dirty="0"/>
              <a:t> </a:t>
            </a:r>
            <a:r>
              <a:rPr lang="it-IT" sz="1400" dirty="0" err="1"/>
              <a:t>loss</a:t>
            </a:r>
            <a:r>
              <a:rPr lang="it-IT" sz="1400" dirty="0"/>
              <a:t> non mostra miglioramenti per un certo numero di epoche consecutive.</a:t>
            </a:r>
          </a:p>
          <a:p>
            <a:r>
              <a:rPr lang="it-IT" sz="1400" dirty="0" err="1">
                <a:solidFill>
                  <a:schemeClr val="accent1"/>
                </a:solidFill>
              </a:rPr>
              <a:t>TensorBoard</a:t>
            </a:r>
            <a:r>
              <a:rPr lang="it-IT" sz="1400" dirty="0"/>
              <a:t> per monitorare visivamente l’andamento delle metriche durante le epoche, facilitando l’analisi dei trend di apprendimento</a:t>
            </a:r>
          </a:p>
          <a:p>
            <a:pPr marL="0" indent="0">
              <a:buNone/>
            </a:pPr>
            <a:endParaRPr lang="it-IT" sz="1400" dirty="0"/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1C9EE478-E96B-BE59-266E-3E39A52A65B2}"/>
              </a:ext>
            </a:extLst>
          </p:cNvPr>
          <p:cNvSpPr txBox="1">
            <a:spLocks/>
          </p:cNvSpPr>
          <p:nvPr/>
        </p:nvSpPr>
        <p:spPr>
          <a:xfrm>
            <a:off x="2071563" y="219032"/>
            <a:ext cx="9434639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strategie di addestramento</a:t>
            </a:r>
          </a:p>
        </p:txBody>
      </p:sp>
      <p:pic>
        <p:nvPicPr>
          <p:cNvPr id="20" name="Immagine 19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D7ADA966-2ABA-ECB8-D0D7-7E7ABA54B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29" y="3033419"/>
            <a:ext cx="5673715" cy="31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59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ED965-3C87-AE58-9D9C-8CB8E5DE4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olo 1">
            <a:extLst>
              <a:ext uri="{FF2B5EF4-FFF2-40B4-BE49-F238E27FC236}">
                <a16:creationId xmlns:a16="http://schemas.microsoft.com/office/drawing/2014/main" id="{2C4016F1-4596-01AE-4FD4-BD4F1C94ECC5}"/>
              </a:ext>
            </a:extLst>
          </p:cNvPr>
          <p:cNvSpPr txBox="1">
            <a:spLocks/>
          </p:cNvSpPr>
          <p:nvPr/>
        </p:nvSpPr>
        <p:spPr>
          <a:xfrm>
            <a:off x="2610616" y="443509"/>
            <a:ext cx="6965577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Valutazione e analisi performance</a:t>
            </a: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FB96117F-4E95-8B4C-71DF-245C442714C9}"/>
              </a:ext>
            </a:extLst>
          </p:cNvPr>
          <p:cNvSpPr txBox="1">
            <a:spLocks/>
          </p:cNvSpPr>
          <p:nvPr/>
        </p:nvSpPr>
        <p:spPr>
          <a:xfrm>
            <a:off x="532516" y="1689767"/>
            <a:ext cx="3692833" cy="4677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400" dirty="0">
                <a:solidFill>
                  <a:schemeClr val="accent1"/>
                </a:solidFill>
              </a:rPr>
              <a:t>Modello Custom senza </a:t>
            </a:r>
            <a:r>
              <a:rPr lang="it-IT" sz="1400" dirty="0" err="1">
                <a:solidFill>
                  <a:schemeClr val="accent1"/>
                </a:solidFill>
              </a:rPr>
              <a:t>Attention</a:t>
            </a:r>
            <a:endParaRPr lang="it-IT" sz="1400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400" dirty="0"/>
              <a:t>Considerata l’architettura del modello, ha ottenuto risultati sufficienti in quasi tutte le metriche.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400" dirty="0"/>
              <a:t>Mostra un bilanciamento tra classi e riesce a classificare in linea generale.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A210220-16D0-FC8E-C05A-19D2EF051164}"/>
              </a:ext>
            </a:extLst>
          </p:cNvPr>
          <p:cNvSpPr txBox="1">
            <a:spLocks/>
          </p:cNvSpPr>
          <p:nvPr/>
        </p:nvSpPr>
        <p:spPr>
          <a:xfrm>
            <a:off x="4410955" y="1689767"/>
            <a:ext cx="7243337" cy="4677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400" dirty="0">
                <a:solidFill>
                  <a:schemeClr val="accent1"/>
                </a:solidFill>
              </a:rPr>
              <a:t>Modello Custom con </a:t>
            </a:r>
            <a:r>
              <a:rPr lang="it-IT" sz="1400" dirty="0" err="1">
                <a:solidFill>
                  <a:schemeClr val="accent1"/>
                </a:solidFill>
              </a:rPr>
              <a:t>Attention</a:t>
            </a:r>
            <a:endParaRPr lang="it-IT" sz="1400" dirty="0">
              <a:solidFill>
                <a:schemeClr val="accent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400" dirty="0"/>
              <a:t>Ha performato peggio in termini di </a:t>
            </a:r>
            <a:r>
              <a:rPr lang="it-IT" sz="1400" dirty="0" err="1"/>
              <a:t>accuracy</a:t>
            </a:r>
            <a:r>
              <a:rPr lang="it-IT" sz="1400" dirty="0"/>
              <a:t> (61.6% vs 69.5%) e precisione (55.5% vs 70%)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400" dirty="0"/>
              <a:t>Recall più alto sui fake (87%), quindi maggiore sensibilità nella rilevazione di immagini AI, ma a scapito delle immagini reali, con un recall molto basso (40%) e molti falsi positivi</a:t>
            </a: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F757BEC-AF4B-E2BB-F22B-5B93D62359E5}"/>
              </a:ext>
            </a:extLst>
          </p:cNvPr>
          <p:cNvSpPr txBox="1">
            <a:spLocks/>
          </p:cNvSpPr>
          <p:nvPr/>
        </p:nvSpPr>
        <p:spPr>
          <a:xfrm>
            <a:off x="8345603" y="3129746"/>
            <a:ext cx="3313881" cy="31849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1400" dirty="0">
                <a:solidFill>
                  <a:schemeClr val="accent1"/>
                </a:solidFill>
              </a:rPr>
              <a:t>Osservazioni</a:t>
            </a:r>
          </a:p>
          <a:p>
            <a:pPr marL="0" indent="0">
              <a:buNone/>
            </a:pPr>
            <a:r>
              <a:rPr lang="it-IT" sz="1400" dirty="0"/>
              <a:t>Il meccanismo di Self-</a:t>
            </a:r>
            <a:r>
              <a:rPr lang="it-IT" sz="1400" dirty="0" err="1"/>
              <a:t>Attention</a:t>
            </a:r>
            <a:r>
              <a:rPr lang="it-IT" sz="1400" dirty="0"/>
              <a:t> ha </a:t>
            </a:r>
            <a:r>
              <a:rPr lang="it-IT" sz="1400" dirty="0">
                <a:solidFill>
                  <a:schemeClr val="accent1"/>
                </a:solidFill>
              </a:rPr>
              <a:t>sbilanciato il modello</a:t>
            </a:r>
            <a:r>
              <a:rPr lang="it-IT" sz="1400" dirty="0"/>
              <a:t>, spingendolo a classificare molte immagini come "fake", anche se reali.</a:t>
            </a:r>
          </a:p>
          <a:p>
            <a:pPr marL="0" indent="0">
              <a:buNone/>
            </a:pPr>
            <a:r>
              <a:rPr lang="it-IT" sz="1400" dirty="0"/>
              <a:t>Questo può essere dovuto a overfitting localizzato su pattern falsi o a un eccesso di sensibilità ai dettagli artificiali.</a:t>
            </a:r>
          </a:p>
          <a:p>
            <a:pPr marL="0" indent="0">
              <a:buNone/>
            </a:pPr>
            <a:r>
              <a:rPr lang="it-IT" sz="1400" dirty="0"/>
              <a:t>L’introduzione di </a:t>
            </a:r>
            <a:r>
              <a:rPr lang="it-IT" sz="1400" dirty="0" err="1"/>
              <a:t>attention</a:t>
            </a:r>
            <a:r>
              <a:rPr lang="it-IT" sz="1400" dirty="0"/>
              <a:t> richiede </a:t>
            </a:r>
            <a:r>
              <a:rPr lang="it-IT" sz="1400" dirty="0">
                <a:solidFill>
                  <a:schemeClr val="accent1"/>
                </a:solidFill>
              </a:rPr>
              <a:t>ulteriori accorgimenti </a:t>
            </a:r>
            <a:r>
              <a:rPr lang="it-IT" sz="1400" dirty="0"/>
              <a:t>o una rete più profonda per risultare vantaggiosa.</a:t>
            </a:r>
          </a:p>
        </p:txBody>
      </p:sp>
      <p:pic>
        <p:nvPicPr>
          <p:cNvPr id="14" name="Immagine 13" descr="Immagine che contiene testo, schermata, Carattere, menu&#10;&#10;Il contenuto generato dall'IA potrebbe non essere corretto.">
            <a:extLst>
              <a:ext uri="{FF2B5EF4-FFF2-40B4-BE49-F238E27FC236}">
                <a16:creationId xmlns:a16="http://schemas.microsoft.com/office/drawing/2014/main" id="{DE6C1720-56CB-3B09-64E5-4FC576082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359" y="3205052"/>
            <a:ext cx="3554458" cy="3184935"/>
          </a:xfrm>
          <a:prstGeom prst="rect">
            <a:avLst/>
          </a:prstGeom>
        </p:spPr>
      </p:pic>
      <p:pic>
        <p:nvPicPr>
          <p:cNvPr id="17" name="Immagine 16" descr="Immagine che contiene testo, schermata, Carattere, menu&#10;&#10;Il contenuto generato dall'IA potrebbe non essere corretto.">
            <a:extLst>
              <a:ext uri="{FF2B5EF4-FFF2-40B4-BE49-F238E27FC236}">
                <a16:creationId xmlns:a16="http://schemas.microsoft.com/office/drawing/2014/main" id="{153B011B-98FF-300A-3304-AC68588A3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16" y="3205052"/>
            <a:ext cx="3555646" cy="31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9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E3A7C4-3419-67FE-7AA1-7122AF3BA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olo 1">
            <a:extLst>
              <a:ext uri="{FF2B5EF4-FFF2-40B4-BE49-F238E27FC236}">
                <a16:creationId xmlns:a16="http://schemas.microsoft.com/office/drawing/2014/main" id="{625DAB50-3462-B21E-E087-651390949E43}"/>
              </a:ext>
            </a:extLst>
          </p:cNvPr>
          <p:cNvSpPr txBox="1">
            <a:spLocks/>
          </p:cNvSpPr>
          <p:nvPr/>
        </p:nvSpPr>
        <p:spPr>
          <a:xfrm>
            <a:off x="0" y="372258"/>
            <a:ext cx="121920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Variante modello </a:t>
            </a:r>
            <a:r>
              <a:rPr lang="it-IT" dirty="0" err="1"/>
              <a:t>pre</a:t>
            </a:r>
            <a:r>
              <a:rPr lang="it-IT" dirty="0"/>
              <a:t>-addestrato</a:t>
            </a:r>
          </a:p>
        </p:txBody>
      </p:sp>
      <p:sp>
        <p:nvSpPr>
          <p:cNvPr id="2" name="Segnaposto contenuto 2">
            <a:extLst>
              <a:ext uri="{FF2B5EF4-FFF2-40B4-BE49-F238E27FC236}">
                <a16:creationId xmlns:a16="http://schemas.microsoft.com/office/drawing/2014/main" id="{5A25CC55-5E5F-7FC7-2708-AA03F26CA15F}"/>
              </a:ext>
            </a:extLst>
          </p:cNvPr>
          <p:cNvSpPr txBox="1">
            <a:spLocks/>
          </p:cNvSpPr>
          <p:nvPr/>
        </p:nvSpPr>
        <p:spPr>
          <a:xfrm>
            <a:off x="557791" y="1702320"/>
            <a:ext cx="8801361" cy="4677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it-IT" sz="140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159B820B-252F-4B7B-4414-6CA95D681842}"/>
              </a:ext>
            </a:extLst>
          </p:cNvPr>
          <p:cNvSpPr txBox="1">
            <a:spLocks/>
          </p:cNvSpPr>
          <p:nvPr/>
        </p:nvSpPr>
        <p:spPr>
          <a:xfrm>
            <a:off x="339810" y="1526676"/>
            <a:ext cx="6086596" cy="4677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400" dirty="0"/>
              <a:t>Il modello CNN personalizzato ha ottenuto </a:t>
            </a:r>
            <a:r>
              <a:rPr lang="it-IT" sz="1400" dirty="0">
                <a:solidFill>
                  <a:schemeClr val="accent1"/>
                </a:solidFill>
              </a:rPr>
              <a:t>risultati accettabili</a:t>
            </a:r>
            <a:r>
              <a:rPr lang="it-IT" sz="1400" dirty="0"/>
              <a:t>, ma con limiti legati a:</a:t>
            </a:r>
          </a:p>
          <a:p>
            <a:r>
              <a:rPr lang="it-IT" sz="1400" dirty="0"/>
              <a:t>Tempistiche ristrette</a:t>
            </a:r>
          </a:p>
          <a:p>
            <a:r>
              <a:rPr lang="it-IT" sz="1400" dirty="0"/>
              <a:t>Dataset limitato</a:t>
            </a:r>
          </a:p>
          <a:p>
            <a:r>
              <a:rPr lang="it-IT" sz="1400" dirty="0"/>
              <a:t>Risorse hardware limitate</a:t>
            </a:r>
          </a:p>
          <a:p>
            <a:endParaRPr lang="it-IT" sz="100" dirty="0"/>
          </a:p>
          <a:p>
            <a:pPr marL="0" indent="0">
              <a:buNone/>
            </a:pPr>
            <a:r>
              <a:rPr lang="it-IT" sz="1400" dirty="0"/>
              <a:t>Per migliorare le performance è stato valutato l’utilizzo di un </a:t>
            </a:r>
            <a:r>
              <a:rPr lang="it-IT" sz="1400" dirty="0">
                <a:solidFill>
                  <a:schemeClr val="accent1"/>
                </a:solidFill>
              </a:rPr>
              <a:t>modello </a:t>
            </a:r>
            <a:r>
              <a:rPr lang="it-IT" sz="1400" dirty="0" err="1">
                <a:solidFill>
                  <a:schemeClr val="accent1"/>
                </a:solidFill>
              </a:rPr>
              <a:t>pre</a:t>
            </a:r>
            <a:r>
              <a:rPr lang="it-IT" sz="1400" dirty="0">
                <a:solidFill>
                  <a:schemeClr val="accent1"/>
                </a:solidFill>
              </a:rPr>
              <a:t>-addestrato </a:t>
            </a:r>
            <a:r>
              <a:rPr lang="it-IT" sz="1400" dirty="0"/>
              <a:t>su </a:t>
            </a:r>
            <a:r>
              <a:rPr lang="it-IT" sz="1400" dirty="0" err="1"/>
              <a:t>ImageNet</a:t>
            </a:r>
            <a:r>
              <a:rPr lang="it-IT" sz="1400" dirty="0"/>
              <a:t>: </a:t>
            </a:r>
            <a:r>
              <a:rPr lang="it-IT" sz="1400" dirty="0">
                <a:solidFill>
                  <a:schemeClr val="accent1"/>
                </a:solidFill>
              </a:rPr>
              <a:t>ResNet50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r>
              <a:rPr lang="it-IT" sz="1400" dirty="0"/>
              <a:t>Le convoluzioni </a:t>
            </a:r>
            <a:r>
              <a:rPr lang="it-IT" sz="1400" dirty="0" err="1"/>
              <a:t>pre</a:t>
            </a:r>
            <a:r>
              <a:rPr lang="it-IT" sz="1400" dirty="0"/>
              <a:t>-addestrate di ResNet50 sono state riutilizzate come </a:t>
            </a:r>
            <a:r>
              <a:rPr lang="it-IT" sz="1400" dirty="0">
                <a:solidFill>
                  <a:schemeClr val="accent1"/>
                </a:solidFill>
              </a:rPr>
              <a:t>feature </a:t>
            </a:r>
            <a:r>
              <a:rPr lang="it-IT" sz="1400" dirty="0" err="1">
                <a:solidFill>
                  <a:schemeClr val="accent1"/>
                </a:solidFill>
              </a:rPr>
              <a:t>extractor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dirty="0"/>
              <a:t>e, per mantenere stabile questa conoscenza preesistente, i </a:t>
            </a:r>
            <a:r>
              <a:rPr lang="it-IT" sz="1400" dirty="0">
                <a:solidFill>
                  <a:schemeClr val="accent1"/>
                </a:solidFill>
              </a:rPr>
              <a:t>pesi del </a:t>
            </a:r>
            <a:r>
              <a:rPr lang="it-IT" sz="1400" dirty="0" err="1">
                <a:solidFill>
                  <a:schemeClr val="accent1"/>
                </a:solidFill>
              </a:rPr>
              <a:t>backbone</a:t>
            </a:r>
            <a:r>
              <a:rPr lang="it-IT" sz="1400" dirty="0">
                <a:solidFill>
                  <a:schemeClr val="accent1"/>
                </a:solidFill>
              </a:rPr>
              <a:t> </a:t>
            </a:r>
            <a:r>
              <a:rPr lang="it-IT" sz="1400" dirty="0"/>
              <a:t>sono stati </a:t>
            </a:r>
            <a:r>
              <a:rPr lang="it-IT" sz="1400" dirty="0">
                <a:solidFill>
                  <a:schemeClr val="accent1"/>
                </a:solidFill>
              </a:rPr>
              <a:t>congelati</a:t>
            </a:r>
            <a:r>
              <a:rPr lang="it-IT" sz="1400" dirty="0"/>
              <a:t>.</a:t>
            </a:r>
          </a:p>
          <a:p>
            <a:pPr marL="0" indent="0">
              <a:buNone/>
            </a:pPr>
            <a:r>
              <a:rPr lang="it-IT" sz="1400" dirty="0"/>
              <a:t>Alla parte finale del modello sono stati aggiunti alcuni strati personalizzati:</a:t>
            </a:r>
          </a:p>
          <a:p>
            <a:r>
              <a:rPr lang="it-IT" sz="1400" dirty="0"/>
              <a:t>un blocco opzionale di </a:t>
            </a:r>
            <a:r>
              <a:rPr lang="it-IT" sz="1400" dirty="0">
                <a:solidFill>
                  <a:schemeClr val="accent1"/>
                </a:solidFill>
              </a:rPr>
              <a:t>Self-</a:t>
            </a:r>
            <a:r>
              <a:rPr lang="it-IT" sz="1400" dirty="0" err="1">
                <a:solidFill>
                  <a:schemeClr val="accent1"/>
                </a:solidFill>
              </a:rPr>
              <a:t>Attention</a:t>
            </a:r>
            <a:endParaRPr lang="it-IT" sz="1400" dirty="0">
              <a:solidFill>
                <a:schemeClr val="accent1"/>
              </a:solidFill>
            </a:endParaRPr>
          </a:p>
          <a:p>
            <a:r>
              <a:rPr lang="it-IT" sz="1400" dirty="0"/>
              <a:t>un </a:t>
            </a:r>
            <a:r>
              <a:rPr lang="it-IT" sz="1400" dirty="0">
                <a:solidFill>
                  <a:schemeClr val="accent1"/>
                </a:solidFill>
              </a:rPr>
              <a:t>Global </a:t>
            </a:r>
            <a:r>
              <a:rPr lang="it-IT" sz="1400" dirty="0" err="1">
                <a:solidFill>
                  <a:schemeClr val="accent1"/>
                </a:solidFill>
              </a:rPr>
              <a:t>Average</a:t>
            </a:r>
            <a:r>
              <a:rPr lang="it-IT" sz="1400" dirty="0">
                <a:solidFill>
                  <a:schemeClr val="accent1"/>
                </a:solidFill>
              </a:rPr>
              <a:t> Pooling</a:t>
            </a:r>
          </a:p>
          <a:p>
            <a:r>
              <a:rPr lang="it-IT" sz="1400" dirty="0"/>
              <a:t>un </a:t>
            </a:r>
            <a:r>
              <a:rPr lang="it-IT" sz="1400" dirty="0">
                <a:solidFill>
                  <a:schemeClr val="accent1"/>
                </a:solidFill>
              </a:rPr>
              <a:t>Dense</a:t>
            </a:r>
            <a:r>
              <a:rPr lang="it-IT" sz="1400" dirty="0"/>
              <a:t> Layer con regolarizzazione L2</a:t>
            </a:r>
          </a:p>
          <a:p>
            <a:r>
              <a:rPr lang="it-IT" sz="1400" dirty="0"/>
              <a:t>un’attivazione </a:t>
            </a:r>
            <a:r>
              <a:rPr lang="it-IT" sz="1400" dirty="0" err="1"/>
              <a:t>sigmoide</a:t>
            </a:r>
            <a:r>
              <a:rPr lang="it-IT" sz="1400" dirty="0"/>
              <a:t> per la classificazione binaria</a:t>
            </a:r>
          </a:p>
          <a:p>
            <a:endParaRPr lang="it-IT" sz="1400" dirty="0"/>
          </a:p>
        </p:txBody>
      </p:sp>
      <p:pic>
        <p:nvPicPr>
          <p:cNvPr id="1026" name="Picture 2" descr="The Annotated ResNet-50. Explaining how ResNet-50 works and why… | by  Suvaditya Mukherjee | TDS Archive | Medium">
            <a:extLst>
              <a:ext uri="{FF2B5EF4-FFF2-40B4-BE49-F238E27FC236}">
                <a16:creationId xmlns:a16="http://schemas.microsoft.com/office/drawing/2014/main" id="{05530461-71BC-6142-A720-2DFC10291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10" y="4629678"/>
            <a:ext cx="5207799" cy="167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E2E74B80-F7DB-DD3B-502C-DC117057E56A}"/>
              </a:ext>
            </a:extLst>
          </p:cNvPr>
          <p:cNvSpPr txBox="1"/>
          <p:nvPr/>
        </p:nvSpPr>
        <p:spPr>
          <a:xfrm>
            <a:off x="6594385" y="5912058"/>
            <a:ext cx="48718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00" dirty="0">
                <a:solidFill>
                  <a:schemeClr val="tx2"/>
                </a:solidFill>
              </a:rPr>
              <a:t>https://</a:t>
            </a:r>
            <a:r>
              <a:rPr lang="it-IT" sz="1000" dirty="0" err="1">
                <a:solidFill>
                  <a:schemeClr val="tx2"/>
                </a:solidFill>
              </a:rPr>
              <a:t>medium.com</a:t>
            </a:r>
            <a:r>
              <a:rPr lang="it-IT" sz="1000" dirty="0">
                <a:solidFill>
                  <a:schemeClr val="tx2"/>
                </a:solidFill>
              </a:rPr>
              <a:t>/data-science/the-annotated-resnet-50-a6c536034758</a:t>
            </a:r>
          </a:p>
        </p:txBody>
      </p:sp>
      <p:pic>
        <p:nvPicPr>
          <p:cNvPr id="10" name="Immagine 9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5B2CC24D-3EAD-0A43-61BB-DFAC34DBF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109" y="1526676"/>
            <a:ext cx="3882397" cy="322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938823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45766</TotalTime>
  <Words>2332</Words>
  <Application>Microsoft Macintosh PowerPoint</Application>
  <PresentationFormat>Widescreen</PresentationFormat>
  <Paragraphs>197</Paragraphs>
  <Slides>14</Slides>
  <Notes>11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Aptos</vt:lpstr>
      <vt:lpstr>Arial</vt:lpstr>
      <vt:lpstr>Century Gothic</vt:lpstr>
      <vt:lpstr>Menlo</vt:lpstr>
      <vt:lpstr>Scia di vapore</vt:lpstr>
      <vt:lpstr>Deep cnn Binary classification </vt:lpstr>
      <vt:lpstr>Introduzione e obiettivi</vt:lpstr>
      <vt:lpstr>Presentazione standard di PowerPoint</vt:lpstr>
      <vt:lpstr>Progettazione modello</vt:lpstr>
      <vt:lpstr>meccanismo di attenzione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Inferenza su Immagini Custom</vt:lpstr>
      <vt:lpstr>Ripetibilità e  configurazione dei test</vt:lpstr>
      <vt:lpstr>conclusioni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AGOSTINO MESSINA</dc:creator>
  <cp:lastModifiedBy>AGOSTINO MESSINA</cp:lastModifiedBy>
  <cp:revision>23</cp:revision>
  <dcterms:created xsi:type="dcterms:W3CDTF">2025-03-22T12:33:11Z</dcterms:created>
  <dcterms:modified xsi:type="dcterms:W3CDTF">2025-06-09T17:23:46Z</dcterms:modified>
</cp:coreProperties>
</file>