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2" r:id="rId4"/>
    <p:sldId id="261" r:id="rId5"/>
    <p:sldId id="276" r:id="rId6"/>
    <p:sldId id="263" r:id="rId7"/>
    <p:sldId id="270" r:id="rId8"/>
    <p:sldId id="274" r:id="rId9"/>
    <p:sldId id="266" r:id="rId10"/>
    <p:sldId id="267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332"/>
  </p:normalViewPr>
  <p:slideViewPr>
    <p:cSldViewPr snapToGrid="0">
      <p:cViewPr>
        <p:scale>
          <a:sx n="100" d="100"/>
          <a:sy n="100" d="100"/>
        </p:scale>
        <p:origin x="12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5" d="100"/>
          <a:sy n="165" d="100"/>
        </p:scale>
        <p:origin x="329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C12700C-2AE7-BB51-17AA-C60E19F71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9484C9-37A7-F785-FB34-66C3AD31F4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6D45-1599-374C-BDA4-A0B7E2199288}" type="datetimeFigureOut">
              <a:rPr lang="it-IT" smtClean="0"/>
              <a:t>03/05/25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5903E-1CA2-715B-94A7-D42CFFD2EF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8CBAAE-A7F2-A7A1-C67A-81BB1D252C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156-3766-B942-82C4-6AB2A309D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80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32CCF-CA57-2245-949F-F04A9AC056BF}" type="datetimeFigureOut">
              <a:rPr lang="it-IT" smtClean="0"/>
              <a:t>03/05/25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6A469-E1A9-9D42-B366-A3C15C7C08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4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18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ECCE-E79B-9616-C769-9DB40F69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BC1AAE-F1D5-D3F1-369C-82D1C5E9B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6951108-BFE2-5D2D-7493-08C53256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Lbp</a:t>
            </a:r>
            <a:r>
              <a:rPr lang="it-IT" dirty="0"/>
              <a:t> parametri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88895E-940F-9C63-E070-DA2341FA2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94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78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B3EA-61BA-1A18-D445-B053CFA2D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535216-F5EA-812B-0126-B3E6AFBBA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993C0A-9825-E0CB-5DD4-B6A890C14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DFB1AD-713B-4E28-33A9-EA7165F97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00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69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10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0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0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1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0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6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8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4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0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7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user_guide/reshaping.htm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geeksforgeeks.org/opencv-python-program-analyze-image-using-histogra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imagesearch.com/2015/12/07/local-binary-patterns-with-python-opencv/" TargetMode="External"/><Relationship Id="rId5" Type="http://schemas.openxmlformats.org/officeDocument/2006/relationships/hyperlink" Target="https://scikit-image.org/docs/0.24.x/auto_examples/features_detection/plot_local_binary_pattern.html" TargetMode="External"/><Relationship Id="rId10" Type="http://schemas.openxmlformats.org/officeDocument/2006/relationships/hyperlink" Target="https://www.kaggle.com/datasets/jessicali9530/lfw-dataset/data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kaggle.com/datasets/greatgamedota/faceforensics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24706-6D02-AA46-3977-0D817CAB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it-IT" sz="5400" dirty="0">
                <a:solidFill>
                  <a:schemeClr val="tx2"/>
                </a:solidFill>
              </a:rPr>
              <a:t>Fake face </a:t>
            </a:r>
            <a:r>
              <a:rPr lang="it-IT" sz="5400" dirty="0" err="1">
                <a:solidFill>
                  <a:schemeClr val="tx2"/>
                </a:solidFill>
              </a:rPr>
              <a:t>detection</a:t>
            </a:r>
            <a:br>
              <a:rPr lang="it-IT" sz="5400" noProof="0" dirty="0">
                <a:solidFill>
                  <a:schemeClr val="tx2"/>
                </a:solidFill>
              </a:rPr>
            </a:br>
            <a:endParaRPr lang="it-IT" sz="5400" noProof="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CAF6E9-9FC2-F360-E581-09202FBE8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465" y="822259"/>
            <a:ext cx="4122844" cy="5222117"/>
          </a:xfrm>
        </p:spPr>
        <p:txBody>
          <a:bodyPr anchor="ctr">
            <a:normAutofit/>
          </a:bodyPr>
          <a:lstStyle/>
          <a:p>
            <a:r>
              <a:rPr lang="it-IT" noProof="0" dirty="0"/>
              <a:t>Agostino Messina</a:t>
            </a:r>
          </a:p>
          <a:p>
            <a:r>
              <a:rPr lang="it-IT" noProof="0" dirty="0"/>
              <a:t>Visione Artificiale</a:t>
            </a:r>
          </a:p>
          <a:p>
            <a:r>
              <a:rPr lang="it-IT" sz="1900" noProof="0" dirty="0"/>
              <a:t>Università degli studi di Palermo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D718BD-F11A-D332-DAA3-5B6577A93873}"/>
              </a:ext>
            </a:extLst>
          </p:cNvPr>
          <p:cNvSpPr txBox="1"/>
          <p:nvPr/>
        </p:nvSpPr>
        <p:spPr>
          <a:xfrm>
            <a:off x="4280652" y="3928872"/>
            <a:ext cx="261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noProof="0" dirty="0">
                <a:solidFill>
                  <a:schemeClr val="tx2"/>
                </a:solidFill>
                <a:latin typeface="+mj-lt"/>
              </a:rPr>
              <a:t>2° </a:t>
            </a:r>
            <a:r>
              <a:rPr lang="it-IT" sz="2200" noProof="0" dirty="0" err="1">
                <a:solidFill>
                  <a:schemeClr val="tx2"/>
                </a:solidFill>
                <a:latin typeface="+mj-lt"/>
              </a:rPr>
              <a:t>Assignment</a:t>
            </a:r>
            <a:endParaRPr lang="it-IT" sz="2200" noProof="0" dirty="0">
              <a:solidFill>
                <a:schemeClr val="tx2"/>
              </a:solidFill>
              <a:latin typeface="+mj-lt"/>
            </a:endParaRPr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951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3AD02-7B54-F2C4-3FD0-4652CBD8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D5AB1-1139-0365-FD1F-3C8EDC2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92" y="490459"/>
            <a:ext cx="1091673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 dirty="0"/>
              <a:t>Ripetibilità e </a:t>
            </a:r>
            <a:br>
              <a:rPr lang="it-IT" noProof="0" dirty="0"/>
            </a:br>
            <a:r>
              <a:rPr lang="it-IT" noProof="0" dirty="0"/>
              <a:t>configurazione dei test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75A89-53E9-E668-1D36-726F0D2C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9394" y="1966229"/>
            <a:ext cx="8262276" cy="4401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Per garantire ripetibilità e facilitare la sperimentazione automatica, l'intero flusso è stato configurato tramite un file JSON strutturato.</a:t>
            </a:r>
          </a:p>
          <a:p>
            <a:r>
              <a:rPr lang="it-IT" sz="1400" noProof="0" dirty="0"/>
              <a:t>Grazie a ciò si ottiene: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Modularità</a:t>
            </a:r>
            <a:r>
              <a:rPr lang="it-IT" sz="1400" noProof="0" dirty="0"/>
              <a:t>: è possibile testare combinazioni di classificatori, feature </a:t>
            </a:r>
            <a:r>
              <a:rPr lang="it-IT" sz="1400" noProof="0" dirty="0" err="1"/>
              <a:t>extractor</a:t>
            </a:r>
            <a:r>
              <a:rPr lang="it-IT" sz="1400" noProof="0" dirty="0"/>
              <a:t>, e </a:t>
            </a:r>
            <a:r>
              <a:rPr lang="it-IT" sz="1400" noProof="0" dirty="0" err="1"/>
              <a:t>preprocessing</a:t>
            </a:r>
            <a:r>
              <a:rPr lang="it-IT" sz="1400" noProof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Automazione</a:t>
            </a:r>
            <a:r>
              <a:rPr lang="it-IT" sz="1400" noProof="0" dirty="0"/>
              <a:t> sugli esperimenti: ogni configurazione viene valutata e confrontata automaticamente e la migliore viene salvata.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Facile estensione</a:t>
            </a:r>
            <a:r>
              <a:rPr lang="it-IT" sz="1400" noProof="0" dirty="0"/>
              <a:t>: è possibile aggiungere nuovi metodi LBP, filtri, o modelli con facilità.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endParaRPr lang="it-IT" sz="1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noProof="0" dirty="0"/>
          </a:p>
          <a:p>
            <a:endParaRPr lang="it-IT" sz="1400" noProof="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DB3C86-E65C-1344-B919-5A2F3545F857}"/>
              </a:ext>
            </a:extLst>
          </p:cNvPr>
          <p:cNvSpPr txBox="1"/>
          <p:nvPr/>
        </p:nvSpPr>
        <p:spPr>
          <a:xfrm>
            <a:off x="465682" y="1776274"/>
            <a:ext cx="2954655" cy="45670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classifiers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random_forest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logistic_regression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linear_svc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],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splits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p_train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0.6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p_test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0.2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p_val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0.2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"filter"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"type"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gaussian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params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ksize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3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"sigma"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0.5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configurations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[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{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lbp_method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uniform</a:t>
            </a:r>
            <a:r>
              <a:rPr lang="it-IT" sz="1000" dirty="0">
                <a:solidFill>
                  <a:srgbClr val="CE917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do_scale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569CD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false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8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 err="1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bins</a:t>
            </a:r>
            <a:r>
              <a:rPr lang="it-IT" sz="1000" dirty="0">
                <a:solidFill>
                  <a:srgbClr val="9CDCFE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</a:t>
            </a: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</a:t>
            </a:r>
            <a:r>
              <a:rPr lang="it-IT" sz="1000" dirty="0">
                <a:solidFill>
                  <a:srgbClr val="B5CEA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256</a:t>
            </a:r>
            <a:endParaRPr lang="it-IT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dirty="0">
                <a:solidFill>
                  <a:srgbClr val="CCCCC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},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9AB39AE-13A5-F8DB-C3AE-CCC416E5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8"/>
          <a:stretch/>
        </p:blipFill>
        <p:spPr>
          <a:xfrm>
            <a:off x="3539394" y="4599170"/>
            <a:ext cx="8262277" cy="950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66015-5EFA-4F39-DD83-760FD4F2CF6E}"/>
              </a:ext>
            </a:extLst>
          </p:cNvPr>
          <p:cNvSpPr txBox="1"/>
          <p:nvPr/>
        </p:nvSpPr>
        <p:spPr>
          <a:xfrm>
            <a:off x="421978" y="1540866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default_config.json</a:t>
            </a:r>
            <a:r>
              <a:rPr lang="it-IT" sz="1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218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CFE9C-2E87-85A9-A4CF-2CD5D4A0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it-IT" noProof="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D3A1E-C374-446F-3BAE-40ACA727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2057401"/>
            <a:ext cx="5600700" cy="4161283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È stato </a:t>
            </a:r>
            <a:r>
              <a:rPr lang="it-IT" sz="1400" noProof="0" dirty="0">
                <a:solidFill>
                  <a:schemeClr val="accent1"/>
                </a:solidFill>
              </a:rPr>
              <a:t>affrontato con successo </a:t>
            </a:r>
            <a:r>
              <a:rPr lang="it-IT" sz="1400" noProof="0" dirty="0"/>
              <a:t>il problema della rilevazione di volti deepfake tramite classificatori supervisionati.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L’approccio</a:t>
            </a:r>
            <a:r>
              <a:rPr lang="it-IT" sz="1400" noProof="0" dirty="0"/>
              <a:t> basato su feature LBP locali, combinato con </a:t>
            </a:r>
            <a:r>
              <a:rPr lang="it-IT" sz="1400" noProof="0" dirty="0" err="1"/>
              <a:t>preprocessing</a:t>
            </a:r>
            <a:r>
              <a:rPr lang="it-IT" sz="1400" noProof="0" dirty="0"/>
              <a:t> non invasivo (es. filtro Gaussiano) e scaling, si è dimostrato </a:t>
            </a:r>
            <a:r>
              <a:rPr lang="it-IT" sz="1400" noProof="0" dirty="0">
                <a:solidFill>
                  <a:schemeClr val="accent1"/>
                </a:solidFill>
              </a:rPr>
              <a:t>efficace</a:t>
            </a:r>
            <a:r>
              <a:rPr lang="it-IT" sz="1400" noProof="0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Il miglior modello, Linear SVC con LBP </a:t>
            </a:r>
            <a:r>
              <a:rPr lang="it-IT" sz="1400" noProof="0" dirty="0" err="1"/>
              <a:t>uniform</a:t>
            </a:r>
            <a:r>
              <a:rPr lang="it-IT" sz="1400" noProof="0" dirty="0"/>
              <a:t>, ha raggiunto:</a:t>
            </a:r>
          </a:p>
          <a:p>
            <a:pPr marL="742950" lvl="1" indent="-285750">
              <a:buClr>
                <a:schemeClr val="accent1"/>
              </a:buClr>
            </a:pPr>
            <a:r>
              <a:rPr lang="it-IT" sz="1400" noProof="0" dirty="0"/>
              <a:t>98.29% di accuratezza in validazione.</a:t>
            </a:r>
          </a:p>
          <a:p>
            <a:pPr marL="742950" lvl="1" indent="-285750">
              <a:buClr>
                <a:schemeClr val="accent1"/>
              </a:buClr>
            </a:pPr>
            <a:r>
              <a:rPr lang="it-IT" sz="1400" noProof="0" dirty="0"/>
              <a:t>98.62% di accuratezza sul test set.</a:t>
            </a:r>
          </a:p>
          <a:p>
            <a:pPr marL="285750" indent="-285750">
              <a:buClr>
                <a:schemeClr val="accent1"/>
              </a:buClr>
            </a:pPr>
            <a:r>
              <a:rPr lang="it-IT" sz="1400" noProof="0" dirty="0"/>
              <a:t>La pipeline è </a:t>
            </a:r>
            <a:r>
              <a:rPr lang="it-IT" sz="1400" noProof="0" dirty="0">
                <a:solidFill>
                  <a:schemeClr val="accent1"/>
                </a:solidFill>
              </a:rPr>
              <a:t>trasparente</a:t>
            </a:r>
            <a:r>
              <a:rPr lang="it-IT" sz="1400" noProof="0" dirty="0"/>
              <a:t> e non ha l’effetto "black box" come presente ad esempio sulle reti neurali CNN.</a:t>
            </a:r>
            <a:endParaRPr lang="it-IT" sz="1600" noProof="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Il sistema è </a:t>
            </a:r>
            <a:r>
              <a:rPr lang="it-IT" sz="1400" noProof="0" dirty="0">
                <a:solidFill>
                  <a:schemeClr val="accent1"/>
                </a:solidFill>
              </a:rPr>
              <a:t>riproducibile e configurabile</a:t>
            </a:r>
            <a:r>
              <a:rPr lang="it-IT" sz="1400" noProof="0" dirty="0"/>
              <a:t>, con supporto per l’inferenza su immagini reali.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1400" noProof="0" dirty="0"/>
              <a:t>L’intero processo è stato reso </a:t>
            </a:r>
            <a:r>
              <a:rPr lang="it-IT" sz="1400" noProof="0" dirty="0">
                <a:solidFill>
                  <a:schemeClr val="accent1"/>
                </a:solidFill>
              </a:rPr>
              <a:t>modulare e automatizzabile</a:t>
            </a:r>
            <a:r>
              <a:rPr lang="it-IT" sz="1400" noProof="0" dirty="0"/>
              <a:t> grazie all’uso di </a:t>
            </a:r>
            <a:r>
              <a:rPr lang="it-IT" sz="1400" noProof="0" dirty="0" err="1"/>
              <a:t>config</a:t>
            </a:r>
            <a:r>
              <a:rPr lang="it-IT" sz="1400" noProof="0" dirty="0"/>
              <a:t> file JSON.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D2AF98-A760-C690-4594-981F671F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401"/>
            <a:ext cx="5600700" cy="4161283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it-IT" sz="1400" noProof="0" dirty="0"/>
              <a:t>Oltre ai risultati ottenuti, il progetto apre interessanti prospettive per </a:t>
            </a:r>
            <a:r>
              <a:rPr lang="it-IT" sz="1400" noProof="0" dirty="0">
                <a:solidFill>
                  <a:schemeClr val="accent1"/>
                </a:solidFill>
              </a:rPr>
              <a:t>sviluppi futuri</a:t>
            </a:r>
            <a:r>
              <a:rPr lang="it-IT" sz="1400" noProof="0" dirty="0"/>
              <a:t>:</a:t>
            </a:r>
          </a:p>
          <a:p>
            <a:pPr lvl="1"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Espansione del dataset</a:t>
            </a:r>
            <a:r>
              <a:rPr lang="it-IT" sz="1400" noProof="0" dirty="0"/>
              <a:t>: utilizzare più immagini reali e fake provenienti da fonti eterogenee.</a:t>
            </a:r>
          </a:p>
          <a:p>
            <a:pPr lvl="1">
              <a:buClr>
                <a:schemeClr val="accent1"/>
              </a:buClr>
            </a:pPr>
            <a:r>
              <a:rPr lang="it-IT" sz="1400" noProof="0" dirty="0"/>
              <a:t>Aumentare la </a:t>
            </a:r>
            <a:r>
              <a:rPr lang="it-IT" sz="1400" noProof="0" dirty="0">
                <a:solidFill>
                  <a:schemeClr val="accent1"/>
                </a:solidFill>
              </a:rPr>
              <a:t>varietà del dataset </a:t>
            </a:r>
            <a:r>
              <a:rPr lang="it-IT" sz="1400" noProof="0" dirty="0"/>
              <a:t>in termini di etnia, età, illuminazione, angolazione e generi per evitare bias.</a:t>
            </a:r>
          </a:p>
          <a:p>
            <a:pPr lvl="1">
              <a:buClr>
                <a:schemeClr val="accent1"/>
              </a:buClr>
            </a:pPr>
            <a:r>
              <a:rPr lang="it-IT" sz="1400" dirty="0">
                <a:solidFill>
                  <a:schemeClr val="accent1"/>
                </a:solidFill>
              </a:rPr>
              <a:t>Splittare equamente </a:t>
            </a:r>
            <a:r>
              <a:rPr lang="it-IT" sz="1400" dirty="0"/>
              <a:t>soggetti Real e Fake.</a:t>
            </a:r>
            <a:endParaRPr lang="it-IT" sz="1400" noProof="0" dirty="0"/>
          </a:p>
          <a:p>
            <a:pPr lvl="1">
              <a:buClr>
                <a:schemeClr val="accent1"/>
              </a:buClr>
            </a:pPr>
            <a:r>
              <a:rPr lang="it-IT" sz="1400" noProof="0" dirty="0"/>
              <a:t>Utilizzare </a:t>
            </a:r>
            <a:r>
              <a:rPr lang="it-IT" sz="1400" noProof="0" dirty="0">
                <a:solidFill>
                  <a:schemeClr val="accent1"/>
                </a:solidFill>
              </a:rPr>
              <a:t>Cross-</a:t>
            </a:r>
            <a:r>
              <a:rPr lang="it-IT" sz="1400" noProof="0" dirty="0" err="1">
                <a:solidFill>
                  <a:schemeClr val="accent1"/>
                </a:solidFill>
              </a:rPr>
              <a:t>validation</a:t>
            </a:r>
            <a:r>
              <a:rPr lang="it-IT" sz="1400" noProof="0" dirty="0">
                <a:solidFill>
                  <a:schemeClr val="accent1"/>
                </a:solidFill>
              </a:rPr>
              <a:t> k-</a:t>
            </a:r>
            <a:r>
              <a:rPr lang="it-IT" sz="1400" noProof="0" dirty="0" err="1">
                <a:solidFill>
                  <a:schemeClr val="accent1"/>
                </a:solidFill>
              </a:rPr>
              <a:t>fold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al posto di un </a:t>
            </a:r>
            <a:r>
              <a:rPr lang="it-IT" sz="1400" dirty="0" err="1"/>
              <a:t>validation</a:t>
            </a:r>
            <a:r>
              <a:rPr lang="it-IT" sz="1400" dirty="0"/>
              <a:t> split fisso per una stima più affidabile delle performance dei modelli.</a:t>
            </a:r>
          </a:p>
          <a:p>
            <a:pPr lvl="1"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Ottimizzazione degli </a:t>
            </a:r>
            <a:r>
              <a:rPr lang="it-IT" sz="1400" noProof="0" dirty="0" err="1">
                <a:solidFill>
                  <a:schemeClr val="accent1"/>
                </a:solidFill>
              </a:rPr>
              <a:t>iperparametri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con </a:t>
            </a:r>
            <a:r>
              <a:rPr lang="it-IT" sz="1400" dirty="0" err="1"/>
              <a:t>r</a:t>
            </a:r>
            <a:r>
              <a:rPr lang="it-IT" sz="1400" noProof="0" dirty="0" err="1"/>
              <a:t>icerca</a:t>
            </a:r>
            <a:r>
              <a:rPr lang="it-IT" sz="1400" noProof="0" dirty="0"/>
              <a:t> automatica (</a:t>
            </a:r>
            <a:r>
              <a:rPr lang="it-IT" sz="1400" noProof="0" dirty="0" err="1"/>
              <a:t>GridSearch</a:t>
            </a:r>
            <a:r>
              <a:rPr lang="it-IT" sz="1400" noProof="0" dirty="0"/>
              <a:t>, </a:t>
            </a:r>
            <a:r>
              <a:rPr lang="it-IT" sz="1400" noProof="0" dirty="0" err="1"/>
              <a:t>RandomSearch</a:t>
            </a:r>
            <a:r>
              <a:rPr lang="it-IT" sz="1400" noProof="0" dirty="0"/>
              <a:t>) di combinazioni di </a:t>
            </a:r>
            <a:r>
              <a:rPr lang="it-IT" sz="1400" noProof="0" dirty="0" err="1"/>
              <a:t>P</a:t>
            </a:r>
            <a:r>
              <a:rPr lang="it-IT" sz="1400" noProof="0" dirty="0"/>
              <a:t>, </a:t>
            </a:r>
            <a:r>
              <a:rPr lang="it-IT" sz="1400" noProof="0" dirty="0" err="1"/>
              <a:t>R</a:t>
            </a:r>
            <a:r>
              <a:rPr lang="it-IT" sz="1400" noProof="0" dirty="0"/>
              <a:t>, </a:t>
            </a:r>
            <a:r>
              <a:rPr lang="it-IT" sz="1400" noProof="0" dirty="0" err="1"/>
              <a:t>method</a:t>
            </a:r>
            <a:r>
              <a:rPr lang="it-IT" sz="1400" noProof="0" dirty="0"/>
              <a:t>, </a:t>
            </a:r>
            <a:r>
              <a:rPr lang="it-IT" sz="1400" noProof="0" dirty="0" err="1"/>
              <a:t>scaler</a:t>
            </a:r>
            <a:r>
              <a:rPr lang="it-IT" sz="1400" noProof="0" dirty="0"/>
              <a:t>, filtri, ecc.</a:t>
            </a:r>
          </a:p>
          <a:p>
            <a:pPr lvl="1"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Allineamento facciale </a:t>
            </a:r>
            <a:r>
              <a:rPr lang="it-IT" sz="1400" noProof="0" dirty="0"/>
              <a:t>e normalizzazione pose/illuminazione</a:t>
            </a:r>
          </a:p>
          <a:p>
            <a:pPr lvl="1">
              <a:buClr>
                <a:schemeClr val="accent1"/>
              </a:buClr>
            </a:pPr>
            <a:r>
              <a:rPr lang="it-IT" sz="1400" noProof="0" dirty="0"/>
              <a:t>Combinare LBP con Reti Neurali (CNN)</a:t>
            </a:r>
          </a:p>
        </p:txBody>
      </p:sp>
    </p:spTree>
    <p:extLst>
      <p:ext uri="{BB962C8B-B14F-4D97-AF65-F5344CB8AC3E}">
        <p14:creationId xmlns:p14="http://schemas.microsoft.com/office/powerpoint/2010/main" val="32080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22D378-2ADD-6F62-E6F2-42FF8569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61" y="180580"/>
            <a:ext cx="7434070" cy="1474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noProof="0" dirty="0" err="1"/>
              <a:t>Bibliografia</a:t>
            </a:r>
            <a:endParaRPr lang="en-US" sz="4000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6FF2774-20F6-72D3-2C60-ED73CD7E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707" y="1441450"/>
            <a:ext cx="8406294" cy="49896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Foundations of Computer Vision - Antonio Torralba, Phillip Isola and William T. Freeman</a:t>
            </a:r>
            <a:endParaRPr lang="en-US" sz="1400" i="1" noProof="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i="1" noProof="0" dirty="0"/>
              <a:t>Face Classification - </a:t>
            </a:r>
            <a:r>
              <a:rPr lang="en-US" sz="1400" i="1" dirty="0"/>
              <a:t>2</a:t>
            </a:r>
            <a:r>
              <a:rPr lang="en-US" sz="1400" i="1" noProof="0" dirty="0"/>
              <a:t>° Assignment</a:t>
            </a:r>
            <a:r>
              <a:rPr lang="en-US" sz="1400" noProof="0" dirty="0"/>
              <a:t> (Testo </a:t>
            </a:r>
            <a:r>
              <a:rPr lang="en-US" sz="1400" noProof="0" dirty="0" err="1"/>
              <a:t>dell’esercizio</a:t>
            </a:r>
            <a:r>
              <a:rPr lang="en-US" sz="1400" noProof="0" dirty="0"/>
              <a:t> </a:t>
            </a:r>
            <a:r>
              <a:rPr lang="en-US" sz="1400" noProof="0" dirty="0" err="1"/>
              <a:t>d'esame</a:t>
            </a:r>
            <a:r>
              <a:rPr lang="en-US" sz="1400" noProof="0" dirty="0"/>
              <a:t>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Multiresolution Gray Scale and Rotation Invariant Texture Classification with Local Binary Patterns Timo Ojala, Matti Pietikäinen and Topi Mäenpää Machine Vision and Media Processing Unit Infotech Oulu, University of Oulu </a:t>
            </a:r>
            <a:r>
              <a:rPr lang="en-US" sz="1400" dirty="0" err="1"/>
              <a:t>P.O.Box</a:t>
            </a:r>
            <a:r>
              <a:rPr lang="en-US" sz="1400" dirty="0"/>
              <a:t> 4500, FIN - 90014 University of Oulu, Finland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scikit-image Documentation. “Local Binary Pattern (LBP) Example.”</a:t>
            </a:r>
            <a:br>
              <a:rPr lang="en-US" sz="1400" noProof="0" dirty="0"/>
            </a:br>
            <a:r>
              <a:rPr lang="en-US" sz="1400" noProof="0" dirty="0">
                <a:hlinkClick r:id="rId5"/>
              </a:rPr>
              <a:t>https://scikit-image.org/docs/0.24.x/auto_examples/features_detection/plot_local_binary_pattern.html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Rosebrock, A. </a:t>
            </a:r>
            <a:r>
              <a:rPr lang="en-US" sz="1400" noProof="0" dirty="0" err="1"/>
              <a:t>PyImageSearch</a:t>
            </a:r>
            <a:r>
              <a:rPr lang="en-US" sz="1400" noProof="0" dirty="0"/>
              <a:t>. “Local Binary Patterns with Python &amp; OpenCV.” (2015)</a:t>
            </a:r>
            <a:br>
              <a:rPr lang="en-US" sz="1400" noProof="0" dirty="0"/>
            </a:br>
            <a:r>
              <a:rPr lang="en-US" sz="1400" noProof="0" dirty="0">
                <a:hlinkClick r:id="rId6"/>
              </a:rPr>
              <a:t>https://pyimagesearch.com/2015/12/07/local-binary-patterns-with-python-opencv/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 err="1"/>
              <a:t>GeeksforGeeks</a:t>
            </a:r>
            <a:r>
              <a:rPr lang="en-US" sz="1400" noProof="0" dirty="0"/>
              <a:t>. “Analyze Image using Histogram in OpenCV.”</a:t>
            </a:r>
            <a:br>
              <a:rPr lang="en-US" sz="1400" noProof="0" dirty="0"/>
            </a:br>
            <a:r>
              <a:rPr lang="en-US" sz="1400" noProof="0" dirty="0">
                <a:hlinkClick r:id="rId7"/>
              </a:rPr>
              <a:t>https://www.geeksforgeeks.org/opencv-python-program-analyze-image-using-histogram/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Pandas Documentation. “User Guide: Reshaping and Pivot Tables.”</a:t>
            </a:r>
            <a:br>
              <a:rPr lang="en-US" sz="1400" noProof="0" dirty="0"/>
            </a:br>
            <a:r>
              <a:rPr lang="en-US" sz="1400" noProof="0" dirty="0">
                <a:hlinkClick r:id="rId8"/>
              </a:rPr>
              <a:t>https://pandas.pydata.org/docs/user_guide/reshaping.html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Kaggle Dataset: </a:t>
            </a:r>
            <a:r>
              <a:rPr lang="en-US" sz="1400" noProof="0" dirty="0" err="1"/>
              <a:t>FaceForensics</a:t>
            </a:r>
            <a:r>
              <a:rPr lang="en-US" sz="1400" noProof="0" dirty="0"/>
              <a:t> by </a:t>
            </a:r>
            <a:r>
              <a:rPr lang="en-US" sz="1400" noProof="0" dirty="0" err="1"/>
              <a:t>greatgamedota</a:t>
            </a:r>
            <a:br>
              <a:rPr lang="en-US" sz="1400" noProof="0" dirty="0"/>
            </a:br>
            <a:r>
              <a:rPr lang="en-US" sz="1400" noProof="0" dirty="0">
                <a:hlinkClick r:id="rId9"/>
              </a:rPr>
              <a:t>https://www.kaggle.com/datasets/greatgamedota/faceforensics/data</a:t>
            </a:r>
            <a:r>
              <a:rPr lang="en-US" sz="1400" noProof="0" dirty="0"/>
              <a:t>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Kaggle Dataset: LFW - Labeled Faces in the Wild by jessicali9530</a:t>
            </a:r>
            <a:br>
              <a:rPr lang="en-US" sz="1400" noProof="0" dirty="0"/>
            </a:br>
            <a:r>
              <a:rPr lang="en-US" sz="1400" noProof="0" dirty="0">
                <a:hlinkClick r:id="rId10"/>
              </a:rPr>
              <a:t>https://www.kaggle.com/datasets/jessicali9530/lfw-dataset/data</a:t>
            </a:r>
            <a:r>
              <a:rPr lang="en-US" sz="14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972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B9A99-D9D2-1A20-D607-4C826AB8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881694" cy="4697896"/>
          </a:xfrm>
        </p:spPr>
        <p:txBody>
          <a:bodyPr>
            <a:normAutofit/>
          </a:bodyPr>
          <a:lstStyle/>
          <a:p>
            <a:r>
              <a:rPr lang="it-IT" dirty="0"/>
              <a:t>Introduzione e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C5EBD-73D3-9298-CC6A-74F98F36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506" y="691444"/>
            <a:ext cx="6684996" cy="54751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In questo </a:t>
            </a:r>
            <a:r>
              <a:rPr lang="it-IT" sz="1400" noProof="0" dirty="0" err="1"/>
              <a:t>assignment</a:t>
            </a:r>
            <a:r>
              <a:rPr lang="it-IT" sz="1400" noProof="0" dirty="0"/>
              <a:t> è stato affrontato il problema della </a:t>
            </a:r>
            <a:r>
              <a:rPr lang="it-IT" sz="1400" noProof="0" dirty="0">
                <a:solidFill>
                  <a:schemeClr val="accent1"/>
                </a:solidFill>
              </a:rPr>
              <a:t>rilevazione automatica di volti falsi</a:t>
            </a:r>
            <a:r>
              <a:rPr lang="it-IT" sz="1400" noProof="0" dirty="0"/>
              <a:t>, spesso generati sinteticamente mediante tecniche di deepfake.</a:t>
            </a:r>
          </a:p>
          <a:p>
            <a:pPr marL="0" indent="0">
              <a:buNone/>
            </a:pPr>
            <a:r>
              <a:rPr lang="it-IT" sz="1400" noProof="0" dirty="0"/>
              <a:t>L’obiettivo è addestrare e valutare diversi </a:t>
            </a:r>
            <a:r>
              <a:rPr lang="it-IT" sz="1400" noProof="0" dirty="0">
                <a:solidFill>
                  <a:schemeClr val="accent1"/>
                </a:solidFill>
              </a:rPr>
              <a:t>modelli di classificazione </a:t>
            </a:r>
            <a:r>
              <a:rPr lang="it-IT" sz="1400" noProof="0" dirty="0"/>
              <a:t>in grado di distinguere immagini di volti reali e fake, utilizzando un approccio di </a:t>
            </a:r>
            <a:r>
              <a:rPr lang="it-IT" sz="1400" noProof="0" dirty="0">
                <a:solidFill>
                  <a:schemeClr val="accent1"/>
                </a:solidFill>
              </a:rPr>
              <a:t>apprendimento supervisionato </a:t>
            </a:r>
            <a:r>
              <a:rPr lang="it-IT" sz="1400" noProof="0" dirty="0"/>
              <a:t>basato sull’analisi di caratteristiche locali.</a:t>
            </a:r>
          </a:p>
          <a:p>
            <a:pPr marL="0" indent="0">
              <a:buNone/>
            </a:pPr>
            <a:r>
              <a:rPr lang="it-IT" sz="1400" noProof="0" dirty="0"/>
              <a:t>Il processo è stato strutturato nei seguenti passaggi principali: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Preparazione e </a:t>
            </a:r>
            <a:r>
              <a:rPr lang="it-IT" sz="1400" noProof="0" dirty="0" err="1">
                <a:solidFill>
                  <a:schemeClr val="accent1"/>
                </a:solidFill>
              </a:rPr>
              <a:t>pre</a:t>
            </a:r>
            <a:r>
              <a:rPr lang="it-IT" sz="1400" noProof="0" dirty="0">
                <a:solidFill>
                  <a:schemeClr val="accent1"/>
                </a:solidFill>
              </a:rPr>
              <a:t>-processing</a:t>
            </a:r>
            <a:r>
              <a:rPr lang="it-IT" sz="1400" noProof="0" dirty="0"/>
              <a:t> del dataset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Estrazione</a:t>
            </a:r>
            <a:r>
              <a:rPr lang="it-IT" sz="1400" noProof="0" dirty="0"/>
              <a:t> delle feature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Split</a:t>
            </a:r>
            <a:r>
              <a:rPr lang="it-IT" sz="1400" noProof="0" dirty="0"/>
              <a:t> dei dati destinati al training-validazione-test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>
                <a:solidFill>
                  <a:schemeClr val="accent1"/>
                </a:solidFill>
              </a:rPr>
              <a:t>Addestramento</a:t>
            </a:r>
            <a:r>
              <a:rPr lang="it-IT" sz="1400" noProof="0" dirty="0"/>
              <a:t> </a:t>
            </a:r>
            <a:r>
              <a:rPr lang="it-IT" sz="1400" dirty="0"/>
              <a:t>e validazione dei modelli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/>
              <a:t>Scelta e </a:t>
            </a:r>
            <a:r>
              <a:rPr lang="it-IT" sz="1400" dirty="0">
                <a:solidFill>
                  <a:schemeClr val="accent1"/>
                </a:solidFill>
              </a:rPr>
              <a:t>valutazione</a:t>
            </a:r>
            <a:r>
              <a:rPr lang="it-IT" sz="1400" noProof="0" dirty="0"/>
              <a:t> del miglior modello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>
                <a:solidFill>
                  <a:schemeClr val="accent1"/>
                </a:solidFill>
              </a:rPr>
              <a:t>Inferenza</a:t>
            </a:r>
            <a:r>
              <a:rPr lang="it-IT" sz="1400" dirty="0"/>
              <a:t> su immagini custom</a:t>
            </a:r>
            <a:endParaRPr lang="it-IT" sz="1400" noProof="0" dirty="0"/>
          </a:p>
          <a:p>
            <a:pPr marL="457200" indent="-457200">
              <a:buClr>
                <a:schemeClr val="tx1"/>
              </a:buClr>
              <a:buAutoNum type="arabicPeriod"/>
            </a:pPr>
            <a:endParaRPr lang="it-IT" sz="100" noProof="0" dirty="0"/>
          </a:p>
        </p:txBody>
      </p:sp>
    </p:spTree>
    <p:extLst>
      <p:ext uri="{BB962C8B-B14F-4D97-AF65-F5344CB8AC3E}">
        <p14:creationId xmlns:p14="http://schemas.microsoft.com/office/powerpoint/2010/main" val="23825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C944615-CB61-B46E-50F7-E105C9D5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808" y="1563620"/>
            <a:ext cx="6124492" cy="5014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Il dataset utilizzato è composto da immagini reali e immagini false (deepfake), distribuite da </a:t>
            </a:r>
            <a:r>
              <a:rPr lang="it-IT" sz="1400" noProof="0" dirty="0">
                <a:hlinkClick r:id="rId2"/>
              </a:rPr>
              <a:t>www.kaggle.com</a:t>
            </a:r>
            <a:r>
              <a:rPr lang="it-IT" sz="1400" noProof="0" dirty="0"/>
              <a:t>.</a:t>
            </a:r>
          </a:p>
          <a:p>
            <a:pPr marL="0" indent="0">
              <a:buNone/>
            </a:pPr>
            <a:r>
              <a:rPr lang="it-IT" sz="1400" noProof="0" dirty="0"/>
              <a:t>Mentre le immagini deepfake vengono fornite con il ritaglio nel volto </a:t>
            </a:r>
            <a:r>
              <a:rPr lang="it-IT" sz="1400" dirty="0"/>
              <a:t>identificato, l</a:t>
            </a:r>
            <a:r>
              <a:rPr lang="it-IT" sz="1400" noProof="0" dirty="0"/>
              <a:t>e immagini reali non lo sono. Per queste è stata sviluppata una funzione di </a:t>
            </a:r>
            <a:r>
              <a:rPr lang="it-IT" sz="1400" noProof="0" dirty="0" err="1"/>
              <a:t>pre</a:t>
            </a:r>
            <a:r>
              <a:rPr lang="it-IT" sz="1400" noProof="0" dirty="0"/>
              <a:t>-processing ad hoc (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process_real_uncropped_imgs</a:t>
            </a:r>
            <a:r>
              <a:rPr lang="it-IT" sz="1400" noProof="0" dirty="0"/>
              <a:t>) che esegue una semplice pipeline:</a:t>
            </a:r>
          </a:p>
          <a:p>
            <a:pPr marL="342900" indent="-342900"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Lettura immagine</a:t>
            </a:r>
            <a:r>
              <a:rPr lang="it-IT" sz="1400" noProof="0" dirty="0"/>
              <a:t>.</a:t>
            </a:r>
          </a:p>
          <a:p>
            <a:pPr marL="342900" indent="-342900"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Detecting</a:t>
            </a:r>
            <a:r>
              <a:rPr lang="it-IT" sz="1400" noProof="0" dirty="0">
                <a:solidFill>
                  <a:schemeClr val="accent1"/>
                </a:solidFill>
              </a:rPr>
              <a:t> del volto </a:t>
            </a:r>
            <a:r>
              <a:rPr lang="it-IT" sz="1400" noProof="0" dirty="0"/>
              <a:t>con </a:t>
            </a:r>
            <a:r>
              <a:rPr lang="it-IT" sz="1400" noProof="0" dirty="0" err="1"/>
              <a:t>Haar</a:t>
            </a:r>
            <a:r>
              <a:rPr lang="it-IT" sz="1400" noProof="0" dirty="0"/>
              <a:t> </a:t>
            </a:r>
            <a:r>
              <a:rPr lang="it-IT" sz="1400" noProof="0" dirty="0" err="1"/>
              <a:t>Cascade</a:t>
            </a:r>
            <a:r>
              <a:rPr lang="it-IT" sz="1400" noProof="0" dirty="0"/>
              <a:t>.</a:t>
            </a:r>
          </a:p>
          <a:p>
            <a:pPr marL="342900" indent="-342900"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Crop</a:t>
            </a:r>
            <a:r>
              <a:rPr lang="it-IT" sz="1400" noProof="0" dirty="0"/>
              <a:t> dell’immagine con il </a:t>
            </a:r>
            <a:r>
              <a:rPr lang="it-IT" sz="1400" noProof="0" dirty="0" err="1"/>
              <a:t>boundin</a:t>
            </a:r>
            <a:r>
              <a:rPr lang="it-IT" sz="1400" dirty="0"/>
              <a:t>g box dello step precedente</a:t>
            </a:r>
            <a:r>
              <a:rPr lang="it-IT" sz="1400" noProof="0" dirty="0"/>
              <a:t>.</a:t>
            </a:r>
          </a:p>
          <a:p>
            <a:pPr marL="342900" indent="-342900"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Salvataggio</a:t>
            </a:r>
            <a:r>
              <a:rPr lang="it-IT" sz="1400" noProof="0" dirty="0"/>
              <a:t> immagine </a:t>
            </a:r>
          </a:p>
          <a:p>
            <a:pPr marL="0" indent="0">
              <a:buNone/>
            </a:pPr>
            <a:r>
              <a:rPr lang="it-IT" sz="1400" noProof="0" dirty="0"/>
              <a:t>Tutte le immagini vengono organizzate in un </a:t>
            </a:r>
            <a:r>
              <a:rPr lang="it-IT" sz="1400" noProof="0" dirty="0">
                <a:solidFill>
                  <a:schemeClr val="accent1"/>
                </a:solidFill>
              </a:rPr>
              <a:t>dataset tabellare </a:t>
            </a:r>
            <a:r>
              <a:rPr lang="it-IT" sz="1400" noProof="0" dirty="0"/>
              <a:t>con le seguenti colonne:</a:t>
            </a:r>
          </a:p>
          <a:p>
            <a:pPr>
              <a:buClr>
                <a:schemeClr val="accent1"/>
              </a:buClr>
            </a:pPr>
            <a:r>
              <a:rPr lang="it-IT" sz="1400" noProof="0" dirty="0" err="1">
                <a:solidFill>
                  <a:schemeClr val="accent1"/>
                </a:solidFill>
              </a:rPr>
              <a:t>Filepath</a:t>
            </a:r>
            <a:r>
              <a:rPr lang="it-IT" sz="1400" dirty="0"/>
              <a:t>: percorso dell'immagine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Label</a:t>
            </a:r>
            <a:r>
              <a:rPr lang="it-IT" sz="1400" noProof="0" dirty="0"/>
              <a:t> : etichetta per la classificazione, 1 per immagine fake, 0 </a:t>
            </a:r>
            <a:r>
              <a:rPr lang="it-IT" sz="1400" dirty="0"/>
              <a:t>altrimenti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 err="1">
                <a:solidFill>
                  <a:schemeClr val="accent1"/>
                </a:solidFill>
              </a:rPr>
              <a:t>Subject</a:t>
            </a:r>
            <a:r>
              <a:rPr lang="it-IT" sz="1400" noProof="0" dirty="0" err="1"/>
              <a:t>_id</a:t>
            </a:r>
            <a:r>
              <a:rPr lang="it-IT" sz="1400" noProof="0" dirty="0"/>
              <a:t>: id del soggetto</a:t>
            </a:r>
          </a:p>
          <a:p>
            <a:pPr marL="0" indent="0">
              <a:buNone/>
            </a:pPr>
            <a:r>
              <a:rPr lang="it-IT" sz="1400" noProof="0" dirty="0"/>
              <a:t>In totale, il dataset contiene 33.214 esempi etichettati, 20.350 fake e  12.864 reali.</a:t>
            </a:r>
          </a:p>
          <a:p>
            <a:pPr marL="0" indent="0">
              <a:buNone/>
            </a:pPr>
            <a:endParaRPr lang="it-IT" sz="1400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F0722B0-EE3E-6DB5-BC00-5E73F961ED41}"/>
              </a:ext>
            </a:extLst>
          </p:cNvPr>
          <p:cNvSpPr txBox="1">
            <a:spLocks/>
          </p:cNvSpPr>
          <p:nvPr/>
        </p:nvSpPr>
        <p:spPr>
          <a:xfrm>
            <a:off x="2071563" y="219032"/>
            <a:ext cx="943463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1. </a:t>
            </a:r>
            <a:r>
              <a:rPr lang="it-IT" dirty="0" err="1"/>
              <a:t>preprocessing</a:t>
            </a:r>
            <a:endParaRPr lang="it-IT" dirty="0"/>
          </a:p>
        </p:txBody>
      </p:sp>
      <p:pic>
        <p:nvPicPr>
          <p:cNvPr id="13" name="Immagine 12" descr="Immagine che contiene testo, schermata, Carattere, nero&#10;&#10;Il contenuto generato dall'IA potrebbe non essere corretto.">
            <a:extLst>
              <a:ext uri="{FF2B5EF4-FFF2-40B4-BE49-F238E27FC236}">
                <a16:creationId xmlns:a16="http://schemas.microsoft.com/office/drawing/2014/main" id="{C20B5F06-2175-41CA-B87F-F44AA8EE1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605"/>
          <a:stretch/>
        </p:blipFill>
        <p:spPr>
          <a:xfrm>
            <a:off x="6662769" y="2955308"/>
            <a:ext cx="1751673" cy="964111"/>
          </a:xfrm>
          <a:prstGeom prst="rect">
            <a:avLst/>
          </a:prstGeom>
        </p:spPr>
      </p:pic>
      <p:pic>
        <p:nvPicPr>
          <p:cNvPr id="16" name="Immagine 1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B30FA8A-5D6D-E35C-0B96-F47F100AB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8397"/>
          <a:stretch/>
        </p:blipFill>
        <p:spPr>
          <a:xfrm>
            <a:off x="6662770" y="1562860"/>
            <a:ext cx="1751673" cy="1317773"/>
          </a:xfrm>
          <a:prstGeom prst="rect">
            <a:avLst/>
          </a:prstGeom>
        </p:spPr>
      </p:pic>
      <p:pic>
        <p:nvPicPr>
          <p:cNvPr id="18" name="Immagine 17" descr="Immagine che contiene testo, schermata, Carattere, software&#10;&#10;Il contenuto generato dall'IA potrebbe non essere corretto.">
            <a:extLst>
              <a:ext uri="{FF2B5EF4-FFF2-40B4-BE49-F238E27FC236}">
                <a16:creationId xmlns:a16="http://schemas.microsoft.com/office/drawing/2014/main" id="{178C026C-2311-56A0-CCA1-154EB0335B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0" b="1"/>
          <a:stretch/>
        </p:blipFill>
        <p:spPr>
          <a:xfrm>
            <a:off x="8460959" y="1677077"/>
            <a:ext cx="3391232" cy="1950054"/>
          </a:xfrm>
          <a:prstGeom prst="rect">
            <a:avLst/>
          </a:prstGeom>
        </p:spPr>
      </p:pic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B634A3ED-AAC0-7DA2-B7E8-9550EFD72932}"/>
              </a:ext>
            </a:extLst>
          </p:cNvPr>
          <p:cNvSpPr txBox="1">
            <a:spLocks/>
          </p:cNvSpPr>
          <p:nvPr/>
        </p:nvSpPr>
        <p:spPr>
          <a:xfrm>
            <a:off x="6662769" y="4143380"/>
            <a:ext cx="5189422" cy="1860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400" dirty="0">
                <a:solidFill>
                  <a:prstClr val="white"/>
                </a:solidFill>
              </a:rPr>
              <a:t>Durante il </a:t>
            </a:r>
            <a:r>
              <a:rPr lang="it-IT" sz="1400" dirty="0" err="1">
                <a:solidFill>
                  <a:prstClr val="white"/>
                </a:solidFill>
              </a:rPr>
              <a:t>pre</a:t>
            </a:r>
            <a:r>
              <a:rPr lang="it-IT" sz="1400" dirty="0">
                <a:solidFill>
                  <a:prstClr val="white"/>
                </a:solidFill>
              </a:rPr>
              <a:t>-processing è possibile applicare dei filtri (</a:t>
            </a:r>
            <a:r>
              <a:rPr lang="it-IT" sz="1400" dirty="0" err="1">
                <a:solidFill>
                  <a:prstClr val="white"/>
                </a:solidFill>
              </a:rPr>
              <a:t>Gaussian</a:t>
            </a:r>
            <a:r>
              <a:rPr lang="it-IT" sz="1400" dirty="0">
                <a:solidFill>
                  <a:prstClr val="white"/>
                </a:solidFill>
              </a:rPr>
              <a:t>, </a:t>
            </a:r>
            <a:r>
              <a:rPr lang="it-IT" sz="1400" dirty="0" err="1">
                <a:solidFill>
                  <a:prstClr val="white"/>
                </a:solidFill>
              </a:rPr>
              <a:t>Median</a:t>
            </a:r>
            <a:r>
              <a:rPr lang="it-IT" sz="1400" dirty="0">
                <a:solidFill>
                  <a:prstClr val="white"/>
                </a:solidFill>
              </a:rPr>
              <a:t>, </a:t>
            </a:r>
            <a:r>
              <a:rPr lang="it-IT" sz="1400" dirty="0" err="1">
                <a:solidFill>
                  <a:prstClr val="white"/>
                </a:solidFill>
              </a:rPr>
              <a:t>Bilateral</a:t>
            </a:r>
            <a:r>
              <a:rPr lang="it-IT" sz="1400" dirty="0">
                <a:solidFill>
                  <a:prstClr val="white"/>
                </a:solidFill>
              </a:rPr>
              <a:t>).</a:t>
            </a:r>
          </a:p>
          <a:p>
            <a:pPr marL="0" indent="0">
              <a:buNone/>
            </a:pPr>
            <a:r>
              <a:rPr lang="it-IT" sz="1400" noProof="0" dirty="0"/>
              <a:t>Nel caso in esame, per ridurre lievemente il rumore mantenendo intatte le texture utili alla classificazione, è stato un </a:t>
            </a:r>
            <a:r>
              <a:rPr lang="it-IT" sz="1400" noProof="0" dirty="0">
                <a:solidFill>
                  <a:schemeClr val="accent1"/>
                </a:solidFill>
              </a:rPr>
              <a:t>filtro Gaussiano</a:t>
            </a:r>
            <a:r>
              <a:rPr lang="it-IT" sz="1400" noProof="0" dirty="0"/>
              <a:t>:</a:t>
            </a:r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Kernel 3x3</a:t>
            </a:r>
            <a:endParaRPr lang="it-IT" sz="1400" noProof="0" dirty="0"/>
          </a:p>
          <a:p>
            <a:pPr>
              <a:buClr>
                <a:schemeClr val="accent1"/>
              </a:buClr>
            </a:pPr>
            <a:r>
              <a:rPr lang="it-IT" sz="1400" noProof="0" dirty="0">
                <a:solidFill>
                  <a:schemeClr val="accent1"/>
                </a:solidFill>
              </a:rPr>
              <a:t>Deviazione standard </a:t>
            </a:r>
            <a:r>
              <a:rPr lang="el-GR" sz="1400" noProof="0" dirty="0">
                <a:solidFill>
                  <a:schemeClr val="accent1"/>
                </a:solidFill>
              </a:rPr>
              <a:t>σ=0.5</a:t>
            </a:r>
            <a:endParaRPr lang="it-IT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8D012-5AC6-B3DA-1682-DB8B1669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63" y="219032"/>
            <a:ext cx="9434639" cy="1293028"/>
          </a:xfrm>
        </p:spPr>
        <p:txBody>
          <a:bodyPr>
            <a:normAutofit/>
          </a:bodyPr>
          <a:lstStyle/>
          <a:p>
            <a:r>
              <a:rPr lang="it-IT" noProof="0" dirty="0"/>
              <a:t>2. Estrazione delle FEATURE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27726D-D2A9-184B-F01C-5E208908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5075" y="1626361"/>
            <a:ext cx="5527115" cy="2945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L’istogramma delle frequenze dei codici LBP, corrispondente alla </a:t>
            </a:r>
            <a:r>
              <a:rPr lang="it-IT" sz="1400" dirty="0">
                <a:solidFill>
                  <a:schemeClr val="accent1"/>
                </a:solidFill>
              </a:rPr>
              <a:t>distribuzione delle feature</a:t>
            </a:r>
            <a:r>
              <a:rPr lang="it-IT" sz="1400" dirty="0"/>
              <a:t>, si ottiene dalla funzione </a:t>
            </a:r>
            <a:r>
              <a:rPr lang="it-IT" sz="1400" dirty="0" err="1"/>
              <a:t>histogram</a:t>
            </a:r>
            <a:r>
              <a:rPr lang="it-IT" sz="1400" dirty="0"/>
              <a:t> di </a:t>
            </a:r>
            <a:r>
              <a:rPr lang="it-IT" sz="1400" dirty="0" err="1"/>
              <a:t>numpy</a:t>
            </a:r>
            <a:r>
              <a:rPr lang="it-IT" sz="1400" dirty="0"/>
              <a:t>:</a:t>
            </a:r>
          </a:p>
          <a:p>
            <a:pPr marL="0" indent="0">
              <a:buNone/>
            </a:pP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lbp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local_binary_pattern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method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endParaRPr lang="it-IT" sz="1000" dirty="0"/>
          </a:p>
          <a:p>
            <a:pPr marL="0" indent="0">
              <a:lnSpc>
                <a:spcPts val="1350"/>
              </a:lnSpc>
              <a:buNone/>
            </a:pP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hist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histogram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lbp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.ravel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n_bins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000" dirty="0" err="1">
                <a:solidFill>
                  <a:srgbClr val="9CDCFE"/>
                </a:solidFill>
                <a:latin typeface="Menlo" panose="020B0609030804020204" pitchFamily="49" charset="0"/>
              </a:rPr>
              <a:t>range_max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density</a:t>
            </a:r>
            <a:r>
              <a:rPr lang="it-IT" sz="1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it-IT" sz="10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400" dirty="0" err="1"/>
              <a:t>Density</a:t>
            </a:r>
            <a:r>
              <a:rPr lang="it-IT" sz="1400" dirty="0"/>
              <a:t>=</a:t>
            </a:r>
            <a:r>
              <a:rPr lang="it-IT" sz="1400" dirty="0" err="1"/>
              <a:t>true</a:t>
            </a:r>
            <a:r>
              <a:rPr lang="it-IT" sz="1400" dirty="0"/>
              <a:t> viene usato per applicare una </a:t>
            </a:r>
            <a:r>
              <a:rPr lang="it-IT" sz="1400" dirty="0">
                <a:solidFill>
                  <a:schemeClr val="accent1"/>
                </a:solidFill>
              </a:rPr>
              <a:t>normalizzazione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L’istogramma viene salvato in file .</a:t>
            </a:r>
            <a:r>
              <a:rPr lang="it-IT" sz="1400" dirty="0" err="1"/>
              <a:t>pkl</a:t>
            </a:r>
            <a:r>
              <a:rPr lang="it-IT" sz="1400" dirty="0"/>
              <a:t> tramite il modulo </a:t>
            </a:r>
            <a:r>
              <a:rPr lang="it-IT" sz="1400" dirty="0" err="1">
                <a:solidFill>
                  <a:schemeClr val="accent1"/>
                </a:solidFill>
              </a:rPr>
              <a:t>pickle</a:t>
            </a:r>
            <a:r>
              <a:rPr lang="it-IT" sz="1400" dirty="0"/>
              <a:t>, per evitare il ricalcolo ad ogni esecuzione e ottimizzare i tempi di elaborazione.</a:t>
            </a:r>
          </a:p>
          <a:p>
            <a:pPr marL="0" indent="0">
              <a:buNone/>
            </a:pPr>
            <a:r>
              <a:rPr lang="it-IT" sz="1400" dirty="0"/>
              <a:t>Per monitorare le tempistiche di elaborazione viene utilizzata la libreria </a:t>
            </a:r>
            <a:r>
              <a:rPr lang="it-IT" sz="1400" dirty="0" err="1"/>
              <a:t>tqdm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endParaRPr lang="it-IT" sz="1400" noProof="0" dirty="0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F57990C9-9802-E721-7BE6-F0B6CB40F17F}"/>
              </a:ext>
            </a:extLst>
          </p:cNvPr>
          <p:cNvSpPr txBox="1">
            <a:spLocks/>
          </p:cNvSpPr>
          <p:nvPr/>
        </p:nvSpPr>
        <p:spPr>
          <a:xfrm>
            <a:off x="339810" y="1626361"/>
            <a:ext cx="5906316" cy="429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noProof="0" dirty="0"/>
              <a:t>Le immagini deepfake possono presentare anomalie locali nella texture, come: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artefatti</a:t>
            </a:r>
            <a:r>
              <a:rPr lang="it-IT" sz="1400" noProof="0" dirty="0"/>
              <a:t> nei contorni facciali</a:t>
            </a:r>
            <a:r>
              <a:rPr lang="it-IT" sz="1400" dirty="0"/>
              <a:t>.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transizioni</a:t>
            </a:r>
            <a:r>
              <a:rPr lang="it-IT" sz="1400" noProof="0" dirty="0"/>
              <a:t> sfumate non naturali.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mancanza</a:t>
            </a:r>
            <a:r>
              <a:rPr lang="it-IT" sz="1400" noProof="0" dirty="0"/>
              <a:t> </a:t>
            </a:r>
            <a:r>
              <a:rPr lang="it-IT" sz="1400" noProof="0" dirty="0">
                <a:solidFill>
                  <a:schemeClr val="accent1"/>
                </a:solidFill>
              </a:rPr>
              <a:t>di coerenza </a:t>
            </a:r>
            <a:r>
              <a:rPr lang="it-IT" sz="1400" noProof="0" dirty="0"/>
              <a:t>nelle espressioni.</a:t>
            </a:r>
          </a:p>
          <a:p>
            <a:pPr marL="0" indent="0">
              <a:buNone/>
            </a:pPr>
            <a:r>
              <a:rPr lang="it-IT" sz="1400" noProof="0" dirty="0"/>
              <a:t>LBP è un operatore semplice ma robusto che cattura queste variazioni locali di texture.</a:t>
            </a:r>
            <a:endParaRPr lang="it-IT" sz="100" noProof="0" dirty="0"/>
          </a:p>
          <a:p>
            <a:pPr marL="0" indent="0">
              <a:buNone/>
            </a:pPr>
            <a:r>
              <a:rPr lang="it-IT" sz="1400" noProof="0" dirty="0"/>
              <a:t>Per ogni immagine del dataset, come da requisito, sono state estratte le feature utilizzando il Local </a:t>
            </a:r>
            <a:r>
              <a:rPr lang="it-IT" sz="1400" noProof="0" dirty="0" err="1"/>
              <a:t>Binary</a:t>
            </a:r>
            <a:r>
              <a:rPr lang="it-IT" sz="1400" noProof="0" dirty="0"/>
              <a:t> Pattern (LBP) in due configurazioni: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Default</a:t>
            </a:r>
            <a:r>
              <a:rPr lang="it-IT" sz="1400" noProof="0" dirty="0"/>
              <a:t> (LBP classico): parametri </a:t>
            </a:r>
            <a:r>
              <a:rPr lang="it-IT" sz="1400" noProof="0" dirty="0" err="1"/>
              <a:t>P</a:t>
            </a:r>
            <a:r>
              <a:rPr lang="it-IT" sz="1400" noProof="0" dirty="0"/>
              <a:t>=256, </a:t>
            </a:r>
            <a:r>
              <a:rPr lang="it-IT" sz="1400" noProof="0" dirty="0" err="1"/>
              <a:t>R</a:t>
            </a:r>
            <a:r>
              <a:rPr lang="it-IT" sz="1400" noProof="0" dirty="0"/>
              <a:t>=1, </a:t>
            </a:r>
            <a:r>
              <a:rPr lang="it-IT" sz="1400" noProof="0" dirty="0" err="1"/>
              <a:t>bins</a:t>
            </a:r>
            <a:r>
              <a:rPr lang="it-IT" sz="1400" noProof="0" dirty="0"/>
              <a:t>=256.</a:t>
            </a:r>
          </a:p>
          <a:p>
            <a:r>
              <a:rPr lang="it-IT" sz="1400" noProof="0" dirty="0" err="1">
                <a:solidFill>
                  <a:schemeClr val="accent1"/>
                </a:solidFill>
              </a:rPr>
              <a:t>Uniform</a:t>
            </a:r>
            <a:r>
              <a:rPr lang="it-IT" sz="1400" noProof="0" dirty="0"/>
              <a:t> (più robusto al rumore): parametri </a:t>
            </a:r>
            <a:r>
              <a:rPr lang="it-IT" sz="1400" dirty="0" err="1"/>
              <a:t>P</a:t>
            </a:r>
            <a:r>
              <a:rPr lang="it-IT" sz="1400" noProof="0" dirty="0"/>
              <a:t>=</a:t>
            </a:r>
            <a:r>
              <a:rPr lang="it-IT" sz="1400" dirty="0"/>
              <a:t>8</a:t>
            </a:r>
            <a:r>
              <a:rPr lang="it-IT" sz="1400" noProof="0" dirty="0"/>
              <a:t>, </a:t>
            </a:r>
            <a:r>
              <a:rPr lang="it-IT" sz="1400" noProof="0" dirty="0" err="1"/>
              <a:t>R</a:t>
            </a:r>
            <a:r>
              <a:rPr lang="it-IT" sz="1400" noProof="0" dirty="0"/>
              <a:t>=1, </a:t>
            </a:r>
            <a:r>
              <a:rPr lang="it-IT" sz="1400" noProof="0" dirty="0" err="1"/>
              <a:t>bins</a:t>
            </a:r>
            <a:r>
              <a:rPr lang="it-IT" sz="1400" noProof="0" dirty="0"/>
              <a:t>=256.</a:t>
            </a:r>
          </a:p>
          <a:p>
            <a:pPr marL="0" indent="0">
              <a:buNone/>
            </a:pPr>
            <a:r>
              <a:rPr lang="it-IT" sz="1400" dirty="0"/>
              <a:t>La </a:t>
            </a:r>
            <a:r>
              <a:rPr lang="it-IT" sz="1400" dirty="0">
                <a:solidFill>
                  <a:schemeClr val="accent1"/>
                </a:solidFill>
              </a:rPr>
              <a:t>normalizzazione</a:t>
            </a:r>
            <a:r>
              <a:rPr lang="it-IT" sz="1400" dirty="0"/>
              <a:t> è essenziale per rendere il classificatore robusto a </a:t>
            </a:r>
            <a:r>
              <a:rPr lang="it-IT" sz="1400" dirty="0">
                <a:solidFill>
                  <a:schemeClr val="accent1"/>
                </a:solidFill>
              </a:rPr>
              <a:t>variazioni di dimensione</a:t>
            </a:r>
            <a:r>
              <a:rPr lang="it-IT" sz="1400" dirty="0"/>
              <a:t> o risoluzione delle immagini.</a:t>
            </a:r>
          </a:p>
          <a:p>
            <a:pPr marL="0" indent="0">
              <a:buNone/>
            </a:pPr>
            <a:r>
              <a:rPr lang="it-IT" sz="1400" dirty="0"/>
              <a:t>Una limitazione da citare è che LBP perde le </a:t>
            </a:r>
            <a:r>
              <a:rPr lang="it-IT" sz="1400" dirty="0">
                <a:solidFill>
                  <a:schemeClr val="accent1"/>
                </a:solidFill>
              </a:rPr>
              <a:t>informazioni globali </a:t>
            </a:r>
            <a:r>
              <a:rPr lang="it-IT" sz="1400" dirty="0"/>
              <a:t>concentrandosi solo su pattern locali.</a:t>
            </a:r>
            <a:endParaRPr lang="it-IT" sz="1400" noProof="0" dirty="0"/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3DEF042C-62A1-5803-2C8D-0BF02041F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1291" b="2476"/>
          <a:stretch/>
        </p:blipFill>
        <p:spPr>
          <a:xfrm>
            <a:off x="6325074" y="4724400"/>
            <a:ext cx="5689125" cy="11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9EF9-46B2-2078-5298-089F01D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4F524-3070-3EC0-046A-C08D0440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63" y="219032"/>
            <a:ext cx="9434639" cy="1293028"/>
          </a:xfrm>
        </p:spPr>
        <p:txBody>
          <a:bodyPr>
            <a:normAutofit/>
          </a:bodyPr>
          <a:lstStyle/>
          <a:p>
            <a:r>
              <a:rPr lang="it-IT" noProof="0" dirty="0"/>
              <a:t>2.1 Feature più caratterizzanti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C633A-9299-3F00-AEFC-D1EBB144A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811" y="1772450"/>
            <a:ext cx="5286290" cy="3334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A titolo dimostrativo, sono stati calcolati gli LBP di tutte le immagini Real e Fake separatamente e sono state trovate le </a:t>
            </a:r>
            <a:r>
              <a:rPr lang="it-IT" sz="1400" dirty="0">
                <a:solidFill>
                  <a:schemeClr val="accent1"/>
                </a:solidFill>
              </a:rPr>
              <a:t>feature più caratterizzanti </a:t>
            </a:r>
            <a:r>
              <a:rPr lang="it-IT" sz="1400" dirty="0"/>
              <a:t>per entrambe le classi.</a:t>
            </a:r>
          </a:p>
          <a:p>
            <a:pPr marL="0" indent="0">
              <a:buNone/>
            </a:pPr>
            <a:r>
              <a:rPr lang="it-IT" sz="1400" dirty="0"/>
              <a:t>Facendo la differenza tra queste è possibile trovare i </a:t>
            </a:r>
            <a:r>
              <a:rPr lang="it-IT" sz="1400" dirty="0">
                <a:solidFill>
                  <a:schemeClr val="accent1"/>
                </a:solidFill>
              </a:rPr>
              <a:t>5 bin più distanti </a:t>
            </a:r>
            <a:r>
              <a:rPr lang="it-IT" sz="1400" dirty="0"/>
              <a:t>tra Real e Fake:</a:t>
            </a:r>
          </a:p>
          <a:p>
            <a:r>
              <a:rPr lang="it-IT" sz="1400" dirty="0"/>
              <a:t>Bin più distanti </a:t>
            </a:r>
            <a:r>
              <a:rPr lang="it-IT" sz="1400" dirty="0">
                <a:solidFill>
                  <a:schemeClr val="accent1"/>
                </a:solidFill>
              </a:rPr>
              <a:t>[240, 30, 241, 225, 31]</a:t>
            </a:r>
            <a:endParaRPr lang="it-IT" sz="1400" noProof="0" dirty="0">
              <a:solidFill>
                <a:schemeClr val="accent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8DD49-0E4C-04FC-2A72-EF6E6715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2" y="3366201"/>
            <a:ext cx="3547908" cy="266093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84617F-348D-0E00-67C4-63A8095EA253}"/>
              </a:ext>
            </a:extLst>
          </p:cNvPr>
          <p:cNvSpPr txBox="1"/>
          <p:nvPr/>
        </p:nvSpPr>
        <p:spPr>
          <a:xfrm>
            <a:off x="5752837" y="5780911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Immagini Real e Fake a confronto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080356E-8839-7A7E-6723-31134DB2F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49" y="3736126"/>
            <a:ext cx="5975349" cy="198907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95AF34CC-4404-8963-ADFA-766939E36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950" y="1772450"/>
            <a:ext cx="5975349" cy="1989076"/>
          </a:xfrm>
          <a:prstGeom prst="rect">
            <a:avLst/>
          </a:prstGeom>
        </p:spPr>
      </p:pic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3F50DB4-A018-82EE-6797-D0AEBC890046}"/>
              </a:ext>
            </a:extLst>
          </p:cNvPr>
          <p:cNvSpPr txBox="1">
            <a:spLocks/>
          </p:cNvSpPr>
          <p:nvPr/>
        </p:nvSpPr>
        <p:spPr>
          <a:xfrm>
            <a:off x="4055778" y="4473951"/>
            <a:ext cx="1582890" cy="15531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000" dirty="0"/>
              <a:t>Il bin più discriminante è il n° 240 con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Frequenza media Real</a:t>
            </a:r>
            <a:r>
              <a:rPr lang="it-IT" sz="1000" dirty="0"/>
              <a:t>: 0.0305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Frequenza media Fake</a:t>
            </a:r>
            <a:r>
              <a:rPr lang="it-IT" sz="1000" dirty="0"/>
              <a:t>: 0.0819</a:t>
            </a:r>
          </a:p>
          <a:p>
            <a:r>
              <a:rPr lang="it-IT" sz="1000" dirty="0">
                <a:solidFill>
                  <a:schemeClr val="accent1"/>
                </a:solidFill>
              </a:rPr>
              <a:t>Differenza</a:t>
            </a:r>
            <a:r>
              <a:rPr lang="it-IT" sz="1000" dirty="0"/>
              <a:t>: 0.0513</a:t>
            </a:r>
          </a:p>
        </p:txBody>
      </p:sp>
    </p:spTree>
    <p:extLst>
      <p:ext uri="{BB962C8B-B14F-4D97-AF65-F5344CB8AC3E}">
        <p14:creationId xmlns:p14="http://schemas.microsoft.com/office/powerpoint/2010/main" val="37242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365E0-5746-2DB9-CB1A-B7654975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A31EAF7F-6AE5-6569-6F9B-17D14E26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66" y="1473960"/>
            <a:ext cx="6760342" cy="4188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Per garantire una valutazione più realistica possibile e prevenire il rischio di overfitting, il dataset è stato </a:t>
            </a:r>
            <a:r>
              <a:rPr lang="it-IT" sz="1400" dirty="0">
                <a:solidFill>
                  <a:schemeClr val="accent1"/>
                </a:solidFill>
              </a:rPr>
              <a:t>suddiviso per soggetto </a:t>
            </a:r>
            <a:r>
              <a:rPr lang="it-IT" sz="1400" noProof="0" dirty="0"/>
              <a:t>come segue:</a:t>
            </a:r>
          </a:p>
          <a:p>
            <a:r>
              <a:rPr lang="it-IT" sz="1400" noProof="0" dirty="0"/>
              <a:t>60% training</a:t>
            </a:r>
          </a:p>
          <a:p>
            <a:r>
              <a:rPr lang="it-IT" sz="1400" noProof="0" dirty="0"/>
              <a:t>20% </a:t>
            </a:r>
            <a:r>
              <a:rPr lang="it-IT" sz="1400" noProof="0" dirty="0" err="1"/>
              <a:t>validation</a:t>
            </a:r>
            <a:endParaRPr lang="it-IT" sz="1400" noProof="0" dirty="0"/>
          </a:p>
          <a:p>
            <a:r>
              <a:rPr lang="it-IT" sz="1400" noProof="0" dirty="0"/>
              <a:t>20% test</a:t>
            </a:r>
          </a:p>
          <a:p>
            <a:pPr marL="0" indent="0">
              <a:buNone/>
            </a:pPr>
            <a:r>
              <a:rPr lang="it-IT" sz="1400" noProof="0" dirty="0"/>
              <a:t>In questo modo tutte le immagini appartenenti a un </a:t>
            </a:r>
            <a:r>
              <a:rPr lang="it-IT" sz="1400" noProof="0" dirty="0">
                <a:solidFill>
                  <a:schemeClr val="accent1"/>
                </a:solidFill>
              </a:rPr>
              <a:t>singolo individuo </a:t>
            </a:r>
            <a:r>
              <a:rPr lang="it-IT" sz="1400" noProof="0" dirty="0"/>
              <a:t>sono presenti </a:t>
            </a:r>
            <a:r>
              <a:rPr lang="it-IT" sz="1400" noProof="0" dirty="0">
                <a:solidFill>
                  <a:schemeClr val="accent1"/>
                </a:solidFill>
              </a:rPr>
              <a:t>solo in uno </a:t>
            </a:r>
            <a:r>
              <a:rPr lang="it-IT" sz="1400" noProof="0" dirty="0"/>
              <a:t>dei tre set, evitando che il modello apprenda caratteristiche specifiche di un soggetto e le utilizzi impropriamente durante la valutazione (</a:t>
            </a:r>
            <a:r>
              <a:rPr lang="it-IT" sz="1400" noProof="0" dirty="0">
                <a:solidFill>
                  <a:schemeClr val="accent1"/>
                </a:solidFill>
              </a:rPr>
              <a:t>data leakage</a:t>
            </a:r>
            <a:r>
              <a:rPr lang="it-IT" sz="1400" noProof="0" dirty="0"/>
              <a:t>).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D88749B-C9E1-C8B2-9AC8-1A69151EAB84}"/>
              </a:ext>
            </a:extLst>
          </p:cNvPr>
          <p:cNvSpPr txBox="1">
            <a:spLocks/>
          </p:cNvSpPr>
          <p:nvPr/>
        </p:nvSpPr>
        <p:spPr>
          <a:xfrm>
            <a:off x="6096000" y="2194559"/>
            <a:ext cx="54102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noProof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8624FC9-4017-00CC-A976-6A03ACAEE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05" y="3897152"/>
            <a:ext cx="4042029" cy="25070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7DE5CD1-C410-E11E-F55E-779FF23E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4" y="3897153"/>
            <a:ext cx="6891717" cy="250708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76E73A4-3EFA-E274-D8B4-FE544CDD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05" y="1257675"/>
            <a:ext cx="4042029" cy="2604294"/>
          </a:xfrm>
          <a:prstGeom prst="rect">
            <a:avLst/>
          </a:prstGeom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AE3829F3-2165-FC77-7E27-7D3DCA87B06C}"/>
              </a:ext>
            </a:extLst>
          </p:cNvPr>
          <p:cNvSpPr txBox="1">
            <a:spLocks/>
          </p:cNvSpPr>
          <p:nvPr/>
        </p:nvSpPr>
        <p:spPr>
          <a:xfrm>
            <a:off x="0" y="180932"/>
            <a:ext cx="121919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3. Split dei dati</a:t>
            </a:r>
          </a:p>
        </p:txBody>
      </p:sp>
    </p:spTree>
    <p:extLst>
      <p:ext uri="{BB962C8B-B14F-4D97-AF65-F5344CB8AC3E}">
        <p14:creationId xmlns:p14="http://schemas.microsoft.com/office/powerpoint/2010/main" val="41253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ED965-3C87-AE58-9D9C-8CB8E5DE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C09EC07-6F8C-82E6-9711-FCD58ACF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52" y="1736537"/>
            <a:ext cx="5762183" cy="3269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 classificatori utilizzati sono</a:t>
            </a:r>
            <a:r>
              <a:rPr lang="it-IT" sz="1400" dirty="0"/>
              <a:t>:</a:t>
            </a:r>
          </a:p>
          <a:p>
            <a:r>
              <a:rPr lang="it-IT" sz="1400" noProof="0" dirty="0" err="1">
                <a:solidFill>
                  <a:schemeClr val="accent1"/>
                </a:solidFill>
              </a:rPr>
              <a:t>Logistic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 err="1">
                <a:solidFill>
                  <a:schemeClr val="accent1"/>
                </a:solidFill>
              </a:rPr>
              <a:t>Regression</a:t>
            </a:r>
            <a:r>
              <a:rPr lang="it-IT" sz="1400" noProof="0" dirty="0">
                <a:solidFill>
                  <a:schemeClr val="accent1"/>
                </a:solidFill>
              </a:rPr>
              <a:t>: </a:t>
            </a:r>
            <a:r>
              <a:rPr lang="it-IT" sz="1400" noProof="0" dirty="0"/>
              <a:t>Modello lineare che </a:t>
            </a:r>
            <a:r>
              <a:rPr lang="it-IT" sz="1400" noProof="0" dirty="0">
                <a:solidFill>
                  <a:schemeClr val="accent1"/>
                </a:solidFill>
              </a:rPr>
              <a:t>stima la probabilità </a:t>
            </a:r>
            <a:r>
              <a:rPr lang="it-IT" sz="1400" noProof="0" dirty="0"/>
              <a:t>di appartenenza a ciascuna classe tramite la funzione logistica; molto veloce da addestrare e offre coefficienti interpretabili.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Linear SVC: </a:t>
            </a:r>
            <a:r>
              <a:rPr lang="it-IT" sz="1400" noProof="0" dirty="0"/>
              <a:t>Support </a:t>
            </a:r>
            <a:r>
              <a:rPr lang="it-IT" sz="1400" noProof="0" dirty="0" err="1"/>
              <a:t>Vector</a:t>
            </a:r>
            <a:r>
              <a:rPr lang="it-IT" sz="1400" noProof="0" dirty="0"/>
              <a:t> Machine con kernel lineare: </a:t>
            </a:r>
            <a:r>
              <a:rPr lang="it-IT" sz="1400" noProof="0" dirty="0">
                <a:solidFill>
                  <a:schemeClr val="accent1"/>
                </a:solidFill>
              </a:rPr>
              <a:t>cerca</a:t>
            </a:r>
            <a:r>
              <a:rPr lang="it-IT" sz="1400" noProof="0" dirty="0"/>
              <a:t> </a:t>
            </a:r>
            <a:r>
              <a:rPr lang="it-IT" sz="1400" noProof="0" dirty="0">
                <a:solidFill>
                  <a:schemeClr val="accent1"/>
                </a:solidFill>
              </a:rPr>
              <a:t>l’iperpiano</a:t>
            </a:r>
            <a:r>
              <a:rPr lang="it-IT" sz="1400" noProof="0" dirty="0"/>
              <a:t> che separa le due classi massimizzando il margine; tipicamente robusto su problemi lineari ad alta dimensionalità.</a:t>
            </a:r>
          </a:p>
          <a:p>
            <a:r>
              <a:rPr lang="it-IT" sz="1400" noProof="0" dirty="0">
                <a:solidFill>
                  <a:schemeClr val="accent1"/>
                </a:solidFill>
              </a:rPr>
              <a:t>Random </a:t>
            </a:r>
            <a:r>
              <a:rPr lang="it-IT" sz="1400" noProof="0" dirty="0" err="1">
                <a:solidFill>
                  <a:schemeClr val="accent1"/>
                </a:solidFill>
              </a:rPr>
              <a:t>Forest</a:t>
            </a:r>
            <a:r>
              <a:rPr lang="it-IT" sz="1400" noProof="0" dirty="0">
                <a:solidFill>
                  <a:schemeClr val="accent1"/>
                </a:solidFill>
              </a:rPr>
              <a:t>: </a:t>
            </a:r>
            <a:r>
              <a:rPr lang="it-IT" sz="1400" noProof="0" dirty="0"/>
              <a:t>Combina diversi </a:t>
            </a:r>
            <a:r>
              <a:rPr lang="it-IT" sz="1400" noProof="0" dirty="0">
                <a:solidFill>
                  <a:schemeClr val="accent1"/>
                </a:solidFill>
              </a:rPr>
              <a:t>alberi </a:t>
            </a:r>
            <a:r>
              <a:rPr lang="it-IT" sz="1400" noProof="0" dirty="0" err="1">
                <a:solidFill>
                  <a:schemeClr val="accent1"/>
                </a:solidFill>
              </a:rPr>
              <a:t>decisional</a:t>
            </a:r>
            <a:r>
              <a:rPr lang="it-IT" sz="1400" dirty="0">
                <a:solidFill>
                  <a:schemeClr val="accent1"/>
                </a:solidFill>
              </a:rPr>
              <a:t>i </a:t>
            </a:r>
            <a:r>
              <a:rPr lang="it-IT" sz="1400" noProof="0" dirty="0"/>
              <a:t>costruiti su sotto‐campioni casuali dei dati e delle feature; cattura relazioni non lineari ed è meno sensibile agli outlier, senza necessità di scaling.</a:t>
            </a:r>
          </a:p>
          <a:p>
            <a:pPr marL="0" indent="0">
              <a:buNone/>
            </a:pPr>
            <a:r>
              <a:rPr lang="it-IT" sz="1400" noProof="0" dirty="0"/>
              <a:t>Tali classificatori sono stati utilizzati con </a:t>
            </a:r>
            <a:r>
              <a:rPr lang="it-IT" sz="1400" noProof="0" dirty="0" err="1"/>
              <a:t>iperparametri</a:t>
            </a:r>
            <a:r>
              <a:rPr lang="it-IT" sz="1400" noProof="0" dirty="0"/>
              <a:t> di default come da requisito.</a:t>
            </a:r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38FE97C3-4A3C-C920-DCE4-3DD33FD1EBB1}"/>
              </a:ext>
            </a:extLst>
          </p:cNvPr>
          <p:cNvSpPr txBox="1">
            <a:spLocks/>
          </p:cNvSpPr>
          <p:nvPr/>
        </p:nvSpPr>
        <p:spPr>
          <a:xfrm>
            <a:off x="6093404" y="1736536"/>
            <a:ext cx="5760453" cy="326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Si confrontano i classificatori con tutte le configurazioni di: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Tipologia di feature </a:t>
            </a:r>
            <a:r>
              <a:rPr lang="it-IT" sz="1400" dirty="0"/>
              <a:t>estratte.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Presenza</a:t>
            </a:r>
            <a:r>
              <a:rPr lang="it-IT" sz="1400" dirty="0"/>
              <a:t> o meno </a:t>
            </a:r>
            <a:r>
              <a:rPr lang="it-IT" sz="1400" dirty="0">
                <a:solidFill>
                  <a:schemeClr val="accent1"/>
                </a:solidFill>
              </a:rPr>
              <a:t>di standardizzazione </a:t>
            </a:r>
            <a:r>
              <a:rPr lang="it-IT" sz="1400" dirty="0"/>
              <a:t>con </a:t>
            </a:r>
            <a:r>
              <a:rPr lang="it-IT" sz="1400" dirty="0" err="1"/>
              <a:t>StandardScaler</a:t>
            </a:r>
            <a:r>
              <a:rPr lang="it-IT" sz="1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Per ogni configurazione i classificatori vengono addestrati e validati.</a:t>
            </a:r>
          </a:p>
          <a:p>
            <a:pPr marL="0" indent="0">
              <a:buNone/>
            </a:pPr>
            <a:r>
              <a:rPr lang="it-IT" sz="1400" dirty="0"/>
              <a:t>Lo </a:t>
            </a:r>
            <a:r>
              <a:rPr lang="it-IT" sz="1400" dirty="0" err="1">
                <a:solidFill>
                  <a:schemeClr val="accent1"/>
                </a:solidFill>
              </a:rPr>
              <a:t>StandardScaler</a:t>
            </a:r>
            <a:r>
              <a:rPr lang="it-IT" sz="1400" dirty="0"/>
              <a:t> è particolarmente utile per i modelli lineari (Linear SVC e </a:t>
            </a:r>
            <a:r>
              <a:rPr lang="it-IT" sz="1400" dirty="0" err="1"/>
              <a:t>Logistic</a:t>
            </a:r>
            <a:r>
              <a:rPr lang="it-IT" sz="1400" dirty="0"/>
              <a:t> </a:t>
            </a:r>
            <a:r>
              <a:rPr lang="it-IT" sz="1400" dirty="0" err="1"/>
              <a:t>Regression</a:t>
            </a:r>
            <a:r>
              <a:rPr lang="it-IT" sz="1400" dirty="0"/>
              <a:t>) per favorire la confrontabilità delle feature a prescindere dalla scala. Viene calcolato sulla media e varianza dei dati di test e applicato in tutti evitando data leakage.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I risultati su </a:t>
            </a:r>
            <a:r>
              <a:rPr lang="it-IT" sz="1400" dirty="0" err="1"/>
              <a:t>validation</a:t>
            </a:r>
            <a:r>
              <a:rPr lang="it-IT" sz="1400" dirty="0"/>
              <a:t> set hanno mostrato che il modello </a:t>
            </a:r>
            <a:r>
              <a:rPr lang="it-IT" sz="1400" dirty="0" err="1">
                <a:solidFill>
                  <a:schemeClr val="accent1"/>
                </a:solidFill>
              </a:rPr>
              <a:t>LinearSVC</a:t>
            </a:r>
            <a:r>
              <a:rPr lang="it-IT" sz="1400" dirty="0">
                <a:solidFill>
                  <a:schemeClr val="accent1"/>
                </a:solidFill>
              </a:rPr>
              <a:t> con scaling e LBP </a:t>
            </a:r>
            <a:r>
              <a:rPr lang="it-IT" sz="1400" dirty="0" err="1">
                <a:solidFill>
                  <a:schemeClr val="accent1"/>
                </a:solidFill>
              </a:rPr>
              <a:t>uniform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ha ottenuto la migliore accuratezza di validazione di </a:t>
            </a:r>
            <a:r>
              <a:rPr lang="it-IT" sz="1400" dirty="0">
                <a:solidFill>
                  <a:schemeClr val="accent1"/>
                </a:solidFill>
              </a:rPr>
              <a:t>98.29%</a:t>
            </a:r>
            <a:r>
              <a:rPr lang="it-IT" sz="1400" dirty="0"/>
              <a:t>.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2C4016F1-4596-01AE-4FD4-BD4F1C94ECC5}"/>
              </a:ext>
            </a:extLst>
          </p:cNvPr>
          <p:cNvSpPr txBox="1">
            <a:spLocks/>
          </p:cNvSpPr>
          <p:nvPr/>
        </p:nvSpPr>
        <p:spPr>
          <a:xfrm>
            <a:off x="2610616" y="443509"/>
            <a:ext cx="696557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4. Addestramento e valutazione modelli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16890A3-09D6-D787-FDC8-44D5B1B5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48" y="5162096"/>
            <a:ext cx="6466912" cy="11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0659EC-9617-7F0C-C957-3841C8E0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6508" y="1649702"/>
            <a:ext cx="6597791" cy="47046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Il modello selezionato (</a:t>
            </a:r>
            <a:r>
              <a:rPr lang="it-IT" sz="1400" dirty="0" err="1"/>
              <a:t>LinearSVC</a:t>
            </a:r>
            <a:r>
              <a:rPr lang="it-IT" sz="1400" dirty="0"/>
              <a:t> </a:t>
            </a:r>
            <a:r>
              <a:rPr lang="it-IT" sz="1400" noProof="0" dirty="0"/>
              <a:t>con LBP </a:t>
            </a:r>
            <a:r>
              <a:rPr lang="it-IT" sz="1400" noProof="0" dirty="0" err="1"/>
              <a:t>uniform</a:t>
            </a:r>
            <a:r>
              <a:rPr lang="it-IT" sz="1400" noProof="0" dirty="0"/>
              <a:t> e standardizzazione) è stato valutato sul test set con soggetti completamente distinti dai quelli di training e validazione.</a:t>
            </a:r>
          </a:p>
          <a:p>
            <a:r>
              <a:rPr lang="it-IT" sz="1400" dirty="0"/>
              <a:t>I risultati sono i seguenti:</a:t>
            </a:r>
            <a:endParaRPr lang="it-IT" sz="1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Accuratezza</a:t>
            </a:r>
            <a:r>
              <a:rPr lang="it-IT" sz="1400" noProof="0" dirty="0"/>
              <a:t> sul test set: 98.62%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 err="1">
                <a:solidFill>
                  <a:schemeClr val="accent1"/>
                </a:solidFill>
              </a:rPr>
              <a:t>Confusion</a:t>
            </a:r>
            <a:r>
              <a:rPr lang="it-IT" sz="1400" noProof="0" dirty="0">
                <a:solidFill>
                  <a:schemeClr val="accent1"/>
                </a:solidFill>
              </a:rPr>
              <a:t> Matrix </a:t>
            </a:r>
            <a:r>
              <a:rPr lang="it-IT" sz="1400" noProof="0" dirty="0"/>
              <a:t>→ (riportata nell'immagine)</a:t>
            </a:r>
          </a:p>
          <a:p>
            <a:r>
              <a:rPr lang="it-IT" sz="1400" noProof="0" dirty="0"/>
              <a:t>Questi risultati denotano </a:t>
            </a:r>
            <a:r>
              <a:rPr lang="it-IT" sz="1400" noProof="0" dirty="0">
                <a:solidFill>
                  <a:schemeClr val="accent1"/>
                </a:solidFill>
              </a:rPr>
              <a:t>un’elevata capacità </a:t>
            </a:r>
            <a:r>
              <a:rPr lang="it-IT" sz="1400" noProof="0" dirty="0"/>
              <a:t>del modello nel distinguere volti reali e fake, infatti i </a:t>
            </a:r>
            <a:r>
              <a:rPr lang="it-IT" sz="1400" noProof="0" dirty="0" err="1"/>
              <a:t>guess</a:t>
            </a:r>
            <a:r>
              <a:rPr lang="it-IT" sz="1400" noProof="0" dirty="0"/>
              <a:t> errati sono solo una piccola percentuale: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Falsi positivi </a:t>
            </a:r>
            <a:r>
              <a:rPr lang="it-IT" sz="1400" noProof="0" dirty="0"/>
              <a:t>(real → classificato come fake): 1.9%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Falsi negativi </a:t>
            </a:r>
            <a:r>
              <a:rPr lang="it-IT" sz="1400" noProof="0" dirty="0"/>
              <a:t>(fake → classificato come real): 1,1%</a:t>
            </a:r>
          </a:p>
          <a:p>
            <a:endParaRPr lang="it-IT" sz="500" noProof="0" dirty="0"/>
          </a:p>
          <a:p>
            <a:r>
              <a:rPr lang="it-IT" sz="1400" noProof="0" dirty="0"/>
              <a:t>Per gestire </a:t>
            </a:r>
            <a:r>
              <a:rPr lang="it-IT" sz="1400" dirty="0"/>
              <a:t>le successive </a:t>
            </a:r>
            <a:r>
              <a:rPr lang="it-IT" sz="1400" noProof="0" dirty="0"/>
              <a:t>richieste di inferenza, </a:t>
            </a:r>
            <a:r>
              <a:rPr lang="it-IT" sz="1400" dirty="0"/>
              <a:t>il modello migliore viene </a:t>
            </a:r>
            <a:r>
              <a:rPr lang="it-IT" sz="1400" dirty="0">
                <a:solidFill>
                  <a:schemeClr val="accent1"/>
                </a:solidFill>
              </a:rPr>
              <a:t>salvato</a:t>
            </a:r>
            <a:r>
              <a:rPr lang="it-IT" sz="1400" noProof="0" dirty="0">
                <a:solidFill>
                  <a:schemeClr val="accent1"/>
                </a:solidFill>
              </a:rPr>
              <a:t> automaticamente </a:t>
            </a:r>
            <a:r>
              <a:rPr lang="it-IT" sz="1400" noProof="0" dirty="0"/>
              <a:t>nel seguente formato: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Modello (.</a:t>
            </a:r>
            <a:r>
              <a:rPr lang="it-IT" sz="1400" noProof="0" dirty="0" err="1"/>
              <a:t>joblib</a:t>
            </a:r>
            <a:r>
              <a:rPr lang="it-IT" sz="1400" noProof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 err="1"/>
              <a:t>Scaler</a:t>
            </a:r>
            <a:r>
              <a:rPr lang="it-IT" sz="1400" noProof="0" dirty="0"/>
              <a:t> (se necessario)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Configurazione (.json)</a:t>
            </a:r>
          </a:p>
          <a:p>
            <a:endParaRPr lang="it-IT" sz="1400" noProof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A5379-5F70-9F72-1681-D7706FAE8AF1}"/>
              </a:ext>
            </a:extLst>
          </p:cNvPr>
          <p:cNvSpPr txBox="1"/>
          <p:nvPr/>
        </p:nvSpPr>
        <p:spPr>
          <a:xfrm>
            <a:off x="7562850" y="2809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noProof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81E185-F18A-6E0E-4178-66433D0288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" r="5198"/>
          <a:stretch/>
        </p:blipFill>
        <p:spPr>
          <a:xfrm>
            <a:off x="746603" y="1685756"/>
            <a:ext cx="3603522" cy="309223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16EC794-C5A9-64CB-AE6C-BC61C2DEAFDC}"/>
              </a:ext>
            </a:extLst>
          </p:cNvPr>
          <p:cNvSpPr txBox="1"/>
          <p:nvPr/>
        </p:nvSpPr>
        <p:spPr>
          <a:xfrm>
            <a:off x="746603" y="4839436"/>
            <a:ext cx="3603522" cy="15149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lbp_method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bins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256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classifier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LinearSVC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do_scale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it-IT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1350"/>
              </a:lnSpc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DEC909B5-3FDE-052A-A33F-231E636C4455}"/>
              </a:ext>
            </a:extLst>
          </p:cNvPr>
          <p:cNvSpPr txBox="1">
            <a:spLocks/>
          </p:cNvSpPr>
          <p:nvPr/>
        </p:nvSpPr>
        <p:spPr>
          <a:xfrm>
            <a:off x="0" y="503662"/>
            <a:ext cx="1219199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5. Test miglior modello</a:t>
            </a:r>
          </a:p>
        </p:txBody>
      </p:sp>
    </p:spTree>
    <p:extLst>
      <p:ext uri="{BB962C8B-B14F-4D97-AF65-F5344CB8AC3E}">
        <p14:creationId xmlns:p14="http://schemas.microsoft.com/office/powerpoint/2010/main" val="342243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2A07B-5A85-39D8-02DC-5919778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32" y="572670"/>
            <a:ext cx="1091673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 dirty="0"/>
              <a:t>6. </a:t>
            </a:r>
            <a:r>
              <a:rPr lang="it-IT" dirty="0"/>
              <a:t>Inferenza su Immagini Custom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0659EC-9617-7F0C-C957-3841C8E0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06" y="1718384"/>
            <a:ext cx="6058796" cy="45669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È stata sviluppata </a:t>
            </a:r>
            <a:r>
              <a:rPr lang="it-IT" sz="1400" dirty="0"/>
              <a:t>l</a:t>
            </a:r>
            <a:r>
              <a:rPr lang="it-IT" sz="1400" noProof="0" dirty="0"/>
              <a:t>a </a:t>
            </a:r>
            <a:r>
              <a:rPr lang="it-IT" sz="1400" noProof="0" dirty="0">
                <a:solidFill>
                  <a:schemeClr val="accent1"/>
                </a:solidFill>
              </a:rPr>
              <a:t>funzione </a:t>
            </a:r>
            <a:r>
              <a:rPr lang="it-IT" sz="1400" noProof="0" dirty="0" err="1">
                <a:solidFill>
                  <a:schemeClr val="accent1"/>
                </a:solidFill>
              </a:rPr>
              <a:t>do_inference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per consentire di utilizzare il migliore modello su immagini custom, effettuando la predizione REAL o FAKE in base alle caratteristiche apprese durante l'addestramento.</a:t>
            </a:r>
          </a:p>
          <a:p>
            <a:r>
              <a:rPr lang="it-IT" sz="1400" noProof="0" dirty="0"/>
              <a:t>Per fare ciò si riprende la pipeline già </a:t>
            </a:r>
            <a:r>
              <a:rPr lang="it-IT" sz="1400" dirty="0"/>
              <a:t>seguita in fase di </a:t>
            </a:r>
            <a:r>
              <a:rPr lang="it-IT" sz="1400" dirty="0" err="1"/>
              <a:t>train</a:t>
            </a:r>
            <a:r>
              <a:rPr lang="it-IT" sz="1400" dirty="0"/>
              <a:t> dei modelli</a:t>
            </a:r>
            <a:r>
              <a:rPr lang="it-IT" sz="1400" noProof="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Caricamento da file del miglior modello </a:t>
            </a:r>
            <a:r>
              <a:rPr lang="it-IT" sz="1400" noProof="0" dirty="0"/>
              <a:t>e standardizzazione se il modello è stato addestrato con </a:t>
            </a:r>
            <a:r>
              <a:rPr lang="it-IT" sz="1400" noProof="0" dirty="0" err="1"/>
              <a:t>scaler</a:t>
            </a:r>
            <a:r>
              <a:rPr lang="it-IT" sz="1400" noProof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Rilevamento volto</a:t>
            </a:r>
            <a:r>
              <a:rPr lang="it-IT" sz="1400" noProof="0" dirty="0"/>
              <a:t> tramite </a:t>
            </a:r>
            <a:r>
              <a:rPr lang="it-IT" sz="1400" noProof="0" dirty="0" err="1"/>
              <a:t>Haar</a:t>
            </a:r>
            <a:r>
              <a:rPr lang="it-IT" sz="1400" noProof="0" dirty="0"/>
              <a:t> </a:t>
            </a:r>
            <a:r>
              <a:rPr lang="it-IT" sz="1400" noProof="0" dirty="0" err="1"/>
              <a:t>Cascade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 err="1">
                <a:solidFill>
                  <a:schemeClr val="accent1"/>
                </a:solidFill>
              </a:rPr>
              <a:t>Crop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dell’immagine.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Applicazione di filtri </a:t>
            </a:r>
            <a:r>
              <a:rPr lang="it-IT" sz="1400" noProof="0" dirty="0"/>
              <a:t>custom per ridurre il rumore.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Allineamento del volto </a:t>
            </a:r>
            <a:r>
              <a:rPr lang="it-IT" sz="1400" noProof="0" dirty="0"/>
              <a:t>basato sulla posizione degli occhi.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Estrazione delle feature LBP </a:t>
            </a:r>
            <a:r>
              <a:rPr lang="it-IT" sz="1400" noProof="0" dirty="0"/>
              <a:t>con medesime configurazioni usate nel training.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it-IT" sz="1400" noProof="0" dirty="0"/>
              <a:t>Estrazione istogramma e </a:t>
            </a:r>
            <a:r>
              <a:rPr lang="it-IT" sz="1400" noProof="0" dirty="0">
                <a:solidFill>
                  <a:schemeClr val="accent1"/>
                </a:solidFill>
              </a:rPr>
              <a:t>predizione della classe</a:t>
            </a:r>
            <a:r>
              <a:rPr lang="it-IT" sz="1400" noProof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Visualizzazione dell’immagine </a:t>
            </a:r>
            <a:r>
              <a:rPr lang="it-IT" sz="1400" noProof="0" dirty="0"/>
              <a:t>annotata con le classi predette per ogni volto individuato.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A5379-5F70-9F72-1681-D7706FAE8AF1}"/>
              </a:ext>
            </a:extLst>
          </p:cNvPr>
          <p:cNvSpPr txBox="1"/>
          <p:nvPr/>
        </p:nvSpPr>
        <p:spPr>
          <a:xfrm>
            <a:off x="7562850" y="2809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noProof="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821313-CD6F-C93A-EDBA-704B961BC9C3}"/>
              </a:ext>
            </a:extLst>
          </p:cNvPr>
          <p:cNvSpPr txBox="1"/>
          <p:nvPr/>
        </p:nvSpPr>
        <p:spPr>
          <a:xfrm>
            <a:off x="6769100" y="1696648"/>
            <a:ext cx="503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Esempio di </a:t>
            </a:r>
            <a:r>
              <a:rPr lang="it-IT" sz="1400" dirty="0" err="1"/>
              <a:t>guess</a:t>
            </a:r>
            <a:r>
              <a:rPr lang="it-IT" sz="1400" dirty="0"/>
              <a:t> su immagine custom: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D17AD5B-1F74-C985-9077-6D5996FB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81985"/>
            <a:ext cx="4941794" cy="2036567"/>
          </a:xfrm>
          <a:prstGeom prst="rect">
            <a:avLst/>
          </a:prstGeom>
        </p:spPr>
      </p:pic>
      <p:pic>
        <p:nvPicPr>
          <p:cNvPr id="19" name="Immagine 18" descr="Immagine che contiene Viso umano, ritratto, uomo, Fronte&#10;&#10;Il contenuto generato dall'IA potrebbe non essere corretto.">
            <a:extLst>
              <a:ext uri="{FF2B5EF4-FFF2-40B4-BE49-F238E27FC236}">
                <a16:creationId xmlns:a16="http://schemas.microsoft.com/office/drawing/2014/main" id="{3FB7F9C1-1888-EE3A-E163-D54F16E0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92" y="4018552"/>
            <a:ext cx="2390409" cy="2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0878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40761</TotalTime>
  <Words>1986</Words>
  <Application>Microsoft Macintosh PowerPoint</Application>
  <PresentationFormat>Widescreen</PresentationFormat>
  <Paragraphs>179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Menlo</vt:lpstr>
      <vt:lpstr>Times New Roman</vt:lpstr>
      <vt:lpstr>Scia di vapore</vt:lpstr>
      <vt:lpstr>Fake face detection </vt:lpstr>
      <vt:lpstr>Introduzione e obiettivi</vt:lpstr>
      <vt:lpstr>Presentazione standard di PowerPoint</vt:lpstr>
      <vt:lpstr>2. Estrazione delle FEATURE</vt:lpstr>
      <vt:lpstr>2.1 Feature più caratterizzanti</vt:lpstr>
      <vt:lpstr>Presentazione standard di PowerPoint</vt:lpstr>
      <vt:lpstr>Presentazione standard di PowerPoint</vt:lpstr>
      <vt:lpstr>Presentazione standard di PowerPoint</vt:lpstr>
      <vt:lpstr>6. Inferenza su Immagini Custom</vt:lpstr>
      <vt:lpstr>Ripetibilità e  configurazione dei test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AGOSTINO MESSINA</dc:creator>
  <cp:lastModifiedBy>AGOSTINO MESSINA</cp:lastModifiedBy>
  <cp:revision>10</cp:revision>
  <dcterms:created xsi:type="dcterms:W3CDTF">2025-03-22T12:33:11Z</dcterms:created>
  <dcterms:modified xsi:type="dcterms:W3CDTF">2025-05-16T19:26:41Z</dcterms:modified>
</cp:coreProperties>
</file>