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charts/chart4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5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6.xml" ContentType="application/vnd.openxmlformats-officedocument.drawingml.char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7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12" r:id="rId2"/>
    <p:sldId id="417" r:id="rId3"/>
    <p:sldId id="546" r:id="rId4"/>
    <p:sldId id="550" r:id="rId5"/>
    <p:sldId id="551" r:id="rId6"/>
    <p:sldId id="548" r:id="rId7"/>
    <p:sldId id="555" r:id="rId8"/>
    <p:sldId id="556" r:id="rId9"/>
    <p:sldId id="552" r:id="rId10"/>
    <p:sldId id="474" r:id="rId11"/>
    <p:sldId id="553" r:id="rId12"/>
    <p:sldId id="547" r:id="rId13"/>
    <p:sldId id="54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fas, Jeremy (Bioversity)" initials="CJ(" lastIdx="2" clrIdx="0"/>
  <p:cmAuthor id="2" name="Jonathan Steinke" initials="JS" lastIdx="2" clrIdx="1">
    <p:extLst>
      <p:ext uri="{19B8F6BF-5375-455C-9EA6-DF929625EA0E}">
        <p15:presenceInfo xmlns:p15="http://schemas.microsoft.com/office/powerpoint/2012/main" userId="Jonathan Steink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002060"/>
    <a:srgbClr val="FBAA3F"/>
    <a:srgbClr val="BF0000"/>
    <a:srgbClr val="5B9BD5"/>
    <a:srgbClr val="DEEBF7"/>
    <a:srgbClr val="003580"/>
    <a:srgbClr val="FFD766"/>
    <a:srgbClr val="031B0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67" autoAdjust="0"/>
    <p:restoredTop sz="80970" autoAdjust="0"/>
  </p:normalViewPr>
  <p:slideViewPr>
    <p:cSldViewPr snapToGrid="0">
      <p:cViewPr varScale="1">
        <p:scale>
          <a:sx n="59" d="100"/>
          <a:sy n="59" d="100"/>
        </p:scale>
        <p:origin x="74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S4N\Seed%20production%20from%20CS%20trials\farmers%20information%20all%20vaishali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S4N\Seed%20production%20from%20CS%20trials\farmers%20information%20all%20vaishali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D\S4N\Seed%20production%20from%20CS%20trials\farmers%20information%20all%20vaishali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D\S4N\Seed%20production%20from%20CS%20trials\krishna-next%20year%20agree.xls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3416053509337224E-2"/>
          <c:y val="0.27191293163549357"/>
          <c:w val="0.84127339617163199"/>
          <c:h val="0.65109093359556336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5F0-4422-A312-06B6F4992DE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F0-4422-A312-06B6F4992DE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5F0-4422-A312-06B6F4992DE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5F0-4422-A312-06B6F4992DE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5F0-4422-A312-06B6F4992DE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5F0-4422-A312-06B6F4992DE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95F0-4422-A312-06B6F4992DE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95F0-4422-A312-06B6F4992DE7}"/>
              </c:ext>
            </c:extLst>
          </c:dPt>
          <c:cat>
            <c:strRef>
              <c:f>final!$H$4:$H$11</c:f>
              <c:strCache>
                <c:ptCount val="8"/>
                <c:pt idx="0">
                  <c:v>Gotra Bidhan 1</c:v>
                </c:pt>
                <c:pt idx="1">
                  <c:v>Pusa Sugandh 5</c:v>
                </c:pt>
                <c:pt idx="2">
                  <c:v>IR 64</c:v>
                </c:pt>
                <c:pt idx="3">
                  <c:v>Sarju 52</c:v>
                </c:pt>
                <c:pt idx="4">
                  <c:v>Sahabhagi dhan</c:v>
                </c:pt>
                <c:pt idx="5">
                  <c:v>Prabhat</c:v>
                </c:pt>
                <c:pt idx="6">
                  <c:v>MTU1010</c:v>
                </c:pt>
                <c:pt idx="7">
                  <c:v>Malaviya dhan 2</c:v>
                </c:pt>
              </c:strCache>
            </c:strRef>
          </c:cat>
          <c:val>
            <c:numRef>
              <c:f>final!$I$4:$I$11</c:f>
              <c:numCache>
                <c:formatCode>General</c:formatCode>
                <c:ptCount val="8"/>
                <c:pt idx="0">
                  <c:v>111</c:v>
                </c:pt>
                <c:pt idx="1">
                  <c:v>107</c:v>
                </c:pt>
                <c:pt idx="2">
                  <c:v>106</c:v>
                </c:pt>
                <c:pt idx="3">
                  <c:v>86</c:v>
                </c:pt>
                <c:pt idx="4">
                  <c:v>82</c:v>
                </c:pt>
                <c:pt idx="5">
                  <c:v>64</c:v>
                </c:pt>
                <c:pt idx="6">
                  <c:v>22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0-95F0-4422-A312-06B6F4992D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233154431290003"/>
          <c:y val="0.12914472153038212"/>
          <c:w val="0.27291188356510698"/>
          <c:h val="0.84284091168219044"/>
        </c:manualLayout>
      </c:layout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10B02"/>
                </a:solidFill>
                <a:latin typeface="+mn-lt"/>
                <a:ea typeface="+mn-ea"/>
                <a:cs typeface="+mn-cs"/>
              </a:defRPr>
            </a:pPr>
            <a:r>
              <a:rPr lang="en-IN" sz="1400" b="1" i="0" baseline="0" dirty="0" err="1">
                <a:solidFill>
                  <a:srgbClr val="010B02"/>
                </a:solidFill>
                <a:effectLst/>
                <a:latin typeface="Arial Narrow" panose="020B0606020202030204" pitchFamily="34" charset="0"/>
              </a:rPr>
              <a:t>Vaishali</a:t>
            </a:r>
            <a:r>
              <a:rPr lang="en-IN" sz="1400" b="1" i="0" baseline="0" dirty="0">
                <a:solidFill>
                  <a:srgbClr val="010B02"/>
                </a:solidFill>
                <a:effectLst/>
                <a:latin typeface="Arial Narrow" panose="020B0606020202030204" pitchFamily="34" charset="0"/>
              </a:rPr>
              <a:t>: Farmers response to save &amp; share seeds from CS trials (486 farmers)</a:t>
            </a:r>
            <a:endParaRPr lang="en-IN" dirty="0">
              <a:solidFill>
                <a:srgbClr val="010B02"/>
              </a:solidFill>
            </a:endParaRPr>
          </a:p>
        </c:rich>
      </c:tx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277777777777777E-2"/>
          <c:y val="0.28974956255468065"/>
          <c:w val="0.89166666666666661"/>
          <c:h val="0.56066236512102652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9504593175853043E-2"/>
          <c:y val="0.89409667541557303"/>
          <c:w val="0.82025607745502815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rgbClr val="010B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spc="0" baseline="0">
                <a:solidFill>
                  <a:srgbClr val="010B0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IN" sz="1400" b="1" dirty="0" err="1">
                <a:solidFill>
                  <a:srgbClr val="010B02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Vaishali</a:t>
            </a:r>
            <a:endParaRPr lang="en-IN" sz="1400" b="1" dirty="0">
              <a:solidFill>
                <a:srgbClr val="010B02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c:rich>
      </c:tx>
      <c:layout>
        <c:manualLayout>
          <c:xMode val="edge"/>
          <c:yMode val="edge"/>
          <c:x val="9.1395112917731836E-2"/>
          <c:y val="1.6905186198313143E-2"/>
        </c:manualLayout>
      </c:layout>
      <c:overlay val="0"/>
      <c:spPr>
        <a:noFill/>
        <a:ln>
          <a:noFill/>
        </a:ln>
        <a:effectLst/>
      </c:sp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3416053509337224E-2"/>
          <c:y val="0.27191293163549357"/>
          <c:w val="0.84127339617163199"/>
          <c:h val="0.65109093359556336"/>
        </c:manualLayout>
      </c:layout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Vaishali (486 farmers)</c:v>
                </c:pt>
              </c:strCache>
            </c:strRef>
          </c:tx>
          <c:explosion val="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DE8-4E3F-84C2-14493A37294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DE8-4E3F-84C2-14493A372944}"/>
              </c:ext>
            </c:extLst>
          </c:dPt>
          <c:cat>
            <c:strRef>
              <c:f>Sheet1!$A$2:$A$3</c:f>
              <c:strCache>
                <c:ptCount val="2"/>
                <c:pt idx="0">
                  <c:v>Want to save seed</c:v>
                </c:pt>
                <c:pt idx="1">
                  <c:v>Won't save seed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0.73</c:v>
                </c:pt>
                <c:pt idx="1">
                  <c:v>0.27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DE8-4E3F-84C2-14493A3729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Samastipur (250 farmers)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177-4D18-9D87-ACC29EAE55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177-4D18-9D87-ACC29EAE55DE}"/>
              </c:ext>
            </c:extLst>
          </c:dPt>
          <c:cat>
            <c:strRef>
              <c:f>Sheet1!$A$2:$A$3</c:f>
              <c:strCache>
                <c:ptCount val="2"/>
                <c:pt idx="0">
                  <c:v>Want to save seeds</c:v>
                </c:pt>
                <c:pt idx="1">
                  <c:v>Don't want to save seeds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0.96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177-4D18-9D87-ACC29EAE5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.20320672104917165"/>
          <c:w val="1"/>
          <c:h val="0.75834889186441901"/>
        </c:manualLayout>
      </c:layout>
      <c:pieChart>
        <c:varyColors val="1"/>
        <c:ser>
          <c:idx val="0"/>
          <c:order val="0"/>
          <c:tx>
            <c:strRef>
              <c:f>Sheet4!$E$23</c:f>
              <c:strCache>
                <c:ptCount val="1"/>
                <c:pt idx="0">
                  <c:v>No of farmers wanted to save the seeds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6F-42BE-9C46-287A32AD99C2}"/>
              </c:ext>
            </c:extLst>
          </c:dPt>
          <c:dPt>
            <c:idx val="1"/>
            <c:bubble3D val="0"/>
            <c:spPr>
              <a:solidFill>
                <a:srgbClr val="C000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6F-42BE-9C46-287A32AD99C2}"/>
              </c:ext>
            </c:extLst>
          </c:dPt>
          <c:dPt>
            <c:idx val="2"/>
            <c:bubble3D val="0"/>
            <c:spPr>
              <a:solidFill>
                <a:srgbClr val="FAB538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6F-42BE-9C46-287A32AD99C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B6F-42BE-9C46-287A32AD99C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B6F-42BE-9C46-287A32AD99C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B6F-42BE-9C46-287A32AD99C2}"/>
              </c:ext>
            </c:extLst>
          </c:dPt>
          <c:dPt>
            <c:idx val="6"/>
            <c:bubble3D val="0"/>
            <c:spPr>
              <a:solidFill>
                <a:srgbClr val="FFFF0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B6F-42BE-9C46-287A32AD99C2}"/>
              </c:ext>
            </c:extLst>
          </c:dPt>
          <c:dPt>
            <c:idx val="7"/>
            <c:bubble3D val="0"/>
            <c:spPr>
              <a:solidFill>
                <a:srgbClr val="00B0F0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BB6F-42BE-9C46-287A32AD99C2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BB6F-42BE-9C46-287A32AD99C2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3-BB6F-42BE-9C46-287A32AD99C2}"/>
              </c:ext>
            </c:extLst>
          </c:dPt>
          <c:cat>
            <c:strRef>
              <c:f>Sheet4!$D$24:$D$33</c:f>
              <c:strCache>
                <c:ptCount val="10"/>
                <c:pt idx="0">
                  <c:v>Gotra bidhan1</c:v>
                </c:pt>
                <c:pt idx="1">
                  <c:v>Sahbhagi dhan</c:v>
                </c:pt>
                <c:pt idx="2">
                  <c:v>Pusa sugandh5</c:v>
                </c:pt>
                <c:pt idx="3">
                  <c:v>Annada</c:v>
                </c:pt>
                <c:pt idx="4">
                  <c:v>Malviya dhan-2</c:v>
                </c:pt>
                <c:pt idx="5">
                  <c:v>Sarju-52</c:v>
                </c:pt>
                <c:pt idx="6">
                  <c:v>MTU-1010</c:v>
                </c:pt>
                <c:pt idx="7">
                  <c:v>IR-64</c:v>
                </c:pt>
                <c:pt idx="8">
                  <c:v>Prabhat</c:v>
                </c:pt>
                <c:pt idx="9">
                  <c:v>Rajshree</c:v>
                </c:pt>
              </c:strCache>
            </c:strRef>
          </c:cat>
          <c:val>
            <c:numRef>
              <c:f>Sheet4!$E$24:$E$33</c:f>
              <c:numCache>
                <c:formatCode>General</c:formatCode>
                <c:ptCount val="10"/>
                <c:pt idx="0">
                  <c:v>77</c:v>
                </c:pt>
                <c:pt idx="1">
                  <c:v>63</c:v>
                </c:pt>
                <c:pt idx="2">
                  <c:v>62</c:v>
                </c:pt>
                <c:pt idx="3">
                  <c:v>60</c:v>
                </c:pt>
                <c:pt idx="4">
                  <c:v>51</c:v>
                </c:pt>
                <c:pt idx="5">
                  <c:v>42</c:v>
                </c:pt>
                <c:pt idx="6">
                  <c:v>30</c:v>
                </c:pt>
                <c:pt idx="7">
                  <c:v>28</c:v>
                </c:pt>
                <c:pt idx="8">
                  <c:v>20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BB6F-42BE-9C46-287A32AD99C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  <a:sp3d/>
      </c:spPr>
    </c:plotArea>
    <c:legend>
      <c:legendPos val="r"/>
      <c:layout>
        <c:manualLayout>
          <c:xMode val="edge"/>
          <c:yMode val="edge"/>
          <c:x val="0.71183150498691006"/>
          <c:y val="8.2841009497636509E-2"/>
          <c:w val="0.25962906228113214"/>
          <c:h val="0.85565112731939552"/>
        </c:manualLayout>
      </c:layout>
      <c:overlay val="0"/>
      <c:txPr>
        <a:bodyPr/>
        <a:lstStyle/>
        <a:p>
          <a:pPr>
            <a:defRPr lang="en-US"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Tricot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Seeds</c:v>
                </c:pt>
                <c:pt idx="1">
                  <c:v>Telephone calls</c:v>
                </c:pt>
                <c:pt idx="2">
                  <c:v>Personnel and transport</c:v>
                </c:pt>
                <c:pt idx="3">
                  <c:v>Printed materials </c:v>
                </c:pt>
                <c:pt idx="4">
                  <c:v>Coordination</c:v>
                </c:pt>
                <c:pt idx="5">
                  <c:v>Admin costs 15%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6.08</c:v>
                </c:pt>
                <c:pt idx="1">
                  <c:v>1.33</c:v>
                </c:pt>
                <c:pt idx="2">
                  <c:v>16.39</c:v>
                </c:pt>
                <c:pt idx="3">
                  <c:v>2.34</c:v>
                </c:pt>
                <c:pt idx="4">
                  <c:v>2.93</c:v>
                </c:pt>
                <c:pt idx="5">
                  <c:v>4.3600000000000003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A9A-4B14-AF5F-940C0162198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PVS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Seeds</c:v>
                </c:pt>
                <c:pt idx="1">
                  <c:v>Telephone calls</c:v>
                </c:pt>
                <c:pt idx="2">
                  <c:v>Personnel and transport</c:v>
                </c:pt>
                <c:pt idx="3">
                  <c:v>Printed materials </c:v>
                </c:pt>
                <c:pt idx="4">
                  <c:v>Coordination</c:v>
                </c:pt>
                <c:pt idx="5">
                  <c:v>Admin costs 15%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4.62</c:v>
                </c:pt>
                <c:pt idx="1">
                  <c:v>0.13</c:v>
                </c:pt>
                <c:pt idx="2">
                  <c:v>23.68</c:v>
                </c:pt>
                <c:pt idx="3">
                  <c:v>1.67</c:v>
                </c:pt>
                <c:pt idx="4">
                  <c:v>5.56</c:v>
                </c:pt>
                <c:pt idx="5">
                  <c:v>5.35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A9A-4B14-AF5F-940C01621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63362927"/>
        <c:axId val="1663368335"/>
      </c:barChart>
      <c:catAx>
        <c:axId val="166336292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368335"/>
        <c:crosses val="autoZero"/>
        <c:auto val="1"/>
        <c:lblAlgn val="ctr"/>
        <c:lblOffset val="100"/>
        <c:noMultiLvlLbl val="0"/>
      </c:catAx>
      <c:valAx>
        <c:axId val="1663368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Cost (USD)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633629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ysClr val="windowText" lastClr="000000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0.59444</cdr:x>
      <cdr:y>0.28044</cdr:y>
    </cdr:from>
    <cdr:to>
      <cdr:x>1</cdr:x>
      <cdr:y>0.46464</cdr:y>
    </cdr:to>
    <cdr:sp macro="" textlink="">
      <cdr:nvSpPr>
        <cdr:cNvPr id="2" name="Arrow: Right 1">
          <a:extLst xmlns:a="http://schemas.openxmlformats.org/drawingml/2006/main">
            <a:ext uri="{FF2B5EF4-FFF2-40B4-BE49-F238E27FC236}">
              <a16:creationId xmlns:a16="http://schemas.microsoft.com/office/drawing/2014/main" id="{E54FFCEA-E670-4CF9-B7A5-83E25F8A8A73}"/>
            </a:ext>
          </a:extLst>
        </cdr:cNvPr>
        <cdr:cNvSpPr/>
      </cdr:nvSpPr>
      <cdr:spPr>
        <a:xfrm xmlns:a="http://schemas.openxmlformats.org/drawingml/2006/main">
          <a:off x="2686108" y="842707"/>
          <a:ext cx="1832580" cy="553522"/>
        </a:xfrm>
        <a:prstGeom xmlns:a="http://schemas.openxmlformats.org/drawingml/2006/main" prst="rightArrow">
          <a:avLst/>
        </a:prstGeom>
        <a:ln xmlns:a="http://schemas.openxmlformats.org/drawingml/2006/main">
          <a:solidFill>
            <a:srgbClr val="ED7D31"/>
          </a:solidFill>
        </a:ln>
      </cdr:spPr>
      <cdr:style>
        <a:lnRef xmlns:a="http://schemas.openxmlformats.org/drawingml/2006/main" idx="2">
          <a:schemeClr val="accent4">
            <a:shade val="50000"/>
          </a:schemeClr>
        </a:lnRef>
        <a:fillRef xmlns:a="http://schemas.openxmlformats.org/drawingml/2006/main" idx="1">
          <a:schemeClr val="accent4"/>
        </a:fillRef>
        <a:effectRef xmlns:a="http://schemas.openxmlformats.org/drawingml/2006/main" idx="0">
          <a:schemeClr val="accent4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<a:prstTxWarp prst="textNoShape">
            <a:avLst/>
          </a:prstTxWarp>
          <a:noAutofit/>
        </a:bodyPr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en-US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513E0-7336-4473-9727-AD417CF7512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2C10B-1E91-4837-B1F6-750364BC5C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140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BC4E5-2BC1-4F43-85DD-A1B8F74CB7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13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 err="1"/>
              <a:t>Tricot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local</a:t>
            </a:r>
            <a:r>
              <a:rPr lang="de-DE" dirty="0"/>
              <a:t> </a:t>
            </a:r>
            <a:r>
              <a:rPr lang="de-DE" dirty="0" err="1"/>
              <a:t>demand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diversified</a:t>
            </a:r>
            <a:r>
              <a:rPr lang="de-DE" dirty="0"/>
              <a:t> seed </a:t>
            </a:r>
            <a:r>
              <a:rPr lang="de-DE" dirty="0" err="1"/>
              <a:t>businesses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9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829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66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7424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The ultimate aim is that the whole seed system becomes more responsive. Information goes around to keep constantly adapting to change, matching seeds to emerging needs. </a:t>
            </a:r>
          </a:p>
          <a:p>
            <a:endParaRPr lang="en-US" baseline="0" dirty="0"/>
          </a:p>
          <a:p>
            <a:pPr>
              <a:buNone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49D1D2-B705-4471-B063-7F87D466E46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81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91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529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6285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913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77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2C10B-1E91-4837-B1F6-750364BC5CD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67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06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6156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62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3245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2" hasCustomPrompt="1"/>
          </p:nvPr>
        </p:nvSpPr>
        <p:spPr>
          <a:xfrm>
            <a:off x="609601" y="1381125"/>
            <a:ext cx="10970683" cy="482441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tx1"/>
              </a:buClr>
              <a:defRPr sz="28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1pPr>
            <a:lvl2pPr>
              <a:buClr>
                <a:schemeClr val="tx1"/>
              </a:buClr>
              <a:defRPr sz="26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2pPr>
            <a:lvl3pPr marL="868680">
              <a:buClr>
                <a:schemeClr val="tx1"/>
              </a:buClr>
              <a:defRPr sz="24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3pPr>
            <a:lvl4pPr marL="1143000">
              <a:buClr>
                <a:schemeClr val="tx1"/>
              </a:buClr>
              <a:defRPr sz="20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4pPr>
            <a:lvl5pPr marL="1417320">
              <a:buClr>
                <a:schemeClr val="tx1"/>
              </a:buClr>
              <a:defRPr sz="1800">
                <a:solidFill>
                  <a:schemeClr val="tx1"/>
                </a:solidFill>
                <a:latin typeface="Arial Narrow" pitchFamily="34" charset="0"/>
                <a:cs typeface="Calibri" pitchFamily="34" charset="0"/>
              </a:defRPr>
            </a:lvl5pPr>
          </a:lstStyle>
          <a:p>
            <a:pPr lvl="0"/>
            <a:r>
              <a:rPr lang="en-CA" dirty="0"/>
              <a:t>First Level Text</a:t>
            </a:r>
          </a:p>
          <a:p>
            <a:pPr lvl="1"/>
            <a:r>
              <a:rPr lang="en-CA" dirty="0"/>
              <a:t>Second Level Text</a:t>
            </a:r>
          </a:p>
          <a:p>
            <a:pPr lvl="2"/>
            <a:r>
              <a:rPr lang="en-CA" dirty="0"/>
              <a:t>Third Level Text</a:t>
            </a:r>
          </a:p>
          <a:p>
            <a:pPr lvl="3"/>
            <a:r>
              <a:rPr lang="en-CA" dirty="0"/>
              <a:t>Fourth Level Text</a:t>
            </a:r>
          </a:p>
          <a:p>
            <a:pPr lvl="4"/>
            <a:r>
              <a:rPr lang="en-CA" dirty="0"/>
              <a:t>Fifth Level Text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003580"/>
                </a:solidFill>
                <a:latin typeface="Arial Narrow" pitchFamily="34" charset="0"/>
                <a:cs typeface="Calibri" pitchFamily="34" charset="0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406240" y="6377472"/>
            <a:ext cx="1785761" cy="48052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Bioversity FINAL out copy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679" y="6446075"/>
            <a:ext cx="541347" cy="3539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773080" y="6357450"/>
            <a:ext cx="5418920" cy="18000"/>
          </a:xfrm>
          <a:prstGeom prst="rect">
            <a:avLst/>
          </a:prstGeom>
          <a:gradFill flip="none" rotWithShape="1">
            <a:gsLst>
              <a:gs pos="27000">
                <a:srgbClr val="003580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335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/>
          <p:cNvSpPr>
            <a:spLocks noGrp="1"/>
          </p:cNvSpPr>
          <p:nvPr>
            <p:ph type="title" hasCustomPrompt="1"/>
          </p:nvPr>
        </p:nvSpPr>
        <p:spPr>
          <a:xfrm>
            <a:off x="614714" y="170123"/>
            <a:ext cx="10940348" cy="78555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1">
                <a:solidFill>
                  <a:srgbClr val="003580"/>
                </a:solidFill>
                <a:latin typeface="Arial Narrow" pitchFamily="34" charset="0"/>
                <a:cs typeface="Calibri" pitchFamily="34" charset="0"/>
              </a:defRPr>
            </a:lvl1pPr>
          </a:lstStyle>
          <a:p>
            <a:r>
              <a:rPr lang="en-US" dirty="0"/>
              <a:t>Master Title Slide Headline</a:t>
            </a:r>
            <a:endParaRPr lang="en-CA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14714" y="1382124"/>
            <a:ext cx="10939333" cy="4784761"/>
          </a:xfrm>
          <a:prstGeom prst="rect">
            <a:avLst/>
          </a:prstGeom>
        </p:spPr>
        <p:txBody>
          <a:bodyPr/>
          <a:lstStyle>
            <a:lvl1pPr marL="0"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1pPr>
            <a:lvl2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2pPr>
            <a:lvl3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3pPr>
            <a:lvl4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4pPr>
            <a:lvl5pPr indent="0">
              <a:buNone/>
              <a:tabLst>
                <a:tab pos="1828800" algn="l"/>
              </a:tabLst>
              <a:defRPr>
                <a:solidFill>
                  <a:schemeClr val="tx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Text</a:t>
            </a:r>
          </a:p>
          <a:p>
            <a:pPr lvl="0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0406240" y="6377472"/>
            <a:ext cx="1785761" cy="480529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7" name="Picture 6" descr="Bioversity FINAL out copy.gi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70679" y="6446075"/>
            <a:ext cx="541347" cy="353914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6773080" y="6357450"/>
            <a:ext cx="5418920" cy="18000"/>
          </a:xfrm>
          <a:prstGeom prst="rect">
            <a:avLst/>
          </a:prstGeom>
          <a:gradFill flip="none" rotWithShape="1">
            <a:gsLst>
              <a:gs pos="27000">
                <a:srgbClr val="003580"/>
              </a:gs>
              <a:gs pos="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68730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26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646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2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363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36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1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90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61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5B6E2-81B5-41F9-B79D-315FFFE461FC}" type="datetimeFigureOut">
              <a:rPr lang="en-GB" smtClean="0"/>
              <a:t>2019-04-09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1FAB44-8089-4FEF-AE7B-371D05F5CB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6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uedesousa/ClimMobTool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9573" y="290286"/>
            <a:ext cx="8490857" cy="566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-39840" y="4876800"/>
            <a:ext cx="12238891" cy="1992223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98547" y="5044417"/>
            <a:ext cx="121327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200" b="1" dirty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Farmers’ generated data </a:t>
            </a:r>
            <a:r>
              <a:rPr lang="en-GB" sz="3200" b="1" dirty="0" smtClean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for </a:t>
            </a:r>
            <a:r>
              <a:rPr lang="en-GB" sz="3200" b="1" dirty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climate adaptation: experiences from three </a:t>
            </a:r>
            <a:r>
              <a:rPr lang="en-GB" sz="3200" b="1" dirty="0" smtClean="0">
                <a:solidFill>
                  <a:srgbClr val="002060"/>
                </a:solidFill>
                <a:latin typeface="Arial Narrow" pitchFamily="34" charset="0"/>
                <a:cs typeface="Calibri" pitchFamily="34" charset="0"/>
              </a:rPr>
              <a:t>continents</a:t>
            </a:r>
          </a:p>
          <a:p>
            <a:pPr algn="just"/>
            <a:endParaRPr lang="en-US" sz="2000" b="1" i="1" dirty="0" smtClean="0">
              <a:solidFill>
                <a:schemeClr val="accent5">
                  <a:lumMod val="50000"/>
                </a:schemeClr>
              </a:solidFill>
              <a:latin typeface="Arial Narrow" pitchFamily="34" charset="0"/>
              <a:cs typeface="Calibri" pitchFamily="34" charset="0"/>
            </a:endParaRPr>
          </a:p>
          <a:p>
            <a:r>
              <a:rPr lang="en-US" sz="2000" b="1" i="1" dirty="0" smtClean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Bioversity </a:t>
            </a: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  <a:latin typeface="Arial Narrow" pitchFamily="34" charset="0"/>
                <a:cs typeface="Calibri" pitchFamily="34" charset="0"/>
              </a:rPr>
              <a:t>International, Information Services and Seed Supplies</a:t>
            </a:r>
          </a:p>
        </p:txBody>
      </p:sp>
      <p:pic>
        <p:nvPicPr>
          <p:cNvPr id="13" name="Picture 12" descr="Bioversity FINAL out copy.gif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142" y="138873"/>
            <a:ext cx="1506574" cy="1356097"/>
          </a:xfrm>
          <a:prstGeom prst="rect">
            <a:avLst/>
          </a:prstGeom>
        </p:spPr>
      </p:pic>
      <p:pic>
        <p:nvPicPr>
          <p:cNvPr id="14" name="Picture 3" descr="O:\AllShare\Camilla\Staff Comms Toolkit\01 Logos\CGIAR\CGIAR_full_colour_transparent_background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7345" y="0"/>
            <a:ext cx="1721666" cy="1596571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2151065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Effects: Up-scaled diverse seed production in Honduras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>
          <a:xfrm>
            <a:off x="614714" y="1382124"/>
            <a:ext cx="11301983" cy="4784761"/>
          </a:xfrm>
        </p:spPr>
        <p:txBody>
          <a:bodyPr>
            <a:noAutofit/>
          </a:bodyPr>
          <a:lstStyle/>
          <a:p>
            <a:pPr marL="45720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Many more farmers want to participate in crowdsourcing</a:t>
            </a:r>
          </a:p>
          <a:p>
            <a:pPr marL="98425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Local NGO sells tricot packages as “diversity test kits”</a:t>
            </a:r>
          </a:p>
          <a:p>
            <a:pPr marL="98425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Arial Narrow" panose="020B0606020202030204" pitchFamily="34" charset="0"/>
              </a:rPr>
              <a:t>“Local farmer research committees” now produce seed 			           of many varieties commercially</a:t>
            </a:r>
          </a:p>
          <a:p>
            <a:pPr marL="45720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latin typeface="Arial Narrow" panose="020B0606020202030204" pitchFamily="34" charset="0"/>
              </a:rPr>
              <a:t>N</a:t>
            </a:r>
            <a:r>
              <a:rPr lang="en-US" dirty="0" err="1">
                <a:latin typeface="Arial Narrow" panose="020B0606020202030204" pitchFamily="34" charset="0"/>
              </a:rPr>
              <a:t>ational</a:t>
            </a:r>
            <a:r>
              <a:rPr lang="en-US" dirty="0">
                <a:latin typeface="Arial Narrow" panose="020B0606020202030204" pitchFamily="34" charset="0"/>
              </a:rPr>
              <a:t> seed law recently changed – CIAL-produced seed can be sold</a:t>
            </a:r>
          </a:p>
          <a:p>
            <a:pPr marL="457200" indent="-457200">
              <a:lnSpc>
                <a:spcPct val="114000"/>
              </a:lnSpc>
              <a:spcAft>
                <a:spcPts val="1200"/>
              </a:spcAft>
              <a:buSzPct val="100000"/>
              <a:buFont typeface="Arial" panose="020B0604020202020204" pitchFamily="34" charset="0"/>
              <a:buChar char="•"/>
            </a:pPr>
            <a:r>
              <a:rPr lang="de-DE" dirty="0">
                <a:latin typeface="Arial Narrow" panose="020B0606020202030204" pitchFamily="34" charset="0"/>
              </a:rPr>
              <a:t>First </a:t>
            </a:r>
            <a:r>
              <a:rPr lang="de-DE" dirty="0" err="1">
                <a:latin typeface="Arial Narrow" panose="020B0606020202030204" pitchFamily="34" charset="0"/>
              </a:rPr>
              <a:t>official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release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of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common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bean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variety</a:t>
            </a:r>
            <a:r>
              <a:rPr lang="de-DE" dirty="0">
                <a:latin typeface="Arial Narrow" panose="020B0606020202030204" pitchFamily="34" charset="0"/>
              </a:rPr>
              <a:t> after multiple </a:t>
            </a:r>
            <a:r>
              <a:rPr lang="de-DE" dirty="0" err="1">
                <a:latin typeface="Arial Narrow" panose="020B0606020202030204" pitchFamily="34" charset="0"/>
              </a:rPr>
              <a:t>seasons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of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tricot</a:t>
            </a:r>
            <a:r>
              <a:rPr lang="de-DE" dirty="0">
                <a:latin typeface="Arial Narrow" panose="020B0606020202030204" pitchFamily="34" charset="0"/>
              </a:rPr>
              <a:t> </a:t>
            </a:r>
            <a:r>
              <a:rPr lang="de-DE" dirty="0" err="1">
                <a:latin typeface="Arial Narrow" panose="020B0606020202030204" pitchFamily="34" charset="0"/>
              </a:rPr>
              <a:t>trialling</a:t>
            </a:r>
            <a:endParaRPr lang="en-US" dirty="0">
              <a:latin typeface="Arial Narrow" panose="020B0606020202030204" pitchFamily="34" charset="0"/>
            </a:endParaRPr>
          </a:p>
        </p:txBody>
      </p:sp>
      <p:pic>
        <p:nvPicPr>
          <p:cNvPr id="5" name="Grafik 9">
            <a:extLst>
              <a:ext uri="{FF2B5EF4-FFF2-40B4-BE49-F238E27FC236}">
                <a16:creationId xmlns:a16="http://schemas.microsoft.com/office/drawing/2014/main" id="{70FDAC0B-7D89-4911-B21D-CBD0EC511E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637"/>
          <a:stretch/>
        </p:blipFill>
        <p:spPr>
          <a:xfrm>
            <a:off x="8920225" y="1940706"/>
            <a:ext cx="1959978" cy="81381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303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6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Is a cost-effective approach</a:t>
            </a:r>
            <a:endParaRPr lang="en-US" sz="3600" dirty="0"/>
          </a:p>
        </p:txBody>
      </p:sp>
      <p:graphicFrame>
        <p:nvGraphicFramePr>
          <p:cNvPr id="17" name="Chart 1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847872"/>
              </p:ext>
            </p:extLst>
          </p:nvPr>
        </p:nvGraphicFramePr>
        <p:xfrm>
          <a:off x="860650" y="1677281"/>
          <a:ext cx="6475641" cy="3759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8" name="Picture 17" descr="Image result for geopoint"/>
          <p:cNvPicPr>
            <a:picLocks noChangeAspect="1" noChangeArrowheads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03" y="4249948"/>
            <a:ext cx="11207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Image result for geopoint"/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7975" y="4272292"/>
            <a:ext cx="11207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727975" y="39029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33.43 USD</a:t>
            </a:r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8182203" y="3902960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41.01 USD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34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Clippi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31535"/>
          <a:stretch/>
        </p:blipFill>
        <p:spPr>
          <a:xfrm>
            <a:off x="239487" y="1072194"/>
            <a:ext cx="2518227" cy="20952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2FE3E2-0D7A-49A3-9DCA-941C0EA65965}"/>
              </a:ext>
            </a:extLst>
          </p:cNvPr>
          <p:cNvSpPr txBox="1"/>
          <p:nvPr/>
        </p:nvSpPr>
        <p:spPr>
          <a:xfrm>
            <a:off x="4517900" y="2538904"/>
            <a:ext cx="485107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Thank you!</a:t>
            </a:r>
            <a:endParaRPr lang="en-GB" sz="4800" b="1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4" name="Picture 3" descr="O:\AllShare\Camilla\Staff Comms Toolkit\01 Logos\CGIAR\CGIAR_full_colour_transparent_background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87" y="3611787"/>
            <a:ext cx="2397129" cy="2222955"/>
          </a:xfrm>
          <a:prstGeom prst="rect">
            <a:avLst/>
          </a:prstGeom>
          <a:solidFill>
            <a:schemeClr val="bg1"/>
          </a:solidFill>
          <a:extLst/>
        </p:spPr>
      </p:pic>
    </p:spTree>
    <p:extLst>
      <p:ext uri="{BB962C8B-B14F-4D97-AF65-F5344CB8AC3E}">
        <p14:creationId xmlns:p14="http://schemas.microsoft.com/office/powerpoint/2010/main" val="40896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CB905-9EBE-4304-A671-8CAD15A9F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61457" y="932183"/>
            <a:ext cx="8819572" cy="1883590"/>
          </a:xfrm>
        </p:spPr>
        <p:txBody>
          <a:bodyPr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This is a compilation of several presentations of the members of Bioversity International’s “Information Services and Seed Supplies” Team. If you intend to cite it please do it as: </a:t>
            </a:r>
          </a:p>
          <a:p>
            <a:pPr>
              <a:spcBef>
                <a:spcPts val="1600"/>
              </a:spcBef>
            </a:pPr>
            <a:r>
              <a:rPr lang="en-US" sz="2000" dirty="0" smtClean="0">
                <a:latin typeface="Arial Narrow" panose="020B0606020202030204" pitchFamily="34" charset="0"/>
              </a:rPr>
              <a:t>de Sousa, K; Steinke, J.; van </a:t>
            </a:r>
            <a:r>
              <a:rPr lang="en-US" sz="2000" dirty="0" err="1" smtClean="0">
                <a:latin typeface="Arial Narrow" panose="020B0606020202030204" pitchFamily="34" charset="0"/>
              </a:rPr>
              <a:t>Etten</a:t>
            </a:r>
            <a:r>
              <a:rPr lang="en-US" sz="2000" dirty="0" smtClean="0">
                <a:latin typeface="Arial Narrow" panose="020B0606020202030204" pitchFamily="34" charset="0"/>
              </a:rPr>
              <a:t>, J. (2019) </a:t>
            </a:r>
            <a:r>
              <a:rPr lang="en-GB" sz="2000" dirty="0">
                <a:latin typeface="Arial Narrow" panose="020B0606020202030204" pitchFamily="34" charset="0"/>
              </a:rPr>
              <a:t>Farmers’ generated data for climate adaptation: experiences from three continents</a:t>
            </a:r>
          </a:p>
          <a:p>
            <a:pPr>
              <a:spcBef>
                <a:spcPts val="1600"/>
              </a:spcBef>
            </a:pPr>
            <a:endParaRPr lang="en-US" sz="2000" dirty="0" smtClean="0">
              <a:latin typeface="Arial Narrow" panose="020B0606020202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1457" y="4173249"/>
            <a:ext cx="46986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https://github.com/kauedesousa/ClimMobTools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861457" y="3607191"/>
            <a:ext cx="56733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Other materials used in this training course are available at: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64920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41720" y="294641"/>
            <a:ext cx="1238250" cy="1465385"/>
          </a:xfrm>
          <a:prstGeom prst="rect">
            <a:avLst/>
          </a:prstGeom>
          <a:noFill/>
        </p:spPr>
      </p:pic>
      <p:pic>
        <p:nvPicPr>
          <p:cNvPr id="15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455920" y="599441"/>
            <a:ext cx="1238250" cy="1465385"/>
          </a:xfrm>
          <a:prstGeom prst="rect">
            <a:avLst/>
          </a:prstGeom>
          <a:noFill/>
        </p:spPr>
      </p:pic>
      <p:pic>
        <p:nvPicPr>
          <p:cNvPr id="13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760720" y="980441"/>
            <a:ext cx="1238250" cy="1465385"/>
          </a:xfrm>
          <a:prstGeom prst="rect">
            <a:avLst/>
          </a:prstGeom>
          <a:noFill/>
        </p:spPr>
      </p:pic>
      <p:pic>
        <p:nvPicPr>
          <p:cNvPr id="5" name="Picture 4" descr="mobile phone 2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00686" y="5452589"/>
            <a:ext cx="1595694" cy="1187196"/>
          </a:xfrm>
          <a:prstGeom prst="rect">
            <a:avLst/>
          </a:prstGeom>
          <a:noFill/>
        </p:spPr>
      </p:pic>
      <p:sp>
        <p:nvSpPr>
          <p:cNvPr id="8" name="Right Arrow 7"/>
          <p:cNvSpPr/>
          <p:nvPr/>
        </p:nvSpPr>
        <p:spPr>
          <a:xfrm rot="8572212" flipH="1">
            <a:off x="3381979" y="1807252"/>
            <a:ext cx="1414519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10800000">
            <a:off x="6206113" y="6248499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 rot="13893082">
            <a:off x="2777773" y="4703499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40102">
            <a:off x="7585091" y="1505709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446520" y="675641"/>
            <a:ext cx="1238250" cy="1465385"/>
          </a:xfrm>
          <a:prstGeom prst="rect">
            <a:avLst/>
          </a:prstGeom>
          <a:noFill/>
        </p:spPr>
      </p:pic>
      <p:sp>
        <p:nvSpPr>
          <p:cNvPr id="4098" name="AutoShape 2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0" name="AutoShape 4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jpeg;base64,/9j/4AAQSkZJRgABAQAAAQABAAD/2wCEAAkGBhQSEBQSEhQUFBUUFRgVFBUUFhYUFxQUFBQVFRUUFBQXHSYeFxkjGRQUHy8gIycpLCwsFR4xNTAqNSYrLCkBCQoKDgwOGg8PGi8cHBwpKSwpKSwqLCwpKSwpKSkpKSkqLCkpKSkpKSkpLCkpLCkpKSksLCk1KSkqKSwpKSksKf/AABEIAOUA2gMBIgACEQEDEQH/xAAbAAABBQEBAAAAAAAAAAAAAAAAAgMEBQYBB//EAFAQAAEDAQQECQgHBQUFCQAAAAEAAhEDBBIhMQVBUWEGExUiMnGBkbEUIzNScqGywUJic4KS0fAkY5OzwjRDU1SiBzWD4fFEdISUo7TD0tP/xAAZAQEBAQEBAQAAAAAAAAAAAAAAAQIDBQT/xAArEQEAAgEDAwIFBAMAAAAAAAAAARECITFBAxJxBPAFUYGRwRMiYaEUIzL/2gAMAwEAAhEDEQA/APcUIQg450JmlbGOiHNMiRiNaTaXfCSs1ZR5tnsjwSY0SJuaa2USsyys5uTiOoqTT0rUGsO6x+SjVL5Cq6emvWb3GfcpNPSlM/SjrBCWiWhJZUByIPVilKgQhCAQhCAQhCAQhCAQhCAQhCAQhCAQhCAQhCAQhCCHa3dLcw/r3LPWXoN9keCvbecKn2U/H+SoaHQb1DwVnZjHeTyjttbZiYIwIOop6VkeFulW0KrJvTUDjDWl2FO7LjHtNCy6NcHg60FefWThfTcYFVs+qTdd2tdBVzQ4QnbIShqWmMu8J5lve36RPXis9R4QDXCmUtLsKgvqem3DpNB6sFKpaZYc5b1j8ln2WlpyISwUGop2lrsnA9qclZOU9Ttr25OPj4q2NNK6qKnppwzAPuUunptpzBH63JaLJCj07cx2Tgng6clQpCEIBCEIBCEIBCEIBCEIBcK6uFBW6SOFb7H5VFR0+iOoK70p0a32XyeqNmQ6lctmcd5OAqjtViZVtrGVA2PJ6uLgDB46y5Ttyw2q7BWZ01oR9rtdOjTe1jjQrOlwkG7VsxjDWsxu0e0hwSs7+a8RiQGuBgN1hocCNcyqat/s4Y3n0XvAOQY4tGWD5BgzOUalYO4M6Us/Qh7RlxdSP9Lj8lAfwztdDC02esyDnUoEt2dOngusR1K3v+00Vtq4PW+j6NwrAAucH3ZAGWMMUV2l7TR9PZajR6zZg7wSLsfeW44OcLWWvjLgm4G3rpLukYAukAhXTbYyYvhpjIy0x1HBSc4jTLH8FTxLzay8MaesuZ7TXeLZCuLFwlDsWPa4fVcD4Fam06EoVZv0aT9puifxNxVLbP8AZ3ZHmQ17Dta69HVex7ip/rn5x798H7oOUeEB1qZS0005rPVP9nlRnobU7cHyPc681RamhNIUvoMqjcP/AKk+AV7L/wCZiff80ndW8NrTtzTrTwcCvPeVqrDFWjUZ1Q73GD3BSqPCdgzfcOypNPvLgB71menlG8L3ROzcFOMtb25OPis1Z9NmJmRtGI71Np6ZBzCwrR0dOvGYBU2lwgYelLfess23sOtOioDkQg2VG2Md0XA9qfWFlP0dK1WZPPUcVbGzQs3Q4Un6bJ3tPyKu7Dbm1W3mzExjgQcMPegkoQhUCEIQCChBQVOlehX+z/pP5qkBV1pf0df2R4KkVyZx3kuVF0R/vWl/3a0fzLMn5VZT0gKOkKdQtc6LPXENEkzVswyWWnokILVm7Lw/sz8y9hyIexzYParaz6doVOjVYe0KiFpiwsaQWNaxz8HOa1oJyiSBjG9ZK16drWeo5lez2hzGkgVBTa9rojnSIGMnBbPS7weLIIOJyM7FahIq9YseZ0OE9hc4kv4pxib4fRiBhJ6KurLVY8E063GA5G82oBOWRxHWtLbNCUKoIq0abwcDeY0z1qiPA6yWQmrZqLaTn811yQCM4uzEyFcoxrSyJkll/Cbh2kXmH8OI96QaxGbHdbYcPcZTVW3CYDrjhmHNvTO4Ge5OUKrnGJYdpbenDPmwSFyacp22nUHSBB1PEHOMnjamq+gqL86Tfui74YKwcyTE3scMndpEkt7Qu1dEOm8WOnKWk5DbBx7lqJyx20SomNdWYrcA7OTLA6mdrcO8tgntlRKnA+s30dcnc8B/xAO7nBbCFyFr9XLnVOyGJqaLtbM2MqDa0uYe43gPxJsW+ozp0qzd4Zxg76cwN5AW6upLqYOePWJV78Z3j39U7Z+bG2XhA12DajTukT3HFWDdJ7Qrm1aLpVB5ymx+rnAO8RI7FQ6V0DTs9ytRFyK1FpYJuXKlVtN/MmJh85ZtCk9vBrysQcAYInHFabgq/wA28bHT3gfks7WOKveCZwqdbfAqQrQIQhUCEIQCELhQVGmPRVuoeDVRyrvTXoq33f6FRFWdmMd5LlVD2vNupim5rXeT1gC7L0lnw3zsVpKpLaWeVM4wOczyesCG5+ks+IWG140aQDAH2ay2lgbhBLHdUVAotoFH+/0bVpnW6lJA7Wqs0e6wYhlqtdmdqh1UDL6TXBwHZgrmy8bhxGlmVB6tZlMnvmfctBixOs8uFnfXvEAOZVLhcBcMW4SDOCsKb6zMqjjsktPbEA+9LreU4ceaDmyLr6Ugk3hg7cnLLZ5qgXnQ69hhAgThhgsTu1DrNM12xIDtpPN7s/FLqaZNUXHNuwZmRjA1Y71JqaNjJw7Qmamj3awD/wBY1pqaINWwtcZ5wO4mO4yNSYGji3oPIM5xB7CwiO5TvJDE3SBtE7Y1JBYRrI3HHxEqBi9XEy6+NQddfH4mz7023SldhPmmxquuqUjG+C5sqXjuPePzReOzuI+aWIdS2l7rhaROJdxgEEarwMz2KfYnhrTfYXSZkvlwHWMCE05zdY7x+YSG2Vn0QB7Bu54ZBBLrPZhdDgSJh0Hm5YEb9qRKRTpwIlx9oyeqSloolVnCU/szvbo/+5oqyVPwwo3rBaR+6LvwQ/8ApRDlfNXHBN3OqDcPEqmtWfaVacE3+dcNrPAj81tlq0ICFQIQhALhXVwoKjTvoqv3fFioCtBwg9DU+78TVnyrLGPLirqNmFS30mGYNCtlgZD7PGW9WSq/K20rbTe4EgUKwgAk4vs+oYlc5iJ0l0iaXjtFi6A6oJkNAqC6MAJ9IzPqUN/BgVT6OkRleABHaWOw7kmz8N7NzRxxpxmHGtSxjHCo1wjtV/YdKUHOBp2qkQTJB4uXDZeEHtXGfTdPeLjxMx+XWOtn58xCko8HDZnXroAdA5ry4dMHonJW1g9Mz72fslS9OVA5jS0g84ZEH6Q2KLYD51mMZ/CVvHDs0uZ8sZZd2tUt6js8jht370l7ccjlq9rcUuq3PI83WN+5JezHLVqMa12YN0ABT2Z54aztXa1OZyOH9K7R6B6Qz3oqfSxGWsR9FBHFiaXAFo6J3awuP0Y36wx69+9SGDniIyOTupOOBnXnsB+igq6lgjJ3fhrA+aTU0W7Y0/r9a1Nt1pDG7Scm5F0EExOGAxPUk+ROfDqjjMGWU3QwSII1F2ZxwzGxYmi1Y6yEanDqmPdgkOfdEkz1kDDr/WasqmiaQk3TMzJLjjemcSdcFVVtIFKoSJANLAxB880QZw1rn1MpwwnKtomftDUalMrgtvEOHWJ2Y82cMc1A4Sc6w2iMZoVI38xyer6PY1peKYBaQ6acNGDgcQIkK54Q6Jp+SWiBB4mrkT/hu1L5PQ+tx9ZjOWMVU01nj2s3XdOO3HvVjwWd5/rY7xafkqWzPmjSO2mw97GlWnBt37Szqd8J/Jei5NsEIQqoQhCAQULhQVPCL0Lvu/G1Z9X/AAjPmXfd+Jqz8qyxjz5dUKw/7xo/YV9vrUNmKllyhWN0W+m7W2hWI/iWcfNY2baFwYWiQx3OLYNR2MNGB41vuKVZuDVnqjn0GkECHczPIgOpxs2LgtBjN/4yfc6QnqOkC0jnGBm26zHtAEK3C0iWvg1Qs4v0mlpJAIvEiLzTkepP2ExVZO35FOaV0g19MAAggg4+0E1YT51ntfIrM7rwuagbJy6PzXajM4Jy1EpVVufs/NIqsEHDUfBbZJotN12JzOcbAlkHHLVtGpIoMwfn0jr+qE4Wnbs2bCgZHSbzRmco9VFeoGgmDM4CYLjdwaDOZSWTLMszu+go9rqlzncwkteGNAuPDXGC2uRMi7OWcKShRpgXnk85wMzqAktbGUiSJGanlk+qcNiqrTYXvDhVeX0y0ywNuySDIJBxZjgM5AxU2ysc0FtQhwA5riIJ1m8IgRgMEgKe3d3H6yp6VdrL5e2+26bzYDp5zQBBwOJVy5o1HuKoLVScWVgwS/i33RIEuBaQJOGpZzuv27tQHiySTUY9g9V1O60Y5g0xl1krQ6Rp3qFVvrU3jvaQsi6OLdIryWnnXXG/Lf3d4a8lsaWNMTmWCe5eb8O6/V6sZfrYdkxXExf3bziI2l5vo182aif3VP4GhWeg3xaKftR3ghU2gh+yUPs2+EK10S+K9M/XHivUcm/C6uBdVUIQhAIKFwoKbhIfMu62/E1Z28tDwkPmXdbfiCzhVyYx58lXlEsh/bW/YVf5lnUiVFsf9tZ9hV/mWdc5dIX6EIWWjdp6J1ZeITlka5tRnOnnjMAajsjYmrT0f1tCkUD5yn7Y1xqKsIunVXY9E4frWkvtB9Xbr3dSdePA6wfEJp7Nx16gdQ2FdGXLLacH4HpnYdQ3pzyluGeQzB3pFmGDs+kfWGxNV67WNvOIADZOs4AkwIkncECalpaSxgeA4guHUAAc8Ncdq7o6yMDWuFLi3QARIc4ScQ5wJvZDFQ2WQPfe84DeAY83cGPa1xFKDgwkQQROasnUBOWzV17ipGuqHqww7/hTdqYIZUDL724NggEB8BxE4ZY9iYq095HafVO8J2kDdbzjkNh1dqqlNqNey82HB0kEaxtCqKlcsdUc2Ja2oROIkNcRI7FLeXMcSSbrzm8gNa6A1rWtwi9u1qK2lfqObMFweJGouaRIWclhW2nS72uMMZWIm8OcxsxkS4kA4ZBa+y1bzGuyvNB7xMLMWbRtelSay6HBrbuIJccMSbriJJJWksFEspMac2tAPWBvXm/D/wDLjux9TxVTprve30az7eHmuh8LO1vql7PwVHt+Sm2U+cZ7TfEKHo4Qx42Vq7e60VQn2Pgg7CD3L03N6WhJYcB1JSqhCEIBcK6uFBRcJD5l/tN+ILOStDwjd5p/tN+ILOSrlwxhz5KJUaw/21v2FX+ZQTxKYsP9tZ9hV/mUFzdIaFCEKNGrV0SpNAecp+2Pmo1q6JUmgPOM9sfNEXtSn9VuR8E2WZc3UcjuCdqUxOvI6yk3MsTlt3BdGSLMM+kMds5qLRql7yZa6mwANMS5tVri14OGEAjvK7TrX+bTcHhwF4hwBaxwcL7YGOIhHJQuXC57gXXiHOON7AsJH0cTgs+EOOIluI6TdXtJ8jPo6siRrTDKcBgEQHNAzyF4DNSKs44DIeK0pFRp/wCjtx2pVNvNbgch6p1Ie0errGUbSihF1uDvfvQNvaIx97TqEqqq+kIG8T1sO1W7zvd+mncqz+/GsXhPcpKwpbPZy5jSy8xpaIIdUl2HS6YaPetVoKqXWakXEudcF4nMuGBJ3yFR0aVniKda636PpaYAGwkxG9aHRlNjaLBTIcyMHB14Hab2vGV5Pw70/V6OWXfnGcTtrM19285iXndIRUtA2Wqv76pPzQSggi0WwHVa6hHU5lF8d7j3ocvWcnpVmfLGna0H3J1RdFnzFP2G/CFKVUIQhALhXVwoM3wid5up7Y+Jqz0q74QP5lT2x8QVDeWs+GMOfJZKZsB/bWfYVf5lBLvJvR5/bWfY1f5lBc3SGjQhCw0atXRPb4FSqA86z2x81FtXRPUfApRtdx4c4C614g3hjgdWrFVGhtIIcLrQRdfJmMYEDt2ptrneblhF4G9DsKZugwdsnDBMnTTSQbjsj6uvLWu8rtgc1/cD4Fa+rNOM0Wx5PSYW3YNNxYeg4XSRm3nkxlOKlspw1ovEwAJMEmCBJMZqvsukhxrjeIbdaLhpmb3rXtkYQpI0pTw50Ya2uGsbldAstMDH6Q1bypFRpnVl81AfpGnHTbmPEKW62sk89uR+kFR2oTuzG3au2Ym43D371x1dpyc3sI2pdnIujr+aBJcdh928bVUVnedHW33q5d+XxKntQ86OtnuIUkUVnrsIAe9sM5gpPJaJbgXGcCdQnDDetPwaI8mbdiAXgRERfdlGCl2iwMeZcCfvOGWWRUhjABAEDcvM9H8Oj0vUyzxyvu4rbW28s5yinmltqDy23N1trtJ+/Z6Jb15FITul6caRtv1jZ3f+g5v9KYlem5vQtAPmzUj9XwwVgqrgxUmy090jucVaqqEIQgEFC4UGQ0+cKv2nzaqNXGnjhW+1+bVSytZ8MYc+SpUMW4UrVTc5zWjiqgl7g0YvonM4TAJjcVJV5oy2spMgQSekTr2Abhs3lc20FnCJhMB9LPPjafYc07T00DrZ/Epme56szpWkc2sPW1p8QkGtZjnSonrpsPyUpbQHaTDhEDHDpNIxEanb09Ttb3Oi4McZ50d8FPmnYznRofw2fIJt2jbC7+4o/hCUWeLav+GOxx+bUm+/XT/1j5hNDQdh/wAvSHUIPeClDQlk1NLfZqVW/C5KLcDoJPFmTmQ5klLFoPqP/wBJ/qXBoaz6n2gdVrtQ9wqoOhqOqtaR/wCIqu+NxSlsmu+8ILamc5H+kpflA2P7WO+QSOR26rTaR96i746RQNE7LXaO0WY+FAJRZRtDNfvY75tSKVWm0ReB3kRrnYu8mP1Wt/bSpnwhc8gq/wCbH/lx/wDqlFl+UM9dv4o37V2lWAJN9pEgjEYdpOKZdZK3+YpH2qJ+VRI8lr+vZT10qnyehbYtttM5PZ+IfmnBWaciO8LEus9XZZHfdqN+ZTTqNUf3NlP/ABXt/wDiKtojcIhGkbR9alZ39wrM+ShSnrTo1/GOrFlJg4ttMspvdUJuvc6+S6mzIGIxUaVYZlvOCDv2Ye07xV2s7wKd5h+6ofhatEqoQhCAXCV1NVHoMhp7Kt9r82qjJV1p12Fb7T5tVICt58MYc+XUSugolc23JRKLyJUACugolBcgdZjrKWRvKZouxI3DxKW4mDAnAwNp1DtQKk7SuBx9YqKLUBSFTJhiTxZa4CQHk0czdMjf2FKqVoLGkQ5+DOYXXn4FrCB6MlpmTlBVEjjHesUkV3ESHSNo/XWm6z7rScoxJBBujW6NcDHsSKLIJDBzIBaC5roDiSDegdLF0dcYIJHHv9Zc8of6yYNXnhn0iJaMecBN8hw5ouiCQdqTWqgXQcLxhsyZd9FguZE6pwwQSPKX7Vx1sdtSHFNVM0Q8be7ak8oO2qPKSUVJ8vftTJdKRKJRGy4DVfN1W7HA94/5LUBY7gTVg1RtunuvD5rYMKqlIQhAKLaCpSj1moMXp2wPeagFdrWudei5JGWF6ccQszV0bVbgLVl9QfmvQbdZpnrVLW0duCspGjHvZXH/AGkfwwmjXrj+/af+GFqqmjNyjP0VuUaZs26v/it/hhA0jX/xGfwwr12idy5yRuQUnKVb12fw/wDmujSlf1mfgKu+STsRyUdiIozpWuDINPKDLT1rvLVp9al+Aq7GijsRyWdiCiOnLVOdI77rvyXOXLVto47n49eCveSzGWPuXeSzs/W5BQct2r9z+F663Tdpu3Q2ztbJMMplgJObiGgSd5xV87RR2I5LOWKCiGm7Tj6HHdUx611umbSMRxQ6hUCvOSjsXDoo7O9FtSDS9o/dfheu8qVjnxX4X/mrrko7EHRR2IWpeUKv7vuf+aPL6v1Pwu/NXPJR2I5KKCnbbau1n4XfmpVBlZ30qQ62v/NWDNFGVZ2PR5RErghYXsc5z3sdIAAY1wjHMlxxW2pZKk0VZ4V3TGCBaEIQCQ5qWhBCq0JlRnWLcrS6uXEFQ7R+5IOjdyueLRxaCj5LGxHJY2K84pHFIKPksbEcljYrzikcUgo+SxsRyWNivOKCOKCCj5LGxHJY2K84oI4oIKPksbEcljYrzigjiggo+SxsXOTAr3igjiggouSwjksbFe8UEcUEFFyWEclhXvFI4pBRjRafp6PjUrXil3i0Eez0IUoIDV1AIQhAIQhAIQhAIQhAIQhAIQhAIQhAIQhAIQhAIQhAIQhAIQhAIQhAIQhAIQhB/9k=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4" name="Picture 8" descr="http://ic.datacruncher.net/images/pic1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73764" y="2474128"/>
            <a:ext cx="1730530" cy="1819276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6883" t="23088" r="16883" b="30736"/>
          <a:stretch>
            <a:fillRect/>
          </a:stretch>
        </p:blipFill>
        <p:spPr bwMode="auto">
          <a:xfrm>
            <a:off x="8194691" y="2379785"/>
            <a:ext cx="2133600" cy="836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ight Arrow 8"/>
          <p:cNvSpPr/>
          <p:nvPr/>
        </p:nvSpPr>
        <p:spPr>
          <a:xfrm rot="5400000">
            <a:off x="8246727" y="3836381"/>
            <a:ext cx="1200562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8" descr="http://us.123rf.com/400wm/400/400/buriy/buriy1005/buriy100500116/7080831-una-bolsa-de-mijo-sobre-un-fondo-blanco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4920" y="1285241"/>
            <a:ext cx="1238250" cy="1465385"/>
          </a:xfrm>
          <a:prstGeom prst="rect">
            <a:avLst/>
          </a:prstGeom>
          <a:noFill/>
        </p:spPr>
      </p:pic>
      <p:sp>
        <p:nvSpPr>
          <p:cNvPr id="24" name="Right Arrow 23"/>
          <p:cNvSpPr/>
          <p:nvPr/>
        </p:nvSpPr>
        <p:spPr>
          <a:xfrm rot="3014471">
            <a:off x="3115654" y="4496620"/>
            <a:ext cx="1219200" cy="457200"/>
          </a:xfrm>
          <a:prstGeom prst="rightArrow">
            <a:avLst>
              <a:gd name="adj1" fmla="val 31132"/>
              <a:gd name="adj2" fmla="val 50000"/>
            </a:avLst>
          </a:prstGeom>
          <a:solidFill>
            <a:schemeClr val="accent4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160768" y="4722748"/>
            <a:ext cx="17130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3. Farmer plants a trial and makes observations</a:t>
            </a:r>
            <a:endParaRPr lang="en-GB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1045500" y="4922175"/>
            <a:ext cx="28551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4. Project managers collect farmers’ observations by phone</a:t>
            </a:r>
            <a:endParaRPr lang="en-GB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9261491" y="3557149"/>
            <a:ext cx="2666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2. Each farmer gets a combination of 3 varieties</a:t>
            </a:r>
            <a:endParaRPr lang="en-GB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8243147" y="883637"/>
            <a:ext cx="29026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1. A broad set of varieties (10-25) is evaluated</a:t>
            </a:r>
            <a:endParaRPr lang="en-GB" sz="2000" dirty="0"/>
          </a:p>
        </p:txBody>
      </p:sp>
      <p:sp>
        <p:nvSpPr>
          <p:cNvPr id="30" name="TextBox 29"/>
          <p:cNvSpPr txBox="1"/>
          <p:nvPr/>
        </p:nvSpPr>
        <p:spPr>
          <a:xfrm>
            <a:off x="406550" y="1333306"/>
            <a:ext cx="31801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5. Data are used to evaluate varieties and to detect demand for new varieties and traits</a:t>
            </a:r>
            <a:endParaRPr lang="en-GB" sz="2000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A9C389D-9910-4C81-987A-A062663672AE}"/>
              </a:ext>
            </a:extLst>
          </p:cNvPr>
          <p:cNvSpPr txBox="1">
            <a:spLocks/>
          </p:cNvSpPr>
          <p:nvPr/>
        </p:nvSpPr>
        <p:spPr>
          <a:xfrm>
            <a:off x="223871" y="236538"/>
            <a:ext cx="10940348" cy="8824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200" b="1" dirty="0" smtClean="0">
                <a:solidFill>
                  <a:srgbClr val="003580"/>
                </a:solidFill>
                <a:latin typeface="Arial Narrow" panose="020B0606020202030204" pitchFamily="34" charset="0"/>
              </a:rPr>
              <a:t>The cycle of tricot research</a:t>
            </a:r>
            <a:endParaRPr lang="en-GB" sz="3200" b="1" dirty="0">
              <a:solidFill>
                <a:srgbClr val="003580"/>
              </a:solidFill>
              <a:latin typeface="Arial Narrow" panose="020B0606020202030204" pitchFamily="34" charset="0"/>
            </a:endParaRPr>
          </a:p>
        </p:txBody>
      </p:sp>
      <p:pic>
        <p:nvPicPr>
          <p:cNvPr id="33" name="Content Placeholder 4">
            <a:extLst>
              <a:ext uri="{FF2B5EF4-FFF2-40B4-BE49-F238E27FC236}">
                <a16:creationId xmlns:a16="http://schemas.microsoft.com/office/drawing/2014/main" id="{96BFD058-51CD-4B64-9641-D32EFD754BDC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78"/>
          <a:stretch/>
        </p:blipFill>
        <p:spPr>
          <a:xfrm>
            <a:off x="8923434" y="4962400"/>
            <a:ext cx="3004689" cy="1688370"/>
          </a:xfrm>
          <a:prstGeom prst="rect">
            <a:avLst/>
          </a:prstGeom>
        </p:spPr>
      </p:pic>
      <p:pic>
        <p:nvPicPr>
          <p:cNvPr id="35" name="Picture 2">
            <a:extLst>
              <a:ext uri="{FF2B5EF4-FFF2-40B4-BE49-F238E27FC236}">
                <a16:creationId xmlns:a16="http://schemas.microsoft.com/office/drawing/2014/main" id="{F6A72F0D-E8DB-4E79-B269-67211F3CDF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90303" y="4793015"/>
            <a:ext cx="2457493" cy="115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E69EA5-034E-4868-BBC9-79B078CF7D0C}"/>
              </a:ext>
            </a:extLst>
          </p:cNvPr>
          <p:cNvSpPr txBox="1"/>
          <p:nvPr/>
        </p:nvSpPr>
        <p:spPr>
          <a:xfrm>
            <a:off x="3890397" y="3623460"/>
            <a:ext cx="2896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6. Farmers receive variety recommendations and can order seeds</a:t>
            </a:r>
            <a:endParaRPr lang="en-GB" sz="2000" dirty="0"/>
          </a:p>
        </p:txBody>
      </p: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6CCE576C-2E76-4450-83DA-9540E20844B9}"/>
              </a:ext>
            </a:extLst>
          </p:cNvPr>
          <p:cNvSpPr txBox="1">
            <a:spLocks/>
          </p:cNvSpPr>
          <p:nvPr/>
        </p:nvSpPr>
        <p:spPr>
          <a:xfrm rot="21026331">
            <a:off x="762361" y="3113813"/>
            <a:ext cx="1554632" cy="132343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</a:rPr>
              <a:t>A &gt; C &gt; D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</a:rPr>
              <a:t>C &gt; D &gt; G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accent1"/>
                </a:solidFill>
              </a:rPr>
              <a:t>A &gt; D &gt; G</a:t>
            </a:r>
          </a:p>
          <a:p>
            <a:pPr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accent1"/>
                </a:solidFill>
              </a:rPr>
              <a:t>A&gt;C&gt;D&gt;G</a:t>
            </a:r>
          </a:p>
        </p:txBody>
      </p:sp>
      <p:sp>
        <p:nvSpPr>
          <p:cNvPr id="31" name="Title 1"/>
          <p:cNvSpPr txBox="1">
            <a:spLocks/>
          </p:cNvSpPr>
          <p:nvPr/>
        </p:nvSpPr>
        <p:spPr>
          <a:xfrm>
            <a:off x="80838" y="6255223"/>
            <a:ext cx="5257800" cy="571500"/>
          </a:xfrm>
          <a:prstGeom prst="rect">
            <a:avLst/>
          </a:prstGeom>
        </p:spPr>
        <p:txBody>
          <a:bodyPr anchor="ctr">
            <a:normAutofit lnSpcReduction="10000"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(2016</a:t>
            </a:r>
            <a:r>
              <a:rPr lang="en-GB" sz="1600" dirty="0"/>
              <a:t>) </a:t>
            </a:r>
            <a:r>
              <a:rPr lang="en-GB" sz="1600" i="1" dirty="0" err="1" smtClean="0"/>
              <a:t>Expl</a:t>
            </a:r>
            <a:r>
              <a:rPr lang="en-GB" sz="1600" i="1" dirty="0" smtClean="0"/>
              <a:t>. Agric.</a:t>
            </a:r>
            <a:endParaRPr lang="en-GB" sz="1600" dirty="0"/>
          </a:p>
          <a:p>
            <a:pPr>
              <a:defRPr/>
            </a:pPr>
            <a:r>
              <a:rPr lang="en-GB" sz="1600" dirty="0" err="1" smtClean="0"/>
              <a:t>Beza</a:t>
            </a:r>
            <a:r>
              <a:rPr lang="en-GB" sz="1600" dirty="0" smtClean="0"/>
              <a:t> et al. (2017) </a:t>
            </a:r>
            <a:r>
              <a:rPr lang="en-GB" sz="1600" i="1" dirty="0" err="1" smtClean="0"/>
              <a:t>PloS</a:t>
            </a:r>
            <a:r>
              <a:rPr lang="en-GB" sz="1600" i="1" dirty="0" smtClean="0"/>
              <a:t> </a:t>
            </a:r>
            <a:r>
              <a:rPr lang="en-GB" sz="1600" i="1" dirty="0"/>
              <a:t>ONE </a:t>
            </a:r>
            <a:r>
              <a:rPr lang="en-GB" sz="1600" b="1" dirty="0"/>
              <a:t>12</a:t>
            </a:r>
            <a:r>
              <a:rPr lang="en-GB" sz="1600" dirty="0"/>
              <a:t>(5):e0175700</a:t>
            </a:r>
          </a:p>
        </p:txBody>
      </p:sp>
    </p:spTree>
    <p:extLst>
      <p:ext uri="{BB962C8B-B14F-4D97-AF65-F5344CB8AC3E}">
        <p14:creationId xmlns:p14="http://schemas.microsoft.com/office/powerpoint/2010/main" val="316655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9" grpId="0"/>
      <p:bldP spid="30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1"/>
          <p:cNvSpPr txBox="1">
            <a:spLocks/>
          </p:cNvSpPr>
          <p:nvPr/>
        </p:nvSpPr>
        <p:spPr bwMode="auto">
          <a:xfrm>
            <a:off x="2654300" y="754856"/>
            <a:ext cx="4684713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500" dirty="0" smtClean="0">
                <a:latin typeface="+mn-lt"/>
              </a:rPr>
              <a:t>&gt; 22k </a:t>
            </a:r>
          </a:p>
        </p:txBody>
      </p:sp>
      <p:sp>
        <p:nvSpPr>
          <p:cNvPr id="23" name="Title Placeholder 1"/>
          <p:cNvSpPr txBox="1">
            <a:spLocks/>
          </p:cNvSpPr>
          <p:nvPr/>
        </p:nvSpPr>
        <p:spPr bwMode="auto">
          <a:xfrm>
            <a:off x="2654300" y="2626518"/>
            <a:ext cx="4684713" cy="173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500" dirty="0" smtClean="0">
                <a:latin typeface="+mn-lt"/>
              </a:rPr>
              <a:t>&gt; 170 </a:t>
            </a:r>
          </a:p>
        </p:txBody>
      </p:sp>
      <p:sp>
        <p:nvSpPr>
          <p:cNvPr id="24" name="Title Placeholder 1"/>
          <p:cNvSpPr txBox="1">
            <a:spLocks/>
          </p:cNvSpPr>
          <p:nvPr/>
        </p:nvSpPr>
        <p:spPr bwMode="auto">
          <a:xfrm>
            <a:off x="6323013" y="1389856"/>
            <a:ext cx="47704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on-farm trails</a:t>
            </a:r>
          </a:p>
        </p:txBody>
      </p:sp>
      <p:sp>
        <p:nvSpPr>
          <p:cNvPr id="25" name="Title Placeholder 1"/>
          <p:cNvSpPr txBox="1">
            <a:spLocks/>
          </p:cNvSpPr>
          <p:nvPr/>
        </p:nvSpPr>
        <p:spPr bwMode="auto">
          <a:xfrm>
            <a:off x="6323013" y="3199606"/>
            <a:ext cx="47704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varieties</a:t>
            </a:r>
          </a:p>
        </p:txBody>
      </p:sp>
      <p:sp>
        <p:nvSpPr>
          <p:cNvPr id="26" name="Title Placeholder 1"/>
          <p:cNvSpPr txBox="1">
            <a:spLocks/>
          </p:cNvSpPr>
          <p:nvPr/>
        </p:nvSpPr>
        <p:spPr bwMode="auto">
          <a:xfrm>
            <a:off x="5202238" y="4364831"/>
            <a:ext cx="4684712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11500" dirty="0">
                <a:latin typeface="+mn-lt"/>
              </a:rPr>
              <a:t>3</a:t>
            </a:r>
            <a:endParaRPr lang="en-US" altLang="en-US" sz="11500" dirty="0" smtClean="0">
              <a:latin typeface="+mn-lt"/>
            </a:endParaRPr>
          </a:p>
        </p:txBody>
      </p:sp>
      <p:sp>
        <p:nvSpPr>
          <p:cNvPr id="27" name="Title Placeholder 1"/>
          <p:cNvSpPr txBox="1">
            <a:spLocks/>
          </p:cNvSpPr>
          <p:nvPr/>
        </p:nvSpPr>
        <p:spPr bwMode="auto">
          <a:xfrm>
            <a:off x="6323013" y="4920456"/>
            <a:ext cx="4770437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continents</a:t>
            </a:r>
          </a:p>
        </p:txBody>
      </p:sp>
      <p:pic>
        <p:nvPicPr>
          <p:cNvPr id="28" name="Picture 27" descr="Image result for geopoin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961231"/>
            <a:ext cx="1120775" cy="112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8" descr="Image result for plant carto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2731293"/>
            <a:ext cx="1219200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 descr="Related imag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50" y="4864893"/>
            <a:ext cx="1441450" cy="73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44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Placeholder 1"/>
          <p:cNvSpPr txBox="1">
            <a:spLocks/>
          </p:cNvSpPr>
          <p:nvPr/>
        </p:nvSpPr>
        <p:spPr bwMode="auto">
          <a:xfrm>
            <a:off x="3202441" y="2453027"/>
            <a:ext cx="6652759" cy="83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eaLnBrk="1" hangingPunct="1">
              <a:defRPr/>
            </a:pPr>
            <a:r>
              <a:rPr lang="en-US" altLang="en-US" sz="6000" dirty="0" smtClean="0">
                <a:latin typeface="+mn-lt"/>
              </a:rPr>
              <a:t>What we learned</a:t>
            </a:r>
          </a:p>
        </p:txBody>
      </p:sp>
    </p:spTree>
    <p:extLst>
      <p:ext uri="{BB962C8B-B14F-4D97-AF65-F5344CB8AC3E}">
        <p14:creationId xmlns:p14="http://schemas.microsoft.com/office/powerpoint/2010/main" val="121438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Fig.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799" y="725146"/>
            <a:ext cx="7391853" cy="5525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82453" y="183507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Farmers’ generated data are reliable</a:t>
            </a:r>
            <a:endParaRPr lang="en-US" sz="3600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131154" y="5974080"/>
            <a:ext cx="66040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latin typeface="+mn-lt"/>
              </a:rPr>
              <a:t>Steinke et al. </a:t>
            </a:r>
            <a:r>
              <a:rPr lang="en-GB" sz="1400" dirty="0">
                <a:latin typeface="+mn-lt"/>
              </a:rPr>
              <a:t>(</a:t>
            </a:r>
            <a:r>
              <a:rPr lang="en-GB" sz="1400" dirty="0" smtClean="0">
                <a:latin typeface="+mn-lt"/>
              </a:rPr>
              <a:t>2017) </a:t>
            </a:r>
            <a:r>
              <a:rPr lang="fr-FR" sz="1400" i="1" dirty="0" err="1">
                <a:latin typeface="+mn-lt"/>
              </a:rPr>
              <a:t>Agron</a:t>
            </a:r>
            <a:r>
              <a:rPr lang="fr-FR" sz="1400" i="1" dirty="0">
                <a:latin typeface="+mn-lt"/>
              </a:rPr>
              <a:t>. </a:t>
            </a:r>
            <a:r>
              <a:rPr lang="fr-FR" sz="1400" i="1" dirty="0" err="1">
                <a:latin typeface="+mn-lt"/>
              </a:rPr>
              <a:t>Sustain</a:t>
            </a:r>
            <a:r>
              <a:rPr lang="fr-FR" sz="1400" i="1" dirty="0">
                <a:latin typeface="+mn-lt"/>
              </a:rPr>
              <a:t>. Dev</a:t>
            </a:r>
            <a:r>
              <a:rPr lang="fr-FR" sz="1400" dirty="0">
                <a:latin typeface="+mn-lt"/>
              </a:rPr>
              <a:t>. (</a:t>
            </a:r>
            <a:r>
              <a:rPr lang="fr-FR" sz="1400" dirty="0" smtClean="0">
                <a:latin typeface="+mn-lt"/>
              </a:rPr>
              <a:t>2017)37:32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0924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6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Farmers supports plant breeding initiatives</a:t>
            </a:r>
            <a:endParaRPr lang="en-US" sz="3600" dirty="0"/>
          </a:p>
        </p:txBody>
      </p:sp>
      <p:pic>
        <p:nvPicPr>
          <p:cNvPr id="3074" name="Picture 2" descr="Fig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1392918"/>
            <a:ext cx="64293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131154" y="5974080"/>
            <a:ext cx="6604000" cy="883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latin typeface="+mn-lt"/>
              </a:rPr>
              <a:t>Mancini et al. (2017) </a:t>
            </a:r>
            <a:r>
              <a:rPr lang="en-GB" sz="1400" i="1" dirty="0" smtClean="0">
                <a:latin typeface="+mn-lt"/>
              </a:rPr>
              <a:t>Sci. Rep.</a:t>
            </a:r>
            <a:r>
              <a:rPr lang="fr-FR" sz="1400" dirty="0">
                <a:latin typeface="+mn-lt"/>
              </a:rPr>
              <a:t> 7: 9120</a:t>
            </a:r>
            <a:endParaRPr lang="en-GB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7396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156492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/>
              <a:t>Register the effects of climate on crop performance</a:t>
            </a:r>
            <a:endParaRPr lang="en-US" sz="3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2372" y="6286500"/>
            <a:ext cx="5257800" cy="5715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(2019</a:t>
            </a:r>
            <a:r>
              <a:rPr lang="en-GB" sz="1600" dirty="0"/>
              <a:t>) </a:t>
            </a:r>
            <a:r>
              <a:rPr lang="en-GB" sz="1600" dirty="0" smtClean="0"/>
              <a:t>PNAS </a:t>
            </a:r>
            <a:r>
              <a:rPr lang="en-GB" sz="1600" b="1" dirty="0" smtClean="0"/>
              <a:t>116</a:t>
            </a:r>
            <a:r>
              <a:rPr lang="en-GB" sz="1600" dirty="0" smtClean="0"/>
              <a:t>(10):4194-4199 </a:t>
            </a:r>
            <a:endParaRPr lang="en-GB" sz="1600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53" y="1372768"/>
            <a:ext cx="4924119" cy="444324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338" y="1109824"/>
            <a:ext cx="58007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5"/>
            <a:ext cx="11304396" cy="1476361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GB" sz="3600" dirty="0" smtClean="0"/>
              <a:t>Variety </a:t>
            </a:r>
            <a:r>
              <a:rPr lang="en-GB" sz="3600" dirty="0"/>
              <a:t>replacement for climate adaptation</a:t>
            </a:r>
            <a:endParaRPr lang="en-US" sz="3600" dirty="0"/>
          </a:p>
        </p:txBody>
      </p:sp>
      <p:pic>
        <p:nvPicPr>
          <p:cNvPr id="1026" name="Picture 2" descr="https://github.com/kauedesousa/ClimMobTools/raw/master/data/images/F3_vanEtten201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783" y="1747156"/>
            <a:ext cx="10115096" cy="2852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12372" y="6286500"/>
            <a:ext cx="5257800" cy="571500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1600" dirty="0" smtClean="0"/>
              <a:t>van </a:t>
            </a:r>
            <a:r>
              <a:rPr lang="en-GB" sz="1600" dirty="0" err="1" smtClean="0"/>
              <a:t>Etten</a:t>
            </a:r>
            <a:r>
              <a:rPr lang="en-GB" sz="1600" dirty="0" smtClean="0"/>
              <a:t> et al. (2019</a:t>
            </a:r>
            <a:r>
              <a:rPr lang="en-GB" sz="1600" dirty="0"/>
              <a:t>) </a:t>
            </a:r>
            <a:r>
              <a:rPr lang="en-GB" sz="1600" dirty="0" smtClean="0"/>
              <a:t>PNAS </a:t>
            </a:r>
            <a:r>
              <a:rPr lang="en-GB" sz="1600" b="1" dirty="0" smtClean="0"/>
              <a:t>116</a:t>
            </a:r>
            <a:r>
              <a:rPr lang="en-GB" sz="1600" dirty="0" smtClean="0"/>
              <a:t>(10):4194-4199 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9374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B982DDB-BC17-4F5C-AFB6-A2B064B79AD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6090064"/>
              </p:ext>
            </p:extLst>
          </p:nvPr>
        </p:nvGraphicFramePr>
        <p:xfrm>
          <a:off x="5261061" y="839751"/>
          <a:ext cx="5339980" cy="2762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8E6F938-B632-4AAB-A07A-4EC119B614A0}"/>
              </a:ext>
            </a:extLst>
          </p:cNvPr>
          <p:cNvSpPr txBox="1"/>
          <p:nvPr/>
        </p:nvSpPr>
        <p:spPr>
          <a:xfrm>
            <a:off x="599133" y="270796"/>
            <a:ext cx="11054387" cy="818350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>
              <a:lnSpc>
                <a:spcPts val="2600"/>
              </a:lnSpc>
              <a:spcBef>
                <a:spcPct val="0"/>
              </a:spcBef>
              <a:buNone/>
              <a:defRPr sz="3200" b="1">
                <a:solidFill>
                  <a:srgbClr val="003580"/>
                </a:solidFill>
                <a:latin typeface="Arial Narrow" pitchFamily="34" charset="0"/>
                <a:ea typeface="+mj-ea"/>
                <a:cs typeface="Calibri" pitchFamily="34" charset="0"/>
              </a:defRPr>
            </a:lvl1pPr>
          </a:lstStyle>
          <a:p>
            <a:r>
              <a:rPr lang="en-US" sz="3600" dirty="0" smtClean="0"/>
              <a:t>Farmers keep crop diversity</a:t>
            </a:r>
            <a:endParaRPr lang="en-US" sz="3600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0B65C1-5C18-4A3A-AE75-3A201B6F057D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994849" y="1061114"/>
          <a:ext cx="3814549" cy="235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C4EC398-903C-445E-A291-1DA29C0236DB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1590959" y="3793084"/>
          <a:ext cx="4518688" cy="300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46BAF41-A58A-4275-A5D6-8417963EA45C}"/>
              </a:ext>
            </a:extLst>
          </p:cNvPr>
          <p:cNvGraphicFramePr/>
          <p:nvPr>
            <p:extLst/>
          </p:nvPr>
        </p:nvGraphicFramePr>
        <p:xfrm>
          <a:off x="337420" y="930036"/>
          <a:ext cx="4409731" cy="2498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A161AFD6-9408-411C-9302-ABF7C7397ABE}"/>
              </a:ext>
            </a:extLst>
          </p:cNvPr>
          <p:cNvGraphicFramePr/>
          <p:nvPr>
            <p:extLst/>
          </p:nvPr>
        </p:nvGraphicFramePr>
        <p:xfrm>
          <a:off x="120433" y="3543019"/>
          <a:ext cx="4834460" cy="3004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4" name="Arrow: Right 13">
            <a:extLst>
              <a:ext uri="{FF2B5EF4-FFF2-40B4-BE49-F238E27FC236}">
                <a16:creationId xmlns:a16="http://schemas.microsoft.com/office/drawing/2014/main" id="{13B6B36B-9272-4EA7-AC34-BCC951BF92D5}"/>
              </a:ext>
            </a:extLst>
          </p:cNvPr>
          <p:cNvSpPr/>
          <p:nvPr/>
        </p:nvSpPr>
        <p:spPr>
          <a:xfrm>
            <a:off x="4281697" y="1982312"/>
            <a:ext cx="1832580" cy="553522"/>
          </a:xfrm>
          <a:prstGeom prst="rightArrow">
            <a:avLst/>
          </a:prstGeom>
          <a:ln>
            <a:solidFill>
              <a:srgbClr val="ED7D3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3273C0CE-700F-454F-BB10-FD7E767BFE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901626"/>
              </p:ext>
            </p:extLst>
          </p:nvPr>
        </p:nvGraphicFramePr>
        <p:xfrm>
          <a:off x="5337261" y="3577112"/>
          <a:ext cx="5339980" cy="23812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</p:spTree>
    <p:extLst>
      <p:ext uri="{BB962C8B-B14F-4D97-AF65-F5344CB8AC3E}">
        <p14:creationId xmlns:p14="http://schemas.microsoft.com/office/powerpoint/2010/main" val="383318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393"/>
    </mc:Choice>
    <mc:Fallback xmlns="">
      <p:transition xmlns:p14="http://schemas.microsoft.com/office/powerpoint/2010/main" spd="slow" advTm="130393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Words>425</Words>
  <Application>Microsoft Office PowerPoint</Application>
  <PresentationFormat>Widescreen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Effects: Up-scaled diverse seed production in Honduras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ARNAB GUPTA</dc:creator>
  <cp:lastModifiedBy>De Sousa, Kaue</cp:lastModifiedBy>
  <cp:revision>862</cp:revision>
  <dcterms:created xsi:type="dcterms:W3CDTF">2016-11-15T05:57:31Z</dcterms:created>
  <dcterms:modified xsi:type="dcterms:W3CDTF">2019-04-09T18:17:39Z</dcterms:modified>
</cp:coreProperties>
</file>