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12" r:id="rId2"/>
    <p:sldId id="417" r:id="rId3"/>
    <p:sldId id="546" r:id="rId4"/>
    <p:sldId id="550" r:id="rId5"/>
    <p:sldId id="551" r:id="rId6"/>
    <p:sldId id="548" r:id="rId7"/>
    <p:sldId id="555" r:id="rId8"/>
    <p:sldId id="556" r:id="rId9"/>
    <p:sldId id="552" r:id="rId10"/>
    <p:sldId id="474" r:id="rId11"/>
    <p:sldId id="553" r:id="rId12"/>
    <p:sldId id="547" r:id="rId13"/>
    <p:sldId id="5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fas, Jeremy (Bioversity)" initials="CJ(" lastIdx="2" clrIdx="0"/>
  <p:cmAuthor id="2" name="Jonathan Steinke" initials="JS" lastIdx="2" clrIdx="1">
    <p:extLst>
      <p:ext uri="{19B8F6BF-5375-455C-9EA6-DF929625EA0E}">
        <p15:presenceInfo xmlns:p15="http://schemas.microsoft.com/office/powerpoint/2012/main" userId="Jonathan Stein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FBAA3F"/>
    <a:srgbClr val="BF0000"/>
    <a:srgbClr val="5B9BD5"/>
    <a:srgbClr val="DEEBF7"/>
    <a:srgbClr val="003580"/>
    <a:srgbClr val="FFD766"/>
    <a:srgbClr val="031B0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7" autoAdjust="0"/>
    <p:restoredTop sz="80970" autoAdjust="0"/>
  </p:normalViewPr>
  <p:slideViewPr>
    <p:cSldViewPr snapToGrid="0">
      <p:cViewPr varScale="1">
        <p:scale>
          <a:sx n="59" d="100"/>
          <a:sy n="59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S4N\Seed%20production%20from%20CS%20trials\farmers%20information%20all%20vaishal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S4N\Seed%20production%20from%20CS%20trials\farmers%20information%20all%20vaishali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\S4N\Seed%20production%20from%20CS%20trials\farmers%20information%20all%20vaishali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S4N\Seed%20production%20from%20CS%20trials\krishna-next%20year%20agree.xls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416053509337224E-2"/>
          <c:y val="0.27191293163549357"/>
          <c:w val="0.84127339617163199"/>
          <c:h val="0.6510909335955633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F0-4422-A312-06B6F4992D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F0-4422-A312-06B6F4992D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F0-4422-A312-06B6F4992D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F0-4422-A312-06B6F4992D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F0-4422-A312-06B6F4992DE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F0-4422-A312-06B6F4992DE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F0-4422-A312-06B6F4992DE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F0-4422-A312-06B6F4992DE7}"/>
              </c:ext>
            </c:extLst>
          </c:dPt>
          <c:cat>
            <c:strRef>
              <c:f>final!$H$4:$H$11</c:f>
              <c:strCache>
                <c:ptCount val="8"/>
                <c:pt idx="0">
                  <c:v>Gotra Bidhan 1</c:v>
                </c:pt>
                <c:pt idx="1">
                  <c:v>Pusa Sugandh 5</c:v>
                </c:pt>
                <c:pt idx="2">
                  <c:v>IR 64</c:v>
                </c:pt>
                <c:pt idx="3">
                  <c:v>Sarju 52</c:v>
                </c:pt>
                <c:pt idx="4">
                  <c:v>Sahabhagi dhan</c:v>
                </c:pt>
                <c:pt idx="5">
                  <c:v>Prabhat</c:v>
                </c:pt>
                <c:pt idx="6">
                  <c:v>MTU1010</c:v>
                </c:pt>
                <c:pt idx="7">
                  <c:v>Malaviya dhan 2</c:v>
                </c:pt>
              </c:strCache>
            </c:strRef>
          </c:cat>
          <c:val>
            <c:numRef>
              <c:f>final!$I$4:$I$11</c:f>
              <c:numCache>
                <c:formatCode>General</c:formatCode>
                <c:ptCount val="8"/>
                <c:pt idx="0">
                  <c:v>111</c:v>
                </c:pt>
                <c:pt idx="1">
                  <c:v>107</c:v>
                </c:pt>
                <c:pt idx="2">
                  <c:v>106</c:v>
                </c:pt>
                <c:pt idx="3">
                  <c:v>86</c:v>
                </c:pt>
                <c:pt idx="4">
                  <c:v>82</c:v>
                </c:pt>
                <c:pt idx="5">
                  <c:v>64</c:v>
                </c:pt>
                <c:pt idx="6">
                  <c:v>22</c:v>
                </c:pt>
                <c:pt idx="7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5F0-4422-A312-06B6F4992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33154431290003"/>
          <c:y val="0.12914472153038212"/>
          <c:w val="0.27291188356510698"/>
          <c:h val="0.8428409116821904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10B02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 dirty="0" err="1">
                <a:solidFill>
                  <a:srgbClr val="010B02"/>
                </a:solidFill>
                <a:effectLst/>
                <a:latin typeface="Arial Narrow" panose="020B0606020202030204" pitchFamily="34" charset="0"/>
              </a:rPr>
              <a:t>Vaishali</a:t>
            </a:r>
            <a:r>
              <a:rPr lang="en-IN" sz="1400" b="1" i="0" baseline="0" dirty="0">
                <a:solidFill>
                  <a:srgbClr val="010B02"/>
                </a:solidFill>
                <a:effectLst/>
                <a:latin typeface="Arial Narrow" panose="020B0606020202030204" pitchFamily="34" charset="0"/>
              </a:rPr>
              <a:t>: Farmers response to save &amp; share seeds from CS trials (486 farmers)</a:t>
            </a:r>
            <a:endParaRPr lang="en-IN" dirty="0">
              <a:solidFill>
                <a:srgbClr val="010B02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5277777777777777E-2"/>
          <c:y val="0.28974956255468065"/>
          <c:w val="0.89166666666666661"/>
          <c:h val="0.56066236512102652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9504593175853043E-2"/>
          <c:y val="0.89409667541557303"/>
          <c:w val="0.82025607745502815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010B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rgbClr val="010B0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IN" sz="1400" b="1" dirty="0" err="1">
                <a:solidFill>
                  <a:srgbClr val="010B0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Vaishali</a:t>
            </a:r>
            <a:endParaRPr lang="en-IN" sz="1400" b="1" dirty="0">
              <a:solidFill>
                <a:srgbClr val="010B0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9.1395112917731836E-2"/>
          <c:y val="1.6905186198313143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3416053509337224E-2"/>
          <c:y val="0.27191293163549357"/>
          <c:w val="0.84127339617163199"/>
          <c:h val="0.6510909335955633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Vaishali (486 farmers)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E8-4E3F-84C2-14493A3729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E8-4E3F-84C2-14493A372944}"/>
              </c:ext>
            </c:extLst>
          </c:dPt>
          <c:cat>
            <c:strRef>
              <c:f>Sheet1!$A$2:$A$3</c:f>
              <c:strCache>
                <c:ptCount val="2"/>
                <c:pt idx="0">
                  <c:v>Want to save seed</c:v>
                </c:pt>
                <c:pt idx="1">
                  <c:v>Won't save seed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E8-4E3F-84C2-14493A372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Samastipur (250 farmers)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77-4D18-9D87-ACC29EAE55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77-4D18-9D87-ACC29EAE55DE}"/>
              </c:ext>
            </c:extLst>
          </c:dPt>
          <c:cat>
            <c:strRef>
              <c:f>Sheet1!$A$2:$A$3</c:f>
              <c:strCache>
                <c:ptCount val="2"/>
                <c:pt idx="0">
                  <c:v>Want to save seeds</c:v>
                </c:pt>
                <c:pt idx="1">
                  <c:v>Don't want to save seeds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0.96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77-4D18-9D87-ACC29EAE5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20320672104917165"/>
          <c:w val="1"/>
          <c:h val="0.75834889186441901"/>
        </c:manualLayout>
      </c:layout>
      <c:pieChart>
        <c:varyColors val="1"/>
        <c:ser>
          <c:idx val="0"/>
          <c:order val="0"/>
          <c:tx>
            <c:strRef>
              <c:f>Sheet4!$E$23</c:f>
              <c:strCache>
                <c:ptCount val="1"/>
                <c:pt idx="0">
                  <c:v>No of farmers wanted to save the seeds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B6F-42BE-9C46-287A32AD99C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B6F-42BE-9C46-287A32AD99C2}"/>
              </c:ext>
            </c:extLst>
          </c:dPt>
          <c:dPt>
            <c:idx val="2"/>
            <c:bubble3D val="0"/>
            <c:spPr>
              <a:solidFill>
                <a:srgbClr val="FAB538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B6F-42BE-9C46-287A32AD99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B6F-42BE-9C46-287A32AD99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B6F-42BE-9C46-287A32AD99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B6F-42BE-9C46-287A32AD99C2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B6F-42BE-9C46-287A32AD99C2}"/>
              </c:ext>
            </c:extLst>
          </c:dPt>
          <c:dPt>
            <c:idx val="7"/>
            <c:bubble3D val="0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B6F-42BE-9C46-287A32AD99C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BB6F-42BE-9C46-287A32AD99C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BB6F-42BE-9C46-287A32AD99C2}"/>
              </c:ext>
            </c:extLst>
          </c:dPt>
          <c:cat>
            <c:strRef>
              <c:f>Sheet4!$D$24:$D$33</c:f>
              <c:strCache>
                <c:ptCount val="10"/>
                <c:pt idx="0">
                  <c:v>Gotra bidhan1</c:v>
                </c:pt>
                <c:pt idx="1">
                  <c:v>Sahbhagi dhan</c:v>
                </c:pt>
                <c:pt idx="2">
                  <c:v>Pusa sugandh5</c:v>
                </c:pt>
                <c:pt idx="3">
                  <c:v>Annada</c:v>
                </c:pt>
                <c:pt idx="4">
                  <c:v>Malviya dhan-2</c:v>
                </c:pt>
                <c:pt idx="5">
                  <c:v>Sarju-52</c:v>
                </c:pt>
                <c:pt idx="6">
                  <c:v>MTU-1010</c:v>
                </c:pt>
                <c:pt idx="7">
                  <c:v>IR-64</c:v>
                </c:pt>
                <c:pt idx="8">
                  <c:v>Prabhat</c:v>
                </c:pt>
                <c:pt idx="9">
                  <c:v>Rajshree</c:v>
                </c:pt>
              </c:strCache>
            </c:strRef>
          </c:cat>
          <c:val>
            <c:numRef>
              <c:f>Sheet4!$E$24:$E$33</c:f>
              <c:numCache>
                <c:formatCode>General</c:formatCode>
                <c:ptCount val="10"/>
                <c:pt idx="0">
                  <c:v>77</c:v>
                </c:pt>
                <c:pt idx="1">
                  <c:v>63</c:v>
                </c:pt>
                <c:pt idx="2">
                  <c:v>62</c:v>
                </c:pt>
                <c:pt idx="3">
                  <c:v>60</c:v>
                </c:pt>
                <c:pt idx="4">
                  <c:v>51</c:v>
                </c:pt>
                <c:pt idx="5">
                  <c:v>42</c:v>
                </c:pt>
                <c:pt idx="6">
                  <c:v>30</c:v>
                </c:pt>
                <c:pt idx="7">
                  <c:v>28</c:v>
                </c:pt>
                <c:pt idx="8">
                  <c:v>20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B6F-42BE-9C46-287A32AD9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  <a:sp3d/>
      </c:spPr>
    </c:plotArea>
    <c:legend>
      <c:legendPos val="r"/>
      <c:layout>
        <c:manualLayout>
          <c:xMode val="edge"/>
          <c:yMode val="edge"/>
          <c:x val="0.71183150498691006"/>
          <c:y val="8.2841009497636509E-2"/>
          <c:w val="0.25962906228113214"/>
          <c:h val="0.85565112731939552"/>
        </c:manualLayout>
      </c:layout>
      <c:overlay val="0"/>
      <c:txPr>
        <a:bodyPr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Tricot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Seeds</c:v>
                </c:pt>
                <c:pt idx="1">
                  <c:v>Telephone calls</c:v>
                </c:pt>
                <c:pt idx="2">
                  <c:v>Personnel and transport</c:v>
                </c:pt>
                <c:pt idx="3">
                  <c:v>Printed materials </c:v>
                </c:pt>
                <c:pt idx="4">
                  <c:v>Coordination</c:v>
                </c:pt>
                <c:pt idx="5">
                  <c:v>Admin costs 15%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6.08</c:v>
                </c:pt>
                <c:pt idx="1">
                  <c:v>1.33</c:v>
                </c:pt>
                <c:pt idx="2">
                  <c:v>16.39</c:v>
                </c:pt>
                <c:pt idx="3">
                  <c:v>2.34</c:v>
                </c:pt>
                <c:pt idx="4">
                  <c:v>2.93</c:v>
                </c:pt>
                <c:pt idx="5">
                  <c:v>4.3600000000000003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A-4B14-AF5F-940C016219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PVS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Seeds</c:v>
                </c:pt>
                <c:pt idx="1">
                  <c:v>Telephone calls</c:v>
                </c:pt>
                <c:pt idx="2">
                  <c:v>Personnel and transport</c:v>
                </c:pt>
                <c:pt idx="3">
                  <c:v>Printed materials </c:v>
                </c:pt>
                <c:pt idx="4">
                  <c:v>Coordination</c:v>
                </c:pt>
                <c:pt idx="5">
                  <c:v>Admin costs 15%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4.62</c:v>
                </c:pt>
                <c:pt idx="1">
                  <c:v>0.13</c:v>
                </c:pt>
                <c:pt idx="2">
                  <c:v>23.68</c:v>
                </c:pt>
                <c:pt idx="3">
                  <c:v>1.67</c:v>
                </c:pt>
                <c:pt idx="4">
                  <c:v>5.56</c:v>
                </c:pt>
                <c:pt idx="5">
                  <c:v>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A-4B14-AF5F-940C01621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63362927"/>
        <c:axId val="1663368335"/>
      </c:barChart>
      <c:catAx>
        <c:axId val="1663362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368335"/>
        <c:crosses val="autoZero"/>
        <c:auto val="1"/>
        <c:lblAlgn val="ctr"/>
        <c:lblOffset val="100"/>
        <c:noMultiLvlLbl val="0"/>
      </c:catAx>
      <c:valAx>
        <c:axId val="1663368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Cost (USD)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36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0.59444</cdr:x>
      <cdr:y>0.28044</cdr:y>
    </cdr:from>
    <cdr:to>
      <cdr:x>1</cdr:x>
      <cdr:y>0.46464</cdr:y>
    </cdr:to>
    <cdr:sp macro="" textlink="">
      <cdr:nvSpPr>
        <cdr:cNvPr id="2" name="Arrow: Right 1">
          <a:extLst xmlns:a="http://schemas.openxmlformats.org/drawingml/2006/main">
            <a:ext uri="{FF2B5EF4-FFF2-40B4-BE49-F238E27FC236}">
              <a16:creationId xmlns:a16="http://schemas.microsoft.com/office/drawing/2014/main" id="{E54FFCEA-E670-4CF9-B7A5-83E25F8A8A73}"/>
            </a:ext>
          </a:extLst>
        </cdr:cNvPr>
        <cdr:cNvSpPr/>
      </cdr:nvSpPr>
      <cdr:spPr>
        <a:xfrm xmlns:a="http://schemas.openxmlformats.org/drawingml/2006/main">
          <a:off x="2686108" y="842707"/>
          <a:ext cx="1832580" cy="553522"/>
        </a:xfrm>
        <a:prstGeom xmlns:a="http://schemas.openxmlformats.org/drawingml/2006/main" prst="rightArrow">
          <a:avLst/>
        </a:prstGeom>
        <a:ln xmlns:a="http://schemas.openxmlformats.org/drawingml/2006/main">
          <a:solidFill>
            <a:srgbClr val="ED7D31"/>
          </a:solidFill>
        </a:ln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513E0-7336-4473-9727-AD417CF7512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C10B-1E91-4837-B1F6-750364BC5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0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Tricot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diversified</a:t>
            </a:r>
            <a:r>
              <a:rPr lang="de-DE" dirty="0"/>
              <a:t> seed </a:t>
            </a:r>
            <a:r>
              <a:rPr lang="de-DE" dirty="0" err="1"/>
              <a:t>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29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6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2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The ultimate aim is that the whole seed system becomes more responsive. Information goes around to keep constantly adapting to change, matching seeds to emerging needs. </a:t>
            </a:r>
          </a:p>
          <a:p>
            <a:endParaRPr lang="en-US" baseline="0" dirty="0"/>
          </a:p>
          <a:p>
            <a:pPr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D1D2-B705-4471-B063-7F87D466E4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1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9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52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2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1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6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5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2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24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48244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1pPr>
            <a:lvl2pPr>
              <a:buClr>
                <a:schemeClr val="tx1"/>
              </a:buClr>
              <a:defRPr sz="26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2pPr>
            <a:lvl3pPr marL="868680">
              <a:buClr>
                <a:schemeClr val="tx1"/>
              </a:buClr>
              <a:defRPr sz="24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3pPr>
            <a:lvl4pPr marL="1143000">
              <a:buClr>
                <a:schemeClr val="tx1"/>
              </a:buClr>
              <a:defRPr sz="20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4pPr>
            <a:lvl5pPr marL="1417320">
              <a:buClr>
                <a:schemeClr val="tx1"/>
              </a:buClr>
              <a:defRPr sz="18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4714" y="170123"/>
            <a:ext cx="10940348" cy="78555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1">
                <a:solidFill>
                  <a:srgbClr val="003580"/>
                </a:solidFill>
                <a:latin typeface="Arial Narrow" pitchFamily="34" charset="0"/>
                <a:cs typeface="Calibri" pitchFamily="34" charset="0"/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406240" y="6377472"/>
            <a:ext cx="1785761" cy="48052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 descr="Bioversity FINAL out copy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679" y="6446075"/>
            <a:ext cx="541347" cy="35391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773080" y="6357450"/>
            <a:ext cx="5418920" cy="18000"/>
          </a:xfrm>
          <a:prstGeom prst="rect">
            <a:avLst/>
          </a:prstGeom>
          <a:gradFill flip="none" rotWithShape="1">
            <a:gsLst>
              <a:gs pos="27000">
                <a:srgbClr val="003580"/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335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614714" y="170123"/>
            <a:ext cx="10940348" cy="78555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1">
                <a:solidFill>
                  <a:srgbClr val="003580"/>
                </a:solidFill>
                <a:latin typeface="Arial Narrow" pitchFamily="34" charset="0"/>
                <a:cs typeface="Calibri" pitchFamily="34" charset="0"/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4714" y="1382124"/>
            <a:ext cx="10939333" cy="4784761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1pPr>
            <a:lvl2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2pPr>
            <a:lvl3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3pPr>
            <a:lvl4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4pPr>
            <a:lvl5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406240" y="6377472"/>
            <a:ext cx="1785761" cy="48052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 descr="Bioversity FINAL out copy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679" y="6446075"/>
            <a:ext cx="541347" cy="35391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773080" y="6357450"/>
            <a:ext cx="5418920" cy="18000"/>
          </a:xfrm>
          <a:prstGeom prst="rect">
            <a:avLst/>
          </a:prstGeom>
          <a:gradFill flip="none" rotWithShape="1">
            <a:gsLst>
              <a:gs pos="27000">
                <a:srgbClr val="003580"/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873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36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6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0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uedesousa/ClimMobToo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3" y="290286"/>
            <a:ext cx="8490857" cy="566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39840" y="4876800"/>
            <a:ext cx="12238891" cy="19922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547" y="5044417"/>
            <a:ext cx="121327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>
                <a:solidFill>
                  <a:srgbClr val="002060"/>
                </a:solidFill>
                <a:latin typeface="Arial Narrow" pitchFamily="34" charset="0"/>
                <a:cs typeface="Calibri" pitchFamily="34" charset="0"/>
              </a:rPr>
              <a:t>Farmers’ generated data </a:t>
            </a:r>
            <a:r>
              <a:rPr lang="en-GB" sz="3200" b="1" dirty="0" smtClean="0">
                <a:solidFill>
                  <a:srgbClr val="002060"/>
                </a:solidFill>
                <a:latin typeface="Arial Narrow" pitchFamily="34" charset="0"/>
                <a:cs typeface="Calibri" pitchFamily="34" charset="0"/>
              </a:rPr>
              <a:t>for </a:t>
            </a:r>
            <a:r>
              <a:rPr lang="en-GB" sz="3200" b="1" dirty="0">
                <a:solidFill>
                  <a:srgbClr val="002060"/>
                </a:solidFill>
                <a:latin typeface="Arial Narrow" pitchFamily="34" charset="0"/>
                <a:cs typeface="Calibri" pitchFamily="34" charset="0"/>
              </a:rPr>
              <a:t>climate adaptation: experiences from three </a:t>
            </a:r>
            <a:r>
              <a:rPr lang="en-GB" sz="3200" b="1" dirty="0" smtClean="0">
                <a:solidFill>
                  <a:srgbClr val="002060"/>
                </a:solidFill>
                <a:latin typeface="Arial Narrow" pitchFamily="34" charset="0"/>
                <a:cs typeface="Calibri" pitchFamily="34" charset="0"/>
              </a:rPr>
              <a:t>continents</a:t>
            </a:r>
          </a:p>
          <a:p>
            <a:pPr algn="just"/>
            <a:endParaRPr lang="en-US" sz="2000" b="1" i="1" dirty="0" smtClean="0">
              <a:solidFill>
                <a:schemeClr val="accent5">
                  <a:lumMod val="50000"/>
                </a:schemeClr>
              </a:solidFill>
              <a:latin typeface="Arial Narrow" pitchFamily="34" charset="0"/>
              <a:cs typeface="Calibri" pitchFamily="34" charset="0"/>
            </a:endParaRPr>
          </a:p>
          <a:p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  <a:cs typeface="Calibri" pitchFamily="34" charset="0"/>
              </a:rPr>
              <a:t>Bioversity </a:t>
            </a: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  <a:cs typeface="Calibri" pitchFamily="34" charset="0"/>
              </a:rPr>
              <a:t>International, Information Services and Seed Supplies</a:t>
            </a:r>
          </a:p>
        </p:txBody>
      </p:sp>
      <p:pic>
        <p:nvPicPr>
          <p:cNvPr id="13" name="Picture 12" descr="Bioversity FINAL out copy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42" y="138873"/>
            <a:ext cx="1506574" cy="1356097"/>
          </a:xfrm>
          <a:prstGeom prst="rect">
            <a:avLst/>
          </a:prstGeom>
        </p:spPr>
      </p:pic>
      <p:pic>
        <p:nvPicPr>
          <p:cNvPr id="14" name="Picture 3" descr="O:\AllShare\Camilla\Staff Comms Toolkit\01 Logos\CGIAR\CGIAR_full_colour_transparent_backgroun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345" y="0"/>
            <a:ext cx="1721666" cy="1596571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1510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Effects: Up-scaled diverse seed production in Honduras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>
          <a:xfrm>
            <a:off x="614714" y="1382124"/>
            <a:ext cx="11301983" cy="4784761"/>
          </a:xfrm>
        </p:spPr>
        <p:txBody>
          <a:bodyPr>
            <a:noAutofit/>
          </a:bodyPr>
          <a:lstStyle/>
          <a:p>
            <a:pPr marL="45720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Many more farmers want to participate in crowdsourcing</a:t>
            </a:r>
          </a:p>
          <a:p>
            <a:pPr marL="98425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Local NGO sells tricot packages as “diversity test kits”</a:t>
            </a:r>
          </a:p>
          <a:p>
            <a:pPr marL="98425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“Local farmer research committees” now produce seed 			           of many varieties commercially</a:t>
            </a:r>
          </a:p>
          <a:p>
            <a:pPr marL="45720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latin typeface="Arial Narrow" panose="020B0606020202030204" pitchFamily="34" charset="0"/>
              </a:rPr>
              <a:t>N</a:t>
            </a:r>
            <a:r>
              <a:rPr lang="en-US" dirty="0" err="1">
                <a:latin typeface="Arial Narrow" panose="020B0606020202030204" pitchFamily="34" charset="0"/>
              </a:rPr>
              <a:t>ational</a:t>
            </a:r>
            <a:r>
              <a:rPr lang="en-US" dirty="0">
                <a:latin typeface="Arial Narrow" panose="020B0606020202030204" pitchFamily="34" charset="0"/>
              </a:rPr>
              <a:t> seed law recently changed – CIAL-produced seed can be sold</a:t>
            </a:r>
          </a:p>
          <a:p>
            <a:pPr marL="45720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latin typeface="Arial Narrow" panose="020B0606020202030204" pitchFamily="34" charset="0"/>
              </a:rPr>
              <a:t>First </a:t>
            </a:r>
            <a:r>
              <a:rPr lang="de-DE" dirty="0" err="1">
                <a:latin typeface="Arial Narrow" panose="020B0606020202030204" pitchFamily="34" charset="0"/>
              </a:rPr>
              <a:t>official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release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of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common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bean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variety</a:t>
            </a:r>
            <a:r>
              <a:rPr lang="de-DE" dirty="0">
                <a:latin typeface="Arial Narrow" panose="020B0606020202030204" pitchFamily="34" charset="0"/>
              </a:rPr>
              <a:t> after multiple </a:t>
            </a:r>
            <a:r>
              <a:rPr lang="de-DE" dirty="0" err="1">
                <a:latin typeface="Arial Narrow" panose="020B0606020202030204" pitchFamily="34" charset="0"/>
              </a:rPr>
              <a:t>seasons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of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tricot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trialling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70FDAC0B-7D89-4911-B21D-CBD0EC511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637"/>
          <a:stretch/>
        </p:blipFill>
        <p:spPr>
          <a:xfrm>
            <a:off x="8920225" y="1940706"/>
            <a:ext cx="1959978" cy="8138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03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270796"/>
            <a:ext cx="11054387" cy="818350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3600" dirty="0" smtClean="0"/>
              <a:t>Is a cost-effective approach</a:t>
            </a:r>
            <a:endParaRPr lang="en-US" sz="3600" dirty="0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847872"/>
              </p:ext>
            </p:extLst>
          </p:nvPr>
        </p:nvGraphicFramePr>
        <p:xfrm>
          <a:off x="860650" y="1677281"/>
          <a:ext cx="6475641" cy="375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 descr="Image result for geopoint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03" y="4249948"/>
            <a:ext cx="112077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Image result for geopoint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75" y="4272292"/>
            <a:ext cx="112077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27975" y="39029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33.43 USD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8182203" y="39029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41.01 USD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4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1535"/>
          <a:stretch/>
        </p:blipFill>
        <p:spPr>
          <a:xfrm>
            <a:off x="239487" y="1072194"/>
            <a:ext cx="2518227" cy="2095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2FE3E2-0D7A-49A3-9DCA-941C0EA65965}"/>
              </a:ext>
            </a:extLst>
          </p:cNvPr>
          <p:cNvSpPr txBox="1"/>
          <p:nvPr/>
        </p:nvSpPr>
        <p:spPr>
          <a:xfrm>
            <a:off x="4517900" y="2538904"/>
            <a:ext cx="485107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Thank you!</a:t>
            </a:r>
            <a:endParaRPr lang="en-GB" sz="48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3" descr="O:\AllShare\Camilla\Staff Comms Toolkit\01 Logos\CGIAR\CGIAR_full_colour_transparent_backgrou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7" y="3611787"/>
            <a:ext cx="2397129" cy="2222955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408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CB905-9EBE-4304-A671-8CAD15A9FF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1457" y="932183"/>
            <a:ext cx="8819572" cy="1883590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This is a compilation of several presentations of the members of Bioversity International’s “Information Services and Seed Supplies” Team. If you intend to cite it please do it as: </a:t>
            </a:r>
          </a:p>
          <a:p>
            <a:pPr>
              <a:spcBef>
                <a:spcPts val="160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de Sousa, K; Steinke, J.; van </a:t>
            </a:r>
            <a:r>
              <a:rPr lang="en-US" sz="2000" dirty="0" err="1" smtClean="0">
                <a:latin typeface="Arial Narrow" panose="020B0606020202030204" pitchFamily="34" charset="0"/>
              </a:rPr>
              <a:t>Etten</a:t>
            </a:r>
            <a:r>
              <a:rPr lang="en-US" sz="2000" dirty="0" smtClean="0">
                <a:latin typeface="Arial Narrow" panose="020B0606020202030204" pitchFamily="34" charset="0"/>
              </a:rPr>
              <a:t>, J. (2019) </a:t>
            </a:r>
            <a:r>
              <a:rPr lang="en-GB" sz="2000" dirty="0">
                <a:latin typeface="Arial Narrow" panose="020B0606020202030204" pitchFamily="34" charset="0"/>
              </a:rPr>
              <a:t>Farmers’ generated data for climate adaptation: experiences from three continents</a:t>
            </a:r>
          </a:p>
          <a:p>
            <a:pPr>
              <a:spcBef>
                <a:spcPts val="1600"/>
              </a:spcBef>
            </a:pPr>
            <a:endParaRPr lang="en-US" sz="2000" dirty="0" smtClean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1457" y="4173249"/>
            <a:ext cx="469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https://github.com/kauedesousa/ClimMobTools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61457" y="3607191"/>
            <a:ext cx="5673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Other materials used in this training course are available at: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92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1720" y="294641"/>
            <a:ext cx="1238250" cy="1465385"/>
          </a:xfrm>
          <a:prstGeom prst="rect">
            <a:avLst/>
          </a:prstGeom>
          <a:noFill/>
        </p:spPr>
      </p:pic>
      <p:pic>
        <p:nvPicPr>
          <p:cNvPr id="15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55920" y="599441"/>
            <a:ext cx="1238250" cy="1465385"/>
          </a:xfrm>
          <a:prstGeom prst="rect">
            <a:avLst/>
          </a:prstGeom>
          <a:noFill/>
        </p:spPr>
      </p:pic>
      <p:pic>
        <p:nvPicPr>
          <p:cNvPr id="13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60720" y="980441"/>
            <a:ext cx="1238250" cy="1465385"/>
          </a:xfrm>
          <a:prstGeom prst="rect">
            <a:avLst/>
          </a:prstGeom>
          <a:noFill/>
        </p:spPr>
      </p:pic>
      <p:pic>
        <p:nvPicPr>
          <p:cNvPr id="5" name="Picture 4" descr="mobile phon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0686" y="5452589"/>
            <a:ext cx="1595694" cy="1187196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 rot="8572212" flipH="1">
            <a:off x="3381979" y="1807252"/>
            <a:ext cx="1414519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206113" y="6248499"/>
            <a:ext cx="1219200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93082">
            <a:off x="2777773" y="4703499"/>
            <a:ext cx="1219200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40102">
            <a:off x="7585091" y="1505709"/>
            <a:ext cx="1219200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6520" y="675641"/>
            <a:ext cx="1238250" cy="1465385"/>
          </a:xfrm>
          <a:prstGeom prst="rect">
            <a:avLst/>
          </a:prstGeom>
          <a:noFill/>
        </p:spPr>
      </p:pic>
      <p:sp>
        <p:nvSpPr>
          <p:cNvPr id="4098" name="AutoShape 2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ttp://ic.datacruncher.net/images/pic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3764" y="2474128"/>
            <a:ext cx="1730530" cy="181927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883" t="23088" r="16883" b="30736"/>
          <a:stretch>
            <a:fillRect/>
          </a:stretch>
        </p:blipFill>
        <p:spPr bwMode="auto">
          <a:xfrm>
            <a:off x="8194691" y="2379785"/>
            <a:ext cx="2133600" cy="83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 rot="5400000">
            <a:off x="8246727" y="3836381"/>
            <a:ext cx="1200562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4920" y="1285241"/>
            <a:ext cx="1238250" cy="1465385"/>
          </a:xfrm>
          <a:prstGeom prst="rect">
            <a:avLst/>
          </a:prstGeom>
          <a:noFill/>
        </p:spPr>
      </p:pic>
      <p:sp>
        <p:nvSpPr>
          <p:cNvPr id="24" name="Right Arrow 23"/>
          <p:cNvSpPr/>
          <p:nvPr/>
        </p:nvSpPr>
        <p:spPr>
          <a:xfrm rot="3014471">
            <a:off x="3115654" y="4496620"/>
            <a:ext cx="1219200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0768" y="4722748"/>
            <a:ext cx="1713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3. Farmer plants a trial and makes observations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5500" y="4922175"/>
            <a:ext cx="2855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4. Project managers collect farmers’ observations by phone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9261491" y="3557149"/>
            <a:ext cx="2666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2. Each farmer gets a combination of 3 varieties</a:t>
            </a:r>
            <a:endParaRPr lang="en-GB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243147" y="883637"/>
            <a:ext cx="2902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1. A broad set of varieties (10-25) is evaluated</a:t>
            </a:r>
            <a:endParaRPr lang="en-GB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550" y="1333306"/>
            <a:ext cx="3180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5. Data are used to evaluate varieties and to detect demand for new varieties and traits</a:t>
            </a:r>
            <a:endParaRPr lang="en-GB" sz="20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A9C389D-9910-4C81-987A-A062663672AE}"/>
              </a:ext>
            </a:extLst>
          </p:cNvPr>
          <p:cNvSpPr txBox="1">
            <a:spLocks/>
          </p:cNvSpPr>
          <p:nvPr/>
        </p:nvSpPr>
        <p:spPr>
          <a:xfrm>
            <a:off x="223871" y="236538"/>
            <a:ext cx="10940348" cy="8824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003580"/>
                </a:solidFill>
                <a:latin typeface="Arial Narrow" panose="020B0606020202030204" pitchFamily="34" charset="0"/>
              </a:rPr>
              <a:t>The cycle of tricot research</a:t>
            </a:r>
            <a:endParaRPr lang="en-GB" sz="3200" b="1" dirty="0">
              <a:solidFill>
                <a:srgbClr val="003580"/>
              </a:solidFill>
              <a:latin typeface="Arial Narrow" panose="020B0606020202030204" pitchFamily="34" charset="0"/>
            </a:endParaRP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96BFD058-51CD-4B64-9641-D32EFD754B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8"/>
          <a:stretch/>
        </p:blipFill>
        <p:spPr>
          <a:xfrm>
            <a:off x="8923434" y="4962400"/>
            <a:ext cx="3004689" cy="168837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6A72F0D-E8DB-4E79-B269-67211F3CD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0303" y="4793015"/>
            <a:ext cx="2457493" cy="115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E69EA5-034E-4868-BBC9-79B078CF7D0C}"/>
              </a:ext>
            </a:extLst>
          </p:cNvPr>
          <p:cNvSpPr txBox="1"/>
          <p:nvPr/>
        </p:nvSpPr>
        <p:spPr>
          <a:xfrm>
            <a:off x="3890397" y="3623460"/>
            <a:ext cx="289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6. Farmers receive variety recommendations and can order seeds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CE576C-2E76-4450-83DA-9540E20844B9}"/>
              </a:ext>
            </a:extLst>
          </p:cNvPr>
          <p:cNvSpPr txBox="1">
            <a:spLocks/>
          </p:cNvSpPr>
          <p:nvPr/>
        </p:nvSpPr>
        <p:spPr>
          <a:xfrm rot="21026331">
            <a:off x="762361" y="3113813"/>
            <a:ext cx="1554632" cy="13234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</a:rPr>
              <a:t>A &gt; C &gt; D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</a:rPr>
              <a:t>C &gt; D &gt; G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</a:rPr>
              <a:t>A &gt; D &gt; G</a:t>
            </a:r>
          </a:p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A&gt;C&gt;D&gt;G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0838" y="6255223"/>
            <a:ext cx="5257800" cy="5715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600" dirty="0" smtClean="0"/>
              <a:t>van </a:t>
            </a:r>
            <a:r>
              <a:rPr lang="en-GB" sz="1600" dirty="0" err="1" smtClean="0"/>
              <a:t>Etten</a:t>
            </a:r>
            <a:r>
              <a:rPr lang="en-GB" sz="1600" dirty="0" smtClean="0"/>
              <a:t> et al. (2016</a:t>
            </a:r>
            <a:r>
              <a:rPr lang="en-GB" sz="1600" dirty="0"/>
              <a:t>) </a:t>
            </a:r>
            <a:r>
              <a:rPr lang="en-GB" sz="1600" i="1" dirty="0" err="1" smtClean="0"/>
              <a:t>Expl</a:t>
            </a:r>
            <a:r>
              <a:rPr lang="en-GB" sz="1600" i="1" dirty="0" smtClean="0"/>
              <a:t>. Agric.</a:t>
            </a:r>
            <a:endParaRPr lang="en-GB" sz="1600" dirty="0"/>
          </a:p>
          <a:p>
            <a:pPr>
              <a:defRPr/>
            </a:pPr>
            <a:r>
              <a:rPr lang="en-GB" sz="1600" dirty="0" err="1" smtClean="0"/>
              <a:t>Beza</a:t>
            </a:r>
            <a:r>
              <a:rPr lang="en-GB" sz="1600" dirty="0" smtClean="0"/>
              <a:t> et al. (2017) </a:t>
            </a:r>
            <a:r>
              <a:rPr lang="en-GB" sz="1600" i="1" dirty="0" err="1" smtClean="0"/>
              <a:t>PloS</a:t>
            </a:r>
            <a:r>
              <a:rPr lang="en-GB" sz="1600" i="1" dirty="0" smtClean="0"/>
              <a:t> </a:t>
            </a:r>
            <a:r>
              <a:rPr lang="en-GB" sz="1600" i="1" dirty="0"/>
              <a:t>ONE </a:t>
            </a:r>
            <a:r>
              <a:rPr lang="en-GB" sz="1600" b="1" dirty="0"/>
              <a:t>12</a:t>
            </a:r>
            <a:r>
              <a:rPr lang="en-GB" sz="1600" dirty="0"/>
              <a:t>(5):e0175700</a:t>
            </a:r>
          </a:p>
        </p:txBody>
      </p:sp>
    </p:spTree>
    <p:extLst>
      <p:ext uri="{BB962C8B-B14F-4D97-AF65-F5344CB8AC3E}">
        <p14:creationId xmlns:p14="http://schemas.microsoft.com/office/powerpoint/2010/main" val="31665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7" grpId="0"/>
      <p:bldP spid="29" grpId="0"/>
      <p:bldP spid="3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 txBox="1">
            <a:spLocks/>
          </p:cNvSpPr>
          <p:nvPr/>
        </p:nvSpPr>
        <p:spPr bwMode="auto">
          <a:xfrm>
            <a:off x="2654300" y="754856"/>
            <a:ext cx="4684713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500" dirty="0" smtClean="0">
                <a:latin typeface="+mn-lt"/>
              </a:rPr>
              <a:t>&gt; 22k </a:t>
            </a:r>
          </a:p>
        </p:txBody>
      </p:sp>
      <p:sp>
        <p:nvSpPr>
          <p:cNvPr id="23" name="Title Placeholder 1"/>
          <p:cNvSpPr txBox="1">
            <a:spLocks/>
          </p:cNvSpPr>
          <p:nvPr/>
        </p:nvSpPr>
        <p:spPr bwMode="auto">
          <a:xfrm>
            <a:off x="2654300" y="2626518"/>
            <a:ext cx="46847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500" dirty="0" smtClean="0">
                <a:latin typeface="+mn-lt"/>
              </a:rPr>
              <a:t>&gt; 170 </a:t>
            </a:r>
          </a:p>
        </p:txBody>
      </p:sp>
      <p:sp>
        <p:nvSpPr>
          <p:cNvPr id="24" name="Title Placeholder 1"/>
          <p:cNvSpPr txBox="1">
            <a:spLocks/>
          </p:cNvSpPr>
          <p:nvPr/>
        </p:nvSpPr>
        <p:spPr bwMode="auto">
          <a:xfrm>
            <a:off x="6323013" y="1389856"/>
            <a:ext cx="477043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6000" dirty="0" smtClean="0">
                <a:latin typeface="+mn-lt"/>
              </a:rPr>
              <a:t>on-farm trails</a:t>
            </a:r>
          </a:p>
        </p:txBody>
      </p:sp>
      <p:sp>
        <p:nvSpPr>
          <p:cNvPr id="25" name="Title Placeholder 1"/>
          <p:cNvSpPr txBox="1">
            <a:spLocks/>
          </p:cNvSpPr>
          <p:nvPr/>
        </p:nvSpPr>
        <p:spPr bwMode="auto">
          <a:xfrm>
            <a:off x="6323013" y="3199606"/>
            <a:ext cx="477043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6000" dirty="0" smtClean="0">
                <a:latin typeface="+mn-lt"/>
              </a:rPr>
              <a:t>varieties</a:t>
            </a:r>
          </a:p>
        </p:txBody>
      </p:sp>
      <p:sp>
        <p:nvSpPr>
          <p:cNvPr id="26" name="Title Placeholder 1"/>
          <p:cNvSpPr txBox="1">
            <a:spLocks/>
          </p:cNvSpPr>
          <p:nvPr/>
        </p:nvSpPr>
        <p:spPr bwMode="auto">
          <a:xfrm>
            <a:off x="5202238" y="4364831"/>
            <a:ext cx="4684712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500" dirty="0">
                <a:latin typeface="+mn-lt"/>
              </a:rPr>
              <a:t>3</a:t>
            </a:r>
            <a:endParaRPr lang="en-US" altLang="en-US" sz="11500" dirty="0" smtClean="0">
              <a:latin typeface="+mn-lt"/>
            </a:endParaRPr>
          </a:p>
        </p:txBody>
      </p:sp>
      <p:sp>
        <p:nvSpPr>
          <p:cNvPr id="27" name="Title Placeholder 1"/>
          <p:cNvSpPr txBox="1">
            <a:spLocks/>
          </p:cNvSpPr>
          <p:nvPr/>
        </p:nvSpPr>
        <p:spPr bwMode="auto">
          <a:xfrm>
            <a:off x="6323013" y="4920456"/>
            <a:ext cx="477043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6000" dirty="0" smtClean="0">
                <a:latin typeface="+mn-lt"/>
              </a:rPr>
              <a:t>continents</a:t>
            </a:r>
          </a:p>
        </p:txBody>
      </p:sp>
      <p:pic>
        <p:nvPicPr>
          <p:cNvPr id="28" name="Picture 27" descr="Image result for geo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61231"/>
            <a:ext cx="112077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Image result for plant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731293"/>
            <a:ext cx="12192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864893"/>
            <a:ext cx="14414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/>
          <p:cNvSpPr txBox="1">
            <a:spLocks/>
          </p:cNvSpPr>
          <p:nvPr/>
        </p:nvSpPr>
        <p:spPr bwMode="auto">
          <a:xfrm>
            <a:off x="3202441" y="2453027"/>
            <a:ext cx="6652759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6000" dirty="0" smtClean="0">
                <a:latin typeface="+mn-lt"/>
              </a:rPr>
              <a:t>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1214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.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99" y="725146"/>
            <a:ext cx="7391853" cy="5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82453" y="183507"/>
            <a:ext cx="11054387" cy="818350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3600" dirty="0" smtClean="0"/>
              <a:t>Farmers’ generated data are reliable</a:t>
            </a:r>
            <a:endParaRPr lang="en-US" sz="36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31154" y="5974080"/>
            <a:ext cx="66040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400" dirty="0" smtClean="0">
                <a:latin typeface="+mn-lt"/>
              </a:rPr>
              <a:t>Steinke et al. </a:t>
            </a:r>
            <a:r>
              <a:rPr lang="en-GB" sz="1400" dirty="0">
                <a:latin typeface="+mn-lt"/>
              </a:rPr>
              <a:t>(</a:t>
            </a:r>
            <a:r>
              <a:rPr lang="en-GB" sz="1400" dirty="0" smtClean="0">
                <a:latin typeface="+mn-lt"/>
              </a:rPr>
              <a:t>2017) </a:t>
            </a:r>
            <a:r>
              <a:rPr lang="fr-FR" sz="1400" i="1" dirty="0" err="1">
                <a:latin typeface="+mn-lt"/>
              </a:rPr>
              <a:t>Agron</a:t>
            </a:r>
            <a:r>
              <a:rPr lang="fr-FR" sz="1400" i="1" dirty="0">
                <a:latin typeface="+mn-lt"/>
              </a:rPr>
              <a:t>. </a:t>
            </a:r>
            <a:r>
              <a:rPr lang="fr-FR" sz="1400" i="1" dirty="0" err="1">
                <a:latin typeface="+mn-lt"/>
              </a:rPr>
              <a:t>Sustain</a:t>
            </a:r>
            <a:r>
              <a:rPr lang="fr-FR" sz="1400" i="1" dirty="0">
                <a:latin typeface="+mn-lt"/>
              </a:rPr>
              <a:t>. Dev</a:t>
            </a:r>
            <a:r>
              <a:rPr lang="fr-FR" sz="1400" dirty="0">
                <a:latin typeface="+mn-lt"/>
              </a:rPr>
              <a:t>. (</a:t>
            </a:r>
            <a:r>
              <a:rPr lang="fr-FR" sz="1400" dirty="0" smtClean="0">
                <a:latin typeface="+mn-lt"/>
              </a:rPr>
              <a:t>2017)37:32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9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270796"/>
            <a:ext cx="11054387" cy="818350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3600" dirty="0" smtClean="0"/>
              <a:t>Farmers supports plant breeding initiatives</a:t>
            </a:r>
            <a:endParaRPr lang="en-US" sz="3600" dirty="0"/>
          </a:p>
        </p:txBody>
      </p:sp>
      <p:pic>
        <p:nvPicPr>
          <p:cNvPr id="3074" name="Picture 2" descr="Fig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392918"/>
            <a:ext cx="64293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31154" y="5974080"/>
            <a:ext cx="66040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400" dirty="0" smtClean="0">
                <a:latin typeface="+mn-lt"/>
              </a:rPr>
              <a:t>Mancini et al. (2017) </a:t>
            </a:r>
            <a:r>
              <a:rPr lang="en-GB" sz="1400" i="1" dirty="0" smtClean="0">
                <a:latin typeface="+mn-lt"/>
              </a:rPr>
              <a:t>Sci. Rep.</a:t>
            </a:r>
            <a:r>
              <a:rPr lang="fr-FR" sz="1400" dirty="0">
                <a:latin typeface="+mn-lt"/>
              </a:rPr>
              <a:t> 7: 9120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9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156492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/>
              <a:t>Register the effects of climate on crop performance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2372" y="6286500"/>
            <a:ext cx="5257800" cy="5715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600" dirty="0" smtClean="0"/>
              <a:t>van </a:t>
            </a:r>
            <a:r>
              <a:rPr lang="en-GB" sz="1600" dirty="0" err="1" smtClean="0"/>
              <a:t>Etten</a:t>
            </a:r>
            <a:r>
              <a:rPr lang="en-GB" sz="1600" dirty="0" smtClean="0"/>
              <a:t> et al. (2019</a:t>
            </a:r>
            <a:r>
              <a:rPr lang="en-GB" sz="1600" dirty="0"/>
              <a:t>) </a:t>
            </a:r>
            <a:r>
              <a:rPr lang="en-GB" sz="1600" dirty="0" smtClean="0"/>
              <a:t>PNAS </a:t>
            </a:r>
            <a:r>
              <a:rPr lang="en-GB" sz="1600" b="1" dirty="0" smtClean="0"/>
              <a:t>116</a:t>
            </a:r>
            <a:r>
              <a:rPr lang="en-GB" sz="1600" dirty="0" smtClean="0"/>
              <a:t>(10):4194-4199 </a:t>
            </a:r>
            <a:endParaRPr lang="en-GB" sz="1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3" y="1372768"/>
            <a:ext cx="4924119" cy="4443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338" y="1109824"/>
            <a:ext cx="58007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270795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/>
              <a:t>Variety </a:t>
            </a:r>
            <a:r>
              <a:rPr lang="en-GB" sz="3600" dirty="0"/>
              <a:t>replacement for climate adaptation</a:t>
            </a:r>
            <a:endParaRPr lang="en-US" sz="3600" dirty="0"/>
          </a:p>
        </p:txBody>
      </p:sp>
      <p:pic>
        <p:nvPicPr>
          <p:cNvPr id="1026" name="Picture 2" descr="https://github.com/kauedesousa/ClimMobTools/raw/master/data/images/F3_vanEtten20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83" y="1747156"/>
            <a:ext cx="10115096" cy="285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2372" y="6286500"/>
            <a:ext cx="5257800" cy="5715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600" dirty="0" smtClean="0"/>
              <a:t>van </a:t>
            </a:r>
            <a:r>
              <a:rPr lang="en-GB" sz="1600" dirty="0" err="1" smtClean="0"/>
              <a:t>Etten</a:t>
            </a:r>
            <a:r>
              <a:rPr lang="en-GB" sz="1600" dirty="0" smtClean="0"/>
              <a:t> et al. (2019</a:t>
            </a:r>
            <a:r>
              <a:rPr lang="en-GB" sz="1600" dirty="0"/>
              <a:t>) </a:t>
            </a:r>
            <a:r>
              <a:rPr lang="en-GB" sz="1600" dirty="0" smtClean="0"/>
              <a:t>PNAS </a:t>
            </a:r>
            <a:r>
              <a:rPr lang="en-GB" sz="1600" b="1" dirty="0" smtClean="0"/>
              <a:t>116</a:t>
            </a:r>
            <a:r>
              <a:rPr lang="en-GB" sz="1600" dirty="0" smtClean="0"/>
              <a:t>(10):4194-4199 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93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982DDB-BC17-4F5C-AFB6-A2B064B79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090064"/>
              </p:ext>
            </p:extLst>
          </p:nvPr>
        </p:nvGraphicFramePr>
        <p:xfrm>
          <a:off x="5261061" y="839751"/>
          <a:ext cx="5339980" cy="2762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270796"/>
            <a:ext cx="11054387" cy="818350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3600" dirty="0" smtClean="0"/>
              <a:t>Farmers keep crop diversity</a:t>
            </a:r>
            <a:endParaRPr lang="en-US" sz="36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0B65C1-5C18-4A3A-AE75-3A201B6F057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4849" y="1061114"/>
          <a:ext cx="3814549" cy="2350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C4EC398-903C-445E-A291-1DA29C0236D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90959" y="3793084"/>
          <a:ext cx="4518688" cy="3004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46BAF41-A58A-4275-A5D6-8417963EA45C}"/>
              </a:ext>
            </a:extLst>
          </p:cNvPr>
          <p:cNvGraphicFramePr/>
          <p:nvPr>
            <p:extLst/>
          </p:nvPr>
        </p:nvGraphicFramePr>
        <p:xfrm>
          <a:off x="337420" y="930036"/>
          <a:ext cx="4409731" cy="2498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61AFD6-9408-411C-9302-ABF7C7397ABE}"/>
              </a:ext>
            </a:extLst>
          </p:cNvPr>
          <p:cNvGraphicFramePr/>
          <p:nvPr>
            <p:extLst/>
          </p:nvPr>
        </p:nvGraphicFramePr>
        <p:xfrm>
          <a:off x="120433" y="3543019"/>
          <a:ext cx="4834460" cy="3004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13B6B36B-9272-4EA7-AC34-BCC951BF92D5}"/>
              </a:ext>
            </a:extLst>
          </p:cNvPr>
          <p:cNvSpPr/>
          <p:nvPr/>
        </p:nvSpPr>
        <p:spPr>
          <a:xfrm>
            <a:off x="4281697" y="1982312"/>
            <a:ext cx="1832580" cy="553522"/>
          </a:xfrm>
          <a:prstGeom prst="rightArrow">
            <a:avLst/>
          </a:prstGeom>
          <a:ln>
            <a:solidFill>
              <a:srgbClr val="ED7D3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273C0CE-700F-454F-BB10-FD7E767BFE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901626"/>
              </p:ext>
            </p:extLst>
          </p:nvPr>
        </p:nvGraphicFramePr>
        <p:xfrm>
          <a:off x="5337261" y="3577112"/>
          <a:ext cx="5339980" cy="2381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331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425</Words>
  <Application>Microsoft Office PowerPoint</Application>
  <PresentationFormat>Widescreen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Effects: Up-scaled diverse seed production in Honduras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 Sousa, Kaue</cp:lastModifiedBy>
  <cp:revision>862</cp:revision>
  <dcterms:created xsi:type="dcterms:W3CDTF">2016-11-15T05:57:31Z</dcterms:created>
  <dcterms:modified xsi:type="dcterms:W3CDTF">2019-04-09T18:17:39Z</dcterms:modified>
</cp:coreProperties>
</file>