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3" r:id="rId6"/>
    <p:sldId id="275" r:id="rId7"/>
    <p:sldId id="272" r:id="rId8"/>
    <p:sldId id="277" r:id="rId9"/>
    <p:sldId id="276" r:id="rId10"/>
    <p:sldId id="27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pozio, Nora (Bioversity)" initials="CN(" lastIdx="5" clrIdx="0">
    <p:extLst>
      <p:ext uri="{19B8F6BF-5375-455C-9EA6-DF929625EA0E}">
        <p15:presenceInfo xmlns:p15="http://schemas.microsoft.com/office/powerpoint/2012/main" userId="S-1-5-21-1606980848-162531612-839522115-26651" providerId="AD"/>
      </p:ext>
    </p:extLst>
  </p:cmAuthor>
  <p:cmAuthor id="2" name="Fernandez, Julio Mario (CIAT)" initials="FJM(" lastIdx="4" clrIdx="1">
    <p:extLst>
      <p:ext uri="{19B8F6BF-5375-455C-9EA6-DF929625EA0E}">
        <p15:presenceInfo xmlns:p15="http://schemas.microsoft.com/office/powerpoint/2012/main" userId="S-1-5-21-1606980848-162531612-839522115-56956" providerId="AD"/>
      </p:ext>
    </p:extLst>
  </p:cmAuthor>
  <p:cmAuthor id="3" name="Capozio, Nora (Bioversity)" initials="C(" lastIdx="1" clrIdx="2">
    <p:extLst>
      <p:ext uri="{19B8F6BF-5375-455C-9EA6-DF929625EA0E}">
        <p15:presenceInfo xmlns:p15="http://schemas.microsoft.com/office/powerpoint/2012/main" userId="S::n.capozio@cgiar.org::cdfd1e28-7584-4b8b-a58b-b22d1c2a7d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7FC4E3"/>
    <a:srgbClr val="DD9D93"/>
    <a:srgbClr val="80CAA5"/>
    <a:srgbClr val="F4BF93"/>
    <a:srgbClr val="F9E58C"/>
    <a:srgbClr val="006EB6"/>
    <a:srgbClr val="163F6D"/>
    <a:srgbClr val="8F3F98"/>
    <a:srgbClr val="BB3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2580E-49AF-4B4E-AC89-B6A8FB2F1C26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071672B-9D97-4C98-B194-7ECFD3512991}">
      <dgm:prSet phldrT="[Text]" custT="1"/>
      <dgm:spPr/>
      <dgm:t>
        <a:bodyPr/>
        <a:lstStyle/>
        <a:p>
          <a:pPr algn="l"/>
          <a:r>
            <a:rPr lang="en-US" sz="2400" dirty="0"/>
            <a:t>CREATE</a:t>
          </a:r>
          <a:r>
            <a:rPr lang="en-US" sz="2000" dirty="0"/>
            <a:t> </a:t>
          </a:r>
          <a:r>
            <a:rPr lang="en-US" sz="2000" b="1" dirty="0"/>
            <a:t>significant synergies </a:t>
          </a:r>
          <a:r>
            <a:rPr lang="en-US" sz="2000" dirty="0"/>
            <a:t>to achieve more impact</a:t>
          </a:r>
        </a:p>
      </dgm:t>
    </dgm:pt>
    <dgm:pt modelId="{D3C48EE8-6874-411D-9688-89CFCCCEF679}" type="parTrans" cxnId="{1997971E-CEE6-4D1F-8132-B452576B2901}">
      <dgm:prSet/>
      <dgm:spPr/>
      <dgm:t>
        <a:bodyPr/>
        <a:lstStyle/>
        <a:p>
          <a:endParaRPr lang="en-US"/>
        </a:p>
      </dgm:t>
    </dgm:pt>
    <dgm:pt modelId="{90071511-E458-4DF0-984C-37DDA2D6ACDE}" type="sibTrans" cxnId="{1997971E-CEE6-4D1F-8132-B452576B2901}">
      <dgm:prSet/>
      <dgm:spPr/>
      <dgm:t>
        <a:bodyPr/>
        <a:lstStyle/>
        <a:p>
          <a:endParaRPr lang="en-US"/>
        </a:p>
      </dgm:t>
    </dgm:pt>
    <dgm:pt modelId="{9426DB21-21CB-4B0E-B00E-3DC6483C18A6}">
      <dgm:prSet phldrT="[Text]" custT="1"/>
      <dgm:spPr/>
      <dgm:t>
        <a:bodyPr/>
        <a:lstStyle/>
        <a:p>
          <a:pPr algn="l"/>
          <a:r>
            <a:rPr lang="en-US" sz="2400" dirty="0"/>
            <a:t>BE</a:t>
          </a:r>
          <a:r>
            <a:rPr lang="en-US" sz="2500" dirty="0"/>
            <a:t> </a:t>
          </a:r>
          <a:r>
            <a:rPr lang="en-US" sz="2000" dirty="0"/>
            <a:t>more </a:t>
          </a:r>
          <a:r>
            <a:rPr lang="en-US" sz="2000" b="1" dirty="0"/>
            <a:t>competitive</a:t>
          </a:r>
          <a:endParaRPr lang="en-US" sz="2000" dirty="0"/>
        </a:p>
      </dgm:t>
    </dgm:pt>
    <dgm:pt modelId="{5EFA216E-5419-445D-AC39-DFCD1A85861E}" type="parTrans" cxnId="{CD4FF4DC-2F3E-43A8-8177-1B0AF59DE8AE}">
      <dgm:prSet/>
      <dgm:spPr/>
      <dgm:t>
        <a:bodyPr/>
        <a:lstStyle/>
        <a:p>
          <a:endParaRPr lang="en-US"/>
        </a:p>
      </dgm:t>
    </dgm:pt>
    <dgm:pt modelId="{65658E7F-79FD-45E3-9221-021DF412F8C0}" type="sibTrans" cxnId="{CD4FF4DC-2F3E-43A8-8177-1B0AF59DE8AE}">
      <dgm:prSet/>
      <dgm:spPr/>
      <dgm:t>
        <a:bodyPr/>
        <a:lstStyle/>
        <a:p>
          <a:endParaRPr lang="en-US"/>
        </a:p>
      </dgm:t>
    </dgm:pt>
    <dgm:pt modelId="{92B381EF-72C1-4772-A47C-5FE1248C239B}">
      <dgm:prSet phldrT="[Text]" custT="1"/>
      <dgm:spPr/>
      <dgm:t>
        <a:bodyPr/>
        <a:lstStyle/>
        <a:p>
          <a:pPr algn="l"/>
          <a:r>
            <a:rPr lang="en-US" sz="2400" dirty="0"/>
            <a:t>INCREASE</a:t>
          </a:r>
          <a:r>
            <a:rPr lang="en-US" sz="2500" dirty="0"/>
            <a:t> </a:t>
          </a:r>
          <a:r>
            <a:rPr lang="en-US" sz="2000" b="1" dirty="0"/>
            <a:t>presence on the ground </a:t>
          </a:r>
          <a:endParaRPr lang="en-US" sz="2500" dirty="0"/>
        </a:p>
      </dgm:t>
    </dgm:pt>
    <dgm:pt modelId="{5574CD3C-2568-49C3-B9C3-AFAA15A1A7B8}" type="parTrans" cxnId="{C2891AB4-A4B7-4426-9F9A-3BA131F84BCB}">
      <dgm:prSet/>
      <dgm:spPr/>
      <dgm:t>
        <a:bodyPr/>
        <a:lstStyle/>
        <a:p>
          <a:endParaRPr lang="en-US"/>
        </a:p>
      </dgm:t>
    </dgm:pt>
    <dgm:pt modelId="{C847999E-B635-4E8E-9A90-3AABB8916143}" type="sibTrans" cxnId="{C2891AB4-A4B7-4426-9F9A-3BA131F84BCB}">
      <dgm:prSet/>
      <dgm:spPr/>
      <dgm:t>
        <a:bodyPr/>
        <a:lstStyle/>
        <a:p>
          <a:endParaRPr lang="en-US"/>
        </a:p>
      </dgm:t>
    </dgm:pt>
    <dgm:pt modelId="{3A9BF93C-E598-49E7-A5C6-F0CE2F437259}">
      <dgm:prSet custT="1"/>
      <dgm:spPr/>
      <dgm:t>
        <a:bodyPr/>
        <a:lstStyle/>
        <a:p>
          <a:pPr algn="l"/>
          <a:r>
            <a:rPr lang="en-US" sz="2400" dirty="0"/>
            <a:t>MEET</a:t>
          </a:r>
          <a:r>
            <a:rPr lang="en-US" sz="2000" dirty="0"/>
            <a:t> the demands for </a:t>
          </a:r>
          <a:r>
            <a:rPr lang="en-US" sz="2000" b="1" dirty="0"/>
            <a:t>research-for-development solutions</a:t>
          </a:r>
          <a:r>
            <a:rPr lang="en-US" sz="2000" dirty="0"/>
            <a:t> at scale</a:t>
          </a:r>
        </a:p>
      </dgm:t>
    </dgm:pt>
    <dgm:pt modelId="{4314174A-1CBF-4B6E-82F0-FBC60F1A3C52}" type="parTrans" cxnId="{D49A6FE9-6304-4870-916F-CBA985BB7872}">
      <dgm:prSet/>
      <dgm:spPr/>
      <dgm:t>
        <a:bodyPr/>
        <a:lstStyle/>
        <a:p>
          <a:endParaRPr lang="en-US"/>
        </a:p>
      </dgm:t>
    </dgm:pt>
    <dgm:pt modelId="{3AD06146-8715-4CC6-9F26-CB987C46F35F}" type="sibTrans" cxnId="{D49A6FE9-6304-4870-916F-CBA985BB7872}">
      <dgm:prSet/>
      <dgm:spPr/>
      <dgm:t>
        <a:bodyPr/>
        <a:lstStyle/>
        <a:p>
          <a:endParaRPr lang="en-US"/>
        </a:p>
      </dgm:t>
    </dgm:pt>
    <dgm:pt modelId="{7183F90E-8473-4204-84AD-D6F138157715}">
      <dgm:prSet custT="1"/>
      <dgm:spPr/>
      <dgm:t>
        <a:bodyPr/>
        <a:lstStyle/>
        <a:p>
          <a:pPr algn="l"/>
          <a:r>
            <a:rPr lang="en-US" sz="2400" dirty="0"/>
            <a:t>INCREASE</a:t>
          </a:r>
          <a:r>
            <a:rPr lang="en-US" sz="2300" b="1" dirty="0"/>
            <a:t> </a:t>
          </a:r>
          <a:r>
            <a:rPr lang="en-US" sz="2000" dirty="0"/>
            <a:t>capacity to address emerging issues – </a:t>
          </a:r>
          <a:r>
            <a:rPr lang="en-US" sz="2000" b="1" dirty="0"/>
            <a:t>size matters </a:t>
          </a:r>
          <a:endParaRPr lang="en-US" sz="2000" dirty="0"/>
        </a:p>
      </dgm:t>
    </dgm:pt>
    <dgm:pt modelId="{55A1D7FC-85E8-4E99-A874-887166E7C313}" type="parTrans" cxnId="{B4EE4DDE-590A-4F9C-A7A9-DB5D33BE25E4}">
      <dgm:prSet/>
      <dgm:spPr/>
      <dgm:t>
        <a:bodyPr/>
        <a:lstStyle/>
        <a:p>
          <a:endParaRPr lang="en-US"/>
        </a:p>
      </dgm:t>
    </dgm:pt>
    <dgm:pt modelId="{46B0144B-7D06-4F21-8D1B-CD192F2A0D46}" type="sibTrans" cxnId="{B4EE4DDE-590A-4F9C-A7A9-DB5D33BE25E4}">
      <dgm:prSet/>
      <dgm:spPr/>
      <dgm:t>
        <a:bodyPr/>
        <a:lstStyle/>
        <a:p>
          <a:endParaRPr lang="en-US"/>
        </a:p>
      </dgm:t>
    </dgm:pt>
    <dgm:pt modelId="{AA160FF8-33C3-4BBB-A03F-F40D1BB1261F}" type="pres">
      <dgm:prSet presAssocID="{48B2580E-49AF-4B4E-AC89-B6A8FB2F1C26}" presName="linearFlow" presStyleCnt="0">
        <dgm:presLayoutVars>
          <dgm:dir/>
          <dgm:resizeHandles val="exact"/>
        </dgm:presLayoutVars>
      </dgm:prSet>
      <dgm:spPr/>
    </dgm:pt>
    <dgm:pt modelId="{E6EF3300-9636-4F1F-81B1-6F2A86522154}" type="pres">
      <dgm:prSet presAssocID="{E071672B-9D97-4C98-B194-7ECFD3512991}" presName="composite" presStyleCnt="0"/>
      <dgm:spPr/>
    </dgm:pt>
    <dgm:pt modelId="{942B5E2F-474F-47E4-B821-3FC2CF970E1F}" type="pres">
      <dgm:prSet presAssocID="{E071672B-9D97-4C98-B194-7ECFD3512991}" presName="imgShp" presStyleLbl="fgImgPlace1" presStyleIdx="0" presStyleCnt="5"/>
      <dgm:spPr>
        <a:prstGeom prst="rect">
          <a:avLst/>
        </a:prstGeom>
        <a:solidFill>
          <a:srgbClr val="F9E58C"/>
        </a:solidFill>
        <a:ln>
          <a:noFill/>
        </a:ln>
      </dgm:spPr>
    </dgm:pt>
    <dgm:pt modelId="{3EE9E0CF-B27E-4967-A1A5-47C29F77BB51}" type="pres">
      <dgm:prSet presAssocID="{E071672B-9D97-4C98-B194-7ECFD3512991}" presName="txShp" presStyleLbl="node1" presStyleIdx="0" presStyleCnt="5" custScaleY="78127">
        <dgm:presLayoutVars>
          <dgm:bulletEnabled val="1"/>
        </dgm:presLayoutVars>
      </dgm:prSet>
      <dgm:spPr/>
    </dgm:pt>
    <dgm:pt modelId="{ACF0263B-FD8C-47D1-9D3D-67CE3BB886E8}" type="pres">
      <dgm:prSet presAssocID="{90071511-E458-4DF0-984C-37DDA2D6ACDE}" presName="spacing" presStyleCnt="0"/>
      <dgm:spPr/>
    </dgm:pt>
    <dgm:pt modelId="{E3B52EA7-7088-4C4D-AAE0-1D879093B78C}" type="pres">
      <dgm:prSet presAssocID="{3A9BF93C-E598-49E7-A5C6-F0CE2F437259}" presName="composite" presStyleCnt="0"/>
      <dgm:spPr/>
    </dgm:pt>
    <dgm:pt modelId="{67E69A29-F8DD-41F0-A7D0-CCF4823A6AC9}" type="pres">
      <dgm:prSet presAssocID="{3A9BF93C-E598-49E7-A5C6-F0CE2F437259}" presName="imgShp" presStyleLbl="fgImgPlace1" presStyleIdx="1" presStyleCnt="5"/>
      <dgm:spPr>
        <a:prstGeom prst="rect">
          <a:avLst/>
        </a:prstGeom>
        <a:solidFill>
          <a:srgbClr val="F4BF93"/>
        </a:solidFill>
        <a:ln>
          <a:noFill/>
        </a:ln>
      </dgm:spPr>
    </dgm:pt>
    <dgm:pt modelId="{97463378-1361-44FA-BD59-294E56D75292}" type="pres">
      <dgm:prSet presAssocID="{3A9BF93C-E598-49E7-A5C6-F0CE2F437259}" presName="txShp" presStyleLbl="node1" presStyleIdx="1" presStyleCnt="5" custScaleY="78127">
        <dgm:presLayoutVars>
          <dgm:bulletEnabled val="1"/>
        </dgm:presLayoutVars>
      </dgm:prSet>
      <dgm:spPr/>
    </dgm:pt>
    <dgm:pt modelId="{F683AEA6-9469-4337-AE28-A0DF51C10C50}" type="pres">
      <dgm:prSet presAssocID="{3AD06146-8715-4CC6-9F26-CB987C46F35F}" presName="spacing" presStyleCnt="0"/>
      <dgm:spPr/>
    </dgm:pt>
    <dgm:pt modelId="{D64A6CE1-52FB-4CC5-A02C-2E0D11AA8ADE}" type="pres">
      <dgm:prSet presAssocID="{7183F90E-8473-4204-84AD-D6F138157715}" presName="composite" presStyleCnt="0"/>
      <dgm:spPr/>
    </dgm:pt>
    <dgm:pt modelId="{E92464C5-1755-4C90-95FE-5A5F3143D447}" type="pres">
      <dgm:prSet presAssocID="{7183F90E-8473-4204-84AD-D6F138157715}" presName="imgShp" presStyleLbl="fgImgPlace1" presStyleIdx="2" presStyleCnt="5"/>
      <dgm:spPr>
        <a:prstGeom prst="rect">
          <a:avLst/>
        </a:prstGeom>
        <a:solidFill>
          <a:srgbClr val="80CAA5"/>
        </a:solidFill>
        <a:ln>
          <a:noFill/>
        </a:ln>
      </dgm:spPr>
    </dgm:pt>
    <dgm:pt modelId="{DE4AE6DF-55B4-417B-A755-9142C639899D}" type="pres">
      <dgm:prSet presAssocID="{7183F90E-8473-4204-84AD-D6F138157715}" presName="txShp" presStyleLbl="node1" presStyleIdx="2" presStyleCnt="5" custScaleY="78127">
        <dgm:presLayoutVars>
          <dgm:bulletEnabled val="1"/>
        </dgm:presLayoutVars>
      </dgm:prSet>
      <dgm:spPr/>
    </dgm:pt>
    <dgm:pt modelId="{7FAB7F34-5544-4D74-8D4C-8CCE5E647873}" type="pres">
      <dgm:prSet presAssocID="{46B0144B-7D06-4F21-8D1B-CD192F2A0D46}" presName="spacing" presStyleCnt="0"/>
      <dgm:spPr/>
    </dgm:pt>
    <dgm:pt modelId="{83D3E6C7-A8BB-4517-BB98-7C0AD639D72C}" type="pres">
      <dgm:prSet presAssocID="{9426DB21-21CB-4B0E-B00E-3DC6483C18A6}" presName="composite" presStyleCnt="0"/>
      <dgm:spPr/>
    </dgm:pt>
    <dgm:pt modelId="{B806B74F-2985-4645-B385-1B3A2A6389F2}" type="pres">
      <dgm:prSet presAssocID="{9426DB21-21CB-4B0E-B00E-3DC6483C18A6}" presName="imgShp" presStyleLbl="fgImgPlace1" presStyleIdx="3" presStyleCnt="5"/>
      <dgm:spPr>
        <a:prstGeom prst="rect">
          <a:avLst/>
        </a:prstGeom>
        <a:solidFill>
          <a:srgbClr val="DD9D93"/>
        </a:solidFill>
        <a:ln>
          <a:noFill/>
        </a:ln>
      </dgm:spPr>
    </dgm:pt>
    <dgm:pt modelId="{9D17C755-0CF0-45FC-AFB6-73C67EBD5152}" type="pres">
      <dgm:prSet presAssocID="{9426DB21-21CB-4B0E-B00E-3DC6483C18A6}" presName="txShp" presStyleLbl="node1" presStyleIdx="3" presStyleCnt="5" custScaleY="78127">
        <dgm:presLayoutVars>
          <dgm:bulletEnabled val="1"/>
        </dgm:presLayoutVars>
      </dgm:prSet>
      <dgm:spPr/>
    </dgm:pt>
    <dgm:pt modelId="{C082CEC6-F38A-4490-B631-CCA4AD1222AD}" type="pres">
      <dgm:prSet presAssocID="{65658E7F-79FD-45E3-9221-021DF412F8C0}" presName="spacing" presStyleCnt="0"/>
      <dgm:spPr/>
    </dgm:pt>
    <dgm:pt modelId="{31EA8F68-4B4F-419E-AA39-2963343637E4}" type="pres">
      <dgm:prSet presAssocID="{92B381EF-72C1-4772-A47C-5FE1248C239B}" presName="composite" presStyleCnt="0"/>
      <dgm:spPr/>
    </dgm:pt>
    <dgm:pt modelId="{29144BF8-24A0-4A39-9D7B-F42835BF168E}" type="pres">
      <dgm:prSet presAssocID="{92B381EF-72C1-4772-A47C-5FE1248C239B}" presName="imgShp" presStyleLbl="fgImgPlace1" presStyleIdx="4" presStyleCnt="5"/>
      <dgm:spPr>
        <a:prstGeom prst="rect">
          <a:avLst/>
        </a:prstGeom>
        <a:solidFill>
          <a:srgbClr val="7FC4E3"/>
        </a:solidFill>
        <a:ln>
          <a:noFill/>
        </a:ln>
      </dgm:spPr>
    </dgm:pt>
    <dgm:pt modelId="{51243C75-4276-4AB1-A062-91131D0D7D05}" type="pres">
      <dgm:prSet presAssocID="{92B381EF-72C1-4772-A47C-5FE1248C239B}" presName="txShp" presStyleLbl="node1" presStyleIdx="4" presStyleCnt="5" custScaleY="78127">
        <dgm:presLayoutVars>
          <dgm:bulletEnabled val="1"/>
        </dgm:presLayoutVars>
      </dgm:prSet>
      <dgm:spPr/>
    </dgm:pt>
  </dgm:ptLst>
  <dgm:cxnLst>
    <dgm:cxn modelId="{1997971E-CEE6-4D1F-8132-B452576B2901}" srcId="{48B2580E-49AF-4B4E-AC89-B6A8FB2F1C26}" destId="{E071672B-9D97-4C98-B194-7ECFD3512991}" srcOrd="0" destOrd="0" parTransId="{D3C48EE8-6874-411D-9688-89CFCCCEF679}" sibTransId="{90071511-E458-4DF0-984C-37DDA2D6ACDE}"/>
    <dgm:cxn modelId="{2322CE3A-9B9D-40AC-B50B-C14FBBFDE773}" type="presOf" srcId="{92B381EF-72C1-4772-A47C-5FE1248C239B}" destId="{51243C75-4276-4AB1-A062-91131D0D7D05}" srcOrd="0" destOrd="0" presId="urn:microsoft.com/office/officeart/2005/8/layout/vList3"/>
    <dgm:cxn modelId="{A5230849-879A-48F4-B384-20603EAF7C30}" type="presOf" srcId="{7183F90E-8473-4204-84AD-D6F138157715}" destId="{DE4AE6DF-55B4-417B-A755-9142C639899D}" srcOrd="0" destOrd="0" presId="urn:microsoft.com/office/officeart/2005/8/layout/vList3"/>
    <dgm:cxn modelId="{6FEB6973-53B3-4D75-98A3-64CFE054CC0F}" type="presOf" srcId="{9426DB21-21CB-4B0E-B00E-3DC6483C18A6}" destId="{9D17C755-0CF0-45FC-AFB6-73C67EBD5152}" srcOrd="0" destOrd="0" presId="urn:microsoft.com/office/officeart/2005/8/layout/vList3"/>
    <dgm:cxn modelId="{1908527A-D6BE-4602-B799-4C9DC5973041}" type="presOf" srcId="{E071672B-9D97-4C98-B194-7ECFD3512991}" destId="{3EE9E0CF-B27E-4967-A1A5-47C29F77BB51}" srcOrd="0" destOrd="0" presId="urn:microsoft.com/office/officeart/2005/8/layout/vList3"/>
    <dgm:cxn modelId="{C2891AB4-A4B7-4426-9F9A-3BA131F84BCB}" srcId="{48B2580E-49AF-4B4E-AC89-B6A8FB2F1C26}" destId="{92B381EF-72C1-4772-A47C-5FE1248C239B}" srcOrd="4" destOrd="0" parTransId="{5574CD3C-2568-49C3-B9C3-AFAA15A1A7B8}" sibTransId="{C847999E-B635-4E8E-9A90-3AABB8916143}"/>
    <dgm:cxn modelId="{F81E07BA-867F-48E1-ADBB-C59C781057D8}" type="presOf" srcId="{3A9BF93C-E598-49E7-A5C6-F0CE2F437259}" destId="{97463378-1361-44FA-BD59-294E56D75292}" srcOrd="0" destOrd="0" presId="urn:microsoft.com/office/officeart/2005/8/layout/vList3"/>
    <dgm:cxn modelId="{CD4FF4DC-2F3E-43A8-8177-1B0AF59DE8AE}" srcId="{48B2580E-49AF-4B4E-AC89-B6A8FB2F1C26}" destId="{9426DB21-21CB-4B0E-B00E-3DC6483C18A6}" srcOrd="3" destOrd="0" parTransId="{5EFA216E-5419-445D-AC39-DFCD1A85861E}" sibTransId="{65658E7F-79FD-45E3-9221-021DF412F8C0}"/>
    <dgm:cxn modelId="{B4EE4DDE-590A-4F9C-A7A9-DB5D33BE25E4}" srcId="{48B2580E-49AF-4B4E-AC89-B6A8FB2F1C26}" destId="{7183F90E-8473-4204-84AD-D6F138157715}" srcOrd="2" destOrd="0" parTransId="{55A1D7FC-85E8-4E99-A874-887166E7C313}" sibTransId="{46B0144B-7D06-4F21-8D1B-CD192F2A0D46}"/>
    <dgm:cxn modelId="{D49A6FE9-6304-4870-916F-CBA985BB7872}" srcId="{48B2580E-49AF-4B4E-AC89-B6A8FB2F1C26}" destId="{3A9BF93C-E598-49E7-A5C6-F0CE2F437259}" srcOrd="1" destOrd="0" parTransId="{4314174A-1CBF-4B6E-82F0-FBC60F1A3C52}" sibTransId="{3AD06146-8715-4CC6-9F26-CB987C46F35F}"/>
    <dgm:cxn modelId="{B439A3F8-9252-4C38-86C2-AE26463ECA5C}" type="presOf" srcId="{48B2580E-49AF-4B4E-AC89-B6A8FB2F1C26}" destId="{AA160FF8-33C3-4BBB-A03F-F40D1BB1261F}" srcOrd="0" destOrd="0" presId="urn:microsoft.com/office/officeart/2005/8/layout/vList3"/>
    <dgm:cxn modelId="{6D4EB40C-0EB1-43C8-914A-3189811ADD07}" type="presParOf" srcId="{AA160FF8-33C3-4BBB-A03F-F40D1BB1261F}" destId="{E6EF3300-9636-4F1F-81B1-6F2A86522154}" srcOrd="0" destOrd="0" presId="urn:microsoft.com/office/officeart/2005/8/layout/vList3"/>
    <dgm:cxn modelId="{084BD8E9-E27D-4154-9432-FB021A8808FC}" type="presParOf" srcId="{E6EF3300-9636-4F1F-81B1-6F2A86522154}" destId="{942B5E2F-474F-47E4-B821-3FC2CF970E1F}" srcOrd="0" destOrd="0" presId="urn:microsoft.com/office/officeart/2005/8/layout/vList3"/>
    <dgm:cxn modelId="{EB211A72-35D3-419A-81F0-8D32F71A5A98}" type="presParOf" srcId="{E6EF3300-9636-4F1F-81B1-6F2A86522154}" destId="{3EE9E0CF-B27E-4967-A1A5-47C29F77BB51}" srcOrd="1" destOrd="0" presId="urn:microsoft.com/office/officeart/2005/8/layout/vList3"/>
    <dgm:cxn modelId="{17BEF026-8064-4B07-8659-75B96BB786FA}" type="presParOf" srcId="{AA160FF8-33C3-4BBB-A03F-F40D1BB1261F}" destId="{ACF0263B-FD8C-47D1-9D3D-67CE3BB886E8}" srcOrd="1" destOrd="0" presId="urn:microsoft.com/office/officeart/2005/8/layout/vList3"/>
    <dgm:cxn modelId="{2F18D194-CCAA-469F-A1AB-2B00DA349608}" type="presParOf" srcId="{AA160FF8-33C3-4BBB-A03F-F40D1BB1261F}" destId="{E3B52EA7-7088-4C4D-AAE0-1D879093B78C}" srcOrd="2" destOrd="0" presId="urn:microsoft.com/office/officeart/2005/8/layout/vList3"/>
    <dgm:cxn modelId="{6E0A97BF-7C96-4776-A650-688E9E6159AB}" type="presParOf" srcId="{E3B52EA7-7088-4C4D-AAE0-1D879093B78C}" destId="{67E69A29-F8DD-41F0-A7D0-CCF4823A6AC9}" srcOrd="0" destOrd="0" presId="urn:microsoft.com/office/officeart/2005/8/layout/vList3"/>
    <dgm:cxn modelId="{F18BC69B-AEE4-497B-B74D-1DA6A000D956}" type="presParOf" srcId="{E3B52EA7-7088-4C4D-AAE0-1D879093B78C}" destId="{97463378-1361-44FA-BD59-294E56D75292}" srcOrd="1" destOrd="0" presId="urn:microsoft.com/office/officeart/2005/8/layout/vList3"/>
    <dgm:cxn modelId="{04C33832-D2E8-4F06-9DAF-4660F82B1DFB}" type="presParOf" srcId="{AA160FF8-33C3-4BBB-A03F-F40D1BB1261F}" destId="{F683AEA6-9469-4337-AE28-A0DF51C10C50}" srcOrd="3" destOrd="0" presId="urn:microsoft.com/office/officeart/2005/8/layout/vList3"/>
    <dgm:cxn modelId="{449B9AC0-C16D-4806-80EA-57BB242C7E80}" type="presParOf" srcId="{AA160FF8-33C3-4BBB-A03F-F40D1BB1261F}" destId="{D64A6CE1-52FB-4CC5-A02C-2E0D11AA8ADE}" srcOrd="4" destOrd="0" presId="urn:microsoft.com/office/officeart/2005/8/layout/vList3"/>
    <dgm:cxn modelId="{EB8D06D0-D968-45E6-BB34-E92B22A02623}" type="presParOf" srcId="{D64A6CE1-52FB-4CC5-A02C-2E0D11AA8ADE}" destId="{E92464C5-1755-4C90-95FE-5A5F3143D447}" srcOrd="0" destOrd="0" presId="urn:microsoft.com/office/officeart/2005/8/layout/vList3"/>
    <dgm:cxn modelId="{334E8ACA-E146-4C59-84FE-B71DAD307775}" type="presParOf" srcId="{D64A6CE1-52FB-4CC5-A02C-2E0D11AA8ADE}" destId="{DE4AE6DF-55B4-417B-A755-9142C639899D}" srcOrd="1" destOrd="0" presId="urn:microsoft.com/office/officeart/2005/8/layout/vList3"/>
    <dgm:cxn modelId="{F54D3E4A-08F9-4743-BA00-9A548E6ACDE6}" type="presParOf" srcId="{AA160FF8-33C3-4BBB-A03F-F40D1BB1261F}" destId="{7FAB7F34-5544-4D74-8D4C-8CCE5E647873}" srcOrd="5" destOrd="0" presId="urn:microsoft.com/office/officeart/2005/8/layout/vList3"/>
    <dgm:cxn modelId="{762535A3-128C-4557-953B-AFD3CFF81E14}" type="presParOf" srcId="{AA160FF8-33C3-4BBB-A03F-F40D1BB1261F}" destId="{83D3E6C7-A8BB-4517-BB98-7C0AD639D72C}" srcOrd="6" destOrd="0" presId="urn:microsoft.com/office/officeart/2005/8/layout/vList3"/>
    <dgm:cxn modelId="{D2B8DF6D-EA0A-445D-ADF6-89106E10C709}" type="presParOf" srcId="{83D3E6C7-A8BB-4517-BB98-7C0AD639D72C}" destId="{B806B74F-2985-4645-B385-1B3A2A6389F2}" srcOrd="0" destOrd="0" presId="urn:microsoft.com/office/officeart/2005/8/layout/vList3"/>
    <dgm:cxn modelId="{DB34BC8D-C705-4F80-9E0A-C70E5DF5E481}" type="presParOf" srcId="{83D3E6C7-A8BB-4517-BB98-7C0AD639D72C}" destId="{9D17C755-0CF0-45FC-AFB6-73C67EBD5152}" srcOrd="1" destOrd="0" presId="urn:microsoft.com/office/officeart/2005/8/layout/vList3"/>
    <dgm:cxn modelId="{F335E749-3FB0-4218-AEF1-91D5812BC0A6}" type="presParOf" srcId="{AA160FF8-33C3-4BBB-A03F-F40D1BB1261F}" destId="{C082CEC6-F38A-4490-B631-CCA4AD1222AD}" srcOrd="7" destOrd="0" presId="urn:microsoft.com/office/officeart/2005/8/layout/vList3"/>
    <dgm:cxn modelId="{7F056CEE-C5B6-41BF-8D88-2CF3E531284D}" type="presParOf" srcId="{AA160FF8-33C3-4BBB-A03F-F40D1BB1261F}" destId="{31EA8F68-4B4F-419E-AA39-2963343637E4}" srcOrd="8" destOrd="0" presId="urn:microsoft.com/office/officeart/2005/8/layout/vList3"/>
    <dgm:cxn modelId="{4D2A3A00-1C00-458D-9514-FCF43848CF88}" type="presParOf" srcId="{31EA8F68-4B4F-419E-AA39-2963343637E4}" destId="{29144BF8-24A0-4A39-9D7B-F42835BF168E}" srcOrd="0" destOrd="0" presId="urn:microsoft.com/office/officeart/2005/8/layout/vList3"/>
    <dgm:cxn modelId="{5094761D-0B68-4623-AF43-6C681E6A3FE1}" type="presParOf" srcId="{31EA8F68-4B4F-419E-AA39-2963343637E4}" destId="{51243C75-4276-4AB1-A062-91131D0D7D0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9E0CF-B27E-4967-A1A5-47C29F77BB51}">
      <dsp:nvSpPr>
        <dsp:cNvPr id="0" name=""/>
        <dsp:cNvSpPr/>
      </dsp:nvSpPr>
      <dsp:spPr>
        <a:xfrm rot="10800000">
          <a:off x="2303898" y="78434"/>
          <a:ext cx="8442902" cy="55408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</a:t>
          </a:r>
          <a:r>
            <a:rPr lang="en-US" sz="2000" kern="1200" dirty="0"/>
            <a:t> </a:t>
          </a:r>
          <a:r>
            <a:rPr lang="en-US" sz="2000" b="1" kern="1200" dirty="0"/>
            <a:t>significant synergies </a:t>
          </a:r>
          <a:r>
            <a:rPr lang="en-US" sz="2000" kern="1200" dirty="0"/>
            <a:t>to achieve more impact</a:t>
          </a:r>
        </a:p>
      </dsp:txBody>
      <dsp:txXfrm rot="10800000">
        <a:off x="2442419" y="78434"/>
        <a:ext cx="8304381" cy="554085"/>
      </dsp:txXfrm>
    </dsp:sp>
    <dsp:sp modelId="{942B5E2F-474F-47E4-B821-3FC2CF970E1F}">
      <dsp:nvSpPr>
        <dsp:cNvPr id="0" name=""/>
        <dsp:cNvSpPr/>
      </dsp:nvSpPr>
      <dsp:spPr>
        <a:xfrm>
          <a:off x="1949292" y="871"/>
          <a:ext cx="709211" cy="709211"/>
        </a:xfrm>
        <a:prstGeom prst="rect">
          <a:avLst/>
        </a:prstGeom>
        <a:solidFill>
          <a:srgbClr val="F9E5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63378-1361-44FA-BD59-294E56D75292}">
      <dsp:nvSpPr>
        <dsp:cNvPr id="0" name=""/>
        <dsp:cNvSpPr/>
      </dsp:nvSpPr>
      <dsp:spPr>
        <a:xfrm rot="10800000">
          <a:off x="2303898" y="965139"/>
          <a:ext cx="8442902" cy="55408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MEET</a:t>
          </a:r>
          <a:r>
            <a:rPr lang="en-US" sz="2000" kern="1200" dirty="0"/>
            <a:t> the demands for </a:t>
          </a:r>
          <a:r>
            <a:rPr lang="en-US" sz="2000" b="1" kern="1200" dirty="0"/>
            <a:t>research-for-development solutions</a:t>
          </a:r>
          <a:r>
            <a:rPr lang="en-US" sz="2000" kern="1200" dirty="0"/>
            <a:t> at scale</a:t>
          </a:r>
        </a:p>
      </dsp:txBody>
      <dsp:txXfrm rot="10800000">
        <a:off x="2442419" y="965139"/>
        <a:ext cx="8304381" cy="554085"/>
      </dsp:txXfrm>
    </dsp:sp>
    <dsp:sp modelId="{67E69A29-F8DD-41F0-A7D0-CCF4823A6AC9}">
      <dsp:nvSpPr>
        <dsp:cNvPr id="0" name=""/>
        <dsp:cNvSpPr/>
      </dsp:nvSpPr>
      <dsp:spPr>
        <a:xfrm>
          <a:off x="1949292" y="887576"/>
          <a:ext cx="709211" cy="709211"/>
        </a:xfrm>
        <a:prstGeom prst="rect">
          <a:avLst/>
        </a:prstGeom>
        <a:solidFill>
          <a:srgbClr val="F4BF9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AE6DF-55B4-417B-A755-9142C639899D}">
      <dsp:nvSpPr>
        <dsp:cNvPr id="0" name=""/>
        <dsp:cNvSpPr/>
      </dsp:nvSpPr>
      <dsp:spPr>
        <a:xfrm rot="10800000">
          <a:off x="2303898" y="1851844"/>
          <a:ext cx="8442902" cy="55408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INCREASE</a:t>
          </a:r>
          <a:r>
            <a:rPr lang="en-US" sz="2300" b="1" kern="1200" dirty="0"/>
            <a:t> </a:t>
          </a:r>
          <a:r>
            <a:rPr lang="en-US" sz="2000" kern="1200" dirty="0"/>
            <a:t>capacity to address emerging issues – </a:t>
          </a:r>
          <a:r>
            <a:rPr lang="en-US" sz="2000" b="1" kern="1200" dirty="0"/>
            <a:t>size matters </a:t>
          </a:r>
          <a:endParaRPr lang="en-US" sz="2000" kern="1200" dirty="0"/>
        </a:p>
      </dsp:txBody>
      <dsp:txXfrm rot="10800000">
        <a:off x="2442419" y="1851844"/>
        <a:ext cx="8304381" cy="554085"/>
      </dsp:txXfrm>
    </dsp:sp>
    <dsp:sp modelId="{E92464C5-1755-4C90-95FE-5A5F3143D447}">
      <dsp:nvSpPr>
        <dsp:cNvPr id="0" name=""/>
        <dsp:cNvSpPr/>
      </dsp:nvSpPr>
      <dsp:spPr>
        <a:xfrm>
          <a:off x="1949292" y="1774281"/>
          <a:ext cx="709211" cy="709211"/>
        </a:xfrm>
        <a:prstGeom prst="rect">
          <a:avLst/>
        </a:prstGeom>
        <a:solidFill>
          <a:srgbClr val="80CAA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7C755-0CF0-45FC-AFB6-73C67EBD5152}">
      <dsp:nvSpPr>
        <dsp:cNvPr id="0" name=""/>
        <dsp:cNvSpPr/>
      </dsp:nvSpPr>
      <dsp:spPr>
        <a:xfrm rot="10800000">
          <a:off x="2303898" y="2738550"/>
          <a:ext cx="8442902" cy="55408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</a:t>
          </a:r>
          <a:r>
            <a:rPr lang="en-US" sz="2500" kern="1200" dirty="0"/>
            <a:t> </a:t>
          </a:r>
          <a:r>
            <a:rPr lang="en-US" sz="2000" kern="1200" dirty="0"/>
            <a:t>more </a:t>
          </a:r>
          <a:r>
            <a:rPr lang="en-US" sz="2000" b="1" kern="1200" dirty="0"/>
            <a:t>competitive</a:t>
          </a:r>
          <a:endParaRPr lang="en-US" sz="2000" kern="1200" dirty="0"/>
        </a:p>
      </dsp:txBody>
      <dsp:txXfrm rot="10800000">
        <a:off x="2442419" y="2738550"/>
        <a:ext cx="8304381" cy="554085"/>
      </dsp:txXfrm>
    </dsp:sp>
    <dsp:sp modelId="{B806B74F-2985-4645-B385-1B3A2A6389F2}">
      <dsp:nvSpPr>
        <dsp:cNvPr id="0" name=""/>
        <dsp:cNvSpPr/>
      </dsp:nvSpPr>
      <dsp:spPr>
        <a:xfrm>
          <a:off x="1949292" y="2660987"/>
          <a:ext cx="709211" cy="709211"/>
        </a:xfrm>
        <a:prstGeom prst="rect">
          <a:avLst/>
        </a:prstGeom>
        <a:solidFill>
          <a:srgbClr val="DD9D9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43C75-4276-4AB1-A062-91131D0D7D05}">
      <dsp:nvSpPr>
        <dsp:cNvPr id="0" name=""/>
        <dsp:cNvSpPr/>
      </dsp:nvSpPr>
      <dsp:spPr>
        <a:xfrm rot="10800000">
          <a:off x="2303898" y="3625255"/>
          <a:ext cx="8442902" cy="55408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3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INCREASE</a:t>
          </a:r>
          <a:r>
            <a:rPr lang="en-US" sz="2500" kern="1200" dirty="0"/>
            <a:t> </a:t>
          </a:r>
          <a:r>
            <a:rPr lang="en-US" sz="2000" b="1" kern="1200" dirty="0"/>
            <a:t>presence on the ground </a:t>
          </a:r>
          <a:endParaRPr lang="en-US" sz="2500" kern="1200" dirty="0"/>
        </a:p>
      </dsp:txBody>
      <dsp:txXfrm rot="10800000">
        <a:off x="2442419" y="3625255"/>
        <a:ext cx="8304381" cy="554085"/>
      </dsp:txXfrm>
    </dsp:sp>
    <dsp:sp modelId="{29144BF8-24A0-4A39-9D7B-F42835BF168E}">
      <dsp:nvSpPr>
        <dsp:cNvPr id="0" name=""/>
        <dsp:cNvSpPr/>
      </dsp:nvSpPr>
      <dsp:spPr>
        <a:xfrm>
          <a:off x="1949292" y="3547692"/>
          <a:ext cx="709211" cy="709211"/>
        </a:xfrm>
        <a:prstGeom prst="rect">
          <a:avLst/>
        </a:prstGeom>
        <a:solidFill>
          <a:srgbClr val="7FC4E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72AFF-F9EE-4120-B668-6CEFFEC55766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5FF9A-C23C-4AA2-8A16-CB4D66B8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9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966F1-B8C9-42D1-92A0-7493E060C9E6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DC3FB-429A-4D1F-B634-C1DD2A66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STAFF ONLY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5134B-7FA3-401F-9AAD-918F2151A78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0" y="1686385"/>
            <a:ext cx="5654468" cy="2387600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Presentation title (max 4 lines)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0" y="4328429"/>
            <a:ext cx="5654468" cy="2380019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306249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4110E468-7EB4-41E8-A419-4DEFC4A9D6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53477"/>
          </a:xfrm>
        </p:spPr>
        <p:txBody>
          <a:bodyPr/>
          <a:lstStyle/>
          <a:p>
            <a:r>
              <a:rPr lang="en-US" dirty="0"/>
              <a:t>Title here (2 lines 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526"/>
            <a:ext cx="10515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3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D375749-BD34-4358-853F-EA9F3BBCED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087660"/>
          </a:xfrm>
        </p:spPr>
        <p:txBody>
          <a:bodyPr/>
          <a:lstStyle/>
          <a:p>
            <a:r>
              <a:rPr lang="en-US" dirty="0"/>
              <a:t>Title here (2 lines max)</a:t>
            </a:r>
          </a:p>
        </p:txBody>
      </p:sp>
    </p:spTree>
    <p:extLst>
      <p:ext uri="{BB962C8B-B14F-4D97-AF65-F5344CB8AC3E}">
        <p14:creationId xmlns:p14="http://schemas.microsoft.com/office/powerpoint/2010/main" val="118312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5F36427-8C2B-47CA-A380-BE3B780AEB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photo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7938"/>
            <a:ext cx="5289846" cy="1600200"/>
          </a:xfrm>
          <a:solidFill>
            <a:srgbClr val="FFFFFF">
              <a:alpha val="60000"/>
            </a:srgbClr>
          </a:solidFill>
        </p:spPr>
        <p:txBody>
          <a:bodyPr anchor="b"/>
          <a:lstStyle>
            <a:lvl1pPr marL="36576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356500"/>
            <a:ext cx="5289846" cy="3941750"/>
          </a:xfrm>
          <a:solidFill>
            <a:srgbClr val="FFFFFF">
              <a:alpha val="60000"/>
            </a:srgbClr>
          </a:solidFill>
        </p:spPr>
        <p:txBody>
          <a:bodyPr/>
          <a:lstStyle>
            <a:lvl1pPr marL="64008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67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1A82784B-F588-4DAD-83BA-977A877D9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48" y="435709"/>
            <a:ext cx="10977073" cy="931365"/>
          </a:xfrm>
        </p:spPr>
        <p:txBody>
          <a:bodyPr anchor="t">
            <a:normAutofit/>
          </a:bodyPr>
          <a:lstStyle>
            <a:lvl1pPr>
              <a:defRPr lang="en-US" sz="3600" b="1" kern="1200" baseline="0" dirty="0">
                <a:solidFill>
                  <a:srgbClr val="00336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Title here (2 lines max)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75161" y="1632247"/>
            <a:ext cx="5964965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8" y="1632246"/>
            <a:ext cx="5219178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rgbClr val="3B383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537" y="2744330"/>
            <a:ext cx="5654138" cy="1289286"/>
          </a:xfrm>
        </p:spPr>
        <p:txBody>
          <a:bodyPr>
            <a:noAutofit/>
          </a:bodyPr>
          <a:lstStyle>
            <a:lvl1pPr algn="ctr"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96000" y="4358073"/>
            <a:ext cx="5654675" cy="1854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rgbClr val="FFCD33"/>
                </a:solidFill>
              </a:defRPr>
            </a:lvl2pPr>
            <a:lvl3pPr marL="914400" indent="0" algn="ctr">
              <a:buNone/>
              <a:defRPr sz="2000">
                <a:solidFill>
                  <a:srgbClr val="FFCD33"/>
                </a:solidFill>
              </a:defRPr>
            </a:lvl3pPr>
            <a:lvl4pPr marL="1371600" indent="0" algn="ctr">
              <a:buNone/>
              <a:defRPr sz="2000">
                <a:solidFill>
                  <a:srgbClr val="FFCD33"/>
                </a:solidFill>
              </a:defRPr>
            </a:lvl4pPr>
            <a:lvl5pPr marL="1828800" indent="0" algn="ctr">
              <a:buNone/>
              <a:defRPr sz="2000">
                <a:solidFill>
                  <a:srgbClr val="FFCD3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81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81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336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091826"/>
            <a:ext cx="5654468" cy="2387600"/>
          </a:xfrm>
        </p:spPr>
        <p:txBody>
          <a:bodyPr>
            <a:normAutofit/>
          </a:bodyPr>
          <a:lstStyle/>
          <a:p>
            <a:r>
              <a:rPr lang="en-US" dirty="0"/>
              <a:t>The Alliance of Bioversity International and CIAT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Author</a:t>
            </a:r>
          </a:p>
          <a:p>
            <a:r>
              <a:rPr lang="en-US" dirty="0"/>
              <a:t>Position</a:t>
            </a:r>
          </a:p>
          <a:p>
            <a:endParaRPr lang="en-US" dirty="0"/>
          </a:p>
          <a:p>
            <a:r>
              <a:rPr lang="en-US" dirty="0"/>
              <a:t>Email</a:t>
            </a:r>
          </a:p>
          <a:p>
            <a:r>
              <a:rPr lang="en-US" dirty="0"/>
              <a:t>Place &amp; Date</a:t>
            </a:r>
          </a:p>
        </p:txBody>
      </p:sp>
    </p:spTree>
    <p:extLst>
      <p:ext uri="{BB962C8B-B14F-4D97-AF65-F5344CB8AC3E}">
        <p14:creationId xmlns:p14="http://schemas.microsoft.com/office/powerpoint/2010/main" val="304786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Alliance?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24614474"/>
              </p:ext>
            </p:extLst>
          </p:nvPr>
        </p:nvGraphicFramePr>
        <p:xfrm>
          <a:off x="-958363" y="1430435"/>
          <a:ext cx="12696094" cy="4257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980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24" y="623413"/>
            <a:ext cx="11268075" cy="1053477"/>
          </a:xfrm>
        </p:spPr>
        <p:txBody>
          <a:bodyPr>
            <a:noAutofit/>
          </a:bodyPr>
          <a:lstStyle/>
          <a:p>
            <a:r>
              <a:rPr lang="en-GB" sz="3200" dirty="0"/>
              <a:t>Bioversity International and CIAT Memorandum of Understanding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8A921-6CF4-4EAF-89E0-145C085519A3}"/>
              </a:ext>
            </a:extLst>
          </p:cNvPr>
          <p:cNvSpPr/>
          <p:nvPr/>
        </p:nvSpPr>
        <p:spPr>
          <a:xfrm>
            <a:off x="5608190" y="3872984"/>
            <a:ext cx="242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2314C4D-1887-4BEB-B527-D71AFCAFBEB6}"/>
              </a:ext>
            </a:extLst>
          </p:cNvPr>
          <p:cNvSpPr/>
          <p:nvPr/>
        </p:nvSpPr>
        <p:spPr>
          <a:xfrm>
            <a:off x="694107" y="2469244"/>
            <a:ext cx="3474720" cy="27956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8178-3F41-4526-AB5E-C1BB54254BA4}"/>
              </a:ext>
            </a:extLst>
          </p:cNvPr>
          <p:cNvSpPr txBox="1"/>
          <p:nvPr/>
        </p:nvSpPr>
        <p:spPr>
          <a:xfrm>
            <a:off x="682877" y="3585892"/>
            <a:ext cx="3485950" cy="1200329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sz="2400" dirty="0">
                <a:solidFill>
                  <a:srgbClr val="3B3838"/>
                </a:solidFill>
              </a:rPr>
              <a:t>One Board of Trustees &amp; one Chief Executive Officer based in Rome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1718" y="2156015"/>
            <a:ext cx="1365524" cy="1364266"/>
            <a:chOff x="960818" y="2156015"/>
            <a:chExt cx="1365524" cy="1364266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2D32EF-EF6B-40DA-A4AD-10A5D74B97F3}"/>
                </a:ext>
              </a:extLst>
            </p:cNvPr>
            <p:cNvSpPr/>
            <p:nvPr/>
          </p:nvSpPr>
          <p:spPr>
            <a:xfrm>
              <a:off x="960818" y="2156015"/>
              <a:ext cx="1365524" cy="13642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Graphic 17" descr="Lecturer">
              <a:extLst>
                <a:ext uri="{FF2B5EF4-FFF2-40B4-BE49-F238E27FC236}">
                  <a16:creationId xmlns:a16="http://schemas.microsoft.com/office/drawing/2014/main" id="{796DEAF0-A066-4F88-947E-AE95AA902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339" y="2293458"/>
              <a:ext cx="1004482" cy="1004482"/>
            </a:xfrm>
            <a:prstGeom prst="rect">
              <a:avLst/>
            </a:prstGeom>
            <a:grpFill/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DEC342B-5C70-4996-A5EB-0CEDAFC4FDA2}"/>
              </a:ext>
            </a:extLst>
          </p:cNvPr>
          <p:cNvSpPr/>
          <p:nvPr/>
        </p:nvSpPr>
        <p:spPr>
          <a:xfrm>
            <a:off x="4493664" y="2469244"/>
            <a:ext cx="3474720" cy="27956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DC3DC-FCAC-4CC3-9DFB-747B4EF462E1}"/>
              </a:ext>
            </a:extLst>
          </p:cNvPr>
          <p:cNvSpPr txBox="1"/>
          <p:nvPr/>
        </p:nvSpPr>
        <p:spPr>
          <a:xfrm>
            <a:off x="4504892" y="3566337"/>
            <a:ext cx="3463492" cy="1569660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sz="2400" dirty="0">
                <a:solidFill>
                  <a:srgbClr val="3B3838"/>
                </a:solidFill>
              </a:rPr>
              <a:t>Hubs in Africa, Asia, Europe and Latin America &amp; common research programs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3861" y="2126982"/>
            <a:ext cx="1362456" cy="1362456"/>
            <a:chOff x="4584759" y="2126982"/>
            <a:chExt cx="1362456" cy="1362456"/>
          </a:xfr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272609-3B0C-4541-840E-29E6915B8AE2}"/>
                </a:ext>
              </a:extLst>
            </p:cNvPr>
            <p:cNvSpPr/>
            <p:nvPr/>
          </p:nvSpPr>
          <p:spPr>
            <a:xfrm>
              <a:off x="4584759" y="2126982"/>
              <a:ext cx="1362456" cy="13624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Graphic 22" descr="Map with pin">
              <a:extLst>
                <a:ext uri="{FF2B5EF4-FFF2-40B4-BE49-F238E27FC236}">
                  <a16:creationId xmlns:a16="http://schemas.microsoft.com/office/drawing/2014/main" id="{FE3E63BA-EBF4-46E9-B84A-507FCA0AF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9793" y="2233577"/>
              <a:ext cx="1095453" cy="1095453"/>
            </a:xfrm>
            <a:prstGeom prst="rect">
              <a:avLst/>
            </a:prstGeom>
            <a:grpFill/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9579F4B-A0D0-4D2F-A64D-A484EF8A9525}"/>
              </a:ext>
            </a:extLst>
          </p:cNvPr>
          <p:cNvSpPr/>
          <p:nvPr/>
        </p:nvSpPr>
        <p:spPr>
          <a:xfrm>
            <a:off x="8340667" y="2496527"/>
            <a:ext cx="3474720" cy="27707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2005C7-53BD-4BC7-905D-2C010B90F526}"/>
              </a:ext>
            </a:extLst>
          </p:cNvPr>
          <p:cNvSpPr txBox="1"/>
          <p:nvPr/>
        </p:nvSpPr>
        <p:spPr>
          <a:xfrm>
            <a:off x="8351895" y="3566337"/>
            <a:ext cx="3413603" cy="830997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sz="2400" dirty="0">
                <a:solidFill>
                  <a:srgbClr val="3B3838"/>
                </a:solidFill>
              </a:rPr>
              <a:t>Harmonized support services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05632" y="2089009"/>
            <a:ext cx="1362456" cy="1362456"/>
            <a:chOff x="8205632" y="2089009"/>
            <a:chExt cx="1362456" cy="1362456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CBEF9C-C14A-4B13-9CFA-D86C76C5D904}"/>
                </a:ext>
              </a:extLst>
            </p:cNvPr>
            <p:cNvSpPr/>
            <p:nvPr/>
          </p:nvSpPr>
          <p:spPr>
            <a:xfrm>
              <a:off x="8205632" y="2089009"/>
              <a:ext cx="1362456" cy="13624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" name="Graphic 27" descr="Upward trend">
              <a:extLst>
                <a:ext uri="{FF2B5EF4-FFF2-40B4-BE49-F238E27FC236}">
                  <a16:creationId xmlns:a16="http://schemas.microsoft.com/office/drawing/2014/main" id="{4D8B1056-7715-40B5-A4A9-86E548B06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666" y="2231118"/>
              <a:ext cx="1100579" cy="1100579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909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615723" y="3248476"/>
            <a:ext cx="2385971" cy="241046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11698" y="3248476"/>
            <a:ext cx="2385971" cy="241046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8921" y="-31442"/>
            <a:ext cx="2533291" cy="1463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accent3"/>
                </a:solidFill>
              </a:rPr>
              <a:t>Vision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921" y="959697"/>
            <a:ext cx="5354128" cy="1193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n w="0"/>
                <a:solidFill>
                  <a:srgbClr val="3B3838"/>
                </a:solidFill>
              </a:rPr>
              <a:t>Food systems and landscapes that sustain the planet, drive prosperity, and nourish people.</a:t>
            </a:r>
          </a:p>
          <a:p>
            <a:pPr algn="just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8268" y="191407"/>
            <a:ext cx="5354128" cy="1017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accent2"/>
                </a:solidFill>
              </a:rPr>
              <a:t>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28268" y="959696"/>
            <a:ext cx="5354128" cy="1193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n w="0"/>
                <a:solidFill>
                  <a:srgbClr val="3B3838"/>
                </a:solidFill>
              </a:rPr>
              <a:t>We deliver research-based solutions that harness agricultural biodiversity and sustainably transform food systems to improve people’s lives.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932" y="2032799"/>
            <a:ext cx="7433094" cy="1017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accent1"/>
                </a:solidFill>
              </a:rPr>
              <a:t>Strategic objectives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78921" y="1037332"/>
            <a:ext cx="5369941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28268" y="1027983"/>
            <a:ext cx="5369941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9947" y="2897058"/>
            <a:ext cx="11158262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24D4ED-DFB9-4889-A82D-017DA937369C}"/>
              </a:ext>
            </a:extLst>
          </p:cNvPr>
          <p:cNvSpPr txBox="1"/>
          <p:nvPr/>
        </p:nvSpPr>
        <p:spPr>
          <a:xfrm>
            <a:off x="874138" y="3923709"/>
            <a:ext cx="2093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B3838"/>
                </a:solidFill>
              </a:rPr>
              <a:t>People consume diverse, nutritious and safe </a:t>
            </a:r>
            <a:r>
              <a:rPr lang="en-US" b="1" dirty="0">
                <a:solidFill>
                  <a:schemeClr val="accent1"/>
                </a:solidFill>
              </a:rPr>
              <a:t>foods</a:t>
            </a:r>
            <a:r>
              <a:rPr lang="en-US" dirty="0">
                <a:solidFill>
                  <a:srgbClr val="3B3838"/>
                </a:solidFill>
              </a:rPr>
              <a:t>.</a:t>
            </a:r>
            <a:endParaRPr lang="en-GB" dirty="0">
              <a:solidFill>
                <a:srgbClr val="3B383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B6BF8-755A-43A8-B2DC-B32967AE69E0}"/>
              </a:ext>
            </a:extLst>
          </p:cNvPr>
          <p:cNvSpPr txBox="1"/>
          <p:nvPr/>
        </p:nvSpPr>
        <p:spPr>
          <a:xfrm>
            <a:off x="3680270" y="3923709"/>
            <a:ext cx="2108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B3838"/>
                </a:solidFill>
              </a:rPr>
              <a:t>People participate in and benefit from inclusive, innovative and diversified </a:t>
            </a:r>
            <a:br>
              <a:rPr lang="en-US" dirty="0">
                <a:solidFill>
                  <a:srgbClr val="3B3838"/>
                </a:solidFill>
              </a:rPr>
            </a:br>
            <a:r>
              <a:rPr lang="en-US" dirty="0" err="1">
                <a:solidFill>
                  <a:srgbClr val="3B3838"/>
                </a:solidFill>
              </a:rPr>
              <a:t>agri</a:t>
            </a:r>
            <a:r>
              <a:rPr lang="en-US" dirty="0">
                <a:solidFill>
                  <a:srgbClr val="3B3838"/>
                </a:solidFill>
              </a:rPr>
              <a:t>-food </a:t>
            </a:r>
            <a:r>
              <a:rPr lang="en-US" b="1" dirty="0">
                <a:solidFill>
                  <a:schemeClr val="accent1"/>
                </a:solidFill>
              </a:rPr>
              <a:t>markets</a:t>
            </a:r>
            <a:r>
              <a:rPr lang="en-US" dirty="0">
                <a:solidFill>
                  <a:srgbClr val="3B3838"/>
                </a:solidFill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D8D4B0-6C2B-42B6-90F3-C85861742DDF}"/>
              </a:ext>
            </a:extLst>
          </p:cNvPr>
          <p:cNvSpPr txBox="1"/>
          <p:nvPr/>
        </p:nvSpPr>
        <p:spPr>
          <a:xfrm>
            <a:off x="6630391" y="3923709"/>
            <a:ext cx="2283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B3838"/>
                </a:solidFill>
              </a:rPr>
              <a:t>People sustainably manage farms, forests and </a:t>
            </a:r>
            <a:r>
              <a:rPr lang="en-US" b="1" dirty="0">
                <a:solidFill>
                  <a:schemeClr val="accent1"/>
                </a:solidFill>
              </a:rPr>
              <a:t>landscapes</a:t>
            </a:r>
            <a:r>
              <a:rPr lang="en-US" dirty="0">
                <a:solidFill>
                  <a:srgbClr val="3B3838"/>
                </a:solidFill>
              </a:rPr>
              <a:t> that are productive and resilient to climate change.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963EF3-7DFB-42C7-9FDE-C8F95EF42162}"/>
              </a:ext>
            </a:extLst>
          </p:cNvPr>
          <p:cNvSpPr txBox="1"/>
          <p:nvPr/>
        </p:nvSpPr>
        <p:spPr>
          <a:xfrm>
            <a:off x="9534416" y="3923709"/>
            <a:ext cx="2223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B3838"/>
                </a:solidFill>
              </a:rPr>
              <a:t>Communities and institutions sustainably use and safeguard agricultural </a:t>
            </a:r>
            <a:r>
              <a:rPr lang="en-US" b="1" dirty="0">
                <a:solidFill>
                  <a:schemeClr val="accent1"/>
                </a:solidFill>
              </a:rPr>
              <a:t>biodiversity</a:t>
            </a:r>
            <a:r>
              <a:rPr lang="en-US" dirty="0">
                <a:solidFill>
                  <a:srgbClr val="3B3838"/>
                </a:solidFill>
              </a:rPr>
              <a:t>.</a:t>
            </a:r>
            <a:endParaRPr lang="en-GB" dirty="0">
              <a:solidFill>
                <a:srgbClr val="3B3838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734D52F-32EE-4A7A-B182-E6B3C558B7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7512" y="3056153"/>
            <a:ext cx="985444" cy="8064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C55C00-D4F5-49B9-9FAD-089805AD4A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983" y="3018682"/>
            <a:ext cx="1065708" cy="843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6528160" y="3248476"/>
            <a:ext cx="2385971" cy="241046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446425" y="3248476"/>
            <a:ext cx="2385971" cy="241046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CE2151-DD44-4FD1-BEF4-D4069643D1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5777" y="2994091"/>
            <a:ext cx="973138" cy="8723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Placeholder 9">
            <a:extLst>
              <a:ext uri="{FF2B5EF4-FFF2-40B4-BE49-F238E27FC236}">
                <a16:creationId xmlns:a16="http://schemas.microsoft.com/office/drawing/2014/main" id="{9A107D67-440A-4E96-81F0-1E97001A2B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1737" y="3018682"/>
            <a:ext cx="1054082" cy="853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34FF0FA-98C3-439E-8142-1A7408F77FC3}"/>
              </a:ext>
            </a:extLst>
          </p:cNvPr>
          <p:cNvSpPr/>
          <p:nvPr/>
        </p:nvSpPr>
        <p:spPr>
          <a:xfrm>
            <a:off x="322507" y="6072561"/>
            <a:ext cx="8620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*Vision, mission and strategic objectives were agreed in the 2018 Memorandum of Understanding but subject to change as strategy and results framework, operational &amp; board discussions advance during 2019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15042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5E0C187-A922-4A44-A937-28FF5EB6311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Alliance Roadmap:</a:t>
            </a:r>
            <a:br>
              <a:rPr lang="en-US"/>
            </a:br>
            <a:r>
              <a:rPr lang="en-US"/>
              <a:t>Strategy &amp; Results Framework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354330" indent="0">
              <a:buNone/>
            </a:pPr>
            <a:r>
              <a:rPr lang="en-US" sz="2400" dirty="0"/>
              <a:t>SCOPE</a:t>
            </a:r>
            <a:endParaRPr lang="en-US" sz="2400" dirty="0">
              <a:cs typeface="Calibri"/>
            </a:endParaRPr>
          </a:p>
          <a:p>
            <a:r>
              <a:rPr lang="en-GB" sz="2400" dirty="0"/>
              <a:t>Developing a joint future strategy and results framework </a:t>
            </a:r>
            <a:endParaRPr lang="en-GB" sz="2400" dirty="0">
              <a:cs typeface="Calibri"/>
            </a:endParaRPr>
          </a:p>
          <a:p>
            <a:r>
              <a:rPr lang="en-GB" sz="2400" dirty="0"/>
              <a:t>Positioning in the context of global challenges </a:t>
            </a:r>
            <a:endParaRPr lang="en-GB" sz="2400" dirty="0">
              <a:cs typeface="Calibri"/>
            </a:endParaRPr>
          </a:p>
          <a:p>
            <a:r>
              <a:rPr lang="en-GB" sz="2400" dirty="0"/>
              <a:t>Exploring new business models and partnership options.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637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1D2B80F5-B979-4641-8D1F-274D033D1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1" t="8726" r="181" b="4537"/>
          <a:stretch/>
        </p:blipFill>
        <p:spPr>
          <a:xfrm>
            <a:off x="-2209" y="698290"/>
            <a:ext cx="12196428" cy="550334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21561"/>
            <a:ext cx="10515600" cy="1087660"/>
          </a:xfrm>
        </p:spPr>
        <p:txBody>
          <a:bodyPr/>
          <a:lstStyle/>
          <a:p>
            <a:r>
              <a:rPr lang="en-US" dirty="0"/>
              <a:t>Where we work</a:t>
            </a:r>
          </a:p>
        </p:txBody>
      </p:sp>
    </p:spTree>
    <p:extLst>
      <p:ext uri="{BB962C8B-B14F-4D97-AF65-F5344CB8AC3E}">
        <p14:creationId xmlns:p14="http://schemas.microsoft.com/office/powerpoint/2010/main" val="19515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partners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583"/>
            <a:ext cx="10109200" cy="4388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scientists work with global, national and local partners – UN agencies, international financial institutions, national research organizations, governments, civil society organizations and private sector – vital to delivering impact at scale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Alliance is part of CGIAR, a global research partnership for a food-secure future. </a:t>
            </a:r>
          </a:p>
        </p:txBody>
      </p:sp>
    </p:spTree>
    <p:extLst>
      <p:ext uri="{BB962C8B-B14F-4D97-AF65-F5344CB8AC3E}">
        <p14:creationId xmlns:p14="http://schemas.microsoft.com/office/powerpoint/2010/main" val="404833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537" y="2744329"/>
            <a:ext cx="5654138" cy="129283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Author</a:t>
            </a:r>
          </a:p>
          <a:p>
            <a:r>
              <a:rPr lang="en-US" dirty="0"/>
              <a:t>Position</a:t>
            </a:r>
          </a:p>
          <a:p>
            <a:endParaRPr lang="en-US" dirty="0"/>
          </a:p>
          <a:p>
            <a:r>
              <a:rPr lang="en-US" dirty="0"/>
              <a:t>Email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31166"/>
      </p:ext>
    </p:extLst>
  </p:cSld>
  <p:clrMapOvr>
    <a:masterClrMapping/>
  </p:clrMapOvr>
</p:sld>
</file>

<file path=ppt/theme/theme1.xml><?xml version="1.0" encoding="utf-8"?>
<a:theme xmlns:a="http://schemas.openxmlformats.org/drawingml/2006/main" name="Alliance Theme">
  <a:themeElements>
    <a:clrScheme name="Alliance Palette">
      <a:dk1>
        <a:srgbClr val="003366"/>
      </a:dk1>
      <a:lt1>
        <a:sysClr val="window" lastClr="FFFFFF"/>
      </a:lt1>
      <a:dk2>
        <a:srgbClr val="163F6D"/>
      </a:dk2>
      <a:lt2>
        <a:srgbClr val="E7E6E6"/>
      </a:lt2>
      <a:accent1>
        <a:srgbClr val="006EB6"/>
      </a:accent1>
      <a:accent2>
        <a:srgbClr val="98CA45"/>
      </a:accent2>
      <a:accent3>
        <a:srgbClr val="358540"/>
      </a:accent3>
      <a:accent4>
        <a:srgbClr val="F7D93D"/>
      </a:accent4>
      <a:accent5>
        <a:srgbClr val="F78B33"/>
      </a:accent5>
      <a:accent6>
        <a:srgbClr val="8F3F98"/>
      </a:accent6>
      <a:hlink>
        <a:srgbClr val="BB3A25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err="1" smtClean="0">
            <a:solidFill>
              <a:srgbClr val="3B3838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liance_template_new master" id="{1353E131-414F-4C59-A2B3-F6C621ECF13B}" vid="{B68305C8-F722-4292-8F3D-9A822FB12D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EAC31A130FB243A299732FB16D3406" ma:contentTypeVersion="9" ma:contentTypeDescription="Create a new document." ma:contentTypeScope="" ma:versionID="da3a3b7ced57afda942592fa8f0da0bc">
  <xsd:schema xmlns:xsd="http://www.w3.org/2001/XMLSchema" xmlns:xs="http://www.w3.org/2001/XMLSchema" xmlns:p="http://schemas.microsoft.com/office/2006/metadata/properties" xmlns:ns2="1e0c6494-4752-4cd3-a9cd-d8e65fbba871" xmlns:ns3="d9f0e262-0d7e-4afa-bfd0-525efcec3e08" targetNamespace="http://schemas.microsoft.com/office/2006/metadata/properties" ma:root="true" ma:fieldsID="f1a2124e88666e636ce02abd5552912c" ns2:_="" ns3:_="">
    <xsd:import namespace="1e0c6494-4752-4cd3-a9cd-d8e65fbba871"/>
    <xsd:import namespace="d9f0e262-0d7e-4afa-bfd0-525efcec3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c6494-4752-4cd3-a9cd-d8e65fbba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0e262-0d7e-4afa-bfd0-525efcec3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E69849-8B94-4FDA-BB1C-E709E96F6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0c6494-4752-4cd3-a9cd-d8e65fbba871"/>
    <ds:schemaRef ds:uri="d9f0e262-0d7e-4afa-bfd0-525efcec3e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002511-2067-49F3-BAA7-148B1E98F0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AAEBF6-E685-49FF-AB83-160D553D290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Alliance_template_new master 22April</Template>
  <TotalTime>450</TotalTime>
  <Words>307</Words>
  <Application>Microsoft Macintosh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Alliance Theme</vt:lpstr>
      <vt:lpstr>The Alliance of Bioversity International and CIAT</vt:lpstr>
      <vt:lpstr>Why the Alliance?</vt:lpstr>
      <vt:lpstr>Bioversity International and CIAT Memorandum of Understanding</vt:lpstr>
      <vt:lpstr>PowerPoint Presentation</vt:lpstr>
      <vt:lpstr>Alliance Roadmap: Strategy &amp; Results Framework </vt:lpstr>
      <vt:lpstr>Where we work</vt:lpstr>
      <vt:lpstr>Our partners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(max 4 lines)</dc:title>
  <dc:creator>Capozio, Nora (Bioversity)</dc:creator>
  <cp:lastModifiedBy>De Sousa, Kaue Alliance Bioversity-CIAT)</cp:lastModifiedBy>
  <cp:revision>80</cp:revision>
  <dcterms:created xsi:type="dcterms:W3CDTF">2019-04-23T13:06:02Z</dcterms:created>
  <dcterms:modified xsi:type="dcterms:W3CDTF">2020-03-01T12:51:16Z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0x010100C2EAC31A130FB243A299732FB16D3406</vt:lpwstr>
  </property>
</Properties>
</file>