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512" r:id="rId2"/>
    <p:sldId id="564" r:id="rId3"/>
    <p:sldId id="594" r:id="rId4"/>
    <p:sldId id="565" r:id="rId5"/>
    <p:sldId id="593" r:id="rId6"/>
    <p:sldId id="581" r:id="rId7"/>
    <p:sldId id="575" r:id="rId8"/>
    <p:sldId id="580" r:id="rId9"/>
    <p:sldId id="588" r:id="rId10"/>
    <p:sldId id="557" r:id="rId11"/>
    <p:sldId id="589" r:id="rId12"/>
    <p:sldId id="590" r:id="rId13"/>
    <p:sldId id="572" r:id="rId14"/>
    <p:sldId id="579" r:id="rId15"/>
    <p:sldId id="5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rfas, Jeremy (Bioversity)" initials="CJ(" lastIdx="2" clrIdx="0"/>
  <p:cmAuthor id="2" name="Jonathan Steinke" initials="JS" lastIdx="2" clrIdx="1">
    <p:extLst>
      <p:ext uri="{19B8F6BF-5375-455C-9EA6-DF929625EA0E}">
        <p15:presenceInfo xmlns:p15="http://schemas.microsoft.com/office/powerpoint/2012/main" userId="Jonathan Steink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002060"/>
    <a:srgbClr val="FBAA3F"/>
    <a:srgbClr val="BF0000"/>
    <a:srgbClr val="5B9BD5"/>
    <a:srgbClr val="DEEBF7"/>
    <a:srgbClr val="003580"/>
    <a:srgbClr val="FFD766"/>
    <a:srgbClr val="031B01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67" autoAdjust="0"/>
    <p:restoredTop sz="86131" autoAdjust="0"/>
  </p:normalViewPr>
  <p:slideViewPr>
    <p:cSldViewPr snapToGrid="0">
      <p:cViewPr varScale="1">
        <p:scale>
          <a:sx n="63" d="100"/>
          <a:sy n="63" d="100"/>
        </p:scale>
        <p:origin x="58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513E0-7336-4473-9727-AD417CF7512C}" type="datetimeFigureOut">
              <a:rPr lang="en-GB" smtClean="0"/>
              <a:t>2019-06-10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2C10B-1E91-4837-B1F6-750364BC5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403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13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2C10B-1E91-4837-B1F6-750364BC5CD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059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2C10B-1E91-4837-B1F6-750364BC5CD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971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2C10B-1E91-4837-B1F6-750364BC5CD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05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2C10B-1E91-4837-B1F6-750364BC5CD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745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2C10B-1E91-4837-B1F6-750364BC5CD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922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  <a:p>
            <a:pPr>
              <a:buNone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9D1D2-B705-4471-B063-7F87D466E46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92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  <a:p>
            <a:pPr>
              <a:buNone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9D1D2-B705-4471-B063-7F87D466E46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74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  <a:p>
            <a:pPr>
              <a:buNone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9D1D2-B705-4471-B063-7F87D466E46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98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2C10B-1E91-4837-B1F6-750364BC5CD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578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2C10B-1E91-4837-B1F6-750364BC5CD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128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  <a:p>
            <a:pPr>
              <a:buNone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9D1D2-B705-4471-B063-7F87D466E46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47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2C10B-1E91-4837-B1F6-750364BC5CD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56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2C10B-1E91-4837-B1F6-750364BC5CD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357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B6E2-81B5-41F9-B79D-315FFFE461FC}" type="datetimeFigureOut">
              <a:rPr lang="en-GB" smtClean="0"/>
              <a:t>2019-06-10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AB44-8089-4FEF-AE7B-371D05F5CB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067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B6E2-81B5-41F9-B79D-315FFFE461FC}" type="datetimeFigureOut">
              <a:rPr lang="en-GB" smtClean="0"/>
              <a:t>2019-06-10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AB44-8089-4FEF-AE7B-371D05F5CB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15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B6E2-81B5-41F9-B79D-315FFFE461FC}" type="datetimeFigureOut">
              <a:rPr lang="en-GB" smtClean="0"/>
              <a:t>2019-06-10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AB44-8089-4FEF-AE7B-371D05F5CB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629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3245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>
            <a:spLocks noGrp="1"/>
          </p:cNvSpPr>
          <p:nvPr>
            <p:ph type="title" hasCustomPrompt="1"/>
          </p:nvPr>
        </p:nvSpPr>
        <p:spPr>
          <a:xfrm>
            <a:off x="614714" y="170123"/>
            <a:ext cx="10940348" cy="78555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1">
                <a:solidFill>
                  <a:srgbClr val="003580"/>
                </a:solidFill>
                <a:latin typeface="Arial Narrow" pitchFamily="34" charset="0"/>
                <a:cs typeface="Calibri" pitchFamily="34" charset="0"/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14714" y="1382124"/>
            <a:ext cx="10939333" cy="4784761"/>
          </a:xfrm>
          <a:prstGeom prst="rect">
            <a:avLst/>
          </a:prstGeom>
        </p:spPr>
        <p:txBody>
          <a:bodyPr/>
          <a:lstStyle>
            <a:lvl1pPr marL="0" indent="0">
              <a:buNone/>
              <a:tabLst>
                <a:tab pos="1828800" algn="l"/>
              </a:tabLst>
              <a:defRPr>
                <a:solidFill>
                  <a:schemeClr val="tx1"/>
                </a:solidFill>
                <a:latin typeface="+mj-lt"/>
              </a:defRPr>
            </a:lvl1pPr>
            <a:lvl2pPr indent="0">
              <a:buNone/>
              <a:tabLst>
                <a:tab pos="1828800" algn="l"/>
              </a:tabLst>
              <a:defRPr>
                <a:solidFill>
                  <a:schemeClr val="tx1"/>
                </a:solidFill>
                <a:latin typeface="+mj-lt"/>
              </a:defRPr>
            </a:lvl2pPr>
            <a:lvl3pPr indent="0">
              <a:buNone/>
              <a:tabLst>
                <a:tab pos="1828800" algn="l"/>
              </a:tabLst>
              <a:defRPr>
                <a:solidFill>
                  <a:schemeClr val="tx1"/>
                </a:solidFill>
                <a:latin typeface="+mj-lt"/>
              </a:defRPr>
            </a:lvl3pPr>
            <a:lvl4pPr indent="0">
              <a:buNone/>
              <a:tabLst>
                <a:tab pos="1828800" algn="l"/>
              </a:tabLst>
              <a:defRPr>
                <a:solidFill>
                  <a:schemeClr val="tx1"/>
                </a:solidFill>
                <a:latin typeface="+mj-lt"/>
              </a:defRPr>
            </a:lvl4pPr>
            <a:lvl5pPr indent="0">
              <a:buNone/>
              <a:tabLst>
                <a:tab pos="1828800" algn="l"/>
              </a:tabLst>
              <a:defRPr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Text</a:t>
            </a:r>
          </a:p>
          <a:p>
            <a:pPr lvl="0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0406240" y="6377472"/>
            <a:ext cx="1785761" cy="48052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7" name="Picture 6" descr="Bioversity FINAL out copy.g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70679" y="6446075"/>
            <a:ext cx="541347" cy="35391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6773080" y="6357450"/>
            <a:ext cx="5418920" cy="18000"/>
          </a:xfrm>
          <a:prstGeom prst="rect">
            <a:avLst/>
          </a:prstGeom>
          <a:gradFill flip="none" rotWithShape="1">
            <a:gsLst>
              <a:gs pos="27000">
                <a:srgbClr val="003580"/>
              </a:gs>
              <a:gs pos="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68730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line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>
            <a:spLocks noGrp="1"/>
          </p:cNvSpPr>
          <p:nvPr>
            <p:ph type="title" hasCustomPrompt="1"/>
          </p:nvPr>
        </p:nvSpPr>
        <p:spPr>
          <a:xfrm>
            <a:off x="614714" y="361517"/>
            <a:ext cx="10940348" cy="882493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ts val="3400"/>
              </a:lnSpc>
              <a:spcAft>
                <a:spcPts val="0"/>
              </a:spcAft>
              <a:defRPr sz="3200" b="1" baseline="0">
                <a:solidFill>
                  <a:srgbClr val="003580"/>
                </a:solidFill>
                <a:latin typeface="Arial Narrow" pitchFamily="34" charset="0"/>
                <a:cs typeface="Calibri" pitchFamily="34" charset="0"/>
              </a:defRPr>
            </a:lvl1pPr>
          </a:lstStyle>
          <a:p>
            <a:r>
              <a:rPr lang="en-US" dirty="0"/>
              <a:t>Master Title Slide </a:t>
            </a:r>
            <a:br>
              <a:rPr lang="en-US" dirty="0"/>
            </a:br>
            <a:r>
              <a:rPr lang="en-US" dirty="0"/>
              <a:t>Two-line Headline</a:t>
            </a:r>
            <a:br>
              <a:rPr lang="en-US" dirty="0"/>
            </a:br>
            <a:endParaRPr lang="en-CA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14714" y="1382124"/>
            <a:ext cx="10925156" cy="4784761"/>
          </a:xfrm>
          <a:prstGeom prst="rect">
            <a:avLst/>
          </a:prstGeom>
        </p:spPr>
        <p:txBody>
          <a:bodyPr/>
          <a:lstStyle>
            <a:lvl1pPr marL="0" indent="0">
              <a:buNone/>
              <a:tabLst>
                <a:tab pos="1828800" algn="l"/>
              </a:tabLst>
              <a:defRPr>
                <a:solidFill>
                  <a:schemeClr val="tx1"/>
                </a:solidFill>
                <a:latin typeface="+mj-lt"/>
              </a:defRPr>
            </a:lvl1pPr>
            <a:lvl2pPr indent="0">
              <a:buNone/>
              <a:tabLst>
                <a:tab pos="1828800" algn="l"/>
              </a:tabLst>
              <a:defRPr>
                <a:solidFill>
                  <a:schemeClr val="tx1"/>
                </a:solidFill>
                <a:latin typeface="+mj-lt"/>
              </a:defRPr>
            </a:lvl2pPr>
            <a:lvl3pPr indent="0">
              <a:buNone/>
              <a:tabLst>
                <a:tab pos="1828800" algn="l"/>
              </a:tabLst>
              <a:defRPr>
                <a:solidFill>
                  <a:schemeClr val="tx1"/>
                </a:solidFill>
                <a:latin typeface="+mj-lt"/>
              </a:defRPr>
            </a:lvl3pPr>
            <a:lvl4pPr indent="0">
              <a:buNone/>
              <a:tabLst>
                <a:tab pos="1828800" algn="l"/>
              </a:tabLst>
              <a:defRPr>
                <a:solidFill>
                  <a:schemeClr val="tx1"/>
                </a:solidFill>
                <a:latin typeface="+mj-lt"/>
              </a:defRPr>
            </a:lvl4pPr>
            <a:lvl5pPr indent="0">
              <a:buNone/>
              <a:tabLst>
                <a:tab pos="1828800" algn="l"/>
              </a:tabLst>
              <a:defRPr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Text</a:t>
            </a:r>
          </a:p>
          <a:p>
            <a:pPr lvl="0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0406240" y="6377472"/>
            <a:ext cx="1785761" cy="48052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Picture 10" descr="Bioversity FINAL out copy.g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70679" y="6446075"/>
            <a:ext cx="541347" cy="353914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6773080" y="6357450"/>
            <a:ext cx="5418920" cy="18000"/>
          </a:xfrm>
          <a:prstGeom prst="rect">
            <a:avLst/>
          </a:prstGeom>
          <a:gradFill flip="none" rotWithShape="1">
            <a:gsLst>
              <a:gs pos="27000">
                <a:srgbClr val="003580"/>
              </a:gs>
              <a:gs pos="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75080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B6E2-81B5-41F9-B79D-315FFFE461FC}" type="datetimeFigureOut">
              <a:rPr lang="en-GB" smtClean="0"/>
              <a:t>2019-06-10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AB44-8089-4FEF-AE7B-371D05F5CB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67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B6E2-81B5-41F9-B79D-315FFFE461FC}" type="datetimeFigureOut">
              <a:rPr lang="en-GB" smtClean="0"/>
              <a:t>2019-06-10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AB44-8089-4FEF-AE7B-371D05F5CB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64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B6E2-81B5-41F9-B79D-315FFFE461FC}" type="datetimeFigureOut">
              <a:rPr lang="en-GB" smtClean="0"/>
              <a:t>2019-06-10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AB44-8089-4FEF-AE7B-371D05F5CB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22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B6E2-81B5-41F9-B79D-315FFFE461FC}" type="datetimeFigureOut">
              <a:rPr lang="en-GB" smtClean="0"/>
              <a:t>2019-06-10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AB44-8089-4FEF-AE7B-371D05F5CB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363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B6E2-81B5-41F9-B79D-315FFFE461FC}" type="datetimeFigureOut">
              <a:rPr lang="en-GB" smtClean="0"/>
              <a:t>2019-06-10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AB44-8089-4FEF-AE7B-371D05F5CB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36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B6E2-81B5-41F9-B79D-315FFFE461FC}" type="datetimeFigureOut">
              <a:rPr lang="en-GB" smtClean="0"/>
              <a:t>2019-06-10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AB44-8089-4FEF-AE7B-371D05F5CB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91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B6E2-81B5-41F9-B79D-315FFFE461FC}" type="datetimeFigureOut">
              <a:rPr lang="en-GB" smtClean="0"/>
              <a:t>2019-06-10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AB44-8089-4FEF-AE7B-371D05F5CB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90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B6E2-81B5-41F9-B79D-315FFFE461FC}" type="datetimeFigureOut">
              <a:rPr lang="en-GB" smtClean="0"/>
              <a:t>2019-06-10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AB44-8089-4FEF-AE7B-371D05F5CB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61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5B6E2-81B5-41F9-B79D-315FFFE461FC}" type="datetimeFigureOut">
              <a:rPr lang="en-GB" smtClean="0"/>
              <a:t>2019-06-10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FAB44-8089-4FEF-AE7B-371D05F5CB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68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4.jp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jpe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7" Type="http://schemas.openxmlformats.org/officeDocument/2006/relationships/hyperlink" Target="mailto:k.desousa@cgiar.or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hyperlink" Target="mailto:kaue.desousa@inn.no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mage result for bioversity international whe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838" y="955167"/>
            <a:ext cx="6885699" cy="414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4156526"/>
            <a:ext cx="12192000" cy="199222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6960" y="4217486"/>
            <a:ext cx="115110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3200" b="1" dirty="0">
                <a:solidFill>
                  <a:schemeClr val="accent6">
                    <a:lumMod val="50000"/>
                  </a:schemeClr>
                </a:solidFill>
                <a:latin typeface="Arial Narrow" pitchFamily="34" charset="0"/>
                <a:cs typeface="Calibri" pitchFamily="34" charset="0"/>
              </a:rPr>
              <a:t>Crowdsourcing citizen-science for diversification and adaptation in agriculture: evidence from three continents</a:t>
            </a:r>
            <a:endParaRPr lang="en-US" sz="2000" b="1" i="1" dirty="0" smtClean="0">
              <a:solidFill>
                <a:schemeClr val="accent6">
                  <a:lumMod val="50000"/>
                </a:schemeClr>
              </a:solidFill>
              <a:latin typeface="Arial Narrow" pitchFamily="34" charset="0"/>
              <a:cs typeface="Calibri" pitchFamily="34" charset="0"/>
            </a:endParaRPr>
          </a:p>
          <a:p>
            <a:endParaRPr lang="en-US" sz="2000" b="1" i="1" dirty="0" smtClean="0">
              <a:solidFill>
                <a:schemeClr val="accent6">
                  <a:lumMod val="50000"/>
                </a:schemeClr>
              </a:solidFill>
              <a:latin typeface="Arial Narrow" pitchFamily="34" charset="0"/>
              <a:cs typeface="Calibri" pitchFamily="34" charset="0"/>
            </a:endParaRPr>
          </a:p>
          <a:p>
            <a:endParaRPr lang="en-US" sz="2000" b="1" i="1" dirty="0">
              <a:solidFill>
                <a:schemeClr val="accent6">
                  <a:lumMod val="50000"/>
                </a:schemeClr>
              </a:solidFill>
              <a:latin typeface="Arial Narrow" pitchFamily="34" charset="0"/>
              <a:cs typeface="Calibri" pitchFamily="34" charset="0"/>
            </a:endParaRPr>
          </a:p>
          <a:p>
            <a:r>
              <a:rPr lang="en-US" sz="2000" b="1" i="1" dirty="0" smtClean="0">
                <a:solidFill>
                  <a:schemeClr val="accent6">
                    <a:lumMod val="50000"/>
                  </a:schemeClr>
                </a:solidFill>
                <a:latin typeface="Arial Narrow" pitchFamily="34" charset="0"/>
                <a:cs typeface="Calibri" pitchFamily="34" charset="0"/>
              </a:rPr>
              <a:t>Kauê de Sousa</a:t>
            </a:r>
          </a:p>
          <a:p>
            <a:endParaRPr lang="en-US" sz="2000" b="1" i="1" dirty="0" smtClean="0">
              <a:solidFill>
                <a:schemeClr val="accent6">
                  <a:lumMod val="50000"/>
                </a:schemeClr>
              </a:solidFill>
              <a:latin typeface="Arial Narrow" pitchFamily="34" charset="0"/>
              <a:cs typeface="Calibri" pitchFamily="34" charset="0"/>
            </a:endParaRPr>
          </a:p>
        </p:txBody>
      </p:sp>
      <p:pic>
        <p:nvPicPr>
          <p:cNvPr id="13" name="Picture 12" descr="Bioversity FINAL out copy.gif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31453" y="155202"/>
            <a:ext cx="1506574" cy="1356097"/>
          </a:xfrm>
          <a:prstGeom prst="rect">
            <a:avLst/>
          </a:prstGeom>
        </p:spPr>
      </p:pic>
      <p:pic>
        <p:nvPicPr>
          <p:cNvPr id="1028" name="Picture 4" descr="Image result for hÃ¸gskolen i innlande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7" y="159190"/>
            <a:ext cx="2142725" cy="159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06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92" y="1022362"/>
            <a:ext cx="5857875" cy="2486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E6F938-B632-4AAB-A07A-4EC119B614A0}"/>
              </a:ext>
            </a:extLst>
          </p:cNvPr>
          <p:cNvSpPr txBox="1"/>
          <p:nvPr/>
        </p:nvSpPr>
        <p:spPr>
          <a:xfrm>
            <a:off x="0" y="0"/>
            <a:ext cx="11304396" cy="1476361"/>
          </a:xfrm>
          <a:prstGeom prst="rect">
            <a:avLst/>
          </a:prstGeom>
          <a:noFill/>
        </p:spPr>
        <p:txBody>
          <a:bodyPr anchor="ctr" anchorCtr="0">
            <a:normAutofit/>
          </a:bodyPr>
          <a:lstStyle>
            <a:lvl1pPr>
              <a:lnSpc>
                <a:spcPts val="2600"/>
              </a:lnSpc>
              <a:spcBef>
                <a:spcPct val="0"/>
              </a:spcBef>
              <a:buNone/>
              <a:defRPr sz="3200" b="1">
                <a:solidFill>
                  <a:srgbClr val="003580"/>
                </a:solidFill>
                <a:latin typeface="Arial Narrow" pitchFamily="34" charset="0"/>
                <a:ea typeface="+mj-ea"/>
                <a:cs typeface="Calibri" pitchFamily="34" charset="0"/>
              </a:defRPr>
            </a:lvl1pPr>
          </a:lstStyle>
          <a:p>
            <a:r>
              <a:rPr lang="en-GB" sz="3600" dirty="0" smtClean="0">
                <a:solidFill>
                  <a:schemeClr val="accent6">
                    <a:lumMod val="50000"/>
                  </a:schemeClr>
                </a:solidFill>
              </a:rPr>
              <a:t>Reduction </a:t>
            </a:r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of climate bias</a:t>
            </a:r>
          </a:p>
          <a:p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3171" y="3718850"/>
            <a:ext cx="59912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64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393"/>
    </mc:Choice>
    <mc:Fallback xmlns="">
      <p:transition xmlns:p14="http://schemas.microsoft.com/office/powerpoint/2010/main" spd="slow" advTm="130393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8E6F938-B632-4AAB-A07A-4EC119B614A0}"/>
              </a:ext>
            </a:extLst>
          </p:cNvPr>
          <p:cNvSpPr txBox="1"/>
          <p:nvPr/>
        </p:nvSpPr>
        <p:spPr>
          <a:xfrm>
            <a:off x="0" y="-72189"/>
            <a:ext cx="11304396" cy="1476361"/>
          </a:xfrm>
          <a:prstGeom prst="rect">
            <a:avLst/>
          </a:prstGeom>
          <a:noFill/>
        </p:spPr>
        <p:txBody>
          <a:bodyPr anchor="ctr" anchorCtr="0">
            <a:normAutofit/>
          </a:bodyPr>
          <a:lstStyle>
            <a:lvl1pPr>
              <a:lnSpc>
                <a:spcPts val="2600"/>
              </a:lnSpc>
              <a:spcBef>
                <a:spcPct val="0"/>
              </a:spcBef>
              <a:buNone/>
              <a:defRPr sz="3200" b="1">
                <a:solidFill>
                  <a:srgbClr val="003580"/>
                </a:solidFill>
                <a:latin typeface="Arial Narrow" pitchFamily="34" charset="0"/>
                <a:ea typeface="+mj-ea"/>
                <a:cs typeface="Calibri" pitchFamily="34" charset="0"/>
              </a:defRPr>
            </a:lvl1pPr>
          </a:lstStyle>
          <a:p>
            <a:r>
              <a:rPr lang="en-GB" sz="3600" dirty="0" smtClean="0">
                <a:solidFill>
                  <a:schemeClr val="accent6">
                    <a:lumMod val="50000"/>
                  </a:schemeClr>
                </a:solidFill>
              </a:rPr>
              <a:t>Incorporation of seasonal climate forecasts</a:t>
            </a:r>
            <a:endParaRPr lang="en-GB" sz="36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98" y="1917891"/>
            <a:ext cx="3306230" cy="33507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2050" y="1676088"/>
            <a:ext cx="4537550" cy="34488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0587" y="1676088"/>
            <a:ext cx="4150324" cy="344880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77747" y="1676088"/>
            <a:ext cx="352293" cy="3985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7456330" y="1917891"/>
            <a:ext cx="352293" cy="3985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2" descr="Image result for common beans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248" y="5459517"/>
            <a:ext cx="1510392" cy="113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age result for durum whea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659" y="5330375"/>
            <a:ext cx="1391077" cy="139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Related image"/>
          <p:cNvPicPr>
            <a:picLocks noChangeAspect="1" noChangeArrowheads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928"/>
          <a:stretch/>
        </p:blipFill>
        <p:spPr bwMode="auto">
          <a:xfrm>
            <a:off x="9285873" y="5336177"/>
            <a:ext cx="1657120" cy="125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81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393"/>
    </mc:Choice>
    <mc:Fallback xmlns="">
      <p:transition xmlns:p14="http://schemas.microsoft.com/office/powerpoint/2010/main" spd="slow" advTm="130393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8E6F938-B632-4AAB-A07A-4EC119B614A0}"/>
              </a:ext>
            </a:extLst>
          </p:cNvPr>
          <p:cNvSpPr txBox="1"/>
          <p:nvPr/>
        </p:nvSpPr>
        <p:spPr>
          <a:xfrm>
            <a:off x="0" y="0"/>
            <a:ext cx="11304396" cy="1476361"/>
          </a:xfrm>
          <a:prstGeom prst="rect">
            <a:avLst/>
          </a:prstGeom>
          <a:noFill/>
        </p:spPr>
        <p:txBody>
          <a:bodyPr anchor="ctr" anchorCtr="0">
            <a:normAutofit/>
          </a:bodyPr>
          <a:lstStyle>
            <a:lvl1pPr>
              <a:lnSpc>
                <a:spcPts val="2600"/>
              </a:lnSpc>
              <a:spcBef>
                <a:spcPct val="0"/>
              </a:spcBef>
              <a:buNone/>
              <a:defRPr sz="3200" b="1">
                <a:solidFill>
                  <a:srgbClr val="003580"/>
                </a:solidFill>
                <a:latin typeface="Arial Narrow" pitchFamily="34" charset="0"/>
                <a:ea typeface="+mj-ea"/>
                <a:cs typeface="Calibri" pitchFamily="34" charset="0"/>
              </a:defRPr>
            </a:lvl1pPr>
          </a:lstStyle>
          <a:p>
            <a:r>
              <a:rPr lang="en-GB" sz="3600" dirty="0" smtClean="0">
                <a:solidFill>
                  <a:schemeClr val="accent6">
                    <a:lumMod val="50000"/>
                  </a:schemeClr>
                </a:solidFill>
              </a:rPr>
              <a:t>Risk analysis</a:t>
            </a:r>
            <a:endParaRPr lang="en-GB" sz="36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559" y="260896"/>
            <a:ext cx="5522493" cy="622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393"/>
    </mc:Choice>
    <mc:Fallback xmlns="">
      <p:transition xmlns:p14="http://schemas.microsoft.com/office/powerpoint/2010/main" spd="slow" advTm="130393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8E6F938-B632-4AAB-A07A-4EC119B614A0}"/>
              </a:ext>
            </a:extLst>
          </p:cNvPr>
          <p:cNvSpPr txBox="1"/>
          <p:nvPr/>
        </p:nvSpPr>
        <p:spPr>
          <a:xfrm>
            <a:off x="0" y="0"/>
            <a:ext cx="11304396" cy="1476361"/>
          </a:xfrm>
          <a:prstGeom prst="rect">
            <a:avLst/>
          </a:prstGeom>
          <a:noFill/>
        </p:spPr>
        <p:txBody>
          <a:bodyPr anchor="ctr" anchorCtr="0">
            <a:normAutofit/>
          </a:bodyPr>
          <a:lstStyle>
            <a:lvl1pPr>
              <a:lnSpc>
                <a:spcPts val="2600"/>
              </a:lnSpc>
              <a:spcBef>
                <a:spcPct val="0"/>
              </a:spcBef>
              <a:buNone/>
              <a:defRPr sz="3200" b="1">
                <a:solidFill>
                  <a:srgbClr val="003580"/>
                </a:solidFill>
                <a:latin typeface="Arial Narrow" pitchFamily="34" charset="0"/>
                <a:ea typeface="+mj-ea"/>
                <a:cs typeface="Calibri" pitchFamily="34" charset="0"/>
              </a:defRPr>
            </a:lvl1pPr>
          </a:lstStyle>
          <a:p>
            <a:r>
              <a:rPr lang="en-GB" sz="3600" dirty="0" smtClean="0">
                <a:solidFill>
                  <a:schemeClr val="accent6">
                    <a:lumMod val="50000"/>
                  </a:schemeClr>
                </a:solidFill>
              </a:rPr>
              <a:t>Geographic extrapolation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91" y="1865301"/>
            <a:ext cx="10707905" cy="310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6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393"/>
    </mc:Choice>
    <mc:Fallback xmlns="">
      <p:transition xmlns:p14="http://schemas.microsoft.com/office/powerpoint/2010/main" spd="slow" advTm="130393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8E6F938-B632-4AAB-A07A-4EC119B614A0}"/>
              </a:ext>
            </a:extLst>
          </p:cNvPr>
          <p:cNvSpPr txBox="1"/>
          <p:nvPr/>
        </p:nvSpPr>
        <p:spPr>
          <a:xfrm>
            <a:off x="0" y="0"/>
            <a:ext cx="11304396" cy="1476361"/>
          </a:xfrm>
          <a:prstGeom prst="rect">
            <a:avLst/>
          </a:prstGeom>
          <a:noFill/>
        </p:spPr>
        <p:txBody>
          <a:bodyPr anchor="ctr" anchorCtr="0">
            <a:normAutofit/>
          </a:bodyPr>
          <a:lstStyle>
            <a:lvl1pPr>
              <a:lnSpc>
                <a:spcPts val="2600"/>
              </a:lnSpc>
              <a:spcBef>
                <a:spcPct val="0"/>
              </a:spcBef>
              <a:buNone/>
              <a:defRPr sz="3200" b="1">
                <a:solidFill>
                  <a:srgbClr val="003580"/>
                </a:solidFill>
                <a:latin typeface="Arial Narrow" pitchFamily="34" charset="0"/>
                <a:ea typeface="+mj-ea"/>
                <a:cs typeface="Calibri" pitchFamily="34" charset="0"/>
              </a:defRPr>
            </a:lvl1pPr>
          </a:lstStyle>
          <a:p>
            <a:r>
              <a:rPr lang="en-GB" sz="3600" dirty="0" smtClean="0">
                <a:solidFill>
                  <a:schemeClr val="accent6">
                    <a:lumMod val="50000"/>
                  </a:schemeClr>
                </a:solidFill>
              </a:rPr>
              <a:t>Recap…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A2F66-E625-46E9-8A02-6543A6F45533}"/>
              </a:ext>
            </a:extLst>
          </p:cNvPr>
          <p:cNvSpPr txBox="1"/>
          <p:nvPr/>
        </p:nvSpPr>
        <p:spPr>
          <a:xfrm>
            <a:off x="695740" y="1252862"/>
            <a:ext cx="917760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SzPct val="130000"/>
              <a:buFont typeface="Arial" panose="020B0604020202020204" pitchFamily="34" charset="0"/>
              <a:buChar char="•"/>
            </a:pPr>
            <a:r>
              <a:rPr lang="en-GB" sz="2800" dirty="0">
                <a:latin typeface="Arial Narrow" panose="020B0606020202030204" pitchFamily="34" charset="0"/>
              </a:rPr>
              <a:t>Citizen science data revealed generalizable relations between seasonal climate variables and crop variety </a:t>
            </a:r>
            <a:r>
              <a:rPr lang="en-GB" sz="2800" dirty="0" smtClean="0">
                <a:latin typeface="Arial Narrow" panose="020B0606020202030204" pitchFamily="34" charset="0"/>
              </a:rPr>
              <a:t>performance</a:t>
            </a:r>
          </a:p>
          <a:p>
            <a:pPr marL="342900" indent="-342900">
              <a:spcAft>
                <a:spcPts val="1200"/>
              </a:spcAft>
              <a:buSzPct val="130000"/>
              <a:buFont typeface="Arial" panose="020B0604020202020204" pitchFamily="34" charset="0"/>
              <a:buChar char="•"/>
            </a:pPr>
            <a:r>
              <a:rPr lang="en-GB" sz="2800" dirty="0">
                <a:latin typeface="Arial Narrow" panose="020B0606020202030204" pitchFamily="34" charset="0"/>
              </a:rPr>
              <a:t>Climatic analyses of these data were shown to improve variety </a:t>
            </a:r>
            <a:r>
              <a:rPr lang="en-GB" sz="2800" dirty="0" smtClean="0">
                <a:latin typeface="Arial Narrow" panose="020B0606020202030204" pitchFamily="34" charset="0"/>
              </a:rPr>
              <a:t>recommendations</a:t>
            </a:r>
          </a:p>
          <a:p>
            <a:pPr marL="342900" indent="-342900">
              <a:spcAft>
                <a:spcPts val="1200"/>
              </a:spcAft>
              <a:buSzPct val="130000"/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Arial Narrow" panose="020B0606020202030204" pitchFamily="34" charset="0"/>
              </a:rPr>
              <a:t>The approach can </a:t>
            </a:r>
            <a:r>
              <a:rPr lang="en-GB" sz="2800" dirty="0">
                <a:latin typeface="Arial Narrow" panose="020B0606020202030204" pitchFamily="34" charset="0"/>
              </a:rPr>
              <a:t>track climate trends as they manifest themselves on </a:t>
            </a:r>
            <a:r>
              <a:rPr lang="en-GB" sz="2800" dirty="0" smtClean="0">
                <a:latin typeface="Arial Narrow" panose="020B0606020202030204" pitchFamily="34" charset="0"/>
              </a:rPr>
              <a:t>farms</a:t>
            </a:r>
          </a:p>
          <a:p>
            <a:pPr marL="342900" indent="-342900">
              <a:spcAft>
                <a:spcPts val="1200"/>
              </a:spcAft>
              <a:buSzPct val="130000"/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Arial Narrow" panose="020B0606020202030204" pitchFamily="34" charset="0"/>
              </a:rPr>
              <a:t>The </a:t>
            </a:r>
            <a:r>
              <a:rPr lang="en-GB" sz="2800" dirty="0">
                <a:latin typeface="Arial Narrow" panose="020B0606020202030204" pitchFamily="34" charset="0"/>
              </a:rPr>
              <a:t>findings can serve to create variety portfolios that diminish climate risk </a:t>
            </a:r>
            <a:endParaRPr lang="en-US" sz="2800" dirty="0" smtClean="0">
              <a:latin typeface="Arial Narrow" panose="020B0606020202030204" pitchFamily="34" charset="0"/>
            </a:endParaRPr>
          </a:p>
          <a:p>
            <a:pPr marL="342900" indent="-342900">
              <a:spcAft>
                <a:spcPts val="1200"/>
              </a:spcAft>
              <a:buSzPct val="130000"/>
              <a:buFont typeface="Arial" panose="020B0604020202020204" pitchFamily="34" charset="0"/>
              <a:buChar char="•"/>
            </a:pPr>
            <a:endParaRPr lang="en-US" sz="2800" dirty="0" smtClean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33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393"/>
    </mc:Choice>
    <mc:Fallback xmlns="">
      <p:transition xmlns:p14="http://schemas.microsoft.com/office/powerpoint/2010/main" spd="slow" advTm="130393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Clippi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31535"/>
          <a:stretch/>
        </p:blipFill>
        <p:spPr>
          <a:xfrm>
            <a:off x="1634024" y="2273789"/>
            <a:ext cx="2438400" cy="20288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2FE3E2-0D7A-49A3-9DCA-941C0EA65965}"/>
              </a:ext>
            </a:extLst>
          </p:cNvPr>
          <p:cNvSpPr txBox="1"/>
          <p:nvPr/>
        </p:nvSpPr>
        <p:spPr>
          <a:xfrm>
            <a:off x="5978038" y="689218"/>
            <a:ext cx="485107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Thank </a:t>
            </a:r>
            <a:r>
              <a:rPr lang="en-US" sz="48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you!</a:t>
            </a:r>
            <a:endParaRPr lang="en-GB" sz="4800" b="1" dirty="0">
              <a:solidFill>
                <a:schemeClr val="accent6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" name="Picture 3" descr="O:\AllShare\Camilla\Staff Comms Toolkit\01 Logos\CGIAR\CGIAR_full_colour_transparent_backgroun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58" y="4715117"/>
            <a:ext cx="2133781" cy="1978742"/>
          </a:xfrm>
          <a:prstGeom prst="rect">
            <a:avLst/>
          </a:prstGeom>
          <a:solidFill>
            <a:schemeClr val="bg1"/>
          </a:solidFill>
          <a:extLst/>
        </p:spPr>
      </p:pic>
      <p:pic>
        <p:nvPicPr>
          <p:cNvPr id="11" name="Picture 4" descr="Image result for hÃ¸gskolen i innlande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58" y="217350"/>
            <a:ext cx="2388742" cy="1774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077087" y="2688055"/>
            <a:ext cx="29574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400" dirty="0" smtClean="0">
                <a:hlinkClick r:id="rId6"/>
              </a:rPr>
              <a:t>kaue.desousa@inn.no</a:t>
            </a:r>
            <a:endParaRPr lang="en-GB" sz="2400" dirty="0" smtClean="0"/>
          </a:p>
          <a:p>
            <a:pPr algn="r"/>
            <a:endParaRPr lang="en-GB" sz="2400" dirty="0" smtClean="0"/>
          </a:p>
          <a:p>
            <a:pPr algn="r"/>
            <a:r>
              <a:rPr lang="en-GB" sz="2400" dirty="0" smtClean="0">
                <a:hlinkClick r:id="rId7"/>
              </a:rPr>
              <a:t>k.desousa@cgiar.org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0421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393"/>
    </mc:Choice>
    <mc:Fallback xmlns="">
      <p:transition xmlns:p14="http://schemas.microsoft.com/office/powerpoint/2010/main" spd="slow" advTm="13039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Image result for drought el salvador 20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3541228"/>
            <a:ext cx="2698311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AutoShape 2" descr="data:image/jpeg;base64,/9j/4AAQSkZJRgABAQAAAQABAAD/2wCEAAkGBhQSEBQSEhQUFBUUFRgVFBUUFhYUFxQUFBQVFRUUFBQXHSYeFxkjGRQUHy8gIycpLCwsFR4xNTAqNSYrLCkBCQoKDgwOGg8PGi8cHBwpKSwpKSwqLCwpKSwpKSkpKSkqLCkpKSkpKSkpLCkpLCkpKSksLCk1KSkqKSwpKSksKf/AABEIAOUA2gMBIgACEQEDEQH/xAAbAAABBQEBAAAAAAAAAAAAAAAAAgMEBQYBB//EAFAQAAEDAQQECQgHBQUFCQAAAAEAAhEDBBIhMQVBUWEGExUiMnGBkbEUIzNScqGywUJic4KS0fAkY5OzwjRDU1SiBzWD4fFEdISUo7TD0tP/xAAZAQEBAQEBAQAAAAAAAAAAAAAAAQIDBQT/xAArEQEAAgEDAwIFBAMAAAAAAAAAARECITFBAxJxBPAFUYGRwRMiYaEUIzL/2gAMAwEAAhEDEQA/APcUIQg450JmlbGOiHNMiRiNaTaXfCSs1ZR5tnsjwSY0SJuaa2USsyys5uTiOoqTT0rUGsO6x+SjVL5Cq6emvWb3GfcpNPSlM/SjrBCWiWhJZUByIPVilKgQhCAQhCAQhCAQhCAQhCAQhCAQhCAQhCAQhCAQhCCHa3dLcw/r3LPWXoN9keCvbecKn2U/H+SoaHQb1DwVnZjHeTyjttbZiYIwIOop6VkeFulW0KrJvTUDjDWl2FO7LjHtNCy6NcHg60FefWThfTcYFVs+qTdd2tdBVzQ4QnbIShqWmMu8J5lve36RPXis9R4QDXCmUtLsKgvqem3DpNB6sFKpaZYc5b1j8ln2WlpyISwUGop2lrsnA9qclZOU9Ttr25OPj4q2NNK6qKnppwzAPuUunptpzBH63JaLJCj07cx2Tgng6clQpCEIBCEIBCEIBCEIBCEIBcK6uFBW6SOFb7H5VFR0+iOoK70p0a32XyeqNmQ6lctmcd5OAqjtViZVtrGVA2PJ6uLgDB46y5Ttyw2q7BWZ01oR9rtdOjTe1jjQrOlwkG7VsxjDWsxu0e0hwSs7+a8RiQGuBgN1hocCNcyqat/s4Y3n0XvAOQY4tGWD5BgzOUalYO4M6Us/Qh7RlxdSP9Lj8lAfwztdDC02esyDnUoEt2dOngusR1K3v+00Vtq4PW+j6NwrAAucH3ZAGWMMUV2l7TR9PZajR6zZg7wSLsfeW44OcLWWvjLgm4G3rpLukYAukAhXTbYyYvhpjIy0x1HBSc4jTLH8FTxLzay8MaesuZ7TXeLZCuLFwlDsWPa4fVcD4Fam06EoVZv0aT9puifxNxVLbP8AZ3ZHmQ17Dta69HVex7ip/rn5x798H7oOUeEB1qZS0005rPVP9nlRnobU7cHyPc681RamhNIUvoMqjcP/AKk+AV7L/wCZiff80ndW8NrTtzTrTwcCvPeVqrDFWjUZ1Q73GD3BSqPCdgzfcOypNPvLgB71menlG8L3ROzcFOMtb25OPis1Z9NmJmRtGI71Np6ZBzCwrR0dOvGYBU2lwgYelLfess23sOtOioDkQg2VG2Md0XA9qfWFlP0dK1WZPPUcVbGzQs3Q4Un6bJ3tPyKu7Dbm1W3mzExjgQcMPegkoQhUCEIQCChBQVOlehX+z/pP5qkBV1pf0df2R4KkVyZx3kuVF0R/vWl/3a0fzLMn5VZT0gKOkKdQtc6LPXENEkzVswyWWnokILVm7Lw/sz8y9hyIexzYParaz6doVOjVYe0KiFpiwsaQWNaxz8HOa1oJyiSBjG9ZK16drWeo5lez2hzGkgVBTa9rojnSIGMnBbPS7weLIIOJyM7FahIq9YseZ0OE9hc4kv4pxib4fRiBhJ6KurLVY8E063GA5G82oBOWRxHWtLbNCUKoIq0abwcDeY0z1qiPA6yWQmrZqLaTn811yQCM4uzEyFcoxrSyJkll/Cbh2kXmH8OI96QaxGbHdbYcPcZTVW3CYDrjhmHNvTO4Ge5OUKrnGJYdpbenDPmwSFyacp22nUHSBB1PEHOMnjamq+gqL86Tfui74YKwcyTE3scMndpEkt7Qu1dEOm8WOnKWk5DbBx7lqJyx20SomNdWYrcA7OTLA6mdrcO8tgntlRKnA+s30dcnc8B/xAO7nBbCFyFr9XLnVOyGJqaLtbM2MqDa0uYe43gPxJsW+ozp0qzd4Zxg76cwN5AW6upLqYOePWJV78Z3j39U7Z+bG2XhA12DajTukT3HFWDdJ7Qrm1aLpVB5ymx+rnAO8RI7FQ6V0DTs9ytRFyK1FpYJuXKlVtN/MmJh85ZtCk9vBrysQcAYInHFabgq/wA28bHT3gfks7WOKveCZwqdbfAqQrQIQhUCEIQCELhQVGmPRVuoeDVRyrvTXoq33f6FRFWdmMd5LlVD2vNupim5rXeT1gC7L0lnw3zsVpKpLaWeVM4wOczyesCG5+ks+IWG140aQDAH2ay2lgbhBLHdUVAotoFH+/0bVpnW6lJA7Wqs0e6wYhlqtdmdqh1UDL6TXBwHZgrmy8bhxGlmVB6tZlMnvmfctBixOs8uFnfXvEAOZVLhcBcMW4SDOCsKb6zMqjjsktPbEA+9LreU4ceaDmyLr6Ugk3hg7cnLLZ5qgXnQ69hhAgThhgsTu1DrNM12xIDtpPN7s/FLqaZNUXHNuwZmRjA1Y71JqaNjJw7Qmamj3awD/wBY1pqaINWwtcZ5wO4mO4yNSYGji3oPIM5xB7CwiO5TvJDE3SBtE7Y1JBYRrI3HHxEqBi9XEy6+NQddfH4mz7023SldhPmmxquuqUjG+C5sqXjuPePzReOzuI+aWIdS2l7rhaROJdxgEEarwMz2KfYnhrTfYXSZkvlwHWMCE05zdY7x+YSG2Vn0QB7Bu54ZBBLrPZhdDgSJh0Hm5YEb9qRKRTpwIlx9oyeqSloolVnCU/szvbo/+5oqyVPwwo3rBaR+6LvwQ/8ApRDlfNXHBN3OqDcPEqmtWfaVacE3+dcNrPAj81tlq0ICFQIQhALhXVwoKjTvoqv3fFioCtBwg9DU+78TVnyrLGPLirqNmFS30mGYNCtlgZD7PGW9WSq/K20rbTe4EgUKwgAk4vs+oYlc5iJ0l0iaXjtFi6A6oJkNAqC6MAJ9IzPqUN/BgVT6OkRleABHaWOw7kmz8N7NzRxxpxmHGtSxjHCo1wjtV/YdKUHOBp2qkQTJB4uXDZeEHtXGfTdPeLjxMx+XWOtn58xCko8HDZnXroAdA5ry4dMHonJW1g9Mz72fslS9OVA5jS0g84ZEH6Q2KLYD51mMZ/CVvHDs0uZ8sZZd2tUt6js8jht370l7ccjlq9rcUuq3PI83WN+5JezHLVqMa12YN0ABT2Z54aztXa1OZyOH9K7R6B6Qz3oqfSxGWsR9FBHFiaXAFo6J3awuP0Y36wx69+9SGDniIyOTupOOBnXnsB+igq6lgjJ3fhrA+aTU0W7Y0/r9a1Nt1pDG7Scm5F0EExOGAxPUk+ROfDqjjMGWU3QwSII1F2ZxwzGxYmi1Y6yEanDqmPdgkOfdEkz1kDDr/WasqmiaQk3TMzJLjjemcSdcFVVtIFKoSJANLAxB880QZw1rn1MpwwnKtomftDUalMrgtvEOHWJ2Y82cMc1A4Sc6w2iMZoVI38xyer6PY1peKYBaQ6acNGDgcQIkK54Q6Jp+SWiBB4mrkT/hu1L5PQ+tx9ZjOWMVU01nj2s3XdOO3HvVjwWd5/rY7xafkqWzPmjSO2mw97GlWnBt37Szqd8J/Jei5NsEIQqoQhCAQULhQVPCL0Lvu/G1Z9X/AAjPmXfd+Jqz8qyxjz5dUKw/7xo/YV9vrUNmKllyhWN0W+m7W2hWI/iWcfNY2baFwYWiQx3OLYNR2MNGB41vuKVZuDVnqjn0GkECHczPIgOpxs2LgtBjN/4yfc6QnqOkC0jnGBm26zHtAEK3C0iWvg1Qs4v0mlpJAIvEiLzTkepP2ExVZO35FOaV0g19MAAggg4+0E1YT51ntfIrM7rwuagbJy6PzXajM4Jy1EpVVufs/NIqsEHDUfBbZJotN12JzOcbAlkHHLVtGpIoMwfn0jr+qE4Wnbs2bCgZHSbzRmco9VFeoGgmDM4CYLjdwaDOZSWTLMszu+go9rqlzncwkteGNAuPDXGC2uRMi7OWcKShRpgXnk85wMzqAktbGUiSJGanlk+qcNiqrTYXvDhVeX0y0ywNuySDIJBxZjgM5AxU2ysc0FtQhwA5riIJ1m8IgRgMEgKe3d3H6yp6VdrL5e2+26bzYDp5zQBBwOJVy5o1HuKoLVScWVgwS/i33RIEuBaQJOGpZzuv27tQHiySTUY9g9V1O60Y5g0xl1krQ6Rp3qFVvrU3jvaQsi6OLdIryWnnXXG/Lf3d4a8lsaWNMTmWCe5eb8O6/V6sZfrYdkxXExf3bziI2l5vo182aif3VP4GhWeg3xaKftR3ghU2gh+yUPs2+EK10S+K9M/XHivUcm/C6uBdVUIQhAIKFwoKbhIfMu62/E1Z28tDwkPmXdbfiCzhVyYx58lXlEsh/bW/YVf5lnUiVFsf9tZ9hV/mWdc5dIX6EIWWjdp6J1ZeITlka5tRnOnnjMAajsjYmrT0f1tCkUD5yn7Y1xqKsIunVXY9E4frWkvtB9Xbr3dSdePA6wfEJp7Nx16gdQ2FdGXLLacH4HpnYdQ3pzyluGeQzB3pFmGDs+kfWGxNV67WNvOIADZOs4AkwIkncECalpaSxgeA4guHUAAc8Ncdq7o6yMDWuFLi3QARIc4ScQ5wJvZDFQ2WQPfe84DeAY83cGPa1xFKDgwkQQROasnUBOWzV17ipGuqHqww7/hTdqYIZUDL724NggEB8BxE4ZY9iYq095HafVO8J2kDdbzjkNh1dqqlNqNey82HB0kEaxtCqKlcsdUc2Ja2oROIkNcRI7FLeXMcSSbrzm8gNa6A1rWtwi9u1qK2lfqObMFweJGouaRIWclhW2nS72uMMZWIm8OcxsxkS4kA4ZBa+y1bzGuyvNB7xMLMWbRtelSay6HBrbuIJccMSbriJJJWksFEspMac2tAPWBvXm/D/wDLjux9TxVTprve30az7eHmuh8LO1vql7PwVHt+Sm2U+cZ7TfEKHo4Qx42Vq7e60VQn2Pgg7CD3L03N6WhJYcB1JSqhCEIBcK6uFBRcJD5l/tN+ILOStDwjd5p/tN+ILOSrlwxhz5KJUaw/21v2FX+ZQTxKYsP9tZ9hV/mUFzdIaFCEKNGrV0SpNAecp+2Pmo1q6JUmgPOM9sfNEXtSn9VuR8E2WZc3UcjuCdqUxOvI6yk3MsTlt3BdGSLMM+kMds5qLRql7yZa6mwANMS5tVri14OGEAjvK7TrX+bTcHhwF4hwBaxwcL7YGOIhHJQuXC57gXXiHOON7AsJH0cTgs+EOOIluI6TdXtJ8jPo6siRrTDKcBgEQHNAzyF4DNSKs44DIeK0pFRp/wCjtx2pVNvNbgch6p1Ie0errGUbSihF1uDvfvQNvaIx97TqEqqq+kIG8T1sO1W7zvd+mncqz+/GsXhPcpKwpbPZy5jSy8xpaIIdUl2HS6YaPetVoKqXWakXEudcF4nMuGBJ3yFR0aVniKda636PpaYAGwkxG9aHRlNjaLBTIcyMHB14Hab2vGV5Pw70/V6OWXfnGcTtrM19285iXndIRUtA2Wqv76pPzQSggi0WwHVa6hHU5lF8d7j3ocvWcnpVmfLGna0H3J1RdFnzFP2G/CFKVUIQhALhXVwoM3wid5up7Y+Jqz0q74QP5lT2x8QVDeWs+GMOfJZKZsB/bWfYVf5lBLvJvR5/bWfY1f5lBc3SGjQhCw0atXRPb4FSqA86z2x81FtXRPUfApRtdx4c4C614g3hjgdWrFVGhtIIcLrQRdfJmMYEDt2ptrneblhF4G9DsKZugwdsnDBMnTTSQbjsj6uvLWu8rtgc1/cD4Fa+rNOM0Wx5PSYW3YNNxYeg4XSRm3nkxlOKlspw1ovEwAJMEmCBJMZqvsukhxrjeIbdaLhpmb3rXtkYQpI0pTw50Ya2uGsbldAstMDH6Q1bypFRpnVl81AfpGnHTbmPEKW62sk89uR+kFR2oTuzG3au2Ym43D371x1dpyc3sI2pdnIujr+aBJcdh928bVUVnedHW33q5d+XxKntQ86OtnuIUkUVnrsIAe9sM5gpPJaJbgXGcCdQnDDetPwaI8mbdiAXgRERfdlGCl2iwMeZcCfvOGWWRUhjABAEDcvM9H8Oj0vUyzxyvu4rbW28s5yinmltqDy23N1trtJ+/Z6Jb15FITul6caRtv1jZ3f+g5v9KYlem5vQtAPmzUj9XwwVgqrgxUmy090jucVaqqEIQgEFC4UGQ0+cKv2nzaqNXGnjhW+1+bVSytZ8MYc+SpUMW4UrVTc5zWjiqgl7g0YvonM4TAJjcVJV5oy2spMgQSekTr2Abhs3lc20FnCJhMB9LPPjafYc07T00DrZ/Epme56szpWkc2sPW1p8QkGtZjnSonrpsPyUpbQHaTDhEDHDpNIxEanb09Ttb3Oi4McZ50d8FPmnYznRofw2fIJt2jbC7+4o/hCUWeLav+GOxx+bUm+/XT/1j5hNDQdh/wAvSHUIPeClDQlk1NLfZqVW/C5KLcDoJPFmTmQ5klLFoPqP/wBJ/qXBoaz6n2gdVrtQ9wqoOhqOqtaR/wCIqu+NxSlsmu+8ILamc5H+kpflA2P7WO+QSOR26rTaR96i746RQNE7LXaO0WY+FAJRZRtDNfvY75tSKVWm0ReB3kRrnYu8mP1Wt/bSpnwhc8gq/wCbH/lx/wDqlFl+UM9dv4o37V2lWAJN9pEgjEYdpOKZdZK3+YpH2qJ+VRI8lr+vZT10qnyehbYtttM5PZ+IfmnBWaciO8LEus9XZZHfdqN+ZTTqNUf3NlP/ABXt/wDiKtojcIhGkbR9alZ39wrM+ShSnrTo1/GOrFlJg4ttMspvdUJuvc6+S6mzIGIxUaVYZlvOCDv2Ye07xV2s7wKd5h+6ofhatEqoQhCAXCV1NVHoMhp7Kt9r82qjJV1p12Fb7T5tVICt58MYc+XUSugolc23JRKLyJUACugolBcgdZjrKWRvKZouxI3DxKW4mDAnAwNp1DtQKk7SuBx9YqKLUBSFTJhiTxZa4CQHk0czdMjf2FKqVoLGkQ5+DOYXXn4FrCB6MlpmTlBVEjjHesUkV3ESHSNo/XWm6z7rScoxJBBujW6NcDHsSKLIJDBzIBaC5roDiSDegdLF0dcYIJHHv9Zc8of6yYNXnhn0iJaMecBN8hw5ouiCQdqTWqgXQcLxhsyZd9FguZE6pwwQSPKX7Vx1sdtSHFNVM0Q8be7ak8oO2qPKSUVJ8vftTJdKRKJRGy4DVfN1W7HA94/5LUBY7gTVg1RtunuvD5rYMKqlIQhAKLaCpSj1moMXp2wPeagFdrWudei5JGWF6ccQszV0bVbgLVl9QfmvQbdZpnrVLW0duCspGjHvZXH/AGkfwwmjXrj+/af+GFqqmjNyjP0VuUaZs26v/it/hhA0jX/xGfwwr12idy5yRuQUnKVb12fw/wDmujSlf1mfgKu+STsRyUdiIozpWuDINPKDLT1rvLVp9al+Aq7GijsRyWdiCiOnLVOdI77rvyXOXLVto47n49eCveSzGWPuXeSzs/W5BQct2r9z+F663Tdpu3Q2ztbJMMplgJObiGgSd5xV87RR2I5LOWKCiGm7Tj6HHdUx611umbSMRxQ6hUCvOSjsXDoo7O9FtSDS9o/dfheu8qVjnxX4X/mrrko7EHRR2IWpeUKv7vuf+aPL6v1Pwu/NXPJR2I5KKCnbbau1n4XfmpVBlZ30qQ62v/NWDNFGVZ2PR5RErghYXsc5z3sdIAAY1wjHMlxxW2pZKk0VZ4V3TGCBaEIQCQ5qWhBCq0JlRnWLcrS6uXEFQ7R+5IOjdyueLRxaCj5LGxHJY2K84pHFIKPksbEcljYrzikcUgo+SxsRyWNivOKCOKCCj5LGxHJY2K84oI4oIKPksbEcljYrzigjiggo+SxsXOTAr3igjiggouSwjksbFe8UEcUEFFyWEclhXvFI4pBRjRafp6PjUrXil3i0Eez0IUoIDV1AIQhAIQhAIQhAIQhAIQhAIQhAIQhAIQhAIQhAIQhAIQhAIQhAIQhAIQhAIQhB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data:image/jpeg;base64,/9j/4AAQSkZJRgABAQAAAQABAAD/2wCEAAkGBhQSEBQSEhQUFBUUFRgVFBUUFhYUFxQUFBQVFRUUFBQXHSYeFxkjGRQUHy8gIycpLCwsFR4xNTAqNSYrLCkBCQoKDgwOGg8PGi8cHBwpKSwpKSwqLCwpKSwpKSkpKSkqLCkpKSkpKSkpLCkpLCkpKSksLCk1KSkqKSwpKSksKf/AABEIAOUA2gMBIgACEQEDEQH/xAAbAAABBQEBAAAAAAAAAAAAAAAAAgMEBQYBB//EAFAQAAEDAQQECQgHBQUFCQAAAAEAAhEDBBIhMQVBUWEGExUiMnGBkbEUIzNScqGywUJic4KS0fAkY5OzwjRDU1SiBzWD4fFEdISUo7TD0tP/xAAZAQEBAQEBAQAAAAAAAAAAAAAAAQIDBQT/xAArEQEAAgEDAwIFBAMAAAAAAAAAARECITFBAxJxBPAFUYGRwRMiYaEUIzL/2gAMAwEAAhEDEQA/APcUIQg450JmlbGOiHNMiRiNaTaXfCSs1ZR5tnsjwSY0SJuaa2USsyys5uTiOoqTT0rUGsO6x+SjVL5Cq6emvWb3GfcpNPSlM/SjrBCWiWhJZUByIPVilKgQhCAQhCAQhCAQhCAQhCAQhCAQhCAQhCAQhCAQhCCHa3dLcw/r3LPWXoN9keCvbecKn2U/H+SoaHQb1DwVnZjHeTyjttbZiYIwIOop6VkeFulW0KrJvTUDjDWl2FO7LjHtNCy6NcHg60FefWThfTcYFVs+qTdd2tdBVzQ4QnbIShqWmMu8J5lve36RPXis9R4QDXCmUtLsKgvqem3DpNB6sFKpaZYc5b1j8ln2WlpyISwUGop2lrsnA9qclZOU9Ttr25OPj4q2NNK6qKnppwzAPuUunptpzBH63JaLJCj07cx2Tgng6clQpCEIBCEIBCEIBCEIBCEIBcK6uFBW6SOFb7H5VFR0+iOoK70p0a32XyeqNmQ6lctmcd5OAqjtViZVtrGVA2PJ6uLgDB46y5Ttyw2q7BWZ01oR9rtdOjTe1jjQrOlwkG7VsxjDWsxu0e0hwSs7+a8RiQGuBgN1hocCNcyqat/s4Y3n0XvAOQY4tGWD5BgzOUalYO4M6Us/Qh7RlxdSP9Lj8lAfwztdDC02esyDnUoEt2dOngusR1K3v+00Vtq4PW+j6NwrAAucH3ZAGWMMUV2l7TR9PZajR6zZg7wSLsfeW44OcLWWvjLgm4G3rpLukYAukAhXTbYyYvhpjIy0x1HBSc4jTLH8FTxLzay8MaesuZ7TXeLZCuLFwlDsWPa4fVcD4Fam06EoVZv0aT9puifxNxVLbP8AZ3ZHmQ17Dta69HVex7ip/rn5x798H7oOUeEB1qZS0005rPVP9nlRnobU7cHyPc681RamhNIUvoMqjcP/AKk+AV7L/wCZiff80ndW8NrTtzTrTwcCvPeVqrDFWjUZ1Q73GD3BSqPCdgzfcOypNPvLgB71menlG8L3ROzcFOMtb25OPis1Z9NmJmRtGI71Np6ZBzCwrR0dOvGYBU2lwgYelLfess23sOtOioDkQg2VG2Md0XA9qfWFlP0dK1WZPPUcVbGzQs3Q4Un6bJ3tPyKu7Dbm1W3mzExjgQcMPegkoQhUCEIQCChBQVOlehX+z/pP5qkBV1pf0df2R4KkVyZx3kuVF0R/vWl/3a0fzLMn5VZT0gKOkKdQtc6LPXENEkzVswyWWnokILVm7Lw/sz8y9hyIexzYParaz6doVOjVYe0KiFpiwsaQWNaxz8HOa1oJyiSBjG9ZK16drWeo5lez2hzGkgVBTa9rojnSIGMnBbPS7weLIIOJyM7FahIq9YseZ0OE9hc4kv4pxib4fRiBhJ6KurLVY8E063GA5G82oBOWRxHWtLbNCUKoIq0abwcDeY0z1qiPA6yWQmrZqLaTn811yQCM4uzEyFcoxrSyJkll/Cbh2kXmH8OI96QaxGbHdbYcPcZTVW3CYDrjhmHNvTO4Ge5OUKrnGJYdpbenDPmwSFyacp22nUHSBB1PEHOMnjamq+gqL86Tfui74YKwcyTE3scMndpEkt7Qu1dEOm8WOnKWk5DbBx7lqJyx20SomNdWYrcA7OTLA6mdrcO8tgntlRKnA+s30dcnc8B/xAO7nBbCFyFr9XLnVOyGJqaLtbM2MqDa0uYe43gPxJsW+ozp0qzd4Zxg76cwN5AW6upLqYOePWJV78Z3j39U7Z+bG2XhA12DajTukT3HFWDdJ7Qrm1aLpVB5ymx+rnAO8RI7FQ6V0DTs9ytRFyK1FpYJuXKlVtN/MmJh85ZtCk9vBrysQcAYInHFabgq/wA28bHT3gfks7WOKveCZwqdbfAqQrQIQhUCEIQCELhQVGmPRVuoeDVRyrvTXoq33f6FRFWdmMd5LlVD2vNupim5rXeT1gC7L0lnw3zsVpKpLaWeVM4wOczyesCG5+ks+IWG140aQDAH2ay2lgbhBLHdUVAotoFH+/0bVpnW6lJA7Wqs0e6wYhlqtdmdqh1UDL6TXBwHZgrmy8bhxGlmVB6tZlMnvmfctBixOs8uFnfXvEAOZVLhcBcMW4SDOCsKb6zMqjjsktPbEA+9LreU4ceaDmyLr6Ugk3hg7cnLLZ5qgXnQ69hhAgThhgsTu1DrNM12xIDtpPN7s/FLqaZNUXHNuwZmRjA1Y71JqaNjJw7Qmamj3awD/wBY1pqaINWwtcZ5wO4mO4yNSYGji3oPIM5xB7CwiO5TvJDE3SBtE7Y1JBYRrI3HHxEqBi9XEy6+NQddfH4mz7023SldhPmmxquuqUjG+C5sqXjuPePzReOzuI+aWIdS2l7rhaROJdxgEEarwMz2KfYnhrTfYXSZkvlwHWMCE05zdY7x+YSG2Vn0QB7Bu54ZBBLrPZhdDgSJh0Hm5YEb9qRKRTpwIlx9oyeqSloolVnCU/szvbo/+5oqyVPwwo3rBaR+6LvwQ/8ApRDlfNXHBN3OqDcPEqmtWfaVacE3+dcNrPAj81tlq0ICFQIQhALhXVwoKjTvoqv3fFioCtBwg9DU+78TVnyrLGPLirqNmFS30mGYNCtlgZD7PGW9WSq/K20rbTe4EgUKwgAk4vs+oYlc5iJ0l0iaXjtFi6A6oJkNAqC6MAJ9IzPqUN/BgVT6OkRleABHaWOw7kmz8N7NzRxxpxmHGtSxjHCo1wjtV/YdKUHOBp2qkQTJB4uXDZeEHtXGfTdPeLjxMx+XWOtn58xCko8HDZnXroAdA5ry4dMHonJW1g9Mz72fslS9OVA5jS0g84ZEH6Q2KLYD51mMZ/CVvHDs0uZ8sZZd2tUt6js8jht370l7ccjlq9rcUuq3PI83WN+5JezHLVqMa12YN0ABT2Z54aztXa1OZyOH9K7R6B6Qz3oqfSxGWsR9FBHFiaXAFo6J3awuP0Y36wx69+9SGDniIyOTupOOBnXnsB+igq6lgjJ3fhrA+aTU0W7Y0/r9a1Nt1pDG7Scm5F0EExOGAxPUk+ROfDqjjMGWU3QwSII1F2ZxwzGxYmi1Y6yEanDqmPdgkOfdEkz1kDDr/WasqmiaQk3TMzJLjjemcSdcFVVtIFKoSJANLAxB880QZw1rn1MpwwnKtomftDUalMrgtvEOHWJ2Y82cMc1A4Sc6w2iMZoVI38xyer6PY1peKYBaQ6acNGDgcQIkK54Q6Jp+SWiBB4mrkT/hu1L5PQ+tx9ZjOWMVU01nj2s3XdOO3HvVjwWd5/rY7xafkqWzPmjSO2mw97GlWnBt37Szqd8J/Jei5NsEIQqoQhCAQULhQVPCL0Lvu/G1Z9X/AAjPmXfd+Jqz8qyxjz5dUKw/7xo/YV9vrUNmKllyhWN0W+m7W2hWI/iWcfNY2baFwYWiQx3OLYNR2MNGB41vuKVZuDVnqjn0GkECHczPIgOpxs2LgtBjN/4yfc6QnqOkC0jnGBm26zHtAEK3C0iWvg1Qs4v0mlpJAIvEiLzTkepP2ExVZO35FOaV0g19MAAggg4+0E1YT51ntfIrM7rwuagbJy6PzXajM4Jy1EpVVufs/NIqsEHDUfBbZJotN12JzOcbAlkHHLVtGpIoMwfn0jr+qE4Wnbs2bCgZHSbzRmco9VFeoGgmDM4CYLjdwaDOZSWTLMszu+go9rqlzncwkteGNAuPDXGC2uRMi7OWcKShRpgXnk85wMzqAktbGUiSJGanlk+qcNiqrTYXvDhVeX0y0ywNuySDIJBxZjgM5AxU2ysc0FtQhwA5riIJ1m8IgRgMEgKe3d3H6yp6VdrL5e2+26bzYDp5zQBBwOJVy5o1HuKoLVScWVgwS/i33RIEuBaQJOGpZzuv27tQHiySTUY9g9V1O60Y5g0xl1krQ6Rp3qFVvrU3jvaQsi6OLdIryWnnXXG/Lf3d4a8lsaWNMTmWCe5eb8O6/V6sZfrYdkxXExf3bziI2l5vo182aif3VP4GhWeg3xaKftR3ghU2gh+yUPs2+EK10S+K9M/XHivUcm/C6uBdVUIQhAIKFwoKbhIfMu62/E1Z28tDwkPmXdbfiCzhVyYx58lXlEsh/bW/YVf5lnUiVFsf9tZ9hV/mWdc5dIX6EIWWjdp6J1ZeITlka5tRnOnnjMAajsjYmrT0f1tCkUD5yn7Y1xqKsIunVXY9E4frWkvtB9Xbr3dSdePA6wfEJp7Nx16gdQ2FdGXLLacH4HpnYdQ3pzyluGeQzB3pFmGDs+kfWGxNV67WNvOIADZOs4AkwIkncECalpaSxgeA4guHUAAc8Ncdq7o6yMDWuFLi3QARIc4ScQ5wJvZDFQ2WQPfe84DeAY83cGPa1xFKDgwkQQROasnUBOWzV17ipGuqHqww7/hTdqYIZUDL724NggEB8BxE4ZY9iYq095HafVO8J2kDdbzjkNh1dqqlNqNey82HB0kEaxtCqKlcsdUc2Ja2oROIkNcRI7FLeXMcSSbrzm8gNa6A1rWtwi9u1qK2lfqObMFweJGouaRIWclhW2nS72uMMZWIm8OcxsxkS4kA4ZBa+y1bzGuyvNB7xMLMWbRtelSay6HBrbuIJccMSbriJJJWksFEspMac2tAPWBvXm/D/wDLjux9TxVTprve30az7eHmuh8LO1vql7PwVHt+Sm2U+cZ7TfEKHo4Qx42Vq7e60VQn2Pgg7CD3L03N6WhJYcB1JSqhCEIBcK6uFBRcJD5l/tN+ILOStDwjd5p/tN+ILOSrlwxhz5KJUaw/21v2FX+ZQTxKYsP9tZ9hV/mUFzdIaFCEKNGrV0SpNAecp+2Pmo1q6JUmgPOM9sfNEXtSn9VuR8E2WZc3UcjuCdqUxOvI6yk3MsTlt3BdGSLMM+kMds5qLRql7yZa6mwANMS5tVri14OGEAjvK7TrX+bTcHhwF4hwBaxwcL7YGOIhHJQuXC57gXXiHOON7AsJH0cTgs+EOOIluI6TdXtJ8jPo6siRrTDKcBgEQHNAzyF4DNSKs44DIeK0pFRp/wCjtx2pVNvNbgch6p1Ie0errGUbSihF1uDvfvQNvaIx97TqEqqq+kIG8T1sO1W7zvd+mncqz+/GsXhPcpKwpbPZy5jSy8xpaIIdUl2HS6YaPetVoKqXWakXEudcF4nMuGBJ3yFR0aVniKda636PpaYAGwkxG9aHRlNjaLBTIcyMHB14Hab2vGV5Pw70/V6OWXfnGcTtrM19285iXndIRUtA2Wqv76pPzQSggi0WwHVa6hHU5lF8d7j3ocvWcnpVmfLGna0H3J1RdFnzFP2G/CFKVUIQhALhXVwoM3wid5up7Y+Jqz0q74QP5lT2x8QVDeWs+GMOfJZKZsB/bWfYVf5lBLvJvR5/bWfY1f5lBc3SGjQhCw0atXRPb4FSqA86z2x81FtXRPUfApRtdx4c4C614g3hjgdWrFVGhtIIcLrQRdfJmMYEDt2ptrneblhF4G9DsKZugwdsnDBMnTTSQbjsj6uvLWu8rtgc1/cD4Fa+rNOM0Wx5PSYW3YNNxYeg4XSRm3nkxlOKlspw1ovEwAJMEmCBJMZqvsukhxrjeIbdaLhpmb3rXtkYQpI0pTw50Ya2uGsbldAstMDH6Q1bypFRpnVl81AfpGnHTbmPEKW62sk89uR+kFR2oTuzG3au2Ym43D371x1dpyc3sI2pdnIujr+aBJcdh928bVUVnedHW33q5d+XxKntQ86OtnuIUkUVnrsIAe9sM5gpPJaJbgXGcCdQnDDetPwaI8mbdiAXgRERfdlGCl2iwMeZcCfvOGWWRUhjABAEDcvM9H8Oj0vUyzxyvu4rbW28s5yinmltqDy23N1trtJ+/Z6Jb15FITul6caRtv1jZ3f+g5v9KYlem5vQtAPmzUj9XwwVgqrgxUmy090jucVaqqEIQgEFC4UGQ0+cKv2nzaqNXGnjhW+1+bVSytZ8MYc+SpUMW4UrVTc5zWjiqgl7g0YvonM4TAJjcVJV5oy2spMgQSekTr2Abhs3lc20FnCJhMB9LPPjafYc07T00DrZ/Epme56szpWkc2sPW1p8QkGtZjnSonrpsPyUpbQHaTDhEDHDpNIxEanb09Ttb3Oi4McZ50d8FPmnYznRofw2fIJt2jbC7+4o/hCUWeLav+GOxx+bUm+/XT/1j5hNDQdh/wAvSHUIPeClDQlk1NLfZqVW/C5KLcDoJPFmTmQ5klLFoPqP/wBJ/qXBoaz6n2gdVrtQ9wqoOhqOqtaR/wCIqu+NxSlsmu+8ILamc5H+kpflA2P7WO+QSOR26rTaR96i746RQNE7LXaO0WY+FAJRZRtDNfvY75tSKVWm0ReB3kRrnYu8mP1Wt/bSpnwhc8gq/wCbH/lx/wDqlFl+UM9dv4o37V2lWAJN9pEgjEYdpOKZdZK3+YpH2qJ+VRI8lr+vZT10qnyehbYtttM5PZ+IfmnBWaciO8LEus9XZZHfdqN+ZTTqNUf3NlP/ABXt/wDiKtojcIhGkbR9alZ39wrM+ShSnrTo1/GOrFlJg4ttMspvdUJuvc6+S6mzIGIxUaVYZlvOCDv2Ye07xV2s7wKd5h+6ofhatEqoQhCAXCV1NVHoMhp7Kt9r82qjJV1p12Fb7T5tVICt58MYc+XUSugolc23JRKLyJUACugolBcgdZjrKWRvKZouxI3DxKW4mDAnAwNp1DtQKk7SuBx9YqKLUBSFTJhiTxZa4CQHk0czdMjf2FKqVoLGkQ5+DOYXXn4FrCB6MlpmTlBVEjjHesUkV3ESHSNo/XWm6z7rScoxJBBujW6NcDHsSKLIJDBzIBaC5roDiSDegdLF0dcYIJHHv9Zc8of6yYNXnhn0iJaMecBN8hw5ouiCQdqTWqgXQcLxhsyZd9FguZE6pwwQSPKX7Vx1sdtSHFNVM0Q8be7ak8oO2qPKSUVJ8vftTJdKRKJRGy4DVfN1W7HA94/5LUBY7gTVg1RtunuvD5rYMKqlIQhAKLaCpSj1moMXp2wPeagFdrWudei5JGWF6ccQszV0bVbgLVl9QfmvQbdZpnrVLW0duCspGjHvZXH/AGkfwwmjXrj+/af+GFqqmjNyjP0VuUaZs26v/it/hhA0jX/xGfwwr12idy5yRuQUnKVb12fw/wDmujSlf1mfgKu+STsRyUdiIozpWuDINPKDLT1rvLVp9al+Aq7GijsRyWdiCiOnLVOdI77rvyXOXLVto47n49eCveSzGWPuXeSzs/W5BQct2r9z+F663Tdpu3Q2ztbJMMplgJObiGgSd5xV87RR2I5LOWKCiGm7Tj6HHdUx611umbSMRxQ6hUCvOSjsXDoo7O9FtSDS9o/dfheu8qVjnxX4X/mrrko7EHRR2IWpeUKv7vuf+aPL6v1Pwu/NXPJR2I5KKCnbbau1n4XfmpVBlZ30qQ62v/NWDNFGVZ2PR5RErghYXsc5z3sdIAAY1wjHMlxxW2pZKk0VZ4V3TGCBaEIQCQ5qWhBCq0JlRnWLcrS6uXEFQ7R+5IOjdyueLRxaCj5LGxHJY2K84pHFIKPksbEcljYrzikcUgo+SxsRyWNivOKCOKCCj5LGxHJY2K84oI4oIKPksbEcljYrzigjiggo+SxsXOTAr3igjiggouSwjksbFe8UEcUEFFyWEclhXvFI4pBRjRafp6PjUrXil3i0Eez0IUoIDV1AIQhAIQhAIQhAIQhAIQhAIQhAIQhAIQhAIQhAIQhAIQhAIQhAIQhAIQhAIQhB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data:image/jpeg;base64,/9j/4AAQSkZJRgABAQAAAQABAAD/2wCEAAkGBhQSEBQSEhQUFBUUFRgVFBUUFhYUFxQUFBQVFRUUFBQXHSYeFxkjGRQUHy8gIycpLCwsFR4xNTAqNSYrLCkBCQoKDgwOGg8PGi8cHBwpKSwpKSwqLCwpKSwpKSkpKSkqLCkpKSkpKSkpLCkpLCkpKSksLCk1KSkqKSwpKSksKf/AABEIAOUA2gMBIgACEQEDEQH/xAAbAAABBQEBAAAAAAAAAAAAAAAAAgMEBQYBB//EAFAQAAEDAQQECQgHBQUFCQAAAAEAAhEDBBIhMQVBUWEGExUiMnGBkbEUIzNScqGywUJic4KS0fAkY5OzwjRDU1SiBzWD4fFEdISUo7TD0tP/xAAZAQEBAQEBAQAAAAAAAAAAAAAAAQIDBQT/xAArEQEAAgEDAwIFBAMAAAAAAAAAARECITFBAxJxBPAFUYGRwRMiYaEUIzL/2gAMAwEAAhEDEQA/APcUIQg450JmlbGOiHNMiRiNaTaXfCSs1ZR5tnsjwSY0SJuaa2USsyys5uTiOoqTT0rUGsO6x+SjVL5Cq6emvWb3GfcpNPSlM/SjrBCWiWhJZUByIPVilKgQhCAQhCAQhCAQhCAQhCAQhCAQhCAQhCAQhCAQhCCHa3dLcw/r3LPWXoN9keCvbecKn2U/H+SoaHQb1DwVnZjHeTyjttbZiYIwIOop6VkeFulW0KrJvTUDjDWl2FO7LjHtNCy6NcHg60FefWThfTcYFVs+qTdd2tdBVzQ4QnbIShqWmMu8J5lve36RPXis9R4QDXCmUtLsKgvqem3DpNB6sFKpaZYc5b1j8ln2WlpyISwUGop2lrsnA9qclZOU9Ttr25OPj4q2NNK6qKnppwzAPuUunptpzBH63JaLJCj07cx2Tgng6clQpCEIBCEIBCEIBCEIBCEIBcK6uFBW6SOFb7H5VFR0+iOoK70p0a32XyeqNmQ6lctmcd5OAqjtViZVtrGVA2PJ6uLgDB46y5Ttyw2q7BWZ01oR9rtdOjTe1jjQrOlwkG7VsxjDWsxu0e0hwSs7+a8RiQGuBgN1hocCNcyqat/s4Y3n0XvAOQY4tGWD5BgzOUalYO4M6Us/Qh7RlxdSP9Lj8lAfwztdDC02esyDnUoEt2dOngusR1K3v+00Vtq4PW+j6NwrAAucH3ZAGWMMUV2l7TR9PZajR6zZg7wSLsfeW44OcLWWvjLgm4G3rpLukYAukAhXTbYyYvhpjIy0x1HBSc4jTLH8FTxLzay8MaesuZ7TXeLZCuLFwlDsWPa4fVcD4Fam06EoVZv0aT9puifxNxVLbP8AZ3ZHmQ17Dta69HVex7ip/rn5x798H7oOUeEB1qZS0005rPVP9nlRnobU7cHyPc681RamhNIUvoMqjcP/AKk+AV7L/wCZiff80ndW8NrTtzTrTwcCvPeVqrDFWjUZ1Q73GD3BSqPCdgzfcOypNPvLgB71menlG8L3ROzcFOMtb25OPis1Z9NmJmRtGI71Np6ZBzCwrR0dOvGYBU2lwgYelLfess23sOtOioDkQg2VG2Md0XA9qfWFlP0dK1WZPPUcVbGzQs3Q4Un6bJ3tPyKu7Dbm1W3mzExjgQcMPegkoQhUCEIQCChBQVOlehX+z/pP5qkBV1pf0df2R4KkVyZx3kuVF0R/vWl/3a0fzLMn5VZT0gKOkKdQtc6LPXENEkzVswyWWnokILVm7Lw/sz8y9hyIexzYParaz6doVOjVYe0KiFpiwsaQWNaxz8HOa1oJyiSBjG9ZK16drWeo5lez2hzGkgVBTa9rojnSIGMnBbPS7weLIIOJyM7FahIq9YseZ0OE9hc4kv4pxib4fRiBhJ6KurLVY8E063GA5G82oBOWRxHWtLbNCUKoIq0abwcDeY0z1qiPA6yWQmrZqLaTn811yQCM4uzEyFcoxrSyJkll/Cbh2kXmH8OI96QaxGbHdbYcPcZTVW3CYDrjhmHNvTO4Ge5OUKrnGJYdpbenDPmwSFyacp22nUHSBB1PEHOMnjamq+gqL86Tfui74YKwcyTE3scMndpEkt7Qu1dEOm8WOnKWk5DbBx7lqJyx20SomNdWYrcA7OTLA6mdrcO8tgntlRKnA+s30dcnc8B/xAO7nBbCFyFr9XLnVOyGJqaLtbM2MqDa0uYe43gPxJsW+ozp0qzd4Zxg76cwN5AW6upLqYOePWJV78Z3j39U7Z+bG2XhA12DajTukT3HFWDdJ7Qrm1aLpVB5ymx+rnAO8RI7FQ6V0DTs9ytRFyK1FpYJuXKlVtN/MmJh85ZtCk9vBrysQcAYInHFabgq/wA28bHT3gfks7WOKveCZwqdbfAqQrQIQhUCEIQCELhQVGmPRVuoeDVRyrvTXoq33f6FRFWdmMd5LlVD2vNupim5rXeT1gC7L0lnw3zsVpKpLaWeVM4wOczyesCG5+ks+IWG140aQDAH2ay2lgbhBLHdUVAotoFH+/0bVpnW6lJA7Wqs0e6wYhlqtdmdqh1UDL6TXBwHZgrmy8bhxGlmVB6tZlMnvmfctBixOs8uFnfXvEAOZVLhcBcMW4SDOCsKb6zMqjjsktPbEA+9LreU4ceaDmyLr6Ugk3hg7cnLLZ5qgXnQ69hhAgThhgsTu1DrNM12xIDtpPN7s/FLqaZNUXHNuwZmRjA1Y71JqaNjJw7Qmamj3awD/wBY1pqaINWwtcZ5wO4mO4yNSYGji3oPIM5xB7CwiO5TvJDE3SBtE7Y1JBYRrI3HHxEqBi9XEy6+NQddfH4mz7023SldhPmmxquuqUjG+C5sqXjuPePzReOzuI+aWIdS2l7rhaROJdxgEEarwMz2KfYnhrTfYXSZkvlwHWMCE05zdY7x+YSG2Vn0QB7Bu54ZBBLrPZhdDgSJh0Hm5YEb9qRKRTpwIlx9oyeqSloolVnCU/szvbo/+5oqyVPwwo3rBaR+6LvwQ/8ApRDlfNXHBN3OqDcPEqmtWfaVacE3+dcNrPAj81tlq0ICFQIQhALhXVwoKjTvoqv3fFioCtBwg9DU+78TVnyrLGPLirqNmFS30mGYNCtlgZD7PGW9WSq/K20rbTe4EgUKwgAk4vs+oYlc5iJ0l0iaXjtFi6A6oJkNAqC6MAJ9IzPqUN/BgVT6OkRleABHaWOw7kmz8N7NzRxxpxmHGtSxjHCo1wjtV/YdKUHOBp2qkQTJB4uXDZeEHtXGfTdPeLjxMx+XWOtn58xCko8HDZnXroAdA5ry4dMHonJW1g9Mz72fslS9OVA5jS0g84ZEH6Q2KLYD51mMZ/CVvHDs0uZ8sZZd2tUt6js8jht370l7ccjlq9rcUuq3PI83WN+5JezHLVqMa12YN0ABT2Z54aztXa1OZyOH9K7R6B6Qz3oqfSxGWsR9FBHFiaXAFo6J3awuP0Y36wx69+9SGDniIyOTupOOBnXnsB+igq6lgjJ3fhrA+aTU0W7Y0/r9a1Nt1pDG7Scm5F0EExOGAxPUk+ROfDqjjMGWU3QwSII1F2ZxwzGxYmi1Y6yEanDqmPdgkOfdEkz1kDDr/WasqmiaQk3TMzJLjjemcSdcFVVtIFKoSJANLAxB880QZw1rn1MpwwnKtomftDUalMrgtvEOHWJ2Y82cMc1A4Sc6w2iMZoVI38xyer6PY1peKYBaQ6acNGDgcQIkK54Q6Jp+SWiBB4mrkT/hu1L5PQ+tx9ZjOWMVU01nj2s3XdOO3HvVjwWd5/rY7xafkqWzPmjSO2mw97GlWnBt37Szqd8J/Jei5NsEIQqoQhCAQULhQVPCL0Lvu/G1Z9X/AAjPmXfd+Jqz8qyxjz5dUKw/7xo/YV9vrUNmKllyhWN0W+m7W2hWI/iWcfNY2baFwYWiQx3OLYNR2MNGB41vuKVZuDVnqjn0GkECHczPIgOpxs2LgtBjN/4yfc6QnqOkC0jnGBm26zHtAEK3C0iWvg1Qs4v0mlpJAIvEiLzTkepP2ExVZO35FOaV0g19MAAggg4+0E1YT51ntfIrM7rwuagbJy6PzXajM4Jy1EpVVufs/NIqsEHDUfBbZJotN12JzOcbAlkHHLVtGpIoMwfn0jr+qE4Wnbs2bCgZHSbzRmco9VFeoGgmDM4CYLjdwaDOZSWTLMszu+go9rqlzncwkteGNAuPDXGC2uRMi7OWcKShRpgXnk85wMzqAktbGUiSJGanlk+qcNiqrTYXvDhVeX0y0ywNuySDIJBxZjgM5AxU2ysc0FtQhwA5riIJ1m8IgRgMEgKe3d3H6yp6VdrL5e2+26bzYDp5zQBBwOJVy5o1HuKoLVScWVgwS/i33RIEuBaQJOGpZzuv27tQHiySTUY9g9V1O60Y5g0xl1krQ6Rp3qFVvrU3jvaQsi6OLdIryWnnXXG/Lf3d4a8lsaWNMTmWCe5eb8O6/V6sZfrYdkxXExf3bziI2l5vo182aif3VP4GhWeg3xaKftR3ghU2gh+yUPs2+EK10S+K9M/XHivUcm/C6uBdVUIQhAIKFwoKbhIfMu62/E1Z28tDwkPmXdbfiCzhVyYx58lXlEsh/bW/YVf5lnUiVFsf9tZ9hV/mWdc5dIX6EIWWjdp6J1ZeITlka5tRnOnnjMAajsjYmrT0f1tCkUD5yn7Y1xqKsIunVXY9E4frWkvtB9Xbr3dSdePA6wfEJp7Nx16gdQ2FdGXLLacH4HpnYdQ3pzyluGeQzB3pFmGDs+kfWGxNV67WNvOIADZOs4AkwIkncECalpaSxgeA4guHUAAc8Ncdq7o6yMDWuFLi3QARIc4ScQ5wJvZDFQ2WQPfe84DeAY83cGPa1xFKDgwkQQROasnUBOWzV17ipGuqHqww7/hTdqYIZUDL724NggEB8BxE4ZY9iYq095HafVO8J2kDdbzjkNh1dqqlNqNey82HB0kEaxtCqKlcsdUc2Ja2oROIkNcRI7FLeXMcSSbrzm8gNa6A1rWtwi9u1qK2lfqObMFweJGouaRIWclhW2nS72uMMZWIm8OcxsxkS4kA4ZBa+y1bzGuyvNB7xMLMWbRtelSay6HBrbuIJccMSbriJJJWksFEspMac2tAPWBvXm/D/wDLjux9TxVTprve30az7eHmuh8LO1vql7PwVHt+Sm2U+cZ7TfEKHo4Qx42Vq7e60VQn2Pgg7CD3L03N6WhJYcB1JSqhCEIBcK6uFBRcJD5l/tN+ILOStDwjd5p/tN+ILOSrlwxhz5KJUaw/21v2FX+ZQTxKYsP9tZ9hV/mUFzdIaFCEKNGrV0SpNAecp+2Pmo1q6JUmgPOM9sfNEXtSn9VuR8E2WZc3UcjuCdqUxOvI6yk3MsTlt3BdGSLMM+kMds5qLRql7yZa6mwANMS5tVri14OGEAjvK7TrX+bTcHhwF4hwBaxwcL7YGOIhHJQuXC57gXXiHOON7AsJH0cTgs+EOOIluI6TdXtJ8jPo6siRrTDKcBgEQHNAzyF4DNSKs44DIeK0pFRp/wCjtx2pVNvNbgch6p1Ie0errGUbSihF1uDvfvQNvaIx97TqEqqq+kIG8T1sO1W7zvd+mncqz+/GsXhPcpKwpbPZy5jSy8xpaIIdUl2HS6YaPetVoKqXWakXEudcF4nMuGBJ3yFR0aVniKda636PpaYAGwkxG9aHRlNjaLBTIcyMHB14Hab2vGV5Pw70/V6OWXfnGcTtrM19285iXndIRUtA2Wqv76pPzQSggi0WwHVa6hHU5lF8d7j3ocvWcnpVmfLGna0H3J1RdFnzFP2G/CFKVUIQhALhXVwoM3wid5up7Y+Jqz0q74QP5lT2x8QVDeWs+GMOfJZKZsB/bWfYVf5lBLvJvR5/bWfY1f5lBc3SGjQhCw0atXRPb4FSqA86z2x81FtXRPUfApRtdx4c4C614g3hjgdWrFVGhtIIcLrQRdfJmMYEDt2ptrneblhF4G9DsKZugwdsnDBMnTTSQbjsj6uvLWu8rtgc1/cD4Fa+rNOM0Wx5PSYW3YNNxYeg4XSRm3nkxlOKlspw1ovEwAJMEmCBJMZqvsukhxrjeIbdaLhpmb3rXtkYQpI0pTw50Ya2uGsbldAstMDH6Q1bypFRpnVl81AfpGnHTbmPEKW62sk89uR+kFR2oTuzG3au2Ym43D371x1dpyc3sI2pdnIujr+aBJcdh928bVUVnedHW33q5d+XxKntQ86OtnuIUkUVnrsIAe9sM5gpPJaJbgXGcCdQnDDetPwaI8mbdiAXgRERfdlGCl2iwMeZcCfvOGWWRUhjABAEDcvM9H8Oj0vUyzxyvu4rbW28s5yinmltqDy23N1trtJ+/Z6Jb15FITul6caRtv1jZ3f+g5v9KYlem5vQtAPmzUj9XwwVgqrgxUmy090jucVaqqEIQgEFC4UGQ0+cKv2nzaqNXGnjhW+1+bVSytZ8MYc+SpUMW4UrVTc5zWjiqgl7g0YvonM4TAJjcVJV5oy2spMgQSekTr2Abhs3lc20FnCJhMB9LPPjafYc07T00DrZ/Epme56szpWkc2sPW1p8QkGtZjnSonrpsPyUpbQHaTDhEDHDpNIxEanb09Ttb3Oi4McZ50d8FPmnYznRofw2fIJt2jbC7+4o/hCUWeLav+GOxx+bUm+/XT/1j5hNDQdh/wAvSHUIPeClDQlk1NLfZqVW/C5KLcDoJPFmTmQ5klLFoPqP/wBJ/qXBoaz6n2gdVrtQ9wqoOhqOqtaR/wCIqu+NxSlsmu+8ILamc5H+kpflA2P7WO+QSOR26rTaR96i746RQNE7LXaO0WY+FAJRZRtDNfvY75tSKVWm0ReB3kRrnYu8mP1Wt/bSpnwhc8gq/wCbH/lx/wDqlFl+UM9dv4o37V2lWAJN9pEgjEYdpOKZdZK3+YpH2qJ+VRI8lr+vZT10qnyehbYtttM5PZ+IfmnBWaciO8LEus9XZZHfdqN+ZTTqNUf3NlP/ABXt/wDiKtojcIhGkbR9alZ39wrM+ShSnrTo1/GOrFlJg4ttMspvdUJuvc6+S6mzIGIxUaVYZlvOCDv2Ye07xV2s7wKd5h+6ofhatEqoQhCAXCV1NVHoMhp7Kt9r82qjJV1p12Fb7T5tVICt58MYc+XUSugolc23JRKLyJUACugolBcgdZjrKWRvKZouxI3DxKW4mDAnAwNp1DtQKk7SuBx9YqKLUBSFTJhiTxZa4CQHk0czdMjf2FKqVoLGkQ5+DOYXXn4FrCB6MlpmTlBVEjjHesUkV3ESHSNo/XWm6z7rScoxJBBujW6NcDHsSKLIJDBzIBaC5roDiSDegdLF0dcYIJHHv9Zc8of6yYNXnhn0iJaMecBN8hw5ouiCQdqTWqgXQcLxhsyZd9FguZE6pwwQSPKX7Vx1sdtSHFNVM0Q8be7ak8oO2qPKSUVJ8vftTJdKRKJRGy4DVfN1W7HA94/5LUBY7gTVg1RtunuvD5rYMKqlIQhAKLaCpSj1moMXp2wPeagFdrWudei5JGWF6ccQszV0bVbgLVl9QfmvQbdZpnrVLW0duCspGjHvZXH/AGkfwwmjXrj+/af+GFqqmjNyjP0VuUaZs26v/it/hhA0jX/xGfwwr12idy5yRuQUnKVb12fw/wDmujSlf1mfgKu+STsRyUdiIozpWuDINPKDLT1rvLVp9al+Aq7GijsRyWdiCiOnLVOdI77rvyXOXLVto47n49eCveSzGWPuXeSzs/W5BQct2r9z+F663Tdpu3Q2ztbJMMplgJObiGgSd5xV87RR2I5LOWKCiGm7Tj6HHdUx611umbSMRxQ6hUCvOSjsXDoo7O9FtSDS9o/dfheu8qVjnxX4X/mrrko7EHRR2IWpeUKv7vuf+aPL6v1Pwu/NXPJR2I5KKCnbbau1n4XfmpVBlZ30qQ62v/NWDNFGVZ2PR5RErghYXsc5z3sdIAAY1wjHMlxxW2pZKk0VZ4V3TGCBaEIQCQ5qWhBCq0JlRnWLcrS6uXEFQ7R+5IOjdyueLRxaCj5LGxHJY2K84pHFIKPksbEcljYrzikcUgo+SxsRyWNivOKCOKCCj5LGxHJY2K84oI4oIKPksbEcljYrzigjiggo+SxsXOTAr3igjiggouSwjksbFe8UEcUEFFyWEclhXvFI4pBRjRafp6PjUrXil3i0Eez0IUoIDV1AIQhAIQhAIQhAIQhAIQhAIQhAIQhAIQhAIQhAIQhAIQhAIQhAIQhAIQhAIQhB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itle 4"/>
          <p:cNvSpPr txBox="1">
            <a:spLocks/>
          </p:cNvSpPr>
          <p:nvPr/>
        </p:nvSpPr>
        <p:spPr>
          <a:xfrm>
            <a:off x="461035" y="170122"/>
            <a:ext cx="8205261" cy="7855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What is the problem we want to solve?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7" name="Picture 2" descr="Image result for corn u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219" y="955675"/>
            <a:ext cx="2331606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itle 1"/>
          <p:cNvSpPr txBox="1">
            <a:spLocks/>
          </p:cNvSpPr>
          <p:nvPr/>
        </p:nvSpPr>
        <p:spPr>
          <a:xfrm>
            <a:off x="131154" y="5974080"/>
            <a:ext cx="6604000" cy="883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400" dirty="0" smtClean="0">
                <a:latin typeface="+mn-lt"/>
              </a:rPr>
              <a:t>Challinor </a:t>
            </a:r>
            <a:r>
              <a:rPr lang="en-GB" sz="1400" dirty="0">
                <a:latin typeface="+mn-lt"/>
              </a:rPr>
              <a:t>et </a:t>
            </a:r>
            <a:r>
              <a:rPr lang="en-GB" sz="1400" dirty="0" smtClean="0">
                <a:latin typeface="+mn-lt"/>
              </a:rPr>
              <a:t>al. </a:t>
            </a:r>
            <a:r>
              <a:rPr lang="en-GB" sz="1400" dirty="0">
                <a:latin typeface="+mn-lt"/>
              </a:rPr>
              <a:t>(</a:t>
            </a:r>
            <a:r>
              <a:rPr lang="en-GB" sz="1400" dirty="0" smtClean="0">
                <a:latin typeface="+mn-lt"/>
              </a:rPr>
              <a:t>2016) </a:t>
            </a:r>
            <a:r>
              <a:rPr lang="en-GB" sz="1400" i="1" dirty="0">
                <a:latin typeface="+mn-lt"/>
              </a:rPr>
              <a:t>Nat. </a:t>
            </a:r>
            <a:r>
              <a:rPr lang="en-GB" sz="1400" i="1" dirty="0" err="1">
                <a:latin typeface="+mn-lt"/>
              </a:rPr>
              <a:t>Clim</a:t>
            </a:r>
            <a:r>
              <a:rPr lang="en-GB" sz="1400" i="1" dirty="0">
                <a:latin typeface="+mn-lt"/>
              </a:rPr>
              <a:t>. Change </a:t>
            </a:r>
            <a:r>
              <a:rPr lang="en-GB" sz="1400" b="1" dirty="0" smtClean="0">
                <a:latin typeface="+mn-lt"/>
              </a:rPr>
              <a:t>6</a:t>
            </a:r>
            <a:r>
              <a:rPr lang="en-GB" sz="1400" dirty="0" smtClean="0">
                <a:latin typeface="+mn-lt"/>
              </a:rPr>
              <a:t>:954-958</a:t>
            </a:r>
            <a:endParaRPr lang="en-GB" sz="1400" dirty="0">
              <a:latin typeface="+mn-lt"/>
            </a:endParaRPr>
          </a:p>
          <a:p>
            <a:pPr algn="l"/>
            <a:r>
              <a:rPr lang="en-GB" sz="1400" dirty="0" err="1" smtClean="0">
                <a:latin typeface="+mn-lt"/>
              </a:rPr>
              <a:t>Tollenaar</a:t>
            </a:r>
            <a:r>
              <a:rPr lang="en-GB" sz="1400" dirty="0" smtClean="0">
                <a:latin typeface="+mn-lt"/>
              </a:rPr>
              <a:t> et al. (2017) </a:t>
            </a:r>
            <a:r>
              <a:rPr lang="en-GB" sz="1400" i="1" dirty="0" smtClean="0">
                <a:latin typeface="+mn-lt"/>
              </a:rPr>
              <a:t>Nat. </a:t>
            </a:r>
            <a:r>
              <a:rPr lang="en-GB" sz="1400" i="1" dirty="0" err="1" smtClean="0">
                <a:latin typeface="+mn-lt"/>
              </a:rPr>
              <a:t>Clim</a:t>
            </a:r>
            <a:r>
              <a:rPr lang="en-GB" sz="1400" i="1" dirty="0" smtClean="0">
                <a:latin typeface="+mn-lt"/>
              </a:rPr>
              <a:t>. Change</a:t>
            </a:r>
            <a:r>
              <a:rPr lang="fr-FR" sz="1400" i="1" dirty="0" smtClean="0">
                <a:latin typeface="+mn-lt"/>
              </a:rPr>
              <a:t> </a:t>
            </a:r>
            <a:r>
              <a:rPr lang="fr-FR" sz="1400" b="1" dirty="0" smtClean="0">
                <a:latin typeface="+mn-lt"/>
              </a:rPr>
              <a:t>7</a:t>
            </a:r>
            <a:r>
              <a:rPr lang="fr-FR" sz="1400" dirty="0" smtClean="0">
                <a:latin typeface="+mn-lt"/>
              </a:rPr>
              <a:t>:275-278</a:t>
            </a:r>
            <a:r>
              <a:rPr lang="en-GB" sz="1400" dirty="0" smtClean="0">
                <a:latin typeface="+mn-lt"/>
              </a:rPr>
              <a:t> </a:t>
            </a:r>
          </a:p>
          <a:p>
            <a:pPr algn="l"/>
            <a:r>
              <a:rPr lang="en-GB" sz="1400" dirty="0" smtClean="0">
                <a:latin typeface="+mn-lt"/>
              </a:rPr>
              <a:t>Deutsch </a:t>
            </a:r>
            <a:r>
              <a:rPr lang="en-GB" sz="1400" dirty="0">
                <a:latin typeface="+mn-lt"/>
              </a:rPr>
              <a:t>et </a:t>
            </a:r>
            <a:r>
              <a:rPr lang="en-GB" sz="1400" dirty="0" smtClean="0">
                <a:latin typeface="+mn-lt"/>
              </a:rPr>
              <a:t>al. </a:t>
            </a:r>
            <a:r>
              <a:rPr lang="en-GB" sz="1400" dirty="0">
                <a:latin typeface="+mn-lt"/>
              </a:rPr>
              <a:t>(</a:t>
            </a:r>
            <a:r>
              <a:rPr lang="en-GB" sz="1400" dirty="0" smtClean="0">
                <a:latin typeface="+mn-lt"/>
              </a:rPr>
              <a:t>2018) </a:t>
            </a:r>
            <a:r>
              <a:rPr lang="en-GB" sz="1400" i="1" dirty="0">
                <a:latin typeface="+mn-lt"/>
              </a:rPr>
              <a:t>Science </a:t>
            </a:r>
            <a:r>
              <a:rPr lang="en-GB" sz="1400" b="1" dirty="0" smtClean="0">
                <a:latin typeface="+mn-lt"/>
              </a:rPr>
              <a:t>361</a:t>
            </a:r>
            <a:r>
              <a:rPr lang="en-GB" sz="1400" dirty="0" smtClean="0">
                <a:latin typeface="+mn-lt"/>
              </a:rPr>
              <a:t>(6405):916-919</a:t>
            </a:r>
            <a:endParaRPr lang="en-GB" sz="1400" dirty="0">
              <a:latin typeface="+mn-lt"/>
            </a:endParaRPr>
          </a:p>
        </p:txBody>
      </p:sp>
      <p:pic>
        <p:nvPicPr>
          <p:cNvPr id="39" name="Picture 4" descr="Image result for pest and disease cor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019" y="3708790"/>
            <a:ext cx="2709676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R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454" y="2201186"/>
            <a:ext cx="4343400" cy="222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 descr="Image result for insects maiz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154" y="968388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33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Image result for bioversity international whe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025" y="965459"/>
            <a:ext cx="3528775" cy="21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AutoShape 2" descr="data:image/jpeg;base64,/9j/4AAQSkZJRgABAQAAAQABAAD/2wCEAAkGBhQSEBQSEhQUFBUUFRgVFBUUFhYUFxQUFBQVFRUUFBQXHSYeFxkjGRQUHy8gIycpLCwsFR4xNTAqNSYrLCkBCQoKDgwOGg8PGi8cHBwpKSwpKSwqLCwpKSwpKSkpKSkqLCkpKSkpKSkpLCkpLCkpKSksLCk1KSkqKSwpKSksKf/AABEIAOUA2gMBIgACEQEDEQH/xAAbAAABBQEBAAAAAAAAAAAAAAAAAgMEBQYBB//EAFAQAAEDAQQECQgHBQUFCQAAAAEAAhEDBBIhMQVBUWEGExUiMnGBkbEUIzNScqGywUJic4KS0fAkY5OzwjRDU1SiBzWD4fFEdISUo7TD0tP/xAAZAQEBAQEBAQAAAAAAAAAAAAAAAQIDBQT/xAArEQEAAgEDAwIFBAMAAAAAAAAAARECITFBAxJxBPAFUYGRwRMiYaEUIzL/2gAMAwEAAhEDEQA/APcUIQg450JmlbGOiHNMiRiNaTaXfCSs1ZR5tnsjwSY0SJuaa2USsyys5uTiOoqTT0rUGsO6x+SjVL5Cq6emvWb3GfcpNPSlM/SjrBCWiWhJZUByIPVilKgQhCAQhCAQhCAQhCAQhCAQhCAQhCAQhCAQhCAQhCCHa3dLcw/r3LPWXoN9keCvbecKn2U/H+SoaHQb1DwVnZjHeTyjttbZiYIwIOop6VkeFulW0KrJvTUDjDWl2FO7LjHtNCy6NcHg60FefWThfTcYFVs+qTdd2tdBVzQ4QnbIShqWmMu8J5lve36RPXis9R4QDXCmUtLsKgvqem3DpNB6sFKpaZYc5b1j8ln2WlpyISwUGop2lrsnA9qclZOU9Ttr25OPj4q2NNK6qKnppwzAPuUunptpzBH63JaLJCj07cx2Tgng6clQpCEIBCEIBCEIBCEIBCEIBcK6uFBW6SOFb7H5VFR0+iOoK70p0a32XyeqNmQ6lctmcd5OAqjtViZVtrGVA2PJ6uLgDB46y5Ttyw2q7BWZ01oR9rtdOjTe1jjQrOlwkG7VsxjDWsxu0e0hwSs7+a8RiQGuBgN1hocCNcyqat/s4Y3n0XvAOQY4tGWD5BgzOUalYO4M6Us/Qh7RlxdSP9Lj8lAfwztdDC02esyDnUoEt2dOngusR1K3v+00Vtq4PW+j6NwrAAucH3ZAGWMMUV2l7TR9PZajR6zZg7wSLsfeW44OcLWWvjLgm4G3rpLukYAukAhXTbYyYvhpjIy0x1HBSc4jTLH8FTxLzay8MaesuZ7TXeLZCuLFwlDsWPa4fVcD4Fam06EoVZv0aT9puifxNxVLbP8AZ3ZHmQ17Dta69HVex7ip/rn5x798H7oOUeEB1qZS0005rPVP9nlRnobU7cHyPc681RamhNIUvoMqjcP/AKk+AV7L/wCZiff80ndW8NrTtzTrTwcCvPeVqrDFWjUZ1Q73GD3BSqPCdgzfcOypNPvLgB71menlG8L3ROzcFOMtb25OPis1Z9NmJmRtGI71Np6ZBzCwrR0dOvGYBU2lwgYelLfess23sOtOioDkQg2VG2Md0XA9qfWFlP0dK1WZPPUcVbGzQs3Q4Un6bJ3tPyKu7Dbm1W3mzExjgQcMPegkoQhUCEIQCChBQVOlehX+z/pP5qkBV1pf0df2R4KkVyZx3kuVF0R/vWl/3a0fzLMn5VZT0gKOkKdQtc6LPXENEkzVswyWWnokILVm7Lw/sz8y9hyIexzYParaz6doVOjVYe0KiFpiwsaQWNaxz8HOa1oJyiSBjG9ZK16drWeo5lez2hzGkgVBTa9rojnSIGMnBbPS7weLIIOJyM7FahIq9YseZ0OE9hc4kv4pxib4fRiBhJ6KurLVY8E063GA5G82oBOWRxHWtLbNCUKoIq0abwcDeY0z1qiPA6yWQmrZqLaTn811yQCM4uzEyFcoxrSyJkll/Cbh2kXmH8OI96QaxGbHdbYcPcZTVW3CYDrjhmHNvTO4Ge5OUKrnGJYdpbenDPmwSFyacp22nUHSBB1PEHOMnjamq+gqL86Tfui74YKwcyTE3scMndpEkt7Qu1dEOm8WOnKWk5DbBx7lqJyx20SomNdWYrcA7OTLA6mdrcO8tgntlRKnA+s30dcnc8B/xAO7nBbCFyFr9XLnVOyGJqaLtbM2MqDa0uYe43gPxJsW+ozp0qzd4Zxg76cwN5AW6upLqYOePWJV78Z3j39U7Z+bG2XhA12DajTukT3HFWDdJ7Qrm1aLpVB5ymx+rnAO8RI7FQ6V0DTs9ytRFyK1FpYJuXKlVtN/MmJh85ZtCk9vBrysQcAYInHFabgq/wA28bHT3gfks7WOKveCZwqdbfAqQrQIQhUCEIQCELhQVGmPRVuoeDVRyrvTXoq33f6FRFWdmMd5LlVD2vNupim5rXeT1gC7L0lnw3zsVpKpLaWeVM4wOczyesCG5+ks+IWG140aQDAH2ay2lgbhBLHdUVAotoFH+/0bVpnW6lJA7Wqs0e6wYhlqtdmdqh1UDL6TXBwHZgrmy8bhxGlmVB6tZlMnvmfctBixOs8uFnfXvEAOZVLhcBcMW4SDOCsKb6zMqjjsktPbEA+9LreU4ceaDmyLr6Ugk3hg7cnLLZ5qgXnQ69hhAgThhgsTu1DrNM12xIDtpPN7s/FLqaZNUXHNuwZmRjA1Y71JqaNjJw7Qmamj3awD/wBY1pqaINWwtcZ5wO4mO4yNSYGji3oPIM5xB7CwiO5TvJDE3SBtE7Y1JBYRrI3HHxEqBi9XEy6+NQddfH4mz7023SldhPmmxquuqUjG+C5sqXjuPePzReOzuI+aWIdS2l7rhaROJdxgEEarwMz2KfYnhrTfYXSZkvlwHWMCE05zdY7x+YSG2Vn0QB7Bu54ZBBLrPZhdDgSJh0Hm5YEb9qRKRTpwIlx9oyeqSloolVnCU/szvbo/+5oqyVPwwo3rBaR+6LvwQ/8ApRDlfNXHBN3OqDcPEqmtWfaVacE3+dcNrPAj81tlq0ICFQIQhALhXVwoKjTvoqv3fFioCtBwg9DU+78TVnyrLGPLirqNmFS30mGYNCtlgZD7PGW9WSq/K20rbTe4EgUKwgAk4vs+oYlc5iJ0l0iaXjtFi6A6oJkNAqC6MAJ9IzPqUN/BgVT6OkRleABHaWOw7kmz8N7NzRxxpxmHGtSxjHCo1wjtV/YdKUHOBp2qkQTJB4uXDZeEHtXGfTdPeLjxMx+XWOtn58xCko8HDZnXroAdA5ry4dMHonJW1g9Mz72fslS9OVA5jS0g84ZEH6Q2KLYD51mMZ/CVvHDs0uZ8sZZd2tUt6js8jht370l7ccjlq9rcUuq3PI83WN+5JezHLVqMa12YN0ABT2Z54aztXa1OZyOH9K7R6B6Qz3oqfSxGWsR9FBHFiaXAFo6J3awuP0Y36wx69+9SGDniIyOTupOOBnXnsB+igq6lgjJ3fhrA+aTU0W7Y0/r9a1Nt1pDG7Scm5F0EExOGAxPUk+ROfDqjjMGWU3QwSII1F2ZxwzGxYmi1Y6yEanDqmPdgkOfdEkz1kDDr/WasqmiaQk3TMzJLjjemcSdcFVVtIFKoSJANLAxB880QZw1rn1MpwwnKtomftDUalMrgtvEOHWJ2Y82cMc1A4Sc6w2iMZoVI38xyer6PY1peKYBaQ6acNGDgcQIkK54Q6Jp+SWiBB4mrkT/hu1L5PQ+tx9ZjOWMVU01nj2s3XdOO3HvVjwWd5/rY7xafkqWzPmjSO2mw97GlWnBt37Szqd8J/Jei5NsEIQqoQhCAQULhQVPCL0Lvu/G1Z9X/AAjPmXfd+Jqz8qyxjz5dUKw/7xo/YV9vrUNmKllyhWN0W+m7W2hWI/iWcfNY2baFwYWiQx3OLYNR2MNGB41vuKVZuDVnqjn0GkECHczPIgOpxs2LgtBjN/4yfc6QnqOkC0jnGBm26zHtAEK3C0iWvg1Qs4v0mlpJAIvEiLzTkepP2ExVZO35FOaV0g19MAAggg4+0E1YT51ntfIrM7rwuagbJy6PzXajM4Jy1EpVVufs/NIqsEHDUfBbZJotN12JzOcbAlkHHLVtGpIoMwfn0jr+qE4Wnbs2bCgZHSbzRmco9VFeoGgmDM4CYLjdwaDOZSWTLMszu+go9rqlzncwkteGNAuPDXGC2uRMi7OWcKShRpgXnk85wMzqAktbGUiSJGanlk+qcNiqrTYXvDhVeX0y0ywNuySDIJBxZjgM5AxU2ysc0FtQhwA5riIJ1m8IgRgMEgKe3d3H6yp6VdrL5e2+26bzYDp5zQBBwOJVy5o1HuKoLVScWVgwS/i33RIEuBaQJOGpZzuv27tQHiySTUY9g9V1O60Y5g0xl1krQ6Rp3qFVvrU3jvaQsi6OLdIryWnnXXG/Lf3d4a8lsaWNMTmWCe5eb8O6/V6sZfrYdkxXExf3bziI2l5vo182aif3VP4GhWeg3xaKftR3ghU2gh+yUPs2+EK10S+K9M/XHivUcm/C6uBdVUIQhAIKFwoKbhIfMu62/E1Z28tDwkPmXdbfiCzhVyYx58lXlEsh/bW/YVf5lnUiVFsf9tZ9hV/mWdc5dIX6EIWWjdp6J1ZeITlka5tRnOnnjMAajsjYmrT0f1tCkUD5yn7Y1xqKsIunVXY9E4frWkvtB9Xbr3dSdePA6wfEJp7Nx16gdQ2FdGXLLacH4HpnYdQ3pzyluGeQzB3pFmGDs+kfWGxNV67WNvOIADZOs4AkwIkncECalpaSxgeA4guHUAAc8Ncdq7o6yMDWuFLi3QARIc4ScQ5wJvZDFQ2WQPfe84DeAY83cGPa1xFKDgwkQQROasnUBOWzV17ipGuqHqww7/hTdqYIZUDL724NggEB8BxE4ZY9iYq095HafVO8J2kDdbzjkNh1dqqlNqNey82HB0kEaxtCqKlcsdUc2Ja2oROIkNcRI7FLeXMcSSbrzm8gNa6A1rWtwi9u1qK2lfqObMFweJGouaRIWclhW2nS72uMMZWIm8OcxsxkS4kA4ZBa+y1bzGuyvNB7xMLMWbRtelSay6HBrbuIJccMSbriJJJWksFEspMac2tAPWBvXm/D/wDLjux9TxVTprve30az7eHmuh8LO1vql7PwVHt+Sm2U+cZ7TfEKHo4Qx42Vq7e60VQn2Pgg7CD3L03N6WhJYcB1JSqhCEIBcK6uFBRcJD5l/tN+ILOStDwjd5p/tN+ILOSrlwxhz5KJUaw/21v2FX+ZQTxKYsP9tZ9hV/mUFzdIaFCEKNGrV0SpNAecp+2Pmo1q6JUmgPOM9sfNEXtSn9VuR8E2WZc3UcjuCdqUxOvI6yk3MsTlt3BdGSLMM+kMds5qLRql7yZa6mwANMS5tVri14OGEAjvK7TrX+bTcHhwF4hwBaxwcL7YGOIhHJQuXC57gXXiHOON7AsJH0cTgs+EOOIluI6TdXtJ8jPo6siRrTDKcBgEQHNAzyF4DNSKs44DIeK0pFRp/wCjtx2pVNvNbgch6p1Ie0errGUbSihF1uDvfvQNvaIx97TqEqqq+kIG8T1sO1W7zvd+mncqz+/GsXhPcpKwpbPZy5jSy8xpaIIdUl2HS6YaPetVoKqXWakXEudcF4nMuGBJ3yFR0aVniKda636PpaYAGwkxG9aHRlNjaLBTIcyMHB14Hab2vGV5Pw70/V6OWXfnGcTtrM19285iXndIRUtA2Wqv76pPzQSggi0WwHVa6hHU5lF8d7j3ocvWcnpVmfLGna0H3J1RdFnzFP2G/CFKVUIQhALhXVwoM3wid5up7Y+Jqz0q74QP5lT2x8QVDeWs+GMOfJZKZsB/bWfYVf5lBLvJvR5/bWfY1f5lBc3SGjQhCw0atXRPb4FSqA86z2x81FtXRPUfApRtdx4c4C614g3hjgdWrFVGhtIIcLrQRdfJmMYEDt2ptrneblhF4G9DsKZugwdsnDBMnTTSQbjsj6uvLWu8rtgc1/cD4Fa+rNOM0Wx5PSYW3YNNxYeg4XSRm3nkxlOKlspw1ovEwAJMEmCBJMZqvsukhxrjeIbdaLhpmb3rXtkYQpI0pTw50Ya2uGsbldAstMDH6Q1bypFRpnVl81AfpGnHTbmPEKW62sk89uR+kFR2oTuzG3au2Ym43D371x1dpyc3sI2pdnIujr+aBJcdh928bVUVnedHW33q5d+XxKntQ86OtnuIUkUVnrsIAe9sM5gpPJaJbgXGcCdQnDDetPwaI8mbdiAXgRERfdlGCl2iwMeZcCfvOGWWRUhjABAEDcvM9H8Oj0vUyzxyvu4rbW28s5yinmltqDy23N1trtJ+/Z6Jb15FITul6caRtv1jZ3f+g5v9KYlem5vQtAPmzUj9XwwVgqrgxUmy090jucVaqqEIQgEFC4UGQ0+cKv2nzaqNXGnjhW+1+bVSytZ8MYc+SpUMW4UrVTc5zWjiqgl7g0YvonM4TAJjcVJV5oy2spMgQSekTr2Abhs3lc20FnCJhMB9LPPjafYc07T00DrZ/Epme56szpWkc2sPW1p8QkGtZjnSonrpsPyUpbQHaTDhEDHDpNIxEanb09Ttb3Oi4McZ50d8FPmnYznRofw2fIJt2jbC7+4o/hCUWeLav+GOxx+bUm+/XT/1j5hNDQdh/wAvSHUIPeClDQlk1NLfZqVW/C5KLcDoJPFmTmQ5klLFoPqP/wBJ/qXBoaz6n2gdVrtQ9wqoOhqOqtaR/wCIqu+NxSlsmu+8ILamc5H+kpflA2P7WO+QSOR26rTaR96i746RQNE7LXaO0WY+FAJRZRtDNfvY75tSKVWm0ReB3kRrnYu8mP1Wt/bSpnwhc8gq/wCbH/lx/wDqlFl+UM9dv4o37V2lWAJN9pEgjEYdpOKZdZK3+YpH2qJ+VRI8lr+vZT10qnyehbYtttM5PZ+IfmnBWaciO8LEus9XZZHfdqN+ZTTqNUf3NlP/ABXt/wDiKtojcIhGkbR9alZ39wrM+ShSnrTo1/GOrFlJg4ttMspvdUJuvc6+S6mzIGIxUaVYZlvOCDv2Ye07xV2s7wKd5h+6ofhatEqoQhCAXCV1NVHoMhp7Kt9r82qjJV1p12Fb7T5tVICt58MYc+XUSugolc23JRKLyJUACugolBcgdZjrKWRvKZouxI3DxKW4mDAnAwNp1DtQKk7SuBx9YqKLUBSFTJhiTxZa4CQHk0czdMjf2FKqVoLGkQ5+DOYXXn4FrCB6MlpmTlBVEjjHesUkV3ESHSNo/XWm6z7rScoxJBBujW6NcDHsSKLIJDBzIBaC5roDiSDegdLF0dcYIJHHv9Zc8of6yYNXnhn0iJaMecBN8hw5ouiCQdqTWqgXQcLxhsyZd9FguZE6pwwQSPKX7Vx1sdtSHFNVM0Q8be7ak8oO2qPKSUVJ8vftTJdKRKJRGy4DVfN1W7HA94/5LUBY7gTVg1RtunuvD5rYMKqlIQhAKLaCpSj1moMXp2wPeagFdrWudei5JGWF6ccQszV0bVbgLVl9QfmvQbdZpnrVLW0duCspGjHvZXH/AGkfwwmjXrj+/af+GFqqmjNyjP0VuUaZs26v/it/hhA0jX/xGfwwr12idy5yRuQUnKVb12fw/wDmujSlf1mfgKu+STsRyUdiIozpWuDINPKDLT1rvLVp9al+Aq7GijsRyWdiCiOnLVOdI77rvyXOXLVto47n49eCveSzGWPuXeSzs/W5BQct2r9z+F663Tdpu3Q2ztbJMMplgJObiGgSd5xV87RR2I5LOWKCiGm7Tj6HHdUx611umbSMRxQ6hUCvOSjsXDoo7O9FtSDS9o/dfheu8qVjnxX4X/mrrko7EHRR2IWpeUKv7vuf+aPL6v1Pwu/NXPJR2I5KKCnbbau1n4XfmpVBlZ30qQ62v/NWDNFGVZ2PR5RErghYXsc5z3sdIAAY1wjHMlxxW2pZKk0VZ4V3TGCBaEIQCQ5qWhBCq0JlRnWLcrS6uXEFQ7R+5IOjdyueLRxaCj5LGxHJY2K84pHFIKPksbEcljYrzikcUgo+SxsRyWNivOKCOKCCj5LGxHJY2K84oI4oIKPksbEcljYrzigjiggo+SxsXOTAr3igjiggouSwjksbFe8UEcUEFFyWEclhXvFI4pBRjRafp6PjUrXil3i0Eez0IUoIDV1AIQhAIQhAIQhAIQhAIQhAIQhAIQhAIQhAIQhAIQhAIQhAIQhAIQhAIQhAIQhB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data:image/jpeg;base64,/9j/4AAQSkZJRgABAQAAAQABAAD/2wCEAAkGBhQSEBQSEhQUFBUUFRgVFBUUFhYUFxQUFBQVFRUUFBQXHSYeFxkjGRQUHy8gIycpLCwsFR4xNTAqNSYrLCkBCQoKDgwOGg8PGi8cHBwpKSwpKSwqLCwpKSwpKSkpKSkqLCkpKSkpKSkpLCkpLCkpKSksLCk1KSkqKSwpKSksKf/AABEIAOUA2gMBIgACEQEDEQH/xAAbAAABBQEBAAAAAAAAAAAAAAAAAgMEBQYBB//EAFAQAAEDAQQECQgHBQUFCQAAAAEAAhEDBBIhMQVBUWEGExUiMnGBkbEUIzNScqGywUJic4KS0fAkY5OzwjRDU1SiBzWD4fFEdISUo7TD0tP/xAAZAQEBAQEBAQAAAAAAAAAAAAAAAQIDBQT/xAArEQEAAgEDAwIFBAMAAAAAAAAAARECITFBAxJxBPAFUYGRwRMiYaEUIzL/2gAMAwEAAhEDEQA/APcUIQg450JmlbGOiHNMiRiNaTaXfCSs1ZR5tnsjwSY0SJuaa2USsyys5uTiOoqTT0rUGsO6x+SjVL5Cq6emvWb3GfcpNPSlM/SjrBCWiWhJZUByIPVilKgQhCAQhCAQhCAQhCAQhCAQhCAQhCAQhCAQhCAQhCCHa3dLcw/r3LPWXoN9keCvbecKn2U/H+SoaHQb1DwVnZjHeTyjttbZiYIwIOop6VkeFulW0KrJvTUDjDWl2FO7LjHtNCy6NcHg60FefWThfTcYFVs+qTdd2tdBVzQ4QnbIShqWmMu8J5lve36RPXis9R4QDXCmUtLsKgvqem3DpNB6sFKpaZYc5b1j8ln2WlpyISwUGop2lrsnA9qclZOU9Ttr25OPj4q2NNK6qKnppwzAPuUunptpzBH63JaLJCj07cx2Tgng6clQpCEIBCEIBCEIBCEIBCEIBcK6uFBW6SOFb7H5VFR0+iOoK70p0a32XyeqNmQ6lctmcd5OAqjtViZVtrGVA2PJ6uLgDB46y5Ttyw2q7BWZ01oR9rtdOjTe1jjQrOlwkG7VsxjDWsxu0e0hwSs7+a8RiQGuBgN1hocCNcyqat/s4Y3n0XvAOQY4tGWD5BgzOUalYO4M6Us/Qh7RlxdSP9Lj8lAfwztdDC02esyDnUoEt2dOngusR1K3v+00Vtq4PW+j6NwrAAucH3ZAGWMMUV2l7TR9PZajR6zZg7wSLsfeW44OcLWWvjLgm4G3rpLukYAukAhXTbYyYvhpjIy0x1HBSc4jTLH8FTxLzay8MaesuZ7TXeLZCuLFwlDsWPa4fVcD4Fam06EoVZv0aT9puifxNxVLbP8AZ3ZHmQ17Dta69HVex7ip/rn5x798H7oOUeEB1qZS0005rPVP9nlRnobU7cHyPc681RamhNIUvoMqjcP/AKk+AV7L/wCZiff80ndW8NrTtzTrTwcCvPeVqrDFWjUZ1Q73GD3BSqPCdgzfcOypNPvLgB71menlG8L3ROzcFOMtb25OPis1Z9NmJmRtGI71Np6ZBzCwrR0dOvGYBU2lwgYelLfess23sOtOioDkQg2VG2Md0XA9qfWFlP0dK1WZPPUcVbGzQs3Q4Un6bJ3tPyKu7Dbm1W3mzExjgQcMPegkoQhUCEIQCChBQVOlehX+z/pP5qkBV1pf0df2R4KkVyZx3kuVF0R/vWl/3a0fzLMn5VZT0gKOkKdQtc6LPXENEkzVswyWWnokILVm7Lw/sz8y9hyIexzYParaz6doVOjVYe0KiFpiwsaQWNaxz8HOa1oJyiSBjG9ZK16drWeo5lez2hzGkgVBTa9rojnSIGMnBbPS7weLIIOJyM7FahIq9YseZ0OE9hc4kv4pxib4fRiBhJ6KurLVY8E063GA5G82oBOWRxHWtLbNCUKoIq0abwcDeY0z1qiPA6yWQmrZqLaTn811yQCM4uzEyFcoxrSyJkll/Cbh2kXmH8OI96QaxGbHdbYcPcZTVW3CYDrjhmHNvTO4Ge5OUKrnGJYdpbenDPmwSFyacp22nUHSBB1PEHOMnjamq+gqL86Tfui74YKwcyTE3scMndpEkt7Qu1dEOm8WOnKWk5DbBx7lqJyx20SomNdWYrcA7OTLA6mdrcO8tgntlRKnA+s30dcnc8B/xAO7nBbCFyFr9XLnVOyGJqaLtbM2MqDa0uYe43gPxJsW+ozp0qzd4Zxg76cwN5AW6upLqYOePWJV78Z3j39U7Z+bG2XhA12DajTukT3HFWDdJ7Qrm1aLpVB5ymx+rnAO8RI7FQ6V0DTs9ytRFyK1FpYJuXKlVtN/MmJh85ZtCk9vBrysQcAYInHFabgq/wA28bHT3gfks7WOKveCZwqdbfAqQrQIQhUCEIQCELhQVGmPRVuoeDVRyrvTXoq33f6FRFWdmMd5LlVD2vNupim5rXeT1gC7L0lnw3zsVpKpLaWeVM4wOczyesCG5+ks+IWG140aQDAH2ay2lgbhBLHdUVAotoFH+/0bVpnW6lJA7Wqs0e6wYhlqtdmdqh1UDL6TXBwHZgrmy8bhxGlmVB6tZlMnvmfctBixOs8uFnfXvEAOZVLhcBcMW4SDOCsKb6zMqjjsktPbEA+9LreU4ceaDmyLr6Ugk3hg7cnLLZ5qgXnQ69hhAgThhgsTu1DrNM12xIDtpPN7s/FLqaZNUXHNuwZmRjA1Y71JqaNjJw7Qmamj3awD/wBY1pqaINWwtcZ5wO4mO4yNSYGji3oPIM5xB7CwiO5TvJDE3SBtE7Y1JBYRrI3HHxEqBi9XEy6+NQddfH4mz7023SldhPmmxquuqUjG+C5sqXjuPePzReOzuI+aWIdS2l7rhaROJdxgEEarwMz2KfYnhrTfYXSZkvlwHWMCE05zdY7x+YSG2Vn0QB7Bu54ZBBLrPZhdDgSJh0Hm5YEb9qRKRTpwIlx9oyeqSloolVnCU/szvbo/+5oqyVPwwo3rBaR+6LvwQ/8ApRDlfNXHBN3OqDcPEqmtWfaVacE3+dcNrPAj81tlq0ICFQIQhALhXVwoKjTvoqv3fFioCtBwg9DU+78TVnyrLGPLirqNmFS30mGYNCtlgZD7PGW9WSq/K20rbTe4EgUKwgAk4vs+oYlc5iJ0l0iaXjtFi6A6oJkNAqC6MAJ9IzPqUN/BgVT6OkRleABHaWOw7kmz8N7NzRxxpxmHGtSxjHCo1wjtV/YdKUHOBp2qkQTJB4uXDZeEHtXGfTdPeLjxMx+XWOtn58xCko8HDZnXroAdA5ry4dMHonJW1g9Mz72fslS9OVA5jS0g84ZEH6Q2KLYD51mMZ/CVvHDs0uZ8sZZd2tUt6js8jht370l7ccjlq9rcUuq3PI83WN+5JezHLVqMa12YN0ABT2Z54aztXa1OZyOH9K7R6B6Qz3oqfSxGWsR9FBHFiaXAFo6J3awuP0Y36wx69+9SGDniIyOTupOOBnXnsB+igq6lgjJ3fhrA+aTU0W7Y0/r9a1Nt1pDG7Scm5F0EExOGAxPUk+ROfDqjjMGWU3QwSII1F2ZxwzGxYmi1Y6yEanDqmPdgkOfdEkz1kDDr/WasqmiaQk3TMzJLjjemcSdcFVVtIFKoSJANLAxB880QZw1rn1MpwwnKtomftDUalMrgtvEOHWJ2Y82cMc1A4Sc6w2iMZoVI38xyer6PY1peKYBaQ6acNGDgcQIkK54Q6Jp+SWiBB4mrkT/hu1L5PQ+tx9ZjOWMVU01nj2s3XdOO3HvVjwWd5/rY7xafkqWzPmjSO2mw97GlWnBt37Szqd8J/Jei5NsEIQqoQhCAQULhQVPCL0Lvu/G1Z9X/AAjPmXfd+Jqz8qyxjz5dUKw/7xo/YV9vrUNmKllyhWN0W+m7W2hWI/iWcfNY2baFwYWiQx3OLYNR2MNGB41vuKVZuDVnqjn0GkECHczPIgOpxs2LgtBjN/4yfc6QnqOkC0jnGBm26zHtAEK3C0iWvg1Qs4v0mlpJAIvEiLzTkepP2ExVZO35FOaV0g19MAAggg4+0E1YT51ntfIrM7rwuagbJy6PzXajM4Jy1EpVVufs/NIqsEHDUfBbZJotN12JzOcbAlkHHLVtGpIoMwfn0jr+qE4Wnbs2bCgZHSbzRmco9VFeoGgmDM4CYLjdwaDOZSWTLMszu+go9rqlzncwkteGNAuPDXGC2uRMi7OWcKShRpgXnk85wMzqAktbGUiSJGanlk+qcNiqrTYXvDhVeX0y0ywNuySDIJBxZjgM5AxU2ysc0FtQhwA5riIJ1m8IgRgMEgKe3d3H6yp6VdrL5e2+26bzYDp5zQBBwOJVy5o1HuKoLVScWVgwS/i33RIEuBaQJOGpZzuv27tQHiySTUY9g9V1O60Y5g0xl1krQ6Rp3qFVvrU3jvaQsi6OLdIryWnnXXG/Lf3d4a8lsaWNMTmWCe5eb8O6/V6sZfrYdkxXExf3bziI2l5vo182aif3VP4GhWeg3xaKftR3ghU2gh+yUPs2+EK10S+K9M/XHivUcm/C6uBdVUIQhAIKFwoKbhIfMu62/E1Z28tDwkPmXdbfiCzhVyYx58lXlEsh/bW/YVf5lnUiVFsf9tZ9hV/mWdc5dIX6EIWWjdp6J1ZeITlka5tRnOnnjMAajsjYmrT0f1tCkUD5yn7Y1xqKsIunVXY9E4frWkvtB9Xbr3dSdePA6wfEJp7Nx16gdQ2FdGXLLacH4HpnYdQ3pzyluGeQzB3pFmGDs+kfWGxNV67WNvOIADZOs4AkwIkncECalpaSxgeA4guHUAAc8Ncdq7o6yMDWuFLi3QARIc4ScQ5wJvZDFQ2WQPfe84DeAY83cGPa1xFKDgwkQQROasnUBOWzV17ipGuqHqww7/hTdqYIZUDL724NggEB8BxE4ZY9iYq095HafVO8J2kDdbzjkNh1dqqlNqNey82HB0kEaxtCqKlcsdUc2Ja2oROIkNcRI7FLeXMcSSbrzm8gNa6A1rWtwi9u1qK2lfqObMFweJGouaRIWclhW2nS72uMMZWIm8OcxsxkS4kA4ZBa+y1bzGuyvNB7xMLMWbRtelSay6HBrbuIJccMSbriJJJWksFEspMac2tAPWBvXm/D/wDLjux9TxVTprve30az7eHmuh8LO1vql7PwVHt+Sm2U+cZ7TfEKHo4Qx42Vq7e60VQn2Pgg7CD3L03N6WhJYcB1JSqhCEIBcK6uFBRcJD5l/tN+ILOStDwjd5p/tN+ILOSrlwxhz5KJUaw/21v2FX+ZQTxKYsP9tZ9hV/mUFzdIaFCEKNGrV0SpNAecp+2Pmo1q6JUmgPOM9sfNEXtSn9VuR8E2WZc3UcjuCdqUxOvI6yk3MsTlt3BdGSLMM+kMds5qLRql7yZa6mwANMS5tVri14OGEAjvK7TrX+bTcHhwF4hwBaxwcL7YGOIhHJQuXC57gXXiHOON7AsJH0cTgs+EOOIluI6TdXtJ8jPo6siRrTDKcBgEQHNAzyF4DNSKs44DIeK0pFRp/wCjtx2pVNvNbgch6p1Ie0errGUbSihF1uDvfvQNvaIx97TqEqqq+kIG8T1sO1W7zvd+mncqz+/GsXhPcpKwpbPZy5jSy8xpaIIdUl2HS6YaPetVoKqXWakXEudcF4nMuGBJ3yFR0aVniKda636PpaYAGwkxG9aHRlNjaLBTIcyMHB14Hab2vGV5Pw70/V6OWXfnGcTtrM19285iXndIRUtA2Wqv76pPzQSggi0WwHVa6hHU5lF8d7j3ocvWcnpVmfLGna0H3J1RdFnzFP2G/CFKVUIQhALhXVwoM3wid5up7Y+Jqz0q74QP5lT2x8QVDeWs+GMOfJZKZsB/bWfYVf5lBLvJvR5/bWfY1f5lBc3SGjQhCw0atXRPb4FSqA86z2x81FtXRPUfApRtdx4c4C614g3hjgdWrFVGhtIIcLrQRdfJmMYEDt2ptrneblhF4G9DsKZugwdsnDBMnTTSQbjsj6uvLWu8rtgc1/cD4Fa+rNOM0Wx5PSYW3YNNxYeg4XSRm3nkxlOKlspw1ovEwAJMEmCBJMZqvsukhxrjeIbdaLhpmb3rXtkYQpI0pTw50Ya2uGsbldAstMDH6Q1bypFRpnVl81AfpGnHTbmPEKW62sk89uR+kFR2oTuzG3au2Ym43D371x1dpyc3sI2pdnIujr+aBJcdh928bVUVnedHW33q5d+XxKntQ86OtnuIUkUVnrsIAe9sM5gpPJaJbgXGcCdQnDDetPwaI8mbdiAXgRERfdlGCl2iwMeZcCfvOGWWRUhjABAEDcvM9H8Oj0vUyzxyvu4rbW28s5yinmltqDy23N1trtJ+/Z6Jb15FITul6caRtv1jZ3f+g5v9KYlem5vQtAPmzUj9XwwVgqrgxUmy090jucVaqqEIQgEFC4UGQ0+cKv2nzaqNXGnjhW+1+bVSytZ8MYc+SpUMW4UrVTc5zWjiqgl7g0YvonM4TAJjcVJV5oy2spMgQSekTr2Abhs3lc20FnCJhMB9LPPjafYc07T00DrZ/Epme56szpWkc2sPW1p8QkGtZjnSonrpsPyUpbQHaTDhEDHDpNIxEanb09Ttb3Oi4McZ50d8FPmnYznRofw2fIJt2jbC7+4o/hCUWeLav+GOxx+bUm+/XT/1j5hNDQdh/wAvSHUIPeClDQlk1NLfZqVW/C5KLcDoJPFmTmQ5klLFoPqP/wBJ/qXBoaz6n2gdVrtQ9wqoOhqOqtaR/wCIqu+NxSlsmu+8ILamc5H+kpflA2P7WO+QSOR26rTaR96i746RQNE7LXaO0WY+FAJRZRtDNfvY75tSKVWm0ReB3kRrnYu8mP1Wt/bSpnwhc8gq/wCbH/lx/wDqlFl+UM9dv4o37V2lWAJN9pEgjEYdpOKZdZK3+YpH2qJ+VRI8lr+vZT10qnyehbYtttM5PZ+IfmnBWaciO8LEus9XZZHfdqN+ZTTqNUf3NlP/ABXt/wDiKtojcIhGkbR9alZ39wrM+ShSnrTo1/GOrFlJg4ttMspvdUJuvc6+S6mzIGIxUaVYZlvOCDv2Ye07xV2s7wKd5h+6ofhatEqoQhCAXCV1NVHoMhp7Kt9r82qjJV1p12Fb7T5tVICt58MYc+XUSugolc23JRKLyJUACugolBcgdZjrKWRvKZouxI3DxKW4mDAnAwNp1DtQKk7SuBx9YqKLUBSFTJhiTxZa4CQHk0czdMjf2FKqVoLGkQ5+DOYXXn4FrCB6MlpmTlBVEjjHesUkV3ESHSNo/XWm6z7rScoxJBBujW6NcDHsSKLIJDBzIBaC5roDiSDegdLF0dcYIJHHv9Zc8of6yYNXnhn0iJaMecBN8hw5ouiCQdqTWqgXQcLxhsyZd9FguZE6pwwQSPKX7Vx1sdtSHFNVM0Q8be7ak8oO2qPKSUVJ8vftTJdKRKJRGy4DVfN1W7HA94/5LUBY7gTVg1RtunuvD5rYMKqlIQhAKLaCpSj1moMXp2wPeagFdrWudei5JGWF6ccQszV0bVbgLVl9QfmvQbdZpnrVLW0duCspGjHvZXH/AGkfwwmjXrj+/af+GFqqmjNyjP0VuUaZs26v/it/hhA0jX/xGfwwr12idy5yRuQUnKVb12fw/wDmujSlf1mfgKu+STsRyUdiIozpWuDINPKDLT1rvLVp9al+Aq7GijsRyWdiCiOnLVOdI77rvyXOXLVto47n49eCveSzGWPuXeSzs/W5BQct2r9z+F663Tdpu3Q2ztbJMMplgJObiGgSd5xV87RR2I5LOWKCiGm7Tj6HHdUx611umbSMRxQ6hUCvOSjsXDoo7O9FtSDS9o/dfheu8qVjnxX4X/mrrko7EHRR2IWpeUKv7vuf+aPL6v1Pwu/NXPJR2I5KKCnbbau1n4XfmpVBlZ30qQ62v/NWDNFGVZ2PR5RErghYXsc5z3sdIAAY1wjHMlxxW2pZKk0VZ4V3TGCBaEIQCQ5qWhBCq0JlRnWLcrS6uXEFQ7R+5IOjdyueLRxaCj5LGxHJY2K84pHFIKPksbEcljYrzikcUgo+SxsRyWNivOKCOKCCj5LGxHJY2K84oI4oIKPksbEcljYrzigjiggo+SxsXOTAr3igjiggouSwjksbFe8UEcUEFFyWEclhXvFI4pBRjRafp6PjUrXil3i0Eez0IUoIDV1AIQhAIQhAIQhAIQhAIQhAIQhAIQhAIQhAIQhAIQhAIQhAIQhAIQhAIQhAIQhB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data:image/jpeg;base64,/9j/4AAQSkZJRgABAQAAAQABAAD/2wCEAAkGBhQSEBQSEhQUFBUUFRgVFBUUFhYUFxQUFBQVFRUUFBQXHSYeFxkjGRQUHy8gIycpLCwsFR4xNTAqNSYrLCkBCQoKDgwOGg8PGi8cHBwpKSwpKSwqLCwpKSwpKSkpKSkqLCkpKSkpKSkpLCkpLCkpKSksLCk1KSkqKSwpKSksKf/AABEIAOUA2gMBIgACEQEDEQH/xAAbAAABBQEBAAAAAAAAAAAAAAAAAgMEBQYBB//EAFAQAAEDAQQECQgHBQUFCQAAAAEAAhEDBBIhMQVBUWEGExUiMnGBkbEUIzNScqGywUJic4KS0fAkY5OzwjRDU1SiBzWD4fFEdISUo7TD0tP/xAAZAQEBAQEBAQAAAAAAAAAAAAAAAQIDBQT/xAArEQEAAgEDAwIFBAMAAAAAAAAAARECITFBAxJxBPAFUYGRwRMiYaEUIzL/2gAMAwEAAhEDEQA/APcUIQg450JmlbGOiHNMiRiNaTaXfCSs1ZR5tnsjwSY0SJuaa2USsyys5uTiOoqTT0rUGsO6x+SjVL5Cq6emvWb3GfcpNPSlM/SjrBCWiWhJZUByIPVilKgQhCAQhCAQhCAQhCAQhCAQhCAQhCAQhCAQhCAQhCCHa3dLcw/r3LPWXoN9keCvbecKn2U/H+SoaHQb1DwVnZjHeTyjttbZiYIwIOop6VkeFulW0KrJvTUDjDWl2FO7LjHtNCy6NcHg60FefWThfTcYFVs+qTdd2tdBVzQ4QnbIShqWmMu8J5lve36RPXis9R4QDXCmUtLsKgvqem3DpNB6sFKpaZYc5b1j8ln2WlpyISwUGop2lrsnA9qclZOU9Ttr25OPj4q2NNK6qKnppwzAPuUunptpzBH63JaLJCj07cx2Tgng6clQpCEIBCEIBCEIBCEIBCEIBcK6uFBW6SOFb7H5VFR0+iOoK70p0a32XyeqNmQ6lctmcd5OAqjtViZVtrGVA2PJ6uLgDB46y5Ttyw2q7BWZ01oR9rtdOjTe1jjQrOlwkG7VsxjDWsxu0e0hwSs7+a8RiQGuBgN1hocCNcyqat/s4Y3n0XvAOQY4tGWD5BgzOUalYO4M6Us/Qh7RlxdSP9Lj8lAfwztdDC02esyDnUoEt2dOngusR1K3v+00Vtq4PW+j6NwrAAucH3ZAGWMMUV2l7TR9PZajR6zZg7wSLsfeW44OcLWWvjLgm4G3rpLukYAukAhXTbYyYvhpjIy0x1HBSc4jTLH8FTxLzay8MaesuZ7TXeLZCuLFwlDsWPa4fVcD4Fam06EoVZv0aT9puifxNxVLbP8AZ3ZHmQ17Dta69HVex7ip/rn5x798H7oOUeEB1qZS0005rPVP9nlRnobU7cHyPc681RamhNIUvoMqjcP/AKk+AV7L/wCZiff80ndW8NrTtzTrTwcCvPeVqrDFWjUZ1Q73GD3BSqPCdgzfcOypNPvLgB71menlG8L3ROzcFOMtb25OPis1Z9NmJmRtGI71Np6ZBzCwrR0dOvGYBU2lwgYelLfess23sOtOioDkQg2VG2Md0XA9qfWFlP0dK1WZPPUcVbGzQs3Q4Un6bJ3tPyKu7Dbm1W3mzExjgQcMPegkoQhUCEIQCChBQVOlehX+z/pP5qkBV1pf0df2R4KkVyZx3kuVF0R/vWl/3a0fzLMn5VZT0gKOkKdQtc6LPXENEkzVswyWWnokILVm7Lw/sz8y9hyIexzYParaz6doVOjVYe0KiFpiwsaQWNaxz8HOa1oJyiSBjG9ZK16drWeo5lez2hzGkgVBTa9rojnSIGMnBbPS7weLIIOJyM7FahIq9YseZ0OE9hc4kv4pxib4fRiBhJ6KurLVY8E063GA5G82oBOWRxHWtLbNCUKoIq0abwcDeY0z1qiPA6yWQmrZqLaTn811yQCM4uzEyFcoxrSyJkll/Cbh2kXmH8OI96QaxGbHdbYcPcZTVW3CYDrjhmHNvTO4Ge5OUKrnGJYdpbenDPmwSFyacp22nUHSBB1PEHOMnjamq+gqL86Tfui74YKwcyTE3scMndpEkt7Qu1dEOm8WOnKWk5DbBx7lqJyx20SomNdWYrcA7OTLA6mdrcO8tgntlRKnA+s30dcnc8B/xAO7nBbCFyFr9XLnVOyGJqaLtbM2MqDa0uYe43gPxJsW+ozp0qzd4Zxg76cwN5AW6upLqYOePWJV78Z3j39U7Z+bG2XhA12DajTukT3HFWDdJ7Qrm1aLpVB5ymx+rnAO8RI7FQ6V0DTs9ytRFyK1FpYJuXKlVtN/MmJh85ZtCk9vBrysQcAYInHFabgq/wA28bHT3gfks7WOKveCZwqdbfAqQrQIQhUCEIQCELhQVGmPRVuoeDVRyrvTXoq33f6FRFWdmMd5LlVD2vNupim5rXeT1gC7L0lnw3zsVpKpLaWeVM4wOczyesCG5+ks+IWG140aQDAH2ay2lgbhBLHdUVAotoFH+/0bVpnW6lJA7Wqs0e6wYhlqtdmdqh1UDL6TXBwHZgrmy8bhxGlmVB6tZlMnvmfctBixOs8uFnfXvEAOZVLhcBcMW4SDOCsKb6zMqjjsktPbEA+9LreU4ceaDmyLr6Ugk3hg7cnLLZ5qgXnQ69hhAgThhgsTu1DrNM12xIDtpPN7s/FLqaZNUXHNuwZmRjA1Y71JqaNjJw7Qmamj3awD/wBY1pqaINWwtcZ5wO4mO4yNSYGji3oPIM5xB7CwiO5TvJDE3SBtE7Y1JBYRrI3HHxEqBi9XEy6+NQddfH4mz7023SldhPmmxquuqUjG+C5sqXjuPePzReOzuI+aWIdS2l7rhaROJdxgEEarwMz2KfYnhrTfYXSZkvlwHWMCE05zdY7x+YSG2Vn0QB7Bu54ZBBLrPZhdDgSJh0Hm5YEb9qRKRTpwIlx9oyeqSloolVnCU/szvbo/+5oqyVPwwo3rBaR+6LvwQ/8ApRDlfNXHBN3OqDcPEqmtWfaVacE3+dcNrPAj81tlq0ICFQIQhALhXVwoKjTvoqv3fFioCtBwg9DU+78TVnyrLGPLirqNmFS30mGYNCtlgZD7PGW9WSq/K20rbTe4EgUKwgAk4vs+oYlc5iJ0l0iaXjtFi6A6oJkNAqC6MAJ9IzPqUN/BgVT6OkRleABHaWOw7kmz8N7NzRxxpxmHGtSxjHCo1wjtV/YdKUHOBp2qkQTJB4uXDZeEHtXGfTdPeLjxMx+XWOtn58xCko8HDZnXroAdA5ry4dMHonJW1g9Mz72fslS9OVA5jS0g84ZEH6Q2KLYD51mMZ/CVvHDs0uZ8sZZd2tUt6js8jht370l7ccjlq9rcUuq3PI83WN+5JezHLVqMa12YN0ABT2Z54aztXa1OZyOH9K7R6B6Qz3oqfSxGWsR9FBHFiaXAFo6J3awuP0Y36wx69+9SGDniIyOTupOOBnXnsB+igq6lgjJ3fhrA+aTU0W7Y0/r9a1Nt1pDG7Scm5F0EExOGAxPUk+ROfDqjjMGWU3QwSII1F2ZxwzGxYmi1Y6yEanDqmPdgkOfdEkz1kDDr/WasqmiaQk3TMzJLjjemcSdcFVVtIFKoSJANLAxB880QZw1rn1MpwwnKtomftDUalMrgtvEOHWJ2Y82cMc1A4Sc6w2iMZoVI38xyer6PY1peKYBaQ6acNGDgcQIkK54Q6Jp+SWiBB4mrkT/hu1L5PQ+tx9ZjOWMVU01nj2s3XdOO3HvVjwWd5/rY7xafkqWzPmjSO2mw97GlWnBt37Szqd8J/Jei5NsEIQqoQhCAQULhQVPCL0Lvu/G1Z9X/AAjPmXfd+Jqz8qyxjz5dUKw/7xo/YV9vrUNmKllyhWN0W+m7W2hWI/iWcfNY2baFwYWiQx3OLYNR2MNGB41vuKVZuDVnqjn0GkECHczPIgOpxs2LgtBjN/4yfc6QnqOkC0jnGBm26zHtAEK3C0iWvg1Qs4v0mlpJAIvEiLzTkepP2ExVZO35FOaV0g19MAAggg4+0E1YT51ntfIrM7rwuagbJy6PzXajM4Jy1EpVVufs/NIqsEHDUfBbZJotN12JzOcbAlkHHLVtGpIoMwfn0jr+qE4Wnbs2bCgZHSbzRmco9VFeoGgmDM4CYLjdwaDOZSWTLMszu+go9rqlzncwkteGNAuPDXGC2uRMi7OWcKShRpgXnk85wMzqAktbGUiSJGanlk+qcNiqrTYXvDhVeX0y0ywNuySDIJBxZjgM5AxU2ysc0FtQhwA5riIJ1m8IgRgMEgKe3d3H6yp6VdrL5e2+26bzYDp5zQBBwOJVy5o1HuKoLVScWVgwS/i33RIEuBaQJOGpZzuv27tQHiySTUY9g9V1O60Y5g0xl1krQ6Rp3qFVvrU3jvaQsi6OLdIryWnnXXG/Lf3d4a8lsaWNMTmWCe5eb8O6/V6sZfrYdkxXExf3bziI2l5vo182aif3VP4GhWeg3xaKftR3ghU2gh+yUPs2+EK10S+K9M/XHivUcm/C6uBdVUIQhAIKFwoKbhIfMu62/E1Z28tDwkPmXdbfiCzhVyYx58lXlEsh/bW/YVf5lnUiVFsf9tZ9hV/mWdc5dIX6EIWWjdp6J1ZeITlka5tRnOnnjMAajsjYmrT0f1tCkUD5yn7Y1xqKsIunVXY9E4frWkvtB9Xbr3dSdePA6wfEJp7Nx16gdQ2FdGXLLacH4HpnYdQ3pzyluGeQzB3pFmGDs+kfWGxNV67WNvOIADZOs4AkwIkncECalpaSxgeA4guHUAAc8Ncdq7o6yMDWuFLi3QARIc4ScQ5wJvZDFQ2WQPfe84DeAY83cGPa1xFKDgwkQQROasnUBOWzV17ipGuqHqww7/hTdqYIZUDL724NggEB8BxE4ZY9iYq095HafVO8J2kDdbzjkNh1dqqlNqNey82HB0kEaxtCqKlcsdUc2Ja2oROIkNcRI7FLeXMcSSbrzm8gNa6A1rWtwi9u1qK2lfqObMFweJGouaRIWclhW2nS72uMMZWIm8OcxsxkS4kA4ZBa+y1bzGuyvNB7xMLMWbRtelSay6HBrbuIJccMSbriJJJWksFEspMac2tAPWBvXm/D/wDLjux9TxVTprve30az7eHmuh8LO1vql7PwVHt+Sm2U+cZ7TfEKHo4Qx42Vq7e60VQn2Pgg7CD3L03N6WhJYcB1JSqhCEIBcK6uFBRcJD5l/tN+ILOStDwjd5p/tN+ILOSrlwxhz5KJUaw/21v2FX+ZQTxKYsP9tZ9hV/mUFzdIaFCEKNGrV0SpNAecp+2Pmo1q6JUmgPOM9sfNEXtSn9VuR8E2WZc3UcjuCdqUxOvI6yk3MsTlt3BdGSLMM+kMds5qLRql7yZa6mwANMS5tVri14OGEAjvK7TrX+bTcHhwF4hwBaxwcL7YGOIhHJQuXC57gXXiHOON7AsJH0cTgs+EOOIluI6TdXtJ8jPo6siRrTDKcBgEQHNAzyF4DNSKs44DIeK0pFRp/wCjtx2pVNvNbgch6p1Ie0errGUbSihF1uDvfvQNvaIx97TqEqqq+kIG8T1sO1W7zvd+mncqz+/GsXhPcpKwpbPZy5jSy8xpaIIdUl2HS6YaPetVoKqXWakXEudcF4nMuGBJ3yFR0aVniKda636PpaYAGwkxG9aHRlNjaLBTIcyMHB14Hab2vGV5Pw70/V6OWXfnGcTtrM19285iXndIRUtA2Wqv76pPzQSggi0WwHVa6hHU5lF8d7j3ocvWcnpVmfLGna0H3J1RdFnzFP2G/CFKVUIQhALhXVwoM3wid5up7Y+Jqz0q74QP5lT2x8QVDeWs+GMOfJZKZsB/bWfYVf5lBLvJvR5/bWfY1f5lBc3SGjQhCw0atXRPb4FSqA86z2x81FtXRPUfApRtdx4c4C614g3hjgdWrFVGhtIIcLrQRdfJmMYEDt2ptrneblhF4G9DsKZugwdsnDBMnTTSQbjsj6uvLWu8rtgc1/cD4Fa+rNOM0Wx5PSYW3YNNxYeg4XSRm3nkxlOKlspw1ovEwAJMEmCBJMZqvsukhxrjeIbdaLhpmb3rXtkYQpI0pTw50Ya2uGsbldAstMDH6Q1bypFRpnVl81AfpGnHTbmPEKW62sk89uR+kFR2oTuzG3au2Ym43D371x1dpyc3sI2pdnIujr+aBJcdh928bVUVnedHW33q5d+XxKntQ86OtnuIUkUVnrsIAe9sM5gpPJaJbgXGcCdQnDDetPwaI8mbdiAXgRERfdlGCl2iwMeZcCfvOGWWRUhjABAEDcvM9H8Oj0vUyzxyvu4rbW28s5yinmltqDy23N1trtJ+/Z6Jb15FITul6caRtv1jZ3f+g5v9KYlem5vQtAPmzUj9XwwVgqrgxUmy090jucVaqqEIQgEFC4UGQ0+cKv2nzaqNXGnjhW+1+bVSytZ8MYc+SpUMW4UrVTc5zWjiqgl7g0YvonM4TAJjcVJV5oy2spMgQSekTr2Abhs3lc20FnCJhMB9LPPjafYc07T00DrZ/Epme56szpWkc2sPW1p8QkGtZjnSonrpsPyUpbQHaTDhEDHDpNIxEanb09Ttb3Oi4McZ50d8FPmnYznRofw2fIJt2jbC7+4o/hCUWeLav+GOxx+bUm+/XT/1j5hNDQdh/wAvSHUIPeClDQlk1NLfZqVW/C5KLcDoJPFmTmQ5klLFoPqP/wBJ/qXBoaz6n2gdVrtQ9wqoOhqOqtaR/wCIqu+NxSlsmu+8ILamc5H+kpflA2P7WO+QSOR26rTaR96i746RQNE7LXaO0WY+FAJRZRtDNfvY75tSKVWm0ReB3kRrnYu8mP1Wt/bSpnwhc8gq/wCbH/lx/wDqlFl+UM9dv4o37V2lWAJN9pEgjEYdpOKZdZK3+YpH2qJ+VRI8lr+vZT10qnyehbYtttM5PZ+IfmnBWaciO8LEus9XZZHfdqN+ZTTqNUf3NlP/ABXt/wDiKtojcIhGkbR9alZ39wrM+ShSnrTo1/GOrFlJg4ttMspvdUJuvc6+S6mzIGIxUaVYZlvOCDv2Ye07xV2s7wKd5h+6ofhatEqoQhCAXCV1NVHoMhp7Kt9r82qjJV1p12Fb7T5tVICt58MYc+XUSugolc23JRKLyJUACugolBcgdZjrKWRvKZouxI3DxKW4mDAnAwNp1DtQKk7SuBx9YqKLUBSFTJhiTxZa4CQHk0czdMjf2FKqVoLGkQ5+DOYXXn4FrCB6MlpmTlBVEjjHesUkV3ESHSNo/XWm6z7rScoxJBBujW6NcDHsSKLIJDBzIBaC5roDiSDegdLF0dcYIJHHv9Zc8of6yYNXnhn0iJaMecBN8hw5ouiCQdqTWqgXQcLxhsyZd9FguZE6pwwQSPKX7Vx1sdtSHFNVM0Q8be7ak8oO2qPKSUVJ8vftTJdKRKJRGy4DVfN1W7HA94/5LUBY7gTVg1RtunuvD5rYMKqlIQhAKLaCpSj1moMXp2wPeagFdrWudei5JGWF6ccQszV0bVbgLVl9QfmvQbdZpnrVLW0duCspGjHvZXH/AGkfwwmjXrj+/af+GFqqmjNyjP0VuUaZs26v/it/hhA0jX/xGfwwr12idy5yRuQUnKVb12fw/wDmujSlf1mfgKu+STsRyUdiIozpWuDINPKDLT1rvLVp9al+Aq7GijsRyWdiCiOnLVOdI77rvyXOXLVto47n49eCveSzGWPuXeSzs/W5BQct2r9z+F663Tdpu3Q2ztbJMMplgJObiGgSd5xV87RR2I5LOWKCiGm7Tj6HHdUx611umbSMRxQ6hUCvOSjsXDoo7O9FtSDS9o/dfheu8qVjnxX4X/mrrko7EHRR2IWpeUKv7vuf+aPL6v1Pwu/NXPJR2I5KKCnbbau1n4XfmpVBlZ30qQ62v/NWDNFGVZ2PR5RErghYXsc5z3sdIAAY1wjHMlxxW2pZKk0VZ4V3TGCBaEIQCQ5qWhBCq0JlRnWLcrS6uXEFQ7R+5IOjdyueLRxaCj5LGxHJY2K84pHFIKPksbEcljYrzikcUgo+SxsRyWNivOKCOKCCj5LGxHJY2K84oI4oIKPksbEcljYrzigjiggo+SxsXOTAr3igjiggouSwjksbFe8UEcUEFFyWEclhXvFI4pBRjRafp6PjUrXil3i0Eez0IUoIDV1AIQhAIQhAIQhAIQhAIQhAIQhAIQhAIQhAIQhAIQhAIQhAIQhAIQhAIQhAIQhB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itle 4"/>
          <p:cNvSpPr txBox="1">
            <a:spLocks/>
          </p:cNvSpPr>
          <p:nvPr/>
        </p:nvSpPr>
        <p:spPr>
          <a:xfrm>
            <a:off x="461035" y="170122"/>
            <a:ext cx="8205261" cy="7855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What is the problem we want to solve?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26" name="Picture 2" descr="Image result for durum wheat bioversity international carlo fad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025" y="3453170"/>
            <a:ext cx="3074945" cy="255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equia frijol central americ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" y="3237001"/>
            <a:ext cx="3175836" cy="218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334" y="2124986"/>
            <a:ext cx="4343400" cy="222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33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 descr="data:image/jpeg;base64,/9j/4AAQSkZJRgABAQAAAQABAAD/2wCEAAkGBhQSEBQSEhQUFBUUFRgVFBUUFhYUFxQUFBQVFRUUFBQXHSYeFxkjGRQUHy8gIycpLCwsFR4xNTAqNSYrLCkBCQoKDgwOGg8PGi8cHBwpKSwpKSwqLCwpKSwpKSkpKSkqLCkpKSkpKSkpLCkpLCkpKSksLCk1KSkqKSwpKSksKf/AABEIAOUA2gMBIgACEQEDEQH/xAAbAAABBQEBAAAAAAAAAAAAAAAAAgMEBQYBB//EAFAQAAEDAQQECQgHBQUFCQAAAAEAAhEDBBIhMQVBUWEGExUiMnGBkbEUIzNScqGywUJic4KS0fAkY5OzwjRDU1SiBzWD4fFEdISUo7TD0tP/xAAZAQEBAQEBAQAAAAAAAAAAAAAAAQIDBQT/xAArEQEAAgEDAwIFBAMAAAAAAAAAARECITFBAxJxBPAFUYGRwRMiYaEUIzL/2gAMAwEAAhEDEQA/APcUIQg450JmlbGOiHNMiRiNaTaXfCSs1ZR5tnsjwSY0SJuaa2USsyys5uTiOoqTT0rUGsO6x+SjVL5Cq6emvWb3GfcpNPSlM/SjrBCWiWhJZUByIPVilKgQhCAQhCAQhCAQhCAQhCAQhCAQhCAQhCAQhCAQhCCHa3dLcw/r3LPWXoN9keCvbecKn2U/H+SoaHQb1DwVnZjHeTyjttbZiYIwIOop6VkeFulW0KrJvTUDjDWl2FO7LjHtNCy6NcHg60FefWThfTcYFVs+qTdd2tdBVzQ4QnbIShqWmMu8J5lve36RPXis9R4QDXCmUtLsKgvqem3DpNB6sFKpaZYc5b1j8ln2WlpyISwUGop2lrsnA9qclZOU9Ttr25OPj4q2NNK6qKnppwzAPuUunptpzBH63JaLJCj07cx2Tgng6clQpCEIBCEIBCEIBCEIBCEIBcK6uFBW6SOFb7H5VFR0+iOoK70p0a32XyeqNmQ6lctmcd5OAqjtViZVtrGVA2PJ6uLgDB46y5Ttyw2q7BWZ01oR9rtdOjTe1jjQrOlwkG7VsxjDWsxu0e0hwSs7+a8RiQGuBgN1hocCNcyqat/s4Y3n0XvAOQY4tGWD5BgzOUalYO4M6Us/Qh7RlxdSP9Lj8lAfwztdDC02esyDnUoEt2dOngusR1K3v+00Vtq4PW+j6NwrAAucH3ZAGWMMUV2l7TR9PZajR6zZg7wSLsfeW44OcLWWvjLgm4G3rpLukYAukAhXTbYyYvhpjIy0x1HBSc4jTLH8FTxLzay8MaesuZ7TXeLZCuLFwlDsWPa4fVcD4Fam06EoVZv0aT9puifxNxVLbP8AZ3ZHmQ17Dta69HVex7ip/rn5x798H7oOUeEB1qZS0005rPVP9nlRnobU7cHyPc681RamhNIUvoMqjcP/AKk+AV7L/wCZiff80ndW8NrTtzTrTwcCvPeVqrDFWjUZ1Q73GD3BSqPCdgzfcOypNPvLgB71menlG8L3ROzcFOMtb25OPis1Z9NmJmRtGI71Np6ZBzCwrR0dOvGYBU2lwgYelLfess23sOtOioDkQg2VG2Md0XA9qfWFlP0dK1WZPPUcVbGzQs3Q4Un6bJ3tPyKu7Dbm1W3mzExjgQcMPegkoQhUCEIQCChBQVOlehX+z/pP5qkBV1pf0df2R4KkVyZx3kuVF0R/vWl/3a0fzLMn5VZT0gKOkKdQtc6LPXENEkzVswyWWnokILVm7Lw/sz8y9hyIexzYParaz6doVOjVYe0KiFpiwsaQWNaxz8HOa1oJyiSBjG9ZK16drWeo5lez2hzGkgVBTa9rojnSIGMnBbPS7weLIIOJyM7FahIq9YseZ0OE9hc4kv4pxib4fRiBhJ6KurLVY8E063GA5G82oBOWRxHWtLbNCUKoIq0abwcDeY0z1qiPA6yWQmrZqLaTn811yQCM4uzEyFcoxrSyJkll/Cbh2kXmH8OI96QaxGbHdbYcPcZTVW3CYDrjhmHNvTO4Ge5OUKrnGJYdpbenDPmwSFyacp22nUHSBB1PEHOMnjamq+gqL86Tfui74YKwcyTE3scMndpEkt7Qu1dEOm8WOnKWk5DbBx7lqJyx20SomNdWYrcA7OTLA6mdrcO8tgntlRKnA+s30dcnc8B/xAO7nBbCFyFr9XLnVOyGJqaLtbM2MqDa0uYe43gPxJsW+ozp0qzd4Zxg76cwN5AW6upLqYOePWJV78Z3j39U7Z+bG2XhA12DajTukT3HFWDdJ7Qrm1aLpVB5ymx+rnAO8RI7FQ6V0DTs9ytRFyK1FpYJuXKlVtN/MmJh85ZtCk9vBrysQcAYInHFabgq/wA28bHT3gfks7WOKveCZwqdbfAqQrQIQhUCEIQCELhQVGmPRVuoeDVRyrvTXoq33f6FRFWdmMd5LlVD2vNupim5rXeT1gC7L0lnw3zsVpKpLaWeVM4wOczyesCG5+ks+IWG140aQDAH2ay2lgbhBLHdUVAotoFH+/0bVpnW6lJA7Wqs0e6wYhlqtdmdqh1UDL6TXBwHZgrmy8bhxGlmVB6tZlMnvmfctBixOs8uFnfXvEAOZVLhcBcMW4SDOCsKb6zMqjjsktPbEA+9LreU4ceaDmyLr6Ugk3hg7cnLLZ5qgXnQ69hhAgThhgsTu1DrNM12xIDtpPN7s/FLqaZNUXHNuwZmRjA1Y71JqaNjJw7Qmamj3awD/wBY1pqaINWwtcZ5wO4mO4yNSYGji3oPIM5xB7CwiO5TvJDE3SBtE7Y1JBYRrI3HHxEqBi9XEy6+NQddfH4mz7023SldhPmmxquuqUjG+C5sqXjuPePzReOzuI+aWIdS2l7rhaROJdxgEEarwMz2KfYnhrTfYXSZkvlwHWMCE05zdY7x+YSG2Vn0QB7Bu54ZBBLrPZhdDgSJh0Hm5YEb9qRKRTpwIlx9oyeqSloolVnCU/szvbo/+5oqyVPwwo3rBaR+6LvwQ/8ApRDlfNXHBN3OqDcPEqmtWfaVacE3+dcNrPAj81tlq0ICFQIQhALhXVwoKjTvoqv3fFioCtBwg9DU+78TVnyrLGPLirqNmFS30mGYNCtlgZD7PGW9WSq/K20rbTe4EgUKwgAk4vs+oYlc5iJ0l0iaXjtFi6A6oJkNAqC6MAJ9IzPqUN/BgVT6OkRleABHaWOw7kmz8N7NzRxxpxmHGtSxjHCo1wjtV/YdKUHOBp2qkQTJB4uXDZeEHtXGfTdPeLjxMx+XWOtn58xCko8HDZnXroAdA5ry4dMHonJW1g9Mz72fslS9OVA5jS0g84ZEH6Q2KLYD51mMZ/CVvHDs0uZ8sZZd2tUt6js8jht370l7ccjlq9rcUuq3PI83WN+5JezHLVqMa12YN0ABT2Z54aztXa1OZyOH9K7R6B6Qz3oqfSxGWsR9FBHFiaXAFo6J3awuP0Y36wx69+9SGDniIyOTupOOBnXnsB+igq6lgjJ3fhrA+aTU0W7Y0/r9a1Nt1pDG7Scm5F0EExOGAxPUk+ROfDqjjMGWU3QwSII1F2ZxwzGxYmi1Y6yEanDqmPdgkOfdEkz1kDDr/WasqmiaQk3TMzJLjjemcSdcFVVtIFKoSJANLAxB880QZw1rn1MpwwnKtomftDUalMrgtvEOHWJ2Y82cMc1A4Sc6w2iMZoVI38xyer6PY1peKYBaQ6acNGDgcQIkK54Q6Jp+SWiBB4mrkT/hu1L5PQ+tx9ZjOWMVU01nj2s3XdOO3HvVjwWd5/rY7xafkqWzPmjSO2mw97GlWnBt37Szqd8J/Jei5NsEIQqoQhCAQULhQVPCL0Lvu/G1Z9X/AAjPmXfd+Jqz8qyxjz5dUKw/7xo/YV9vrUNmKllyhWN0W+m7W2hWI/iWcfNY2baFwYWiQx3OLYNR2MNGB41vuKVZuDVnqjn0GkECHczPIgOpxs2LgtBjN/4yfc6QnqOkC0jnGBm26zHtAEK3C0iWvg1Qs4v0mlpJAIvEiLzTkepP2ExVZO35FOaV0g19MAAggg4+0E1YT51ntfIrM7rwuagbJy6PzXajM4Jy1EpVVufs/NIqsEHDUfBbZJotN12JzOcbAlkHHLVtGpIoMwfn0jr+qE4Wnbs2bCgZHSbzRmco9VFeoGgmDM4CYLjdwaDOZSWTLMszu+go9rqlzncwkteGNAuPDXGC2uRMi7OWcKShRpgXnk85wMzqAktbGUiSJGanlk+qcNiqrTYXvDhVeX0y0ywNuySDIJBxZjgM5AxU2ysc0FtQhwA5riIJ1m8IgRgMEgKe3d3H6yp6VdrL5e2+26bzYDp5zQBBwOJVy5o1HuKoLVScWVgwS/i33RIEuBaQJOGpZzuv27tQHiySTUY9g9V1O60Y5g0xl1krQ6Rp3qFVvrU3jvaQsi6OLdIryWnnXXG/Lf3d4a8lsaWNMTmWCe5eb8O6/V6sZfrYdkxXExf3bziI2l5vo182aif3VP4GhWeg3xaKftR3ghU2gh+yUPs2+EK10S+K9M/XHivUcm/C6uBdVUIQhAIKFwoKbhIfMu62/E1Z28tDwkPmXdbfiCzhVyYx58lXlEsh/bW/YVf5lnUiVFsf9tZ9hV/mWdc5dIX6EIWWjdp6J1ZeITlka5tRnOnnjMAajsjYmrT0f1tCkUD5yn7Y1xqKsIunVXY9E4frWkvtB9Xbr3dSdePA6wfEJp7Nx16gdQ2FdGXLLacH4HpnYdQ3pzyluGeQzB3pFmGDs+kfWGxNV67WNvOIADZOs4AkwIkncECalpaSxgeA4guHUAAc8Ncdq7o6yMDWuFLi3QARIc4ScQ5wJvZDFQ2WQPfe84DeAY83cGPa1xFKDgwkQQROasnUBOWzV17ipGuqHqww7/hTdqYIZUDL724NggEB8BxE4ZY9iYq095HafVO8J2kDdbzjkNh1dqqlNqNey82HB0kEaxtCqKlcsdUc2Ja2oROIkNcRI7FLeXMcSSbrzm8gNa6A1rWtwi9u1qK2lfqObMFweJGouaRIWclhW2nS72uMMZWIm8OcxsxkS4kA4ZBa+y1bzGuyvNB7xMLMWbRtelSay6HBrbuIJccMSbriJJJWksFEspMac2tAPWBvXm/D/wDLjux9TxVTprve30az7eHmuh8LO1vql7PwVHt+Sm2U+cZ7TfEKHo4Qx42Vq7e60VQn2Pgg7CD3L03N6WhJYcB1JSqhCEIBcK6uFBRcJD5l/tN+ILOStDwjd5p/tN+ILOSrlwxhz5KJUaw/21v2FX+ZQTxKYsP9tZ9hV/mUFzdIaFCEKNGrV0SpNAecp+2Pmo1q6JUmgPOM9sfNEXtSn9VuR8E2WZc3UcjuCdqUxOvI6yk3MsTlt3BdGSLMM+kMds5qLRql7yZa6mwANMS5tVri14OGEAjvK7TrX+bTcHhwF4hwBaxwcL7YGOIhHJQuXC57gXXiHOON7AsJH0cTgs+EOOIluI6TdXtJ8jPo6siRrTDKcBgEQHNAzyF4DNSKs44DIeK0pFRp/wCjtx2pVNvNbgch6p1Ie0errGUbSihF1uDvfvQNvaIx97TqEqqq+kIG8T1sO1W7zvd+mncqz+/GsXhPcpKwpbPZy5jSy8xpaIIdUl2HS6YaPetVoKqXWakXEudcF4nMuGBJ3yFR0aVniKda636PpaYAGwkxG9aHRlNjaLBTIcyMHB14Hab2vGV5Pw70/V6OWXfnGcTtrM19285iXndIRUtA2Wqv76pPzQSggi0WwHVa6hHU5lF8d7j3ocvWcnpVmfLGna0H3J1RdFnzFP2G/CFKVUIQhALhXVwoM3wid5up7Y+Jqz0q74QP5lT2x8QVDeWs+GMOfJZKZsB/bWfYVf5lBLvJvR5/bWfY1f5lBc3SGjQhCw0atXRPb4FSqA86z2x81FtXRPUfApRtdx4c4C614g3hjgdWrFVGhtIIcLrQRdfJmMYEDt2ptrneblhF4G9DsKZugwdsnDBMnTTSQbjsj6uvLWu8rtgc1/cD4Fa+rNOM0Wx5PSYW3YNNxYeg4XSRm3nkxlOKlspw1ovEwAJMEmCBJMZqvsukhxrjeIbdaLhpmb3rXtkYQpI0pTw50Ya2uGsbldAstMDH6Q1bypFRpnVl81AfpGnHTbmPEKW62sk89uR+kFR2oTuzG3au2Ym43D371x1dpyc3sI2pdnIujr+aBJcdh928bVUVnedHW33q5d+XxKntQ86OtnuIUkUVnrsIAe9sM5gpPJaJbgXGcCdQnDDetPwaI8mbdiAXgRERfdlGCl2iwMeZcCfvOGWWRUhjABAEDcvM9H8Oj0vUyzxyvu4rbW28s5yinmltqDy23N1trtJ+/Z6Jb15FITul6caRtv1jZ3f+g5v9KYlem5vQtAPmzUj9XwwVgqrgxUmy090jucVaqqEIQgEFC4UGQ0+cKv2nzaqNXGnjhW+1+bVSytZ8MYc+SpUMW4UrVTc5zWjiqgl7g0YvonM4TAJjcVJV5oy2spMgQSekTr2Abhs3lc20FnCJhMB9LPPjafYc07T00DrZ/Epme56szpWkc2sPW1p8QkGtZjnSonrpsPyUpbQHaTDhEDHDpNIxEanb09Ttb3Oi4McZ50d8FPmnYznRofw2fIJt2jbC7+4o/hCUWeLav+GOxx+bUm+/XT/1j5hNDQdh/wAvSHUIPeClDQlk1NLfZqVW/C5KLcDoJPFmTmQ5klLFoPqP/wBJ/qXBoaz6n2gdVrtQ9wqoOhqOqtaR/wCIqu+NxSlsmu+8ILamc5H+kpflA2P7WO+QSOR26rTaR96i746RQNE7LXaO0WY+FAJRZRtDNfvY75tSKVWm0ReB3kRrnYu8mP1Wt/bSpnwhc8gq/wCbH/lx/wDqlFl+UM9dv4o37V2lWAJN9pEgjEYdpOKZdZK3+YpH2qJ+VRI8lr+vZT10qnyehbYtttM5PZ+IfmnBWaciO8LEus9XZZHfdqN+ZTTqNUf3NlP/ABXt/wDiKtojcIhGkbR9alZ39wrM+ShSnrTo1/GOrFlJg4ttMspvdUJuvc6+S6mzIGIxUaVYZlvOCDv2Ye07xV2s7wKd5h+6ofhatEqoQhCAXCV1NVHoMhp7Kt9r82qjJV1p12Fb7T5tVICt58MYc+XUSugolc23JRKLyJUACugolBcgdZjrKWRvKZouxI3DxKW4mDAnAwNp1DtQKk7SuBx9YqKLUBSFTJhiTxZa4CQHk0czdMjf2FKqVoLGkQ5+DOYXXn4FrCB6MlpmTlBVEjjHesUkV3ESHSNo/XWm6z7rScoxJBBujW6NcDHsSKLIJDBzIBaC5roDiSDegdLF0dcYIJHHv9Zc8of6yYNXnhn0iJaMecBN8hw5ouiCQdqTWqgXQcLxhsyZd9FguZE6pwwQSPKX7Vx1sdtSHFNVM0Q8be7ak8oO2qPKSUVJ8vftTJdKRKJRGy4DVfN1W7HA94/5LUBY7gTVg1RtunuvD5rYMKqlIQhAKLaCpSj1moMXp2wPeagFdrWudei5JGWF6ccQszV0bVbgLVl9QfmvQbdZpnrVLW0duCspGjHvZXH/AGkfwwmjXrj+/af+GFqqmjNyjP0VuUaZs26v/it/hhA0jX/xGfwwr12idy5yRuQUnKVb12fw/wDmujSlf1mfgKu+STsRyUdiIozpWuDINPKDLT1rvLVp9al+Aq7GijsRyWdiCiOnLVOdI77rvyXOXLVto47n49eCveSzGWPuXeSzs/W5BQct2r9z+F663Tdpu3Q2ztbJMMplgJObiGgSd5xV87RR2I5LOWKCiGm7Tj6HHdUx611umbSMRxQ6hUCvOSjsXDoo7O9FtSDS9o/dfheu8qVjnxX4X/mrrko7EHRR2IWpeUKv7vuf+aPL6v1Pwu/NXPJR2I5KKCnbbau1n4XfmpVBlZ30qQ62v/NWDNFGVZ2PR5RErghYXsc5z3sdIAAY1wjHMlxxW2pZKk0VZ4V3TGCBaEIQCQ5qWhBCq0JlRnWLcrS6uXEFQ7R+5IOjdyueLRxaCj5LGxHJY2K84pHFIKPksbEcljYrzikcUgo+SxsRyWNivOKCOKCCj5LGxHJY2K84oI4oIKPksbEcljYrzigjiggo+SxsXOTAr3igjiggouSwjksbFe8UEcUEFFyWEclhXvFI4pBRjRafp6PjUrXil3i0Eez0IUoIDV1AIQhAIQhAIQhAIQhAIQhAIQhAIQhAIQhAIQhAIQhAIQhAIQhAIQhAIQhAIQhB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data:image/jpeg;base64,/9j/4AAQSkZJRgABAQAAAQABAAD/2wCEAAkGBhQSEBQSEhQUFBUUFRgVFBUUFhYUFxQUFBQVFRUUFBQXHSYeFxkjGRQUHy8gIycpLCwsFR4xNTAqNSYrLCkBCQoKDgwOGg8PGi8cHBwpKSwpKSwqLCwpKSwpKSkpKSkqLCkpKSkpKSkpLCkpLCkpKSksLCk1KSkqKSwpKSksKf/AABEIAOUA2gMBIgACEQEDEQH/xAAbAAABBQEBAAAAAAAAAAAAAAAAAgMEBQYBB//EAFAQAAEDAQQECQgHBQUFCQAAAAEAAhEDBBIhMQVBUWEGExUiMnGBkbEUIzNScqGywUJic4KS0fAkY5OzwjRDU1SiBzWD4fFEdISUo7TD0tP/xAAZAQEBAQEBAQAAAAAAAAAAAAAAAQIDBQT/xAArEQEAAgEDAwIFBAMAAAAAAAAAARECITFBAxJxBPAFUYGRwRMiYaEUIzL/2gAMAwEAAhEDEQA/APcUIQg450JmlbGOiHNMiRiNaTaXfCSs1ZR5tnsjwSY0SJuaa2USsyys5uTiOoqTT0rUGsO6x+SjVL5Cq6emvWb3GfcpNPSlM/SjrBCWiWhJZUByIPVilKgQhCAQhCAQhCAQhCAQhCAQhCAQhCAQhCAQhCAQhCCHa3dLcw/r3LPWXoN9keCvbecKn2U/H+SoaHQb1DwVnZjHeTyjttbZiYIwIOop6VkeFulW0KrJvTUDjDWl2FO7LjHtNCy6NcHg60FefWThfTcYFVs+qTdd2tdBVzQ4QnbIShqWmMu8J5lve36RPXis9R4QDXCmUtLsKgvqem3DpNB6sFKpaZYc5b1j8ln2WlpyISwUGop2lrsnA9qclZOU9Ttr25OPj4q2NNK6qKnppwzAPuUunptpzBH63JaLJCj07cx2Tgng6clQpCEIBCEIBCEIBCEIBCEIBcK6uFBW6SOFb7H5VFR0+iOoK70p0a32XyeqNmQ6lctmcd5OAqjtViZVtrGVA2PJ6uLgDB46y5Ttyw2q7BWZ01oR9rtdOjTe1jjQrOlwkG7VsxjDWsxu0e0hwSs7+a8RiQGuBgN1hocCNcyqat/s4Y3n0XvAOQY4tGWD5BgzOUalYO4M6Us/Qh7RlxdSP9Lj8lAfwztdDC02esyDnUoEt2dOngusR1K3v+00Vtq4PW+j6NwrAAucH3ZAGWMMUV2l7TR9PZajR6zZg7wSLsfeW44OcLWWvjLgm4G3rpLukYAukAhXTbYyYvhpjIy0x1HBSc4jTLH8FTxLzay8MaesuZ7TXeLZCuLFwlDsWPa4fVcD4Fam06EoVZv0aT9puifxNxVLbP8AZ3ZHmQ17Dta69HVex7ip/rn5x798H7oOUeEB1qZS0005rPVP9nlRnobU7cHyPc681RamhNIUvoMqjcP/AKk+AV7L/wCZiff80ndW8NrTtzTrTwcCvPeVqrDFWjUZ1Q73GD3BSqPCdgzfcOypNPvLgB71menlG8L3ROzcFOMtb25OPis1Z9NmJmRtGI71Np6ZBzCwrR0dOvGYBU2lwgYelLfess23sOtOioDkQg2VG2Md0XA9qfWFlP0dK1WZPPUcVbGzQs3Q4Un6bJ3tPyKu7Dbm1W3mzExjgQcMPegkoQhUCEIQCChBQVOlehX+z/pP5qkBV1pf0df2R4KkVyZx3kuVF0R/vWl/3a0fzLMn5VZT0gKOkKdQtc6LPXENEkzVswyWWnokILVm7Lw/sz8y9hyIexzYParaz6doVOjVYe0KiFpiwsaQWNaxz8HOa1oJyiSBjG9ZK16drWeo5lez2hzGkgVBTa9rojnSIGMnBbPS7weLIIOJyM7FahIq9YseZ0OE9hc4kv4pxib4fRiBhJ6KurLVY8E063GA5G82oBOWRxHWtLbNCUKoIq0abwcDeY0z1qiPA6yWQmrZqLaTn811yQCM4uzEyFcoxrSyJkll/Cbh2kXmH8OI96QaxGbHdbYcPcZTVW3CYDrjhmHNvTO4Ge5OUKrnGJYdpbenDPmwSFyacp22nUHSBB1PEHOMnjamq+gqL86Tfui74YKwcyTE3scMndpEkt7Qu1dEOm8WOnKWk5DbBx7lqJyx20SomNdWYrcA7OTLA6mdrcO8tgntlRKnA+s30dcnc8B/xAO7nBbCFyFr9XLnVOyGJqaLtbM2MqDa0uYe43gPxJsW+ozp0qzd4Zxg76cwN5AW6upLqYOePWJV78Z3j39U7Z+bG2XhA12DajTukT3HFWDdJ7Qrm1aLpVB5ymx+rnAO8RI7FQ6V0DTs9ytRFyK1FpYJuXKlVtN/MmJh85ZtCk9vBrysQcAYInHFabgq/wA28bHT3gfks7WOKveCZwqdbfAqQrQIQhUCEIQCELhQVGmPRVuoeDVRyrvTXoq33f6FRFWdmMd5LlVD2vNupim5rXeT1gC7L0lnw3zsVpKpLaWeVM4wOczyesCG5+ks+IWG140aQDAH2ay2lgbhBLHdUVAotoFH+/0bVpnW6lJA7Wqs0e6wYhlqtdmdqh1UDL6TXBwHZgrmy8bhxGlmVB6tZlMnvmfctBixOs8uFnfXvEAOZVLhcBcMW4SDOCsKb6zMqjjsktPbEA+9LreU4ceaDmyLr6Ugk3hg7cnLLZ5qgXnQ69hhAgThhgsTu1DrNM12xIDtpPN7s/FLqaZNUXHNuwZmRjA1Y71JqaNjJw7Qmamj3awD/wBY1pqaINWwtcZ5wO4mO4yNSYGji3oPIM5xB7CwiO5TvJDE3SBtE7Y1JBYRrI3HHxEqBi9XEy6+NQddfH4mz7023SldhPmmxquuqUjG+C5sqXjuPePzReOzuI+aWIdS2l7rhaROJdxgEEarwMz2KfYnhrTfYXSZkvlwHWMCE05zdY7x+YSG2Vn0QB7Bu54ZBBLrPZhdDgSJh0Hm5YEb9qRKRTpwIlx9oyeqSloolVnCU/szvbo/+5oqyVPwwo3rBaR+6LvwQ/8ApRDlfNXHBN3OqDcPEqmtWfaVacE3+dcNrPAj81tlq0ICFQIQhALhXVwoKjTvoqv3fFioCtBwg9DU+78TVnyrLGPLirqNmFS30mGYNCtlgZD7PGW9WSq/K20rbTe4EgUKwgAk4vs+oYlc5iJ0l0iaXjtFi6A6oJkNAqC6MAJ9IzPqUN/BgVT6OkRleABHaWOw7kmz8N7NzRxxpxmHGtSxjHCo1wjtV/YdKUHOBp2qkQTJB4uXDZeEHtXGfTdPeLjxMx+XWOtn58xCko8HDZnXroAdA5ry4dMHonJW1g9Mz72fslS9OVA5jS0g84ZEH6Q2KLYD51mMZ/CVvHDs0uZ8sZZd2tUt6js8jht370l7ccjlq9rcUuq3PI83WN+5JezHLVqMa12YN0ABT2Z54aztXa1OZyOH9K7R6B6Qz3oqfSxGWsR9FBHFiaXAFo6J3awuP0Y36wx69+9SGDniIyOTupOOBnXnsB+igq6lgjJ3fhrA+aTU0W7Y0/r9a1Nt1pDG7Scm5F0EExOGAxPUk+ROfDqjjMGWU3QwSII1F2ZxwzGxYmi1Y6yEanDqmPdgkOfdEkz1kDDr/WasqmiaQk3TMzJLjjemcSdcFVVtIFKoSJANLAxB880QZw1rn1MpwwnKtomftDUalMrgtvEOHWJ2Y82cMc1A4Sc6w2iMZoVI38xyer6PY1peKYBaQ6acNGDgcQIkK54Q6Jp+SWiBB4mrkT/hu1L5PQ+tx9ZjOWMVU01nj2s3XdOO3HvVjwWd5/rY7xafkqWzPmjSO2mw97GlWnBt37Szqd8J/Jei5NsEIQqoQhCAQULhQVPCL0Lvu/G1Z9X/AAjPmXfd+Jqz8qyxjz5dUKw/7xo/YV9vrUNmKllyhWN0W+m7W2hWI/iWcfNY2baFwYWiQx3OLYNR2MNGB41vuKVZuDVnqjn0GkECHczPIgOpxs2LgtBjN/4yfc6QnqOkC0jnGBm26zHtAEK3C0iWvg1Qs4v0mlpJAIvEiLzTkepP2ExVZO35FOaV0g19MAAggg4+0E1YT51ntfIrM7rwuagbJy6PzXajM4Jy1EpVVufs/NIqsEHDUfBbZJotN12JzOcbAlkHHLVtGpIoMwfn0jr+qE4Wnbs2bCgZHSbzRmco9VFeoGgmDM4CYLjdwaDOZSWTLMszu+go9rqlzncwkteGNAuPDXGC2uRMi7OWcKShRpgXnk85wMzqAktbGUiSJGanlk+qcNiqrTYXvDhVeX0y0ywNuySDIJBxZjgM5AxU2ysc0FtQhwA5riIJ1m8IgRgMEgKe3d3H6yp6VdrL5e2+26bzYDp5zQBBwOJVy5o1HuKoLVScWVgwS/i33RIEuBaQJOGpZzuv27tQHiySTUY9g9V1O60Y5g0xl1krQ6Rp3qFVvrU3jvaQsi6OLdIryWnnXXG/Lf3d4a8lsaWNMTmWCe5eb8O6/V6sZfrYdkxXExf3bziI2l5vo182aif3VP4GhWeg3xaKftR3ghU2gh+yUPs2+EK10S+K9M/XHivUcm/C6uBdVUIQhAIKFwoKbhIfMu62/E1Z28tDwkPmXdbfiCzhVyYx58lXlEsh/bW/YVf5lnUiVFsf9tZ9hV/mWdc5dIX6EIWWjdp6J1ZeITlka5tRnOnnjMAajsjYmrT0f1tCkUD5yn7Y1xqKsIunVXY9E4frWkvtB9Xbr3dSdePA6wfEJp7Nx16gdQ2FdGXLLacH4HpnYdQ3pzyluGeQzB3pFmGDs+kfWGxNV67WNvOIADZOs4AkwIkncECalpaSxgeA4guHUAAc8Ncdq7o6yMDWuFLi3QARIc4ScQ5wJvZDFQ2WQPfe84DeAY83cGPa1xFKDgwkQQROasnUBOWzV17ipGuqHqww7/hTdqYIZUDL724NggEB8BxE4ZY9iYq095HafVO8J2kDdbzjkNh1dqqlNqNey82HB0kEaxtCqKlcsdUc2Ja2oROIkNcRI7FLeXMcSSbrzm8gNa6A1rWtwi9u1qK2lfqObMFweJGouaRIWclhW2nS72uMMZWIm8OcxsxkS4kA4ZBa+y1bzGuyvNB7xMLMWbRtelSay6HBrbuIJccMSbriJJJWksFEspMac2tAPWBvXm/D/wDLjux9TxVTprve30az7eHmuh8LO1vql7PwVHt+Sm2U+cZ7TfEKHo4Qx42Vq7e60VQn2Pgg7CD3L03N6WhJYcB1JSqhCEIBcK6uFBRcJD5l/tN+ILOStDwjd5p/tN+ILOSrlwxhz5KJUaw/21v2FX+ZQTxKYsP9tZ9hV/mUFzdIaFCEKNGrV0SpNAecp+2Pmo1q6JUmgPOM9sfNEXtSn9VuR8E2WZc3UcjuCdqUxOvI6yk3MsTlt3BdGSLMM+kMds5qLRql7yZa6mwANMS5tVri14OGEAjvK7TrX+bTcHhwF4hwBaxwcL7YGOIhHJQuXC57gXXiHOON7AsJH0cTgs+EOOIluI6TdXtJ8jPo6siRrTDKcBgEQHNAzyF4DNSKs44DIeK0pFRp/wCjtx2pVNvNbgch6p1Ie0errGUbSihF1uDvfvQNvaIx97TqEqqq+kIG8T1sO1W7zvd+mncqz+/GsXhPcpKwpbPZy5jSy8xpaIIdUl2HS6YaPetVoKqXWakXEudcF4nMuGBJ3yFR0aVniKda636PpaYAGwkxG9aHRlNjaLBTIcyMHB14Hab2vGV5Pw70/V6OWXfnGcTtrM19285iXndIRUtA2Wqv76pPzQSggi0WwHVa6hHU5lF8d7j3ocvWcnpVmfLGna0H3J1RdFnzFP2G/CFKVUIQhALhXVwoM3wid5up7Y+Jqz0q74QP5lT2x8QVDeWs+GMOfJZKZsB/bWfYVf5lBLvJvR5/bWfY1f5lBc3SGjQhCw0atXRPb4FSqA86z2x81FtXRPUfApRtdx4c4C614g3hjgdWrFVGhtIIcLrQRdfJmMYEDt2ptrneblhF4G9DsKZugwdsnDBMnTTSQbjsj6uvLWu8rtgc1/cD4Fa+rNOM0Wx5PSYW3YNNxYeg4XSRm3nkxlOKlspw1ovEwAJMEmCBJMZqvsukhxrjeIbdaLhpmb3rXtkYQpI0pTw50Ya2uGsbldAstMDH6Q1bypFRpnVl81AfpGnHTbmPEKW62sk89uR+kFR2oTuzG3au2Ym43D371x1dpyc3sI2pdnIujr+aBJcdh928bVUVnedHW33q5d+XxKntQ86OtnuIUkUVnrsIAe9sM5gpPJaJbgXGcCdQnDDetPwaI8mbdiAXgRERfdlGCl2iwMeZcCfvOGWWRUhjABAEDcvM9H8Oj0vUyzxyvu4rbW28s5yinmltqDy23N1trtJ+/Z6Jb15FITul6caRtv1jZ3f+g5v9KYlem5vQtAPmzUj9XwwVgqrgxUmy090jucVaqqEIQgEFC4UGQ0+cKv2nzaqNXGnjhW+1+bVSytZ8MYc+SpUMW4UrVTc5zWjiqgl7g0YvonM4TAJjcVJV5oy2spMgQSekTr2Abhs3lc20FnCJhMB9LPPjafYc07T00DrZ/Epme56szpWkc2sPW1p8QkGtZjnSonrpsPyUpbQHaTDhEDHDpNIxEanb09Ttb3Oi4McZ50d8FPmnYznRofw2fIJt2jbC7+4o/hCUWeLav+GOxx+bUm+/XT/1j5hNDQdh/wAvSHUIPeClDQlk1NLfZqVW/C5KLcDoJPFmTmQ5klLFoPqP/wBJ/qXBoaz6n2gdVrtQ9wqoOhqOqtaR/wCIqu+NxSlsmu+8ILamc5H+kpflA2P7WO+QSOR26rTaR96i746RQNE7LXaO0WY+FAJRZRtDNfvY75tSKVWm0ReB3kRrnYu8mP1Wt/bSpnwhc8gq/wCbH/lx/wDqlFl+UM9dv4o37V2lWAJN9pEgjEYdpOKZdZK3+YpH2qJ+VRI8lr+vZT10qnyehbYtttM5PZ+IfmnBWaciO8LEus9XZZHfdqN+ZTTqNUf3NlP/ABXt/wDiKtojcIhGkbR9alZ39wrM+ShSnrTo1/GOrFlJg4ttMspvdUJuvc6+S6mzIGIxUaVYZlvOCDv2Ye07xV2s7wKd5h+6ofhatEqoQhCAXCV1NVHoMhp7Kt9r82qjJV1p12Fb7T5tVICt58MYc+XUSugolc23JRKLyJUACugolBcgdZjrKWRvKZouxI3DxKW4mDAnAwNp1DtQKk7SuBx9YqKLUBSFTJhiTxZa4CQHk0czdMjf2FKqVoLGkQ5+DOYXXn4FrCB6MlpmTlBVEjjHesUkV3ESHSNo/XWm6z7rScoxJBBujW6NcDHsSKLIJDBzIBaC5roDiSDegdLF0dcYIJHHv9Zc8of6yYNXnhn0iJaMecBN8hw5ouiCQdqTWqgXQcLxhsyZd9FguZE6pwwQSPKX7Vx1sdtSHFNVM0Q8be7ak8oO2qPKSUVJ8vftTJdKRKJRGy4DVfN1W7HA94/5LUBY7gTVg1RtunuvD5rYMKqlIQhAKLaCpSj1moMXp2wPeagFdrWudei5JGWF6ccQszV0bVbgLVl9QfmvQbdZpnrVLW0duCspGjHvZXH/AGkfwwmjXrj+/af+GFqqmjNyjP0VuUaZs26v/it/hhA0jX/xGfwwr12idy5yRuQUnKVb12fw/wDmujSlf1mfgKu+STsRyUdiIozpWuDINPKDLT1rvLVp9al+Aq7GijsRyWdiCiOnLVOdI77rvyXOXLVto47n49eCveSzGWPuXeSzs/W5BQct2r9z+F663Tdpu3Q2ztbJMMplgJObiGgSd5xV87RR2I5LOWKCiGm7Tj6HHdUx611umbSMRxQ6hUCvOSjsXDoo7O9FtSDS9o/dfheu8qVjnxX4X/mrrko7EHRR2IWpeUKv7vuf+aPL6v1Pwu/NXPJR2I5KKCnbbau1n4XfmpVBlZ30qQ62v/NWDNFGVZ2PR5RErghYXsc5z3sdIAAY1wjHMlxxW2pZKk0VZ4V3TGCBaEIQCQ5qWhBCq0JlRnWLcrS6uXEFQ7R+5IOjdyueLRxaCj5LGxHJY2K84pHFIKPksbEcljYrzikcUgo+SxsRyWNivOKCOKCCj5LGxHJY2K84oI4oIKPksbEcljYrzigjiggo+SxsXOTAr3igjiggouSwjksbFe8UEcUEFFyWEclhXvFI4pBRjRafp6PjUrXil3i0Eez0IUoIDV1AIQhAIQhAIQhAIQhAIQhAIQhAIQhAIQhAIQhAIQhAIQhAIQhAIQhAIQhAIQhB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data:image/jpeg;base64,/9j/4AAQSkZJRgABAQAAAQABAAD/2wCEAAkGBhQSEBQSEhQUFBUUFRgVFBUUFhYUFxQUFBQVFRUUFBQXHSYeFxkjGRQUHy8gIycpLCwsFR4xNTAqNSYrLCkBCQoKDgwOGg8PGi8cHBwpKSwpKSwqLCwpKSwpKSkpKSkqLCkpKSkpKSkpLCkpLCkpKSksLCk1KSkqKSwpKSksKf/AABEIAOUA2gMBIgACEQEDEQH/xAAbAAABBQEBAAAAAAAAAAAAAAAAAgMEBQYBB//EAFAQAAEDAQQECQgHBQUFCQAAAAEAAhEDBBIhMQVBUWEGExUiMnGBkbEUIzNScqGywUJic4KS0fAkY5OzwjRDU1SiBzWD4fFEdISUo7TD0tP/xAAZAQEBAQEBAQAAAAAAAAAAAAAAAQIDBQT/xAArEQEAAgEDAwIFBAMAAAAAAAAAARECITFBAxJxBPAFUYGRwRMiYaEUIzL/2gAMAwEAAhEDEQA/APcUIQg450JmlbGOiHNMiRiNaTaXfCSs1ZR5tnsjwSY0SJuaa2USsyys5uTiOoqTT0rUGsO6x+SjVL5Cq6emvWb3GfcpNPSlM/SjrBCWiWhJZUByIPVilKgQhCAQhCAQhCAQhCAQhCAQhCAQhCAQhCAQhCAQhCCHa3dLcw/r3LPWXoN9keCvbecKn2U/H+SoaHQb1DwVnZjHeTyjttbZiYIwIOop6VkeFulW0KrJvTUDjDWl2FO7LjHtNCy6NcHg60FefWThfTcYFVs+qTdd2tdBVzQ4QnbIShqWmMu8J5lve36RPXis9R4QDXCmUtLsKgvqem3DpNB6sFKpaZYc5b1j8ln2WlpyISwUGop2lrsnA9qclZOU9Ttr25OPj4q2NNK6qKnppwzAPuUunptpzBH63JaLJCj07cx2Tgng6clQpCEIBCEIBCEIBCEIBCEIBcK6uFBW6SOFb7H5VFR0+iOoK70p0a32XyeqNmQ6lctmcd5OAqjtViZVtrGVA2PJ6uLgDB46y5Ttyw2q7BWZ01oR9rtdOjTe1jjQrOlwkG7VsxjDWsxu0e0hwSs7+a8RiQGuBgN1hocCNcyqat/s4Y3n0XvAOQY4tGWD5BgzOUalYO4M6Us/Qh7RlxdSP9Lj8lAfwztdDC02esyDnUoEt2dOngusR1K3v+00Vtq4PW+j6NwrAAucH3ZAGWMMUV2l7TR9PZajR6zZg7wSLsfeW44OcLWWvjLgm4G3rpLukYAukAhXTbYyYvhpjIy0x1HBSc4jTLH8FTxLzay8MaesuZ7TXeLZCuLFwlDsWPa4fVcD4Fam06EoVZv0aT9puifxNxVLbP8AZ3ZHmQ17Dta69HVex7ip/rn5x798H7oOUeEB1qZS0005rPVP9nlRnobU7cHyPc681RamhNIUvoMqjcP/AKk+AV7L/wCZiff80ndW8NrTtzTrTwcCvPeVqrDFWjUZ1Q73GD3BSqPCdgzfcOypNPvLgB71menlG8L3ROzcFOMtb25OPis1Z9NmJmRtGI71Np6ZBzCwrR0dOvGYBU2lwgYelLfess23sOtOioDkQg2VG2Md0XA9qfWFlP0dK1WZPPUcVbGzQs3Q4Un6bJ3tPyKu7Dbm1W3mzExjgQcMPegkoQhUCEIQCChBQVOlehX+z/pP5qkBV1pf0df2R4KkVyZx3kuVF0R/vWl/3a0fzLMn5VZT0gKOkKdQtc6LPXENEkzVswyWWnokILVm7Lw/sz8y9hyIexzYParaz6doVOjVYe0KiFpiwsaQWNaxz8HOa1oJyiSBjG9ZK16drWeo5lez2hzGkgVBTa9rojnSIGMnBbPS7weLIIOJyM7FahIq9YseZ0OE9hc4kv4pxib4fRiBhJ6KurLVY8E063GA5G82oBOWRxHWtLbNCUKoIq0abwcDeY0z1qiPA6yWQmrZqLaTn811yQCM4uzEyFcoxrSyJkll/Cbh2kXmH8OI96QaxGbHdbYcPcZTVW3CYDrjhmHNvTO4Ge5OUKrnGJYdpbenDPmwSFyacp22nUHSBB1PEHOMnjamq+gqL86Tfui74YKwcyTE3scMndpEkt7Qu1dEOm8WOnKWk5DbBx7lqJyx20SomNdWYrcA7OTLA6mdrcO8tgntlRKnA+s30dcnc8B/xAO7nBbCFyFr9XLnVOyGJqaLtbM2MqDa0uYe43gPxJsW+ozp0qzd4Zxg76cwN5AW6upLqYOePWJV78Z3j39U7Z+bG2XhA12DajTukT3HFWDdJ7Qrm1aLpVB5ymx+rnAO8RI7FQ6V0DTs9ytRFyK1FpYJuXKlVtN/MmJh85ZtCk9vBrysQcAYInHFabgq/wA28bHT3gfks7WOKveCZwqdbfAqQrQIQhUCEIQCELhQVGmPRVuoeDVRyrvTXoq33f6FRFWdmMd5LlVD2vNupim5rXeT1gC7L0lnw3zsVpKpLaWeVM4wOczyesCG5+ks+IWG140aQDAH2ay2lgbhBLHdUVAotoFH+/0bVpnW6lJA7Wqs0e6wYhlqtdmdqh1UDL6TXBwHZgrmy8bhxGlmVB6tZlMnvmfctBixOs8uFnfXvEAOZVLhcBcMW4SDOCsKb6zMqjjsktPbEA+9LreU4ceaDmyLr6Ugk3hg7cnLLZ5qgXnQ69hhAgThhgsTu1DrNM12xIDtpPN7s/FLqaZNUXHNuwZmRjA1Y71JqaNjJw7Qmamj3awD/wBY1pqaINWwtcZ5wO4mO4yNSYGji3oPIM5xB7CwiO5TvJDE3SBtE7Y1JBYRrI3HHxEqBi9XEy6+NQddfH4mz7023SldhPmmxquuqUjG+C5sqXjuPePzReOzuI+aWIdS2l7rhaROJdxgEEarwMz2KfYnhrTfYXSZkvlwHWMCE05zdY7x+YSG2Vn0QB7Bu54ZBBLrPZhdDgSJh0Hm5YEb9qRKRTpwIlx9oyeqSloolVnCU/szvbo/+5oqyVPwwo3rBaR+6LvwQ/8ApRDlfNXHBN3OqDcPEqmtWfaVacE3+dcNrPAj81tlq0ICFQIQhALhXVwoKjTvoqv3fFioCtBwg9DU+78TVnyrLGPLirqNmFS30mGYNCtlgZD7PGW9WSq/K20rbTe4EgUKwgAk4vs+oYlc5iJ0l0iaXjtFi6A6oJkNAqC6MAJ9IzPqUN/BgVT6OkRleABHaWOw7kmz8N7NzRxxpxmHGtSxjHCo1wjtV/YdKUHOBp2qkQTJB4uXDZeEHtXGfTdPeLjxMx+XWOtn58xCko8HDZnXroAdA5ry4dMHonJW1g9Mz72fslS9OVA5jS0g84ZEH6Q2KLYD51mMZ/CVvHDs0uZ8sZZd2tUt6js8jht370l7ccjlq9rcUuq3PI83WN+5JezHLVqMa12YN0ABT2Z54aztXa1OZyOH9K7R6B6Qz3oqfSxGWsR9FBHFiaXAFo6J3awuP0Y36wx69+9SGDniIyOTupOOBnXnsB+igq6lgjJ3fhrA+aTU0W7Y0/r9a1Nt1pDG7Scm5F0EExOGAxPUk+ROfDqjjMGWU3QwSII1F2ZxwzGxYmi1Y6yEanDqmPdgkOfdEkz1kDDr/WasqmiaQk3TMzJLjjemcSdcFVVtIFKoSJANLAxB880QZw1rn1MpwwnKtomftDUalMrgtvEOHWJ2Y82cMc1A4Sc6w2iMZoVI38xyer6PY1peKYBaQ6acNGDgcQIkK54Q6Jp+SWiBB4mrkT/hu1L5PQ+tx9ZjOWMVU01nj2s3XdOO3HvVjwWd5/rY7xafkqWzPmjSO2mw97GlWnBt37Szqd8J/Jei5NsEIQqoQhCAQULhQVPCL0Lvu/G1Z9X/AAjPmXfd+Jqz8qyxjz5dUKw/7xo/YV9vrUNmKllyhWN0W+m7W2hWI/iWcfNY2baFwYWiQx3OLYNR2MNGB41vuKVZuDVnqjn0GkECHczPIgOpxs2LgtBjN/4yfc6QnqOkC0jnGBm26zHtAEK3C0iWvg1Qs4v0mlpJAIvEiLzTkepP2ExVZO35FOaV0g19MAAggg4+0E1YT51ntfIrM7rwuagbJy6PzXajM4Jy1EpVVufs/NIqsEHDUfBbZJotN12JzOcbAlkHHLVtGpIoMwfn0jr+qE4Wnbs2bCgZHSbzRmco9VFeoGgmDM4CYLjdwaDOZSWTLMszu+go9rqlzncwkteGNAuPDXGC2uRMi7OWcKShRpgXnk85wMzqAktbGUiSJGanlk+qcNiqrTYXvDhVeX0y0ywNuySDIJBxZjgM5AxU2ysc0FtQhwA5riIJ1m8IgRgMEgKe3d3H6yp6VdrL5e2+26bzYDp5zQBBwOJVy5o1HuKoLVScWVgwS/i33RIEuBaQJOGpZzuv27tQHiySTUY9g9V1O60Y5g0xl1krQ6Rp3qFVvrU3jvaQsi6OLdIryWnnXXG/Lf3d4a8lsaWNMTmWCe5eb8O6/V6sZfrYdkxXExf3bziI2l5vo182aif3VP4GhWeg3xaKftR3ghU2gh+yUPs2+EK10S+K9M/XHivUcm/C6uBdVUIQhAIKFwoKbhIfMu62/E1Z28tDwkPmXdbfiCzhVyYx58lXlEsh/bW/YVf5lnUiVFsf9tZ9hV/mWdc5dIX6EIWWjdp6J1ZeITlka5tRnOnnjMAajsjYmrT0f1tCkUD5yn7Y1xqKsIunVXY9E4frWkvtB9Xbr3dSdePA6wfEJp7Nx16gdQ2FdGXLLacH4HpnYdQ3pzyluGeQzB3pFmGDs+kfWGxNV67WNvOIADZOs4AkwIkncECalpaSxgeA4guHUAAc8Ncdq7o6yMDWuFLi3QARIc4ScQ5wJvZDFQ2WQPfe84DeAY83cGPa1xFKDgwkQQROasnUBOWzV17ipGuqHqww7/hTdqYIZUDL724NggEB8BxE4ZY9iYq095HafVO8J2kDdbzjkNh1dqqlNqNey82HB0kEaxtCqKlcsdUc2Ja2oROIkNcRI7FLeXMcSSbrzm8gNa6A1rWtwi9u1qK2lfqObMFweJGouaRIWclhW2nS72uMMZWIm8OcxsxkS4kA4ZBa+y1bzGuyvNB7xMLMWbRtelSay6HBrbuIJccMSbriJJJWksFEspMac2tAPWBvXm/D/wDLjux9TxVTprve30az7eHmuh8LO1vql7PwVHt+Sm2U+cZ7TfEKHo4Qx42Vq7e60VQn2Pgg7CD3L03N6WhJYcB1JSqhCEIBcK6uFBRcJD5l/tN+ILOStDwjd5p/tN+ILOSrlwxhz5KJUaw/21v2FX+ZQTxKYsP9tZ9hV/mUFzdIaFCEKNGrV0SpNAecp+2Pmo1q6JUmgPOM9sfNEXtSn9VuR8E2WZc3UcjuCdqUxOvI6yk3MsTlt3BdGSLMM+kMds5qLRql7yZa6mwANMS5tVri14OGEAjvK7TrX+bTcHhwF4hwBaxwcL7YGOIhHJQuXC57gXXiHOON7AsJH0cTgs+EOOIluI6TdXtJ8jPo6siRrTDKcBgEQHNAzyF4DNSKs44DIeK0pFRp/wCjtx2pVNvNbgch6p1Ie0errGUbSihF1uDvfvQNvaIx97TqEqqq+kIG8T1sO1W7zvd+mncqz+/GsXhPcpKwpbPZy5jSy8xpaIIdUl2HS6YaPetVoKqXWakXEudcF4nMuGBJ3yFR0aVniKda636PpaYAGwkxG9aHRlNjaLBTIcyMHB14Hab2vGV5Pw70/V6OWXfnGcTtrM19285iXndIRUtA2Wqv76pPzQSggi0WwHVa6hHU5lF8d7j3ocvWcnpVmfLGna0H3J1RdFnzFP2G/CFKVUIQhALhXVwoM3wid5up7Y+Jqz0q74QP5lT2x8QVDeWs+GMOfJZKZsB/bWfYVf5lBLvJvR5/bWfY1f5lBc3SGjQhCw0atXRPb4FSqA86z2x81FtXRPUfApRtdx4c4C614g3hjgdWrFVGhtIIcLrQRdfJmMYEDt2ptrneblhF4G9DsKZugwdsnDBMnTTSQbjsj6uvLWu8rtgc1/cD4Fa+rNOM0Wx5PSYW3YNNxYeg4XSRm3nkxlOKlspw1ovEwAJMEmCBJMZqvsukhxrjeIbdaLhpmb3rXtkYQpI0pTw50Ya2uGsbldAstMDH6Q1bypFRpnVl81AfpGnHTbmPEKW62sk89uR+kFR2oTuzG3au2Ym43D371x1dpyc3sI2pdnIujr+aBJcdh928bVUVnedHW33q5d+XxKntQ86OtnuIUkUVnrsIAe9sM5gpPJaJbgXGcCdQnDDetPwaI8mbdiAXgRERfdlGCl2iwMeZcCfvOGWWRUhjABAEDcvM9H8Oj0vUyzxyvu4rbW28s5yinmltqDy23N1trtJ+/Z6Jb15FITul6caRtv1jZ3f+g5v9KYlem5vQtAPmzUj9XwwVgqrgxUmy090jucVaqqEIQgEFC4UGQ0+cKv2nzaqNXGnjhW+1+bVSytZ8MYc+SpUMW4UrVTc5zWjiqgl7g0YvonM4TAJjcVJV5oy2spMgQSekTr2Abhs3lc20FnCJhMB9LPPjafYc07T00DrZ/Epme56szpWkc2sPW1p8QkGtZjnSonrpsPyUpbQHaTDhEDHDpNIxEanb09Ttb3Oi4McZ50d8FPmnYznRofw2fIJt2jbC7+4o/hCUWeLav+GOxx+bUm+/XT/1j5hNDQdh/wAvSHUIPeClDQlk1NLfZqVW/C5KLcDoJPFmTmQ5klLFoPqP/wBJ/qXBoaz6n2gdVrtQ9wqoOhqOqtaR/wCIqu+NxSlsmu+8ILamc5H+kpflA2P7WO+QSOR26rTaR96i746RQNE7LXaO0WY+FAJRZRtDNfvY75tSKVWm0ReB3kRrnYu8mP1Wt/bSpnwhc8gq/wCbH/lx/wDqlFl+UM9dv4o37V2lWAJN9pEgjEYdpOKZdZK3+YpH2qJ+VRI8lr+vZT10qnyehbYtttM5PZ+IfmnBWaciO8LEus9XZZHfdqN+ZTTqNUf3NlP/ABXt/wDiKtojcIhGkbR9alZ39wrM+ShSnrTo1/GOrFlJg4ttMspvdUJuvc6+S6mzIGIxUaVYZlvOCDv2Ye07xV2s7wKd5h+6ofhatEqoQhCAXCV1NVHoMhp7Kt9r82qjJV1p12Fb7T5tVICt58MYc+XUSugolc23JRKLyJUACugolBcgdZjrKWRvKZouxI3DxKW4mDAnAwNp1DtQKk7SuBx9YqKLUBSFTJhiTxZa4CQHk0czdMjf2FKqVoLGkQ5+DOYXXn4FrCB6MlpmTlBVEjjHesUkV3ESHSNo/XWm6z7rScoxJBBujW6NcDHsSKLIJDBzIBaC5roDiSDegdLF0dcYIJHHv9Zc8of6yYNXnhn0iJaMecBN8hw5ouiCQdqTWqgXQcLxhsyZd9FguZE6pwwQSPKX7Vx1sdtSHFNVM0Q8be7ak8oO2qPKSUVJ8vftTJdKRKJRGy4DVfN1W7HA94/5LUBY7gTVg1RtunuvD5rYMKqlIQhAKLaCpSj1moMXp2wPeagFdrWudei5JGWF6ccQszV0bVbgLVl9QfmvQbdZpnrVLW0duCspGjHvZXH/AGkfwwmjXrj+/af+GFqqmjNyjP0VuUaZs26v/it/hhA0jX/xGfwwr12idy5yRuQUnKVb12fw/wDmujSlf1mfgKu+STsRyUdiIozpWuDINPKDLT1rvLVp9al+Aq7GijsRyWdiCiOnLVOdI77rvyXOXLVto47n49eCveSzGWPuXeSzs/W5BQct2r9z+F663Tdpu3Q2ztbJMMplgJObiGgSd5xV87RR2I5LOWKCiGm7Tj6HHdUx611umbSMRxQ6hUCvOSjsXDoo7O9FtSDS9o/dfheu8qVjnxX4X/mrrko7EHRR2IWpeUKv7vuf+aPL6v1Pwu/NXPJR2I5KKCnbbau1n4XfmpVBlZ30qQ62v/NWDNFGVZ2PR5RErghYXsc5z3sdIAAY1wjHMlxxW2pZKk0VZ4V3TGCBaEIQCQ5qWhBCq0JlRnWLcrS6uXEFQ7R+5IOjdyueLRxaCj5LGxHJY2K84pHFIKPksbEcljYrzikcUgo+SxsRyWNivOKCOKCCj5LGxHJY2K84oI4oIKPksbEcljYrzigjiggo+SxsXOTAr3igjiggouSwjksbFe8UEcUEFFyWEclhXvFI4pBRjRafp6PjUrXil3i0Eez0IUoIDV1AIQhAIQhAIQhAIQhAIQhAIQhAIQhAIQhAIQhAIQhAIQhAIQhAIQhAIQhAIQhB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itle 4"/>
          <p:cNvSpPr txBox="1">
            <a:spLocks/>
          </p:cNvSpPr>
          <p:nvPr/>
        </p:nvSpPr>
        <p:spPr>
          <a:xfrm>
            <a:off x="461035" y="170122"/>
            <a:ext cx="8205261" cy="7855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What is the problem we want to solve?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1984375" y="1970315"/>
            <a:ext cx="8204500" cy="36793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800"/>
              </a:spcAft>
            </a:pPr>
            <a:r>
              <a:rPr lang="en-US" sz="3200" dirty="0" smtClean="0"/>
              <a:t>We need </a:t>
            </a:r>
            <a:r>
              <a:rPr lang="en-US" sz="3200" b="1" dirty="0" smtClean="0"/>
              <a:t>diverse</a:t>
            </a:r>
            <a:r>
              <a:rPr lang="en-US" sz="3200" dirty="0" smtClean="0"/>
              <a:t>, </a:t>
            </a:r>
            <a:r>
              <a:rPr lang="en-US" sz="3200" b="1" dirty="0" smtClean="0"/>
              <a:t>location-specific</a:t>
            </a:r>
            <a:r>
              <a:rPr lang="en-US" sz="3200" dirty="0" smtClean="0"/>
              <a:t> and </a:t>
            </a:r>
            <a:r>
              <a:rPr lang="en-US" sz="3200" b="1" dirty="0" smtClean="0"/>
              <a:t>scalable solutions</a:t>
            </a:r>
            <a:r>
              <a:rPr lang="en-US" sz="3200" dirty="0" smtClean="0"/>
              <a:t> for a climate adapted agriculture</a:t>
            </a:r>
          </a:p>
          <a:p>
            <a:pPr>
              <a:spcAft>
                <a:spcPts val="1800"/>
              </a:spcAft>
            </a:pPr>
            <a:r>
              <a:rPr lang="en-US" sz="3200" dirty="0" smtClean="0"/>
              <a:t>But current methods cannot address these solutions…</a:t>
            </a:r>
            <a:endParaRPr lang="en-US" sz="32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1154" y="6121041"/>
            <a:ext cx="6604000" cy="883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400" dirty="0" smtClean="0">
                <a:latin typeface="+mn-lt"/>
              </a:rPr>
              <a:t>Lipper </a:t>
            </a:r>
            <a:r>
              <a:rPr lang="en-GB" sz="1400" dirty="0">
                <a:latin typeface="+mn-lt"/>
              </a:rPr>
              <a:t>et </a:t>
            </a:r>
            <a:r>
              <a:rPr lang="en-GB" sz="1400" dirty="0" smtClean="0">
                <a:latin typeface="+mn-lt"/>
              </a:rPr>
              <a:t>al. </a:t>
            </a:r>
            <a:r>
              <a:rPr lang="en-GB" sz="1400" dirty="0">
                <a:latin typeface="+mn-lt"/>
              </a:rPr>
              <a:t>(</a:t>
            </a:r>
            <a:r>
              <a:rPr lang="en-GB" sz="1400" dirty="0" smtClean="0">
                <a:latin typeface="+mn-lt"/>
              </a:rPr>
              <a:t>2014) </a:t>
            </a:r>
            <a:r>
              <a:rPr lang="en-GB" sz="1400" i="1" dirty="0">
                <a:latin typeface="+mn-lt"/>
              </a:rPr>
              <a:t>Nat. </a:t>
            </a:r>
            <a:r>
              <a:rPr lang="en-GB" sz="1400" i="1" dirty="0" err="1">
                <a:latin typeface="+mn-lt"/>
              </a:rPr>
              <a:t>Clim</a:t>
            </a:r>
            <a:r>
              <a:rPr lang="en-GB" sz="1400" i="1" dirty="0">
                <a:latin typeface="+mn-lt"/>
              </a:rPr>
              <a:t>. Change </a:t>
            </a:r>
            <a:r>
              <a:rPr lang="en-GB" sz="1400" b="1" dirty="0" smtClean="0">
                <a:latin typeface="+mn-lt"/>
              </a:rPr>
              <a:t>4</a:t>
            </a:r>
            <a:r>
              <a:rPr lang="en-GB" sz="1400" dirty="0" smtClean="0">
                <a:latin typeface="+mn-lt"/>
              </a:rPr>
              <a:t>:1068–1072</a:t>
            </a:r>
            <a:endParaRPr lang="en-GB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347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C07A4-CC87-412E-95A0-1EA552FE2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74" y="197539"/>
            <a:ext cx="10940348" cy="88249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4400" dirty="0">
                <a:solidFill>
                  <a:schemeClr val="accent6">
                    <a:lumMod val="50000"/>
                  </a:schemeClr>
                </a:solidFill>
                <a:latin typeface="+mj-lt"/>
                <a:cs typeface="+mj-cs"/>
              </a:rPr>
              <a:t>A new agricultural research paradigm</a:t>
            </a:r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26DF3697-472F-458D-A806-4A4D95F6E261}"/>
              </a:ext>
            </a:extLst>
          </p:cNvPr>
          <p:cNvSpPr/>
          <p:nvPr/>
        </p:nvSpPr>
        <p:spPr>
          <a:xfrm>
            <a:off x="2772910" y="3364483"/>
            <a:ext cx="1223615" cy="819801"/>
          </a:xfrm>
          <a:prstGeom prst="rightArrow">
            <a:avLst/>
          </a:prstGeom>
          <a:ln>
            <a:solidFill>
              <a:srgbClr val="ED7D3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831DD8C2-0D7A-4082-AB72-F2AE3F65D36A}"/>
              </a:ext>
            </a:extLst>
          </p:cNvPr>
          <p:cNvSpPr/>
          <p:nvPr/>
        </p:nvSpPr>
        <p:spPr>
          <a:xfrm>
            <a:off x="6951920" y="3379490"/>
            <a:ext cx="1293584" cy="778754"/>
          </a:xfrm>
          <a:prstGeom prst="rightArrow">
            <a:avLst/>
          </a:prstGeom>
          <a:ln>
            <a:solidFill>
              <a:srgbClr val="ED7D3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8" y="1244010"/>
            <a:ext cx="2804403" cy="522472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648" y="1244010"/>
            <a:ext cx="4206605" cy="527959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3126" y="1244009"/>
            <a:ext cx="3542083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3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8E6F938-B632-4AAB-A07A-4EC119B614A0}"/>
              </a:ext>
            </a:extLst>
          </p:cNvPr>
          <p:cNvSpPr txBox="1"/>
          <p:nvPr/>
        </p:nvSpPr>
        <p:spPr>
          <a:xfrm>
            <a:off x="0" y="0"/>
            <a:ext cx="11304396" cy="1476361"/>
          </a:xfrm>
          <a:prstGeom prst="rect">
            <a:avLst/>
          </a:prstGeom>
          <a:noFill/>
        </p:spPr>
        <p:txBody>
          <a:bodyPr anchor="ctr" anchorCtr="0">
            <a:normAutofit/>
          </a:bodyPr>
          <a:lstStyle>
            <a:lvl1pPr>
              <a:lnSpc>
                <a:spcPts val="2600"/>
              </a:lnSpc>
              <a:spcBef>
                <a:spcPct val="0"/>
              </a:spcBef>
              <a:buNone/>
              <a:defRPr sz="3200" b="1">
                <a:solidFill>
                  <a:srgbClr val="003580"/>
                </a:solidFill>
                <a:latin typeface="Arial Narrow" pitchFamily="34" charset="0"/>
                <a:ea typeface="+mj-ea"/>
                <a:cs typeface="Calibri" pitchFamily="34" charset="0"/>
              </a:defRPr>
            </a:lvl1pPr>
          </a:lstStyle>
          <a:p>
            <a:r>
              <a:rPr lang="en-GB" sz="3600" dirty="0" smtClean="0">
                <a:solidFill>
                  <a:schemeClr val="accent6">
                    <a:lumMod val="50000"/>
                  </a:schemeClr>
                </a:solidFill>
              </a:rPr>
              <a:t>Crowdsourcing for climate adaptation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C6A2F66-E625-46E9-8A02-6543A6F45533}"/>
              </a:ext>
            </a:extLst>
          </p:cNvPr>
          <p:cNvSpPr txBox="1"/>
          <p:nvPr/>
        </p:nvSpPr>
        <p:spPr>
          <a:xfrm>
            <a:off x="505242" y="1225303"/>
            <a:ext cx="390482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SzPct val="130000"/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 Narrow" panose="020B0606020202030204" pitchFamily="34" charset="0"/>
              </a:rPr>
              <a:t>A blind set of 3 varieties</a:t>
            </a:r>
            <a:endParaRPr lang="en-US" sz="2800" dirty="0">
              <a:latin typeface="Arial Narrow" panose="020B0606020202030204" pitchFamily="34" charset="0"/>
            </a:endParaRPr>
          </a:p>
          <a:p>
            <a:pPr marL="342900" indent="-342900">
              <a:spcAft>
                <a:spcPts val="1200"/>
              </a:spcAft>
              <a:buSzPct val="130000"/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Arial Narrow" panose="020B0606020202030204" pitchFamily="34" charset="0"/>
              </a:rPr>
              <a:t>A randomization </a:t>
            </a:r>
            <a:r>
              <a:rPr lang="en-GB" sz="2800" dirty="0">
                <a:latin typeface="Arial Narrow" panose="020B0606020202030204" pitchFamily="34" charset="0"/>
              </a:rPr>
              <a:t>scheme</a:t>
            </a:r>
          </a:p>
          <a:p>
            <a:pPr marL="342900" indent="-342900">
              <a:spcAft>
                <a:spcPts val="1200"/>
              </a:spcAft>
              <a:buSzPct val="130000"/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 Narrow" panose="020B0606020202030204" pitchFamily="34" charset="0"/>
              </a:rPr>
              <a:t>Real </a:t>
            </a:r>
            <a:r>
              <a:rPr lang="en-US" sz="2800" dirty="0">
                <a:latin typeface="Arial Narrow" panose="020B0606020202030204" pitchFamily="34" charset="0"/>
              </a:rPr>
              <a:t>farm conditions</a:t>
            </a:r>
          </a:p>
          <a:p>
            <a:pPr marL="342900" indent="-342900">
              <a:spcAft>
                <a:spcPts val="1200"/>
              </a:spcAft>
              <a:buSzPct val="13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 Narrow" panose="020B0606020202030204" pitchFamily="34" charset="0"/>
              </a:rPr>
              <a:t>Farmers </a:t>
            </a:r>
            <a:r>
              <a:rPr lang="en-US" sz="2800" b="1" dirty="0">
                <a:latin typeface="Arial Narrow" panose="020B0606020202030204" pitchFamily="34" charset="0"/>
              </a:rPr>
              <a:t>rank</a:t>
            </a:r>
            <a:r>
              <a:rPr lang="en-US" sz="2800" dirty="0">
                <a:latin typeface="Arial Narrow" panose="020B0606020202030204" pitchFamily="34" charset="0"/>
              </a:rPr>
              <a:t> the </a:t>
            </a:r>
            <a:r>
              <a:rPr lang="en-US" sz="2800" dirty="0" smtClean="0">
                <a:latin typeface="Arial Narrow" panose="020B0606020202030204" pitchFamily="34" charset="0"/>
              </a:rPr>
              <a:t>varieties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134" name="Title 1"/>
          <p:cNvSpPr txBox="1">
            <a:spLocks/>
          </p:cNvSpPr>
          <p:nvPr/>
        </p:nvSpPr>
        <p:spPr>
          <a:xfrm>
            <a:off x="83343" y="6218216"/>
            <a:ext cx="5257800" cy="571500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1600" dirty="0" smtClean="0"/>
              <a:t>van </a:t>
            </a:r>
            <a:r>
              <a:rPr lang="en-GB" sz="1600" dirty="0" err="1" smtClean="0"/>
              <a:t>Etten</a:t>
            </a:r>
            <a:r>
              <a:rPr lang="en-GB" sz="1600" dirty="0" smtClean="0"/>
              <a:t> et al. (2019) </a:t>
            </a:r>
            <a:r>
              <a:rPr lang="en-GB" sz="1600" i="1" dirty="0" err="1" smtClean="0"/>
              <a:t>Expl</a:t>
            </a:r>
            <a:r>
              <a:rPr lang="en-GB" sz="1600" i="1" dirty="0" smtClean="0"/>
              <a:t>. Agric.</a:t>
            </a:r>
            <a:endParaRPr lang="en-GB" sz="1600" dirty="0"/>
          </a:p>
          <a:p>
            <a:pPr>
              <a:defRPr/>
            </a:pPr>
            <a:r>
              <a:rPr lang="en-GB" sz="1600" dirty="0" err="1" smtClean="0"/>
              <a:t>Beza</a:t>
            </a:r>
            <a:r>
              <a:rPr lang="en-GB" sz="1600" dirty="0" smtClean="0"/>
              <a:t> et al. (2017) </a:t>
            </a:r>
            <a:r>
              <a:rPr lang="en-GB" sz="1600" i="1" dirty="0" err="1" smtClean="0"/>
              <a:t>PloS</a:t>
            </a:r>
            <a:r>
              <a:rPr lang="en-GB" sz="1600" i="1" dirty="0" smtClean="0"/>
              <a:t> </a:t>
            </a:r>
            <a:r>
              <a:rPr lang="en-GB" sz="1600" i="1" dirty="0"/>
              <a:t>ONE </a:t>
            </a:r>
            <a:r>
              <a:rPr lang="en-GB" sz="1600" b="1" dirty="0"/>
              <a:t>12</a:t>
            </a:r>
            <a:r>
              <a:rPr lang="en-GB" sz="1600" dirty="0"/>
              <a:t>(5):e0175700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011" y="1225303"/>
            <a:ext cx="6978475" cy="390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0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393"/>
    </mc:Choice>
    <mc:Fallback xmlns="">
      <p:transition xmlns:p14="http://schemas.microsoft.com/office/powerpoint/2010/main" spd="slow" advTm="13039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2">
            <a:extLst>
              <a:ext uri="{FF2B5EF4-FFF2-40B4-BE49-F238E27FC236}">
                <a16:creationId xmlns:a16="http://schemas.microsoft.com/office/drawing/2014/main" id="{1B72033E-8353-4108-A7BE-A79225C6D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09" y="275232"/>
            <a:ext cx="10940348" cy="785553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SzPct val="126000"/>
            </a:pPr>
            <a:r>
              <a:rPr lang="en-GB" sz="3200" dirty="0">
                <a:solidFill>
                  <a:schemeClr val="accent6">
                    <a:lumMod val="50000"/>
                  </a:schemeClr>
                </a:solidFill>
              </a:rPr>
              <a:t>Combining many partial rankings </a:t>
            </a:r>
            <a:r>
              <a:rPr lang="en-GB" sz="3200" dirty="0" smtClean="0">
                <a:solidFill>
                  <a:schemeClr val="accent6">
                    <a:lumMod val="50000"/>
                  </a:schemeClr>
                </a:solidFill>
              </a:rPr>
              <a:t>for </a:t>
            </a:r>
            <a:r>
              <a:rPr lang="en-GB" sz="3200" dirty="0">
                <a:solidFill>
                  <a:schemeClr val="accent6">
                    <a:lumMod val="50000"/>
                  </a:schemeClr>
                </a:solidFill>
              </a:rPr>
              <a:t>the full picture</a:t>
            </a:r>
          </a:p>
        </p:txBody>
      </p:sp>
      <p:sp>
        <p:nvSpPr>
          <p:cNvPr id="136" name="Content Placeholder 2">
            <a:extLst>
              <a:ext uri="{FF2B5EF4-FFF2-40B4-BE49-F238E27FC236}">
                <a16:creationId xmlns:a16="http://schemas.microsoft.com/office/drawing/2014/main" id="{54A0022E-192B-4E1F-B5E3-B0EB04413B15}"/>
              </a:ext>
            </a:extLst>
          </p:cNvPr>
          <p:cNvSpPr txBox="1">
            <a:spLocks/>
          </p:cNvSpPr>
          <p:nvPr/>
        </p:nvSpPr>
        <p:spPr>
          <a:xfrm>
            <a:off x="883768" y="1587804"/>
            <a:ext cx="8229600" cy="52879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 </a:t>
            </a:r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D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 &gt; D &gt; G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&gt; D &gt; G</a:t>
            </a:r>
          </a:p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A&gt;C&gt;D&gt;G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53999BA-3818-4682-9D06-141A97B19A2E}"/>
              </a:ext>
            </a:extLst>
          </p:cNvPr>
          <p:cNvGrpSpPr/>
          <p:nvPr/>
        </p:nvGrpSpPr>
        <p:grpSpPr>
          <a:xfrm>
            <a:off x="333509" y="1723384"/>
            <a:ext cx="2457316" cy="2410466"/>
            <a:chOff x="333509" y="1313809"/>
            <a:chExt cx="1324378" cy="1333069"/>
          </a:xfrm>
        </p:grpSpPr>
        <p:pic>
          <p:nvPicPr>
            <p:cNvPr id="138" name="Picture 2" descr="http://us.123rf.com/400wm/400/400/leremy/leremy1207/leremy120700005/14446305-agricultor-campesino-la-agricultura-del-pueblo-agricultura-icono-simbolo-sena-pictograma.jpg">
              <a:extLst>
                <a:ext uri="{FF2B5EF4-FFF2-40B4-BE49-F238E27FC236}">
                  <a16:creationId xmlns:a16="http://schemas.microsoft.com/office/drawing/2014/main" id="{6072F8D6-DDAC-49B2-AEE6-C4915CB2D3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33509" y="1313809"/>
              <a:ext cx="296564" cy="281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8CE315CD-91D2-4B9C-9020-3719DD338ECB}"/>
                </a:ext>
              </a:extLst>
            </p:cNvPr>
            <p:cNvGrpSpPr/>
            <p:nvPr/>
          </p:nvGrpSpPr>
          <p:grpSpPr>
            <a:xfrm>
              <a:off x="805650" y="1321721"/>
              <a:ext cx="852237" cy="304445"/>
              <a:chOff x="1453518" y="275895"/>
              <a:chExt cx="1323240" cy="439451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9D44A73-8F41-48A6-8FBD-7BD0B72C249B}"/>
                  </a:ext>
                </a:extLst>
              </p:cNvPr>
              <p:cNvSpPr/>
              <p:nvPr/>
            </p:nvSpPr>
            <p:spPr>
              <a:xfrm>
                <a:off x="1453518" y="275895"/>
                <a:ext cx="404952" cy="43945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618389BE-3527-4E98-A0BA-D314D09AA39D}"/>
                  </a:ext>
                </a:extLst>
              </p:cNvPr>
              <p:cNvSpPr/>
              <p:nvPr/>
            </p:nvSpPr>
            <p:spPr>
              <a:xfrm>
                <a:off x="1903813" y="275895"/>
                <a:ext cx="404952" cy="43945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47C205CA-FAFC-4337-BB4D-C8EC8A729B63}"/>
                  </a:ext>
                </a:extLst>
              </p:cNvPr>
              <p:cNvSpPr/>
              <p:nvPr/>
            </p:nvSpPr>
            <p:spPr>
              <a:xfrm>
                <a:off x="2371806" y="275895"/>
                <a:ext cx="404952" cy="43945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0" name="Picture 2" descr="http://us.123rf.com/400wm/400/400/leremy/leremy1207/leremy120700005/14446305-agricultor-campesino-la-agricultura-del-pueblo-agricultura-icono-simbolo-sena-pictograma.jpg">
              <a:extLst>
                <a:ext uri="{FF2B5EF4-FFF2-40B4-BE49-F238E27FC236}">
                  <a16:creationId xmlns:a16="http://schemas.microsoft.com/office/drawing/2014/main" id="{AA30DBE2-E16B-46CE-BAB9-5617165351F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33509" y="1835236"/>
              <a:ext cx="296564" cy="281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5052B78D-849B-4E1A-97F2-674CBCA5E4E6}"/>
                </a:ext>
              </a:extLst>
            </p:cNvPr>
            <p:cNvGrpSpPr/>
            <p:nvPr/>
          </p:nvGrpSpPr>
          <p:grpSpPr>
            <a:xfrm>
              <a:off x="805650" y="1843148"/>
              <a:ext cx="852237" cy="304445"/>
              <a:chOff x="1453518" y="275895"/>
              <a:chExt cx="1323240" cy="439451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2E776D46-F72A-4EFE-86E7-BE11DD7E5CED}"/>
                  </a:ext>
                </a:extLst>
              </p:cNvPr>
              <p:cNvSpPr/>
              <p:nvPr/>
            </p:nvSpPr>
            <p:spPr>
              <a:xfrm>
                <a:off x="1453518" y="275895"/>
                <a:ext cx="404952" cy="43945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A621ACFA-3134-4C9B-B302-111806554016}"/>
                  </a:ext>
                </a:extLst>
              </p:cNvPr>
              <p:cNvSpPr/>
              <p:nvPr/>
            </p:nvSpPr>
            <p:spPr>
              <a:xfrm>
                <a:off x="1903813" y="275895"/>
                <a:ext cx="404952" cy="43945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15688123-FB2A-4A47-BBBE-5F5748418614}"/>
                  </a:ext>
                </a:extLst>
              </p:cNvPr>
              <p:cNvSpPr/>
              <p:nvPr/>
            </p:nvSpPr>
            <p:spPr>
              <a:xfrm>
                <a:off x="2371806" y="275895"/>
                <a:ext cx="404952" cy="43945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2" name="Picture 2" descr="http://us.123rf.com/400wm/400/400/leremy/leremy1207/leremy120700005/14446305-agricultor-campesino-la-agricultura-del-pueblo-agricultura-icono-simbolo-sena-pictograma.jpg">
              <a:extLst>
                <a:ext uri="{FF2B5EF4-FFF2-40B4-BE49-F238E27FC236}">
                  <a16:creationId xmlns:a16="http://schemas.microsoft.com/office/drawing/2014/main" id="{6BDC136D-ADB0-43B8-AB09-55A05F1BC6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70031" y="2342433"/>
              <a:ext cx="296564" cy="281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4E2EB604-7BF3-42E0-A5B7-BB288DCEE215}"/>
                </a:ext>
              </a:extLst>
            </p:cNvPr>
            <p:cNvGrpSpPr/>
            <p:nvPr/>
          </p:nvGrpSpPr>
          <p:grpSpPr>
            <a:xfrm>
              <a:off x="805650" y="2342433"/>
              <a:ext cx="852237" cy="304445"/>
              <a:chOff x="1453518" y="275895"/>
              <a:chExt cx="1323240" cy="439451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CB0306B2-A2DF-47BD-A368-93E41035FEB8}"/>
                  </a:ext>
                </a:extLst>
              </p:cNvPr>
              <p:cNvSpPr/>
              <p:nvPr/>
            </p:nvSpPr>
            <p:spPr>
              <a:xfrm>
                <a:off x="1453518" y="275895"/>
                <a:ext cx="404952" cy="43945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3DDFFC70-5BC2-4FD3-A3AC-1E7C4F363447}"/>
                  </a:ext>
                </a:extLst>
              </p:cNvPr>
              <p:cNvSpPr/>
              <p:nvPr/>
            </p:nvSpPr>
            <p:spPr>
              <a:xfrm>
                <a:off x="1903813" y="275895"/>
                <a:ext cx="404952" cy="43945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09C7457C-07F9-4416-A07D-F3C232A80E66}"/>
                  </a:ext>
                </a:extLst>
              </p:cNvPr>
              <p:cNvSpPr/>
              <p:nvPr/>
            </p:nvSpPr>
            <p:spPr>
              <a:xfrm>
                <a:off x="2371806" y="275895"/>
                <a:ext cx="404952" cy="43945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B0836E3F-593C-41A2-9C7A-92FC7A363273}"/>
              </a:ext>
            </a:extLst>
          </p:cNvPr>
          <p:cNvSpPr txBox="1"/>
          <p:nvPr/>
        </p:nvSpPr>
        <p:spPr>
          <a:xfrm>
            <a:off x="3600450" y="1126139"/>
            <a:ext cx="2657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+                               -</a:t>
            </a:r>
            <a:endParaRPr lang="en-US" sz="2400" b="1" dirty="0"/>
          </a:p>
        </p:txBody>
      </p:sp>
      <p:sp>
        <p:nvSpPr>
          <p:cNvPr id="154" name="Title 1"/>
          <p:cNvSpPr txBox="1">
            <a:spLocks/>
          </p:cNvSpPr>
          <p:nvPr/>
        </p:nvSpPr>
        <p:spPr>
          <a:xfrm>
            <a:off x="83343" y="6218216"/>
            <a:ext cx="5257800" cy="571500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1600" dirty="0" smtClean="0"/>
              <a:t>Turner et al. (2019) CRAN. </a:t>
            </a:r>
            <a:r>
              <a:rPr lang="en-GB" sz="1600" i="1" dirty="0" err="1" smtClean="0"/>
              <a:t>PlackettLuce</a:t>
            </a:r>
            <a:endParaRPr lang="en-GB" sz="1600" i="1" dirty="0"/>
          </a:p>
        </p:txBody>
      </p:sp>
      <p:pic>
        <p:nvPicPr>
          <p:cNvPr id="6150" name="Picture 6" descr="Image result for puzz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521" y="1389802"/>
            <a:ext cx="3776212" cy="274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06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393"/>
    </mc:Choice>
    <mc:Fallback xmlns="">
      <p:transition xmlns:p14="http://schemas.microsoft.com/office/powerpoint/2010/main" spd="slow" advTm="130393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72" y="1153075"/>
            <a:ext cx="4842856" cy="2230206"/>
          </a:xfrm>
          <a:prstGeom prst="rect">
            <a:avLst/>
          </a:prstGeom>
        </p:spPr>
      </p:pic>
      <p:sp>
        <p:nvSpPr>
          <p:cNvPr id="4098" name="AutoShape 2" descr="data:image/jpeg;base64,/9j/4AAQSkZJRgABAQAAAQABAAD/2wCEAAkGBhQSEBQSEhQUFBUUFRgVFBUUFhYUFxQUFBQVFRUUFBQXHSYeFxkjGRQUHy8gIycpLCwsFR4xNTAqNSYrLCkBCQoKDgwOGg8PGi8cHBwpKSwpKSwqLCwpKSwpKSkpKSkqLCkpKSkpKSkpLCkpLCkpKSksLCk1KSkqKSwpKSksKf/AABEIAOUA2gMBIgACEQEDEQH/xAAbAAABBQEBAAAAAAAAAAAAAAAAAgMEBQYBB//EAFAQAAEDAQQECQgHBQUFCQAAAAEAAhEDBBIhMQVBUWEGExUiMnGBkbEUIzNScqGywUJic4KS0fAkY5OzwjRDU1SiBzWD4fFEdISUo7TD0tP/xAAZAQEBAQEBAQAAAAAAAAAAAAAAAQIDBQT/xAArEQEAAgEDAwIFBAMAAAAAAAAAARECITFBAxJxBPAFUYGRwRMiYaEUIzL/2gAMAwEAAhEDEQA/APcUIQg450JmlbGOiHNMiRiNaTaXfCSs1ZR5tnsjwSY0SJuaa2USsyys5uTiOoqTT0rUGsO6x+SjVL5Cq6emvWb3GfcpNPSlM/SjrBCWiWhJZUByIPVilKgQhCAQhCAQhCAQhCAQhCAQhCAQhCAQhCAQhCAQhCCHa3dLcw/r3LPWXoN9keCvbecKn2U/H+SoaHQb1DwVnZjHeTyjttbZiYIwIOop6VkeFulW0KrJvTUDjDWl2FO7LjHtNCy6NcHg60FefWThfTcYFVs+qTdd2tdBVzQ4QnbIShqWmMu8J5lve36RPXis9R4QDXCmUtLsKgvqem3DpNB6sFKpaZYc5b1j8ln2WlpyISwUGop2lrsnA9qclZOU9Ttr25OPj4q2NNK6qKnppwzAPuUunptpzBH63JaLJCj07cx2Tgng6clQpCEIBCEIBCEIBCEIBCEIBcK6uFBW6SOFb7H5VFR0+iOoK70p0a32XyeqNmQ6lctmcd5OAqjtViZVtrGVA2PJ6uLgDB46y5Ttyw2q7BWZ01oR9rtdOjTe1jjQrOlwkG7VsxjDWsxu0e0hwSs7+a8RiQGuBgN1hocCNcyqat/s4Y3n0XvAOQY4tGWD5BgzOUalYO4M6Us/Qh7RlxdSP9Lj8lAfwztdDC02esyDnUoEt2dOngusR1K3v+00Vtq4PW+j6NwrAAucH3ZAGWMMUV2l7TR9PZajR6zZg7wSLsfeW44OcLWWvjLgm4G3rpLukYAukAhXTbYyYvhpjIy0x1HBSc4jTLH8FTxLzay8MaesuZ7TXeLZCuLFwlDsWPa4fVcD4Fam06EoVZv0aT9puifxNxVLbP8AZ3ZHmQ17Dta69HVex7ip/rn5x798H7oOUeEB1qZS0005rPVP9nlRnobU7cHyPc681RamhNIUvoMqjcP/AKk+AV7L/wCZiff80ndW8NrTtzTrTwcCvPeVqrDFWjUZ1Q73GD3BSqPCdgzfcOypNPvLgB71menlG8L3ROzcFOMtb25OPis1Z9NmJmRtGI71Np6ZBzCwrR0dOvGYBU2lwgYelLfess23sOtOioDkQg2VG2Md0XA9qfWFlP0dK1WZPPUcVbGzQs3Q4Un6bJ3tPyKu7Dbm1W3mzExjgQcMPegkoQhUCEIQCChBQVOlehX+z/pP5qkBV1pf0df2R4KkVyZx3kuVF0R/vWl/3a0fzLMn5VZT0gKOkKdQtc6LPXENEkzVswyWWnokILVm7Lw/sz8y9hyIexzYParaz6doVOjVYe0KiFpiwsaQWNaxz8HOa1oJyiSBjG9ZK16drWeo5lez2hzGkgVBTa9rojnSIGMnBbPS7weLIIOJyM7FahIq9YseZ0OE9hc4kv4pxib4fRiBhJ6KurLVY8E063GA5G82oBOWRxHWtLbNCUKoIq0abwcDeY0z1qiPA6yWQmrZqLaTn811yQCM4uzEyFcoxrSyJkll/Cbh2kXmH8OI96QaxGbHdbYcPcZTVW3CYDrjhmHNvTO4Ge5OUKrnGJYdpbenDPmwSFyacp22nUHSBB1PEHOMnjamq+gqL86Tfui74YKwcyTE3scMndpEkt7Qu1dEOm8WOnKWk5DbBx7lqJyx20SomNdWYrcA7OTLA6mdrcO8tgntlRKnA+s30dcnc8B/xAO7nBbCFyFr9XLnVOyGJqaLtbM2MqDa0uYe43gPxJsW+ozp0qzd4Zxg76cwN5AW6upLqYOePWJV78Z3j39U7Z+bG2XhA12DajTukT3HFWDdJ7Qrm1aLpVB5ymx+rnAO8RI7FQ6V0DTs9ytRFyK1FpYJuXKlVtN/MmJh85ZtCk9vBrysQcAYInHFabgq/wA28bHT3gfks7WOKveCZwqdbfAqQrQIQhUCEIQCELhQVGmPRVuoeDVRyrvTXoq33f6FRFWdmMd5LlVD2vNupim5rXeT1gC7L0lnw3zsVpKpLaWeVM4wOczyesCG5+ks+IWG140aQDAH2ay2lgbhBLHdUVAotoFH+/0bVpnW6lJA7Wqs0e6wYhlqtdmdqh1UDL6TXBwHZgrmy8bhxGlmVB6tZlMnvmfctBixOs8uFnfXvEAOZVLhcBcMW4SDOCsKb6zMqjjsktPbEA+9LreU4ceaDmyLr6Ugk3hg7cnLLZ5qgXnQ69hhAgThhgsTu1DrNM12xIDtpPN7s/FLqaZNUXHNuwZmRjA1Y71JqaNjJw7Qmamj3awD/wBY1pqaINWwtcZ5wO4mO4yNSYGji3oPIM5xB7CwiO5TvJDE3SBtE7Y1JBYRrI3HHxEqBi9XEy6+NQddfH4mz7023SldhPmmxquuqUjG+C5sqXjuPePzReOzuI+aWIdS2l7rhaROJdxgEEarwMz2KfYnhrTfYXSZkvlwHWMCE05zdY7x+YSG2Vn0QB7Bu54ZBBLrPZhdDgSJh0Hm5YEb9qRKRTpwIlx9oyeqSloolVnCU/szvbo/+5oqyVPwwo3rBaR+6LvwQ/8ApRDlfNXHBN3OqDcPEqmtWfaVacE3+dcNrPAj81tlq0ICFQIQhALhXVwoKjTvoqv3fFioCtBwg9DU+78TVnyrLGPLirqNmFS30mGYNCtlgZD7PGW9WSq/K20rbTe4EgUKwgAk4vs+oYlc5iJ0l0iaXjtFi6A6oJkNAqC6MAJ9IzPqUN/BgVT6OkRleABHaWOw7kmz8N7NzRxxpxmHGtSxjHCo1wjtV/YdKUHOBp2qkQTJB4uXDZeEHtXGfTdPeLjxMx+XWOtn58xCko8HDZnXroAdA5ry4dMHonJW1g9Mz72fslS9OVA5jS0g84ZEH6Q2KLYD51mMZ/CVvHDs0uZ8sZZd2tUt6js8jht370l7ccjlq9rcUuq3PI83WN+5JezHLVqMa12YN0ABT2Z54aztXa1OZyOH9K7R6B6Qz3oqfSxGWsR9FBHFiaXAFo6J3awuP0Y36wx69+9SGDniIyOTupOOBnXnsB+igq6lgjJ3fhrA+aTU0W7Y0/r9a1Nt1pDG7Scm5F0EExOGAxPUk+ROfDqjjMGWU3QwSII1F2ZxwzGxYmi1Y6yEanDqmPdgkOfdEkz1kDDr/WasqmiaQk3TMzJLjjemcSdcFVVtIFKoSJANLAxB880QZw1rn1MpwwnKtomftDUalMrgtvEOHWJ2Y82cMc1A4Sc6w2iMZoVI38xyer6PY1peKYBaQ6acNGDgcQIkK54Q6Jp+SWiBB4mrkT/hu1L5PQ+tx9ZjOWMVU01nj2s3XdOO3HvVjwWd5/rY7xafkqWzPmjSO2mw97GlWnBt37Szqd8J/Jei5NsEIQqoQhCAQULhQVPCL0Lvu/G1Z9X/AAjPmXfd+Jqz8qyxjz5dUKw/7xo/YV9vrUNmKllyhWN0W+m7W2hWI/iWcfNY2baFwYWiQx3OLYNR2MNGB41vuKVZuDVnqjn0GkECHczPIgOpxs2LgtBjN/4yfc6QnqOkC0jnGBm26zHtAEK3C0iWvg1Qs4v0mlpJAIvEiLzTkepP2ExVZO35FOaV0g19MAAggg4+0E1YT51ntfIrM7rwuagbJy6PzXajM4Jy1EpVVufs/NIqsEHDUfBbZJotN12JzOcbAlkHHLVtGpIoMwfn0jr+qE4Wnbs2bCgZHSbzRmco9VFeoGgmDM4CYLjdwaDOZSWTLMszu+go9rqlzncwkteGNAuPDXGC2uRMi7OWcKShRpgXnk85wMzqAktbGUiSJGanlk+qcNiqrTYXvDhVeX0y0ywNuySDIJBxZjgM5AxU2ysc0FtQhwA5riIJ1m8IgRgMEgKe3d3H6yp6VdrL5e2+26bzYDp5zQBBwOJVy5o1HuKoLVScWVgwS/i33RIEuBaQJOGpZzuv27tQHiySTUY9g9V1O60Y5g0xl1krQ6Rp3qFVvrU3jvaQsi6OLdIryWnnXXG/Lf3d4a8lsaWNMTmWCe5eb8O6/V6sZfrYdkxXExf3bziI2l5vo182aif3VP4GhWeg3xaKftR3ghU2gh+yUPs2+EK10S+K9M/XHivUcm/C6uBdVUIQhAIKFwoKbhIfMu62/E1Z28tDwkPmXdbfiCzhVyYx58lXlEsh/bW/YVf5lnUiVFsf9tZ9hV/mWdc5dIX6EIWWjdp6J1ZeITlka5tRnOnnjMAajsjYmrT0f1tCkUD5yn7Y1xqKsIunVXY9E4frWkvtB9Xbr3dSdePA6wfEJp7Nx16gdQ2FdGXLLacH4HpnYdQ3pzyluGeQzB3pFmGDs+kfWGxNV67WNvOIADZOs4AkwIkncECalpaSxgeA4guHUAAc8Ncdq7o6yMDWuFLi3QARIc4ScQ5wJvZDFQ2WQPfe84DeAY83cGPa1xFKDgwkQQROasnUBOWzV17ipGuqHqww7/hTdqYIZUDL724NggEB8BxE4ZY9iYq095HafVO8J2kDdbzjkNh1dqqlNqNey82HB0kEaxtCqKlcsdUc2Ja2oROIkNcRI7FLeXMcSSbrzm8gNa6A1rWtwi9u1qK2lfqObMFweJGouaRIWclhW2nS72uMMZWIm8OcxsxkS4kA4ZBa+y1bzGuyvNB7xMLMWbRtelSay6HBrbuIJccMSbriJJJWksFEspMac2tAPWBvXm/D/wDLjux9TxVTprve30az7eHmuh8LO1vql7PwVHt+Sm2U+cZ7TfEKHo4Qx42Vq7e60VQn2Pgg7CD3L03N6WhJYcB1JSqhCEIBcK6uFBRcJD5l/tN+ILOStDwjd5p/tN+ILOSrlwxhz5KJUaw/21v2FX+ZQTxKYsP9tZ9hV/mUFzdIaFCEKNGrV0SpNAecp+2Pmo1q6JUmgPOM9sfNEXtSn9VuR8E2WZc3UcjuCdqUxOvI6yk3MsTlt3BdGSLMM+kMds5qLRql7yZa6mwANMS5tVri14OGEAjvK7TrX+bTcHhwF4hwBaxwcL7YGOIhHJQuXC57gXXiHOON7AsJH0cTgs+EOOIluI6TdXtJ8jPo6siRrTDKcBgEQHNAzyF4DNSKs44DIeK0pFRp/wCjtx2pVNvNbgch6p1Ie0errGUbSihF1uDvfvQNvaIx97TqEqqq+kIG8T1sO1W7zvd+mncqz+/GsXhPcpKwpbPZy5jSy8xpaIIdUl2HS6YaPetVoKqXWakXEudcF4nMuGBJ3yFR0aVniKda636PpaYAGwkxG9aHRlNjaLBTIcyMHB14Hab2vGV5Pw70/V6OWXfnGcTtrM19285iXndIRUtA2Wqv76pPzQSggi0WwHVa6hHU5lF8d7j3ocvWcnpVmfLGna0H3J1RdFnzFP2G/CFKVUIQhALhXVwoM3wid5up7Y+Jqz0q74QP5lT2x8QVDeWs+GMOfJZKZsB/bWfYVf5lBLvJvR5/bWfY1f5lBc3SGjQhCw0atXRPb4FSqA86z2x81FtXRPUfApRtdx4c4C614g3hjgdWrFVGhtIIcLrQRdfJmMYEDt2ptrneblhF4G9DsKZugwdsnDBMnTTSQbjsj6uvLWu8rtgc1/cD4Fa+rNOM0Wx5PSYW3YNNxYeg4XSRm3nkxlOKlspw1ovEwAJMEmCBJMZqvsukhxrjeIbdaLhpmb3rXtkYQpI0pTw50Ya2uGsbldAstMDH6Q1bypFRpnVl81AfpGnHTbmPEKW62sk89uR+kFR2oTuzG3au2Ym43D371x1dpyc3sI2pdnIujr+aBJcdh928bVUVnedHW33q5d+XxKntQ86OtnuIUkUVnrsIAe9sM5gpPJaJbgXGcCdQnDDetPwaI8mbdiAXgRERfdlGCl2iwMeZcCfvOGWWRUhjABAEDcvM9H8Oj0vUyzxyvu4rbW28s5yinmltqDy23N1trtJ+/Z6Jb15FITul6caRtv1jZ3f+g5v9KYlem5vQtAPmzUj9XwwVgqrgxUmy090jucVaqqEIQgEFC4UGQ0+cKv2nzaqNXGnjhW+1+bVSytZ8MYc+SpUMW4UrVTc5zWjiqgl7g0YvonM4TAJjcVJV5oy2spMgQSekTr2Abhs3lc20FnCJhMB9LPPjafYc07T00DrZ/Epme56szpWkc2sPW1p8QkGtZjnSonrpsPyUpbQHaTDhEDHDpNIxEanb09Ttb3Oi4McZ50d8FPmnYznRofw2fIJt2jbC7+4o/hCUWeLav+GOxx+bUm+/XT/1j5hNDQdh/wAvSHUIPeClDQlk1NLfZqVW/C5KLcDoJPFmTmQ5klLFoPqP/wBJ/qXBoaz6n2gdVrtQ9wqoOhqOqtaR/wCIqu+NxSlsmu+8ILamc5H+kpflA2P7WO+QSOR26rTaR96i746RQNE7LXaO0WY+FAJRZRtDNfvY75tSKVWm0ReB3kRrnYu8mP1Wt/bSpnwhc8gq/wCbH/lx/wDqlFl+UM9dv4o37V2lWAJN9pEgjEYdpOKZdZK3+YpH2qJ+VRI8lr+vZT10qnyehbYtttM5PZ+IfmnBWaciO8LEus9XZZHfdqN+ZTTqNUf3NlP/ABXt/wDiKtojcIhGkbR9alZ39wrM+ShSnrTo1/GOrFlJg4ttMspvdUJuvc6+S6mzIGIxUaVYZlvOCDv2Ye07xV2s7wKd5h+6ofhatEqoQhCAXCV1NVHoMhp7Kt9r82qjJV1p12Fb7T5tVICt58MYc+XUSugolc23JRKLyJUACugolBcgdZjrKWRvKZouxI3DxKW4mDAnAwNp1DtQKk7SuBx9YqKLUBSFTJhiTxZa4CQHk0czdMjf2FKqVoLGkQ5+DOYXXn4FrCB6MlpmTlBVEjjHesUkV3ESHSNo/XWm6z7rScoxJBBujW6NcDHsSKLIJDBzIBaC5roDiSDegdLF0dcYIJHHv9Zc8of6yYNXnhn0iJaMecBN8hw5ouiCQdqTWqgXQcLxhsyZd9FguZE6pwwQSPKX7Vx1sdtSHFNVM0Q8be7ak8oO2qPKSUVJ8vftTJdKRKJRGy4DVfN1W7HA94/5LUBY7gTVg1RtunuvD5rYMKqlIQhAKLaCpSj1moMXp2wPeagFdrWudei5JGWF6ccQszV0bVbgLVl9QfmvQbdZpnrVLW0duCspGjHvZXH/AGkfwwmjXrj+/af+GFqqmjNyjP0VuUaZs26v/it/hhA0jX/xGfwwr12idy5yRuQUnKVb12fw/wDmujSlf1mfgKu+STsRyUdiIozpWuDINPKDLT1rvLVp9al+Aq7GijsRyWdiCiOnLVOdI77rvyXOXLVto47n49eCveSzGWPuXeSzs/W5BQct2r9z+F663Tdpu3Q2ztbJMMplgJObiGgSd5xV87RR2I5LOWKCiGm7Tj6HHdUx611umbSMRxQ6hUCvOSjsXDoo7O9FtSDS9o/dfheu8qVjnxX4X/mrrko7EHRR2IWpeUKv7vuf+aPL6v1Pwu/NXPJR2I5KKCnbbau1n4XfmpVBlZ30qQ62v/NWDNFGVZ2PR5RErghYXsc5z3sdIAAY1wjHMlxxW2pZKk0VZ4V3TGCBaEIQCQ5qWhBCq0JlRnWLcrS6uXEFQ7R+5IOjdyueLRxaCj5LGxHJY2K84pHFIKPksbEcljYrzikcUgo+SxsRyWNivOKCOKCCj5LGxHJY2K84oI4oIKPksbEcljYrzigjiggo+SxsXOTAr3igjiggouSwjksbFe8UEcUEFFyWEclhXvFI4pBRjRafp6PjUrXil3i0Eez0IUoIDV1AIQhAIQhAIQhAIQhAIQhAIQhAIQhAIQhAIQhAIQhAIQhAIQhAIQhAIQhAIQhB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data:image/jpeg;base64,/9j/4AAQSkZJRgABAQAAAQABAAD/2wCEAAkGBhQSEBQSEhQUFBUUFRgVFBUUFhYUFxQUFBQVFRUUFBQXHSYeFxkjGRQUHy8gIycpLCwsFR4xNTAqNSYrLCkBCQoKDgwOGg8PGi8cHBwpKSwpKSwqLCwpKSwpKSkpKSkqLCkpKSkpKSkpLCkpLCkpKSksLCk1KSkqKSwpKSksKf/AABEIAOUA2gMBIgACEQEDEQH/xAAbAAABBQEBAAAAAAAAAAAAAAAAAgMEBQYBB//EAFAQAAEDAQQECQgHBQUFCQAAAAEAAhEDBBIhMQVBUWEGExUiMnGBkbEUIzNScqGywUJic4KS0fAkY5OzwjRDU1SiBzWD4fFEdISUo7TD0tP/xAAZAQEBAQEBAQAAAAAAAAAAAAAAAQIDBQT/xAArEQEAAgEDAwIFBAMAAAAAAAAAARECITFBAxJxBPAFUYGRwRMiYaEUIzL/2gAMAwEAAhEDEQA/APcUIQg450JmlbGOiHNMiRiNaTaXfCSs1ZR5tnsjwSY0SJuaa2USsyys5uTiOoqTT0rUGsO6x+SjVL5Cq6emvWb3GfcpNPSlM/SjrBCWiWhJZUByIPVilKgQhCAQhCAQhCAQhCAQhCAQhCAQhCAQhCAQhCAQhCCHa3dLcw/r3LPWXoN9keCvbecKn2U/H+SoaHQb1DwVnZjHeTyjttbZiYIwIOop6VkeFulW0KrJvTUDjDWl2FO7LjHtNCy6NcHg60FefWThfTcYFVs+qTdd2tdBVzQ4QnbIShqWmMu8J5lve36RPXis9R4QDXCmUtLsKgvqem3DpNB6sFKpaZYc5b1j8ln2WlpyISwUGop2lrsnA9qclZOU9Ttr25OPj4q2NNK6qKnppwzAPuUunptpzBH63JaLJCj07cx2Tgng6clQpCEIBCEIBCEIBCEIBCEIBcK6uFBW6SOFb7H5VFR0+iOoK70p0a32XyeqNmQ6lctmcd5OAqjtViZVtrGVA2PJ6uLgDB46y5Ttyw2q7BWZ01oR9rtdOjTe1jjQrOlwkG7VsxjDWsxu0e0hwSs7+a8RiQGuBgN1hocCNcyqat/s4Y3n0XvAOQY4tGWD5BgzOUalYO4M6Us/Qh7RlxdSP9Lj8lAfwztdDC02esyDnUoEt2dOngusR1K3v+00Vtq4PW+j6NwrAAucH3ZAGWMMUV2l7TR9PZajR6zZg7wSLsfeW44OcLWWvjLgm4G3rpLukYAukAhXTbYyYvhpjIy0x1HBSc4jTLH8FTxLzay8MaesuZ7TXeLZCuLFwlDsWPa4fVcD4Fam06EoVZv0aT9puifxNxVLbP8AZ3ZHmQ17Dta69HVex7ip/rn5x798H7oOUeEB1qZS0005rPVP9nlRnobU7cHyPc681RamhNIUvoMqjcP/AKk+AV7L/wCZiff80ndW8NrTtzTrTwcCvPeVqrDFWjUZ1Q73GD3BSqPCdgzfcOypNPvLgB71menlG8L3ROzcFOMtb25OPis1Z9NmJmRtGI71Np6ZBzCwrR0dOvGYBU2lwgYelLfess23sOtOioDkQg2VG2Md0XA9qfWFlP0dK1WZPPUcVbGzQs3Q4Un6bJ3tPyKu7Dbm1W3mzExjgQcMPegkoQhUCEIQCChBQVOlehX+z/pP5qkBV1pf0df2R4KkVyZx3kuVF0R/vWl/3a0fzLMn5VZT0gKOkKdQtc6LPXENEkzVswyWWnokILVm7Lw/sz8y9hyIexzYParaz6doVOjVYe0KiFpiwsaQWNaxz8HOa1oJyiSBjG9ZK16drWeo5lez2hzGkgVBTa9rojnSIGMnBbPS7weLIIOJyM7FahIq9YseZ0OE9hc4kv4pxib4fRiBhJ6KurLVY8E063GA5G82oBOWRxHWtLbNCUKoIq0abwcDeY0z1qiPA6yWQmrZqLaTn811yQCM4uzEyFcoxrSyJkll/Cbh2kXmH8OI96QaxGbHdbYcPcZTVW3CYDrjhmHNvTO4Ge5OUKrnGJYdpbenDPmwSFyacp22nUHSBB1PEHOMnjamq+gqL86Tfui74YKwcyTE3scMndpEkt7Qu1dEOm8WOnKWk5DbBx7lqJyx20SomNdWYrcA7OTLA6mdrcO8tgntlRKnA+s30dcnc8B/xAO7nBbCFyFr9XLnVOyGJqaLtbM2MqDa0uYe43gPxJsW+ozp0qzd4Zxg76cwN5AW6upLqYOePWJV78Z3j39U7Z+bG2XhA12DajTukT3HFWDdJ7Qrm1aLpVB5ymx+rnAO8RI7FQ6V0DTs9ytRFyK1FpYJuXKlVtN/MmJh85ZtCk9vBrysQcAYInHFabgq/wA28bHT3gfks7WOKveCZwqdbfAqQrQIQhUCEIQCELhQVGmPRVuoeDVRyrvTXoq33f6FRFWdmMd5LlVD2vNupim5rXeT1gC7L0lnw3zsVpKpLaWeVM4wOczyesCG5+ks+IWG140aQDAH2ay2lgbhBLHdUVAotoFH+/0bVpnW6lJA7Wqs0e6wYhlqtdmdqh1UDL6TXBwHZgrmy8bhxGlmVB6tZlMnvmfctBixOs8uFnfXvEAOZVLhcBcMW4SDOCsKb6zMqjjsktPbEA+9LreU4ceaDmyLr6Ugk3hg7cnLLZ5qgXnQ69hhAgThhgsTu1DrNM12xIDtpPN7s/FLqaZNUXHNuwZmRjA1Y71JqaNjJw7Qmamj3awD/wBY1pqaINWwtcZ5wO4mO4yNSYGji3oPIM5xB7CwiO5TvJDE3SBtE7Y1JBYRrI3HHxEqBi9XEy6+NQddfH4mz7023SldhPmmxquuqUjG+C5sqXjuPePzReOzuI+aWIdS2l7rhaROJdxgEEarwMz2KfYnhrTfYXSZkvlwHWMCE05zdY7x+YSG2Vn0QB7Bu54ZBBLrPZhdDgSJh0Hm5YEb9qRKRTpwIlx9oyeqSloolVnCU/szvbo/+5oqyVPwwo3rBaR+6LvwQ/8ApRDlfNXHBN3OqDcPEqmtWfaVacE3+dcNrPAj81tlq0ICFQIQhALhXVwoKjTvoqv3fFioCtBwg9DU+78TVnyrLGPLirqNmFS30mGYNCtlgZD7PGW9WSq/K20rbTe4EgUKwgAk4vs+oYlc5iJ0l0iaXjtFi6A6oJkNAqC6MAJ9IzPqUN/BgVT6OkRleABHaWOw7kmz8N7NzRxxpxmHGtSxjHCo1wjtV/YdKUHOBp2qkQTJB4uXDZeEHtXGfTdPeLjxMx+XWOtn58xCko8HDZnXroAdA5ry4dMHonJW1g9Mz72fslS9OVA5jS0g84ZEH6Q2KLYD51mMZ/CVvHDs0uZ8sZZd2tUt6js8jht370l7ccjlq9rcUuq3PI83WN+5JezHLVqMa12YN0ABT2Z54aztXa1OZyOH9K7R6B6Qz3oqfSxGWsR9FBHFiaXAFo6J3awuP0Y36wx69+9SGDniIyOTupOOBnXnsB+igq6lgjJ3fhrA+aTU0W7Y0/r9a1Nt1pDG7Scm5F0EExOGAxPUk+ROfDqjjMGWU3QwSII1F2ZxwzGxYmi1Y6yEanDqmPdgkOfdEkz1kDDr/WasqmiaQk3TMzJLjjemcSdcFVVtIFKoSJANLAxB880QZw1rn1MpwwnKtomftDUalMrgtvEOHWJ2Y82cMc1A4Sc6w2iMZoVI38xyer6PY1peKYBaQ6acNGDgcQIkK54Q6Jp+SWiBB4mrkT/hu1L5PQ+tx9ZjOWMVU01nj2s3XdOO3HvVjwWd5/rY7xafkqWzPmjSO2mw97GlWnBt37Szqd8J/Jei5NsEIQqoQhCAQULhQVPCL0Lvu/G1Z9X/AAjPmXfd+Jqz8qyxjz5dUKw/7xo/YV9vrUNmKllyhWN0W+m7W2hWI/iWcfNY2baFwYWiQx3OLYNR2MNGB41vuKVZuDVnqjn0GkECHczPIgOpxs2LgtBjN/4yfc6QnqOkC0jnGBm26zHtAEK3C0iWvg1Qs4v0mlpJAIvEiLzTkepP2ExVZO35FOaV0g19MAAggg4+0E1YT51ntfIrM7rwuagbJy6PzXajM4Jy1EpVVufs/NIqsEHDUfBbZJotN12JzOcbAlkHHLVtGpIoMwfn0jr+qE4Wnbs2bCgZHSbzRmco9VFeoGgmDM4CYLjdwaDOZSWTLMszu+go9rqlzncwkteGNAuPDXGC2uRMi7OWcKShRpgXnk85wMzqAktbGUiSJGanlk+qcNiqrTYXvDhVeX0y0ywNuySDIJBxZjgM5AxU2ysc0FtQhwA5riIJ1m8IgRgMEgKe3d3H6yp6VdrL5e2+26bzYDp5zQBBwOJVy5o1HuKoLVScWVgwS/i33RIEuBaQJOGpZzuv27tQHiySTUY9g9V1O60Y5g0xl1krQ6Rp3qFVvrU3jvaQsi6OLdIryWnnXXG/Lf3d4a8lsaWNMTmWCe5eb8O6/V6sZfrYdkxXExf3bziI2l5vo182aif3VP4GhWeg3xaKftR3ghU2gh+yUPs2+EK10S+K9M/XHivUcm/C6uBdVUIQhAIKFwoKbhIfMu62/E1Z28tDwkPmXdbfiCzhVyYx58lXlEsh/bW/YVf5lnUiVFsf9tZ9hV/mWdc5dIX6EIWWjdp6J1ZeITlka5tRnOnnjMAajsjYmrT0f1tCkUD5yn7Y1xqKsIunVXY9E4frWkvtB9Xbr3dSdePA6wfEJp7Nx16gdQ2FdGXLLacH4HpnYdQ3pzyluGeQzB3pFmGDs+kfWGxNV67WNvOIADZOs4AkwIkncECalpaSxgeA4guHUAAc8Ncdq7o6yMDWuFLi3QARIc4ScQ5wJvZDFQ2WQPfe84DeAY83cGPa1xFKDgwkQQROasnUBOWzV17ipGuqHqww7/hTdqYIZUDL724NggEB8BxE4ZY9iYq095HafVO8J2kDdbzjkNh1dqqlNqNey82HB0kEaxtCqKlcsdUc2Ja2oROIkNcRI7FLeXMcSSbrzm8gNa6A1rWtwi9u1qK2lfqObMFweJGouaRIWclhW2nS72uMMZWIm8OcxsxkS4kA4ZBa+y1bzGuyvNB7xMLMWbRtelSay6HBrbuIJccMSbriJJJWksFEspMac2tAPWBvXm/D/wDLjux9TxVTprve30az7eHmuh8LO1vql7PwVHt+Sm2U+cZ7TfEKHo4Qx42Vq7e60VQn2Pgg7CD3L03N6WhJYcB1JSqhCEIBcK6uFBRcJD5l/tN+ILOStDwjd5p/tN+ILOSrlwxhz5KJUaw/21v2FX+ZQTxKYsP9tZ9hV/mUFzdIaFCEKNGrV0SpNAecp+2Pmo1q6JUmgPOM9sfNEXtSn9VuR8E2WZc3UcjuCdqUxOvI6yk3MsTlt3BdGSLMM+kMds5qLRql7yZa6mwANMS5tVri14OGEAjvK7TrX+bTcHhwF4hwBaxwcL7YGOIhHJQuXC57gXXiHOON7AsJH0cTgs+EOOIluI6TdXtJ8jPo6siRrTDKcBgEQHNAzyF4DNSKs44DIeK0pFRp/wCjtx2pVNvNbgch6p1Ie0errGUbSihF1uDvfvQNvaIx97TqEqqq+kIG8T1sO1W7zvd+mncqz+/GsXhPcpKwpbPZy5jSy8xpaIIdUl2HS6YaPetVoKqXWakXEudcF4nMuGBJ3yFR0aVniKda636PpaYAGwkxG9aHRlNjaLBTIcyMHB14Hab2vGV5Pw70/V6OWXfnGcTtrM19285iXndIRUtA2Wqv76pPzQSggi0WwHVa6hHU5lF8d7j3ocvWcnpVmfLGna0H3J1RdFnzFP2G/CFKVUIQhALhXVwoM3wid5up7Y+Jqz0q74QP5lT2x8QVDeWs+GMOfJZKZsB/bWfYVf5lBLvJvR5/bWfY1f5lBc3SGjQhCw0atXRPb4FSqA86z2x81FtXRPUfApRtdx4c4C614g3hjgdWrFVGhtIIcLrQRdfJmMYEDt2ptrneblhF4G9DsKZugwdsnDBMnTTSQbjsj6uvLWu8rtgc1/cD4Fa+rNOM0Wx5PSYW3YNNxYeg4XSRm3nkxlOKlspw1ovEwAJMEmCBJMZqvsukhxrjeIbdaLhpmb3rXtkYQpI0pTw50Ya2uGsbldAstMDH6Q1bypFRpnVl81AfpGnHTbmPEKW62sk89uR+kFR2oTuzG3au2Ym43D371x1dpyc3sI2pdnIujr+aBJcdh928bVUVnedHW33q5d+XxKntQ86OtnuIUkUVnrsIAe9sM5gpPJaJbgXGcCdQnDDetPwaI8mbdiAXgRERfdlGCl2iwMeZcCfvOGWWRUhjABAEDcvM9H8Oj0vUyzxyvu4rbW28s5yinmltqDy23N1trtJ+/Z6Jb15FITul6caRtv1jZ3f+g5v9KYlem5vQtAPmzUj9XwwVgqrgxUmy090jucVaqqEIQgEFC4UGQ0+cKv2nzaqNXGnjhW+1+bVSytZ8MYc+SpUMW4UrVTc5zWjiqgl7g0YvonM4TAJjcVJV5oy2spMgQSekTr2Abhs3lc20FnCJhMB9LPPjafYc07T00DrZ/Epme56szpWkc2sPW1p8QkGtZjnSonrpsPyUpbQHaTDhEDHDpNIxEanb09Ttb3Oi4McZ50d8FPmnYznRofw2fIJt2jbC7+4o/hCUWeLav+GOxx+bUm+/XT/1j5hNDQdh/wAvSHUIPeClDQlk1NLfZqVW/C5KLcDoJPFmTmQ5klLFoPqP/wBJ/qXBoaz6n2gdVrtQ9wqoOhqOqtaR/wCIqu+NxSlsmu+8ILamc5H+kpflA2P7WO+QSOR26rTaR96i746RQNE7LXaO0WY+FAJRZRtDNfvY75tSKVWm0ReB3kRrnYu8mP1Wt/bSpnwhc8gq/wCbH/lx/wDqlFl+UM9dv4o37V2lWAJN9pEgjEYdpOKZdZK3+YpH2qJ+VRI8lr+vZT10qnyehbYtttM5PZ+IfmnBWaciO8LEus9XZZHfdqN+ZTTqNUf3NlP/ABXt/wDiKtojcIhGkbR9alZ39wrM+ShSnrTo1/GOrFlJg4ttMspvdUJuvc6+S6mzIGIxUaVYZlvOCDv2Ye07xV2s7wKd5h+6ofhatEqoQhCAXCV1NVHoMhp7Kt9r82qjJV1p12Fb7T5tVICt58MYc+XUSugolc23JRKLyJUACugolBcgdZjrKWRvKZouxI3DxKW4mDAnAwNp1DtQKk7SuBx9YqKLUBSFTJhiTxZa4CQHk0czdMjf2FKqVoLGkQ5+DOYXXn4FrCB6MlpmTlBVEjjHesUkV3ESHSNo/XWm6z7rScoxJBBujW6NcDHsSKLIJDBzIBaC5roDiSDegdLF0dcYIJHHv9Zc8of6yYNXnhn0iJaMecBN8hw5ouiCQdqTWqgXQcLxhsyZd9FguZE6pwwQSPKX7Vx1sdtSHFNVM0Q8be7ak8oO2qPKSUVJ8vftTJdKRKJRGy4DVfN1W7HA94/5LUBY7gTVg1RtunuvD5rYMKqlIQhAKLaCpSj1moMXp2wPeagFdrWudei5JGWF6ccQszV0bVbgLVl9QfmvQbdZpnrVLW0duCspGjHvZXH/AGkfwwmjXrj+/af+GFqqmjNyjP0VuUaZs26v/it/hhA0jX/xGfwwr12idy5yRuQUnKVb12fw/wDmujSlf1mfgKu+STsRyUdiIozpWuDINPKDLT1rvLVp9al+Aq7GijsRyWdiCiOnLVOdI77rvyXOXLVto47n49eCveSzGWPuXeSzs/W5BQct2r9z+F663Tdpu3Q2ztbJMMplgJObiGgSd5xV87RR2I5LOWKCiGm7Tj6HHdUx611umbSMRxQ6hUCvOSjsXDoo7O9FtSDS9o/dfheu8qVjnxX4X/mrrko7EHRR2IWpeUKv7vuf+aPL6v1Pwu/NXPJR2I5KKCnbbau1n4XfmpVBlZ30qQ62v/NWDNFGVZ2PR5RErghYXsc5z3sdIAAY1wjHMlxxW2pZKk0VZ4V3TGCBaEIQCQ5qWhBCq0JlRnWLcrS6uXEFQ7R+5IOjdyueLRxaCj5LGxHJY2K84pHFIKPksbEcljYrzikcUgo+SxsRyWNivOKCOKCCj5LGxHJY2K84oI4oIKPksbEcljYrzigjiggo+SxsXOTAr3igjiggouSwjksbFe8UEcUEFFyWEclhXvFI4pBRjRafp6PjUrXil3i0Eez0IUoIDV1AIQhAIQhAIQhAIQhAIQhAIQhAIQhAIQhAIQhAIQhAIQhAIQhAIQhAIQhAIQhB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data:image/jpeg;base64,/9j/4AAQSkZJRgABAQAAAQABAAD/2wCEAAkGBhQSEBQSEhQUFBUUFRgVFBUUFhYUFxQUFBQVFRUUFBQXHSYeFxkjGRQUHy8gIycpLCwsFR4xNTAqNSYrLCkBCQoKDgwOGg8PGi8cHBwpKSwpKSwqLCwpKSwpKSkpKSkqLCkpKSkpKSkpLCkpLCkpKSksLCk1KSkqKSwpKSksKf/AABEIAOUA2gMBIgACEQEDEQH/xAAbAAABBQEBAAAAAAAAAAAAAAAAAgMEBQYBB//EAFAQAAEDAQQECQgHBQUFCQAAAAEAAhEDBBIhMQVBUWEGExUiMnGBkbEUIzNScqGywUJic4KS0fAkY5OzwjRDU1SiBzWD4fFEdISUo7TD0tP/xAAZAQEBAQEBAQAAAAAAAAAAAAAAAQIDBQT/xAArEQEAAgEDAwIFBAMAAAAAAAAAARECITFBAxJxBPAFUYGRwRMiYaEUIzL/2gAMAwEAAhEDEQA/APcUIQg450JmlbGOiHNMiRiNaTaXfCSs1ZR5tnsjwSY0SJuaa2USsyys5uTiOoqTT0rUGsO6x+SjVL5Cq6emvWb3GfcpNPSlM/SjrBCWiWhJZUByIPVilKgQhCAQhCAQhCAQhCAQhCAQhCAQhCAQhCAQhCAQhCCHa3dLcw/r3LPWXoN9keCvbecKn2U/H+SoaHQb1DwVnZjHeTyjttbZiYIwIOop6VkeFulW0KrJvTUDjDWl2FO7LjHtNCy6NcHg60FefWThfTcYFVs+qTdd2tdBVzQ4QnbIShqWmMu8J5lve36RPXis9R4QDXCmUtLsKgvqem3DpNB6sFKpaZYc5b1j8ln2WlpyISwUGop2lrsnA9qclZOU9Ttr25OPj4q2NNK6qKnppwzAPuUunptpzBH63JaLJCj07cx2Tgng6clQpCEIBCEIBCEIBCEIBCEIBcK6uFBW6SOFb7H5VFR0+iOoK70p0a32XyeqNmQ6lctmcd5OAqjtViZVtrGVA2PJ6uLgDB46y5Ttyw2q7BWZ01oR9rtdOjTe1jjQrOlwkG7VsxjDWsxu0e0hwSs7+a8RiQGuBgN1hocCNcyqat/s4Y3n0XvAOQY4tGWD5BgzOUalYO4M6Us/Qh7RlxdSP9Lj8lAfwztdDC02esyDnUoEt2dOngusR1K3v+00Vtq4PW+j6NwrAAucH3ZAGWMMUV2l7TR9PZajR6zZg7wSLsfeW44OcLWWvjLgm4G3rpLukYAukAhXTbYyYvhpjIy0x1HBSc4jTLH8FTxLzay8MaesuZ7TXeLZCuLFwlDsWPa4fVcD4Fam06EoVZv0aT9puifxNxVLbP8AZ3ZHmQ17Dta69HVex7ip/rn5x798H7oOUeEB1qZS0005rPVP9nlRnobU7cHyPc681RamhNIUvoMqjcP/AKk+AV7L/wCZiff80ndW8NrTtzTrTwcCvPeVqrDFWjUZ1Q73GD3BSqPCdgzfcOypNPvLgB71menlG8L3ROzcFOMtb25OPis1Z9NmJmRtGI71Np6ZBzCwrR0dOvGYBU2lwgYelLfess23sOtOioDkQg2VG2Md0XA9qfWFlP0dK1WZPPUcVbGzQs3Q4Un6bJ3tPyKu7Dbm1W3mzExjgQcMPegkoQhUCEIQCChBQVOlehX+z/pP5qkBV1pf0df2R4KkVyZx3kuVF0R/vWl/3a0fzLMn5VZT0gKOkKdQtc6LPXENEkzVswyWWnokILVm7Lw/sz8y9hyIexzYParaz6doVOjVYe0KiFpiwsaQWNaxz8HOa1oJyiSBjG9ZK16drWeo5lez2hzGkgVBTa9rojnSIGMnBbPS7weLIIOJyM7FahIq9YseZ0OE9hc4kv4pxib4fRiBhJ6KurLVY8E063GA5G82oBOWRxHWtLbNCUKoIq0abwcDeY0z1qiPA6yWQmrZqLaTn811yQCM4uzEyFcoxrSyJkll/Cbh2kXmH8OI96QaxGbHdbYcPcZTVW3CYDrjhmHNvTO4Ge5OUKrnGJYdpbenDPmwSFyacp22nUHSBB1PEHOMnjamq+gqL86Tfui74YKwcyTE3scMndpEkt7Qu1dEOm8WOnKWk5DbBx7lqJyx20SomNdWYrcA7OTLA6mdrcO8tgntlRKnA+s30dcnc8B/xAO7nBbCFyFr9XLnVOyGJqaLtbM2MqDa0uYe43gPxJsW+ozp0qzd4Zxg76cwN5AW6upLqYOePWJV78Z3j39U7Z+bG2XhA12DajTukT3HFWDdJ7Qrm1aLpVB5ymx+rnAO8RI7FQ6V0DTs9ytRFyK1FpYJuXKlVtN/MmJh85ZtCk9vBrysQcAYInHFabgq/wA28bHT3gfks7WOKveCZwqdbfAqQrQIQhUCEIQCELhQVGmPRVuoeDVRyrvTXoq33f6FRFWdmMd5LlVD2vNupim5rXeT1gC7L0lnw3zsVpKpLaWeVM4wOczyesCG5+ks+IWG140aQDAH2ay2lgbhBLHdUVAotoFH+/0bVpnW6lJA7Wqs0e6wYhlqtdmdqh1UDL6TXBwHZgrmy8bhxGlmVB6tZlMnvmfctBixOs8uFnfXvEAOZVLhcBcMW4SDOCsKb6zMqjjsktPbEA+9LreU4ceaDmyLr6Ugk3hg7cnLLZ5qgXnQ69hhAgThhgsTu1DrNM12xIDtpPN7s/FLqaZNUXHNuwZmRjA1Y71JqaNjJw7Qmamj3awD/wBY1pqaINWwtcZ5wO4mO4yNSYGji3oPIM5xB7CwiO5TvJDE3SBtE7Y1JBYRrI3HHxEqBi9XEy6+NQddfH4mz7023SldhPmmxquuqUjG+C5sqXjuPePzReOzuI+aWIdS2l7rhaROJdxgEEarwMz2KfYnhrTfYXSZkvlwHWMCE05zdY7x+YSG2Vn0QB7Bu54ZBBLrPZhdDgSJh0Hm5YEb9qRKRTpwIlx9oyeqSloolVnCU/szvbo/+5oqyVPwwo3rBaR+6LvwQ/8ApRDlfNXHBN3OqDcPEqmtWfaVacE3+dcNrPAj81tlq0ICFQIQhALhXVwoKjTvoqv3fFioCtBwg9DU+78TVnyrLGPLirqNmFS30mGYNCtlgZD7PGW9WSq/K20rbTe4EgUKwgAk4vs+oYlc5iJ0l0iaXjtFi6A6oJkNAqC6MAJ9IzPqUN/BgVT6OkRleABHaWOw7kmz8N7NzRxxpxmHGtSxjHCo1wjtV/YdKUHOBp2qkQTJB4uXDZeEHtXGfTdPeLjxMx+XWOtn58xCko8HDZnXroAdA5ry4dMHonJW1g9Mz72fslS9OVA5jS0g84ZEH6Q2KLYD51mMZ/CVvHDs0uZ8sZZd2tUt6js8jht370l7ccjlq9rcUuq3PI83WN+5JezHLVqMa12YN0ABT2Z54aztXa1OZyOH9K7R6B6Qz3oqfSxGWsR9FBHFiaXAFo6J3awuP0Y36wx69+9SGDniIyOTupOOBnXnsB+igq6lgjJ3fhrA+aTU0W7Y0/r9a1Nt1pDG7Scm5F0EExOGAxPUk+ROfDqjjMGWU3QwSII1F2ZxwzGxYmi1Y6yEanDqmPdgkOfdEkz1kDDr/WasqmiaQk3TMzJLjjemcSdcFVVtIFKoSJANLAxB880QZw1rn1MpwwnKtomftDUalMrgtvEOHWJ2Y82cMc1A4Sc6w2iMZoVI38xyer6PY1peKYBaQ6acNGDgcQIkK54Q6Jp+SWiBB4mrkT/hu1L5PQ+tx9ZjOWMVU01nj2s3XdOO3HvVjwWd5/rY7xafkqWzPmjSO2mw97GlWnBt37Szqd8J/Jei5NsEIQqoQhCAQULhQVPCL0Lvu/G1Z9X/AAjPmXfd+Jqz8qyxjz5dUKw/7xo/YV9vrUNmKllyhWN0W+m7W2hWI/iWcfNY2baFwYWiQx3OLYNR2MNGB41vuKVZuDVnqjn0GkECHczPIgOpxs2LgtBjN/4yfc6QnqOkC0jnGBm26zHtAEK3C0iWvg1Qs4v0mlpJAIvEiLzTkepP2ExVZO35FOaV0g19MAAggg4+0E1YT51ntfIrM7rwuagbJy6PzXajM4Jy1EpVVufs/NIqsEHDUfBbZJotN12JzOcbAlkHHLVtGpIoMwfn0jr+qE4Wnbs2bCgZHSbzRmco9VFeoGgmDM4CYLjdwaDOZSWTLMszu+go9rqlzncwkteGNAuPDXGC2uRMi7OWcKShRpgXnk85wMzqAktbGUiSJGanlk+qcNiqrTYXvDhVeX0y0ywNuySDIJBxZjgM5AxU2ysc0FtQhwA5riIJ1m8IgRgMEgKe3d3H6yp6VdrL5e2+26bzYDp5zQBBwOJVy5o1HuKoLVScWVgwS/i33RIEuBaQJOGpZzuv27tQHiySTUY9g9V1O60Y5g0xl1krQ6Rp3qFVvrU3jvaQsi6OLdIryWnnXXG/Lf3d4a8lsaWNMTmWCe5eb8O6/V6sZfrYdkxXExf3bziI2l5vo182aif3VP4GhWeg3xaKftR3ghU2gh+yUPs2+EK10S+K9M/XHivUcm/C6uBdVUIQhAIKFwoKbhIfMu62/E1Z28tDwkPmXdbfiCzhVyYx58lXlEsh/bW/YVf5lnUiVFsf9tZ9hV/mWdc5dIX6EIWWjdp6J1ZeITlka5tRnOnnjMAajsjYmrT0f1tCkUD5yn7Y1xqKsIunVXY9E4frWkvtB9Xbr3dSdePA6wfEJp7Nx16gdQ2FdGXLLacH4HpnYdQ3pzyluGeQzB3pFmGDs+kfWGxNV67WNvOIADZOs4AkwIkncECalpaSxgeA4guHUAAc8Ncdq7o6yMDWuFLi3QARIc4ScQ5wJvZDFQ2WQPfe84DeAY83cGPa1xFKDgwkQQROasnUBOWzV17ipGuqHqww7/hTdqYIZUDL724NggEB8BxE4ZY9iYq095HafVO8J2kDdbzjkNh1dqqlNqNey82HB0kEaxtCqKlcsdUc2Ja2oROIkNcRI7FLeXMcSSbrzm8gNa6A1rWtwi9u1qK2lfqObMFweJGouaRIWclhW2nS72uMMZWIm8OcxsxkS4kA4ZBa+y1bzGuyvNB7xMLMWbRtelSay6HBrbuIJccMSbriJJJWksFEspMac2tAPWBvXm/D/wDLjux9TxVTprve30az7eHmuh8LO1vql7PwVHt+Sm2U+cZ7TfEKHo4Qx42Vq7e60VQn2Pgg7CD3L03N6WhJYcB1JSqhCEIBcK6uFBRcJD5l/tN+ILOStDwjd5p/tN+ILOSrlwxhz5KJUaw/21v2FX+ZQTxKYsP9tZ9hV/mUFzdIaFCEKNGrV0SpNAecp+2Pmo1q6JUmgPOM9sfNEXtSn9VuR8E2WZc3UcjuCdqUxOvI6yk3MsTlt3BdGSLMM+kMds5qLRql7yZa6mwANMS5tVri14OGEAjvK7TrX+bTcHhwF4hwBaxwcL7YGOIhHJQuXC57gXXiHOON7AsJH0cTgs+EOOIluI6TdXtJ8jPo6siRrTDKcBgEQHNAzyF4DNSKs44DIeK0pFRp/wCjtx2pVNvNbgch6p1Ie0errGUbSihF1uDvfvQNvaIx97TqEqqq+kIG8T1sO1W7zvd+mncqz+/GsXhPcpKwpbPZy5jSy8xpaIIdUl2HS6YaPetVoKqXWakXEudcF4nMuGBJ3yFR0aVniKda636PpaYAGwkxG9aHRlNjaLBTIcyMHB14Hab2vGV5Pw70/V6OWXfnGcTtrM19285iXndIRUtA2Wqv76pPzQSggi0WwHVa6hHU5lF8d7j3ocvWcnpVmfLGna0H3J1RdFnzFP2G/CFKVUIQhALhXVwoM3wid5up7Y+Jqz0q74QP5lT2x8QVDeWs+GMOfJZKZsB/bWfYVf5lBLvJvR5/bWfY1f5lBc3SGjQhCw0atXRPb4FSqA86z2x81FtXRPUfApRtdx4c4C614g3hjgdWrFVGhtIIcLrQRdfJmMYEDt2ptrneblhF4G9DsKZugwdsnDBMnTTSQbjsj6uvLWu8rtgc1/cD4Fa+rNOM0Wx5PSYW3YNNxYeg4XSRm3nkxlOKlspw1ovEwAJMEmCBJMZqvsukhxrjeIbdaLhpmb3rXtkYQpI0pTw50Ya2uGsbldAstMDH6Q1bypFRpnVl81AfpGnHTbmPEKW62sk89uR+kFR2oTuzG3au2Ym43D371x1dpyc3sI2pdnIujr+aBJcdh928bVUVnedHW33q5d+XxKntQ86OtnuIUkUVnrsIAe9sM5gpPJaJbgXGcCdQnDDetPwaI8mbdiAXgRERfdlGCl2iwMeZcCfvOGWWRUhjABAEDcvM9H8Oj0vUyzxyvu4rbW28s5yinmltqDy23N1trtJ+/Z6Jb15FITul6caRtv1jZ3f+g5v9KYlem5vQtAPmzUj9XwwVgqrgxUmy090jucVaqqEIQgEFC4UGQ0+cKv2nzaqNXGnjhW+1+bVSytZ8MYc+SpUMW4UrVTc5zWjiqgl7g0YvonM4TAJjcVJV5oy2spMgQSekTr2Abhs3lc20FnCJhMB9LPPjafYc07T00DrZ/Epme56szpWkc2sPW1p8QkGtZjnSonrpsPyUpbQHaTDhEDHDpNIxEanb09Ttb3Oi4McZ50d8FPmnYznRofw2fIJt2jbC7+4o/hCUWeLav+GOxx+bUm+/XT/1j5hNDQdh/wAvSHUIPeClDQlk1NLfZqVW/C5KLcDoJPFmTmQ5klLFoPqP/wBJ/qXBoaz6n2gdVrtQ9wqoOhqOqtaR/wCIqu+NxSlsmu+8ILamc5H+kpflA2P7WO+QSOR26rTaR96i746RQNE7LXaO0WY+FAJRZRtDNfvY75tSKVWm0ReB3kRrnYu8mP1Wt/bSpnwhc8gq/wCbH/lx/wDqlFl+UM9dv4o37V2lWAJN9pEgjEYdpOKZdZK3+YpH2qJ+VRI8lr+vZT10qnyehbYtttM5PZ+IfmnBWaciO8LEus9XZZHfdqN+ZTTqNUf3NlP/ABXt/wDiKtojcIhGkbR9alZ39wrM+ShSnrTo1/GOrFlJg4ttMspvdUJuvc6+S6mzIGIxUaVYZlvOCDv2Ye07xV2s7wKd5h+6ofhatEqoQhCAXCV1NVHoMhp7Kt9r82qjJV1p12Fb7T5tVICt58MYc+XUSugolc23JRKLyJUACugolBcgdZjrKWRvKZouxI3DxKW4mDAnAwNp1DtQKk7SuBx9YqKLUBSFTJhiTxZa4CQHk0czdMjf2FKqVoLGkQ5+DOYXXn4FrCB6MlpmTlBVEjjHesUkV3ESHSNo/XWm6z7rScoxJBBujW6NcDHsSKLIJDBzIBaC5roDiSDegdLF0dcYIJHHv9Zc8of6yYNXnhn0iJaMecBN8hw5ouiCQdqTWqgXQcLxhsyZd9FguZE6pwwQSPKX7Vx1sdtSHFNVM0Q8be7ak8oO2qPKSUVJ8vftTJdKRKJRGy4DVfN1W7HA94/5LUBY7gTVg1RtunuvD5rYMKqlIQhAKLaCpSj1moMXp2wPeagFdrWudei5JGWF6ccQszV0bVbgLVl9QfmvQbdZpnrVLW0duCspGjHvZXH/AGkfwwmjXrj+/af+GFqqmjNyjP0VuUaZs26v/it/hhA0jX/xGfwwr12idy5yRuQUnKVb12fw/wDmujSlf1mfgKu+STsRyUdiIozpWuDINPKDLT1rvLVp9al+Aq7GijsRyWdiCiOnLVOdI77rvyXOXLVto47n49eCveSzGWPuXeSzs/W5BQct2r9z+F663Tdpu3Q2ztbJMMplgJObiGgSd5xV87RR2I5LOWKCiGm7Tj6HHdUx611umbSMRxQ6hUCvOSjsXDoo7O9FtSDS9o/dfheu8qVjnxX4X/mrrko7EHRR2IWpeUKv7vuf+aPL6v1Pwu/NXPJR2I5KKCnbbau1n4XfmpVBlZ30qQ62v/NWDNFGVZ2PR5RErghYXsc5z3sdIAAY1wjHMlxxW2pZKk0VZ4V3TGCBaEIQCQ5qWhBCq0JlRnWLcrS6uXEFQ7R+5IOjdyueLRxaCj5LGxHJY2K84pHFIKPksbEcljYrzikcUgo+SxsRyWNivOKCOKCCj5LGxHJY2K84oI4oIKPksbEcljYrzigjiggo+SxsXOTAr3igjiggouSwjksbFe8UEcUEFFyWEclhXvFI4pBRjRafp6PjUrXil3i0Eez0IUoIDV1AIQhAIQhAIQhAIQhAIQhAIQhAIQhAIQhAIQhAIQhAIQhAIQhAIQhAIQhAIQhB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2372" y="6286500"/>
            <a:ext cx="5257800" cy="571500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1600" dirty="0" smtClean="0"/>
              <a:t>van </a:t>
            </a:r>
            <a:r>
              <a:rPr lang="en-GB" sz="1600" dirty="0" err="1" smtClean="0"/>
              <a:t>Etten</a:t>
            </a:r>
            <a:r>
              <a:rPr lang="en-GB" sz="1600" dirty="0" smtClean="0"/>
              <a:t>, de Sousa, et al. (2019</a:t>
            </a:r>
            <a:r>
              <a:rPr lang="en-GB" sz="1600" dirty="0"/>
              <a:t>) </a:t>
            </a:r>
            <a:r>
              <a:rPr lang="en-GB" sz="1600" dirty="0" smtClean="0"/>
              <a:t>PNAS </a:t>
            </a:r>
            <a:r>
              <a:rPr lang="en-GB" sz="1600" b="1" dirty="0" smtClean="0"/>
              <a:t>116</a:t>
            </a:r>
            <a:r>
              <a:rPr lang="en-GB" sz="1600" dirty="0" smtClean="0"/>
              <a:t>(10):4194-4199 </a:t>
            </a:r>
            <a:endParaRPr lang="en-GB" sz="1600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273" y="1231432"/>
            <a:ext cx="5180239" cy="4820794"/>
          </a:xfrm>
          <a:prstGeom prst="rect">
            <a:avLst/>
          </a:prstGeom>
        </p:spPr>
      </p:pic>
      <p:pic>
        <p:nvPicPr>
          <p:cNvPr id="9" name="Picture 2" descr="Image result for common bean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808" y="3820886"/>
            <a:ext cx="1908024" cy="143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durum whea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3953" y="3641829"/>
            <a:ext cx="1817688" cy="181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lated image"/>
          <p:cNvPicPr>
            <a:picLocks noChangeAspect="1" noChangeArrowheads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928"/>
          <a:stretch/>
        </p:blipFill>
        <p:spPr bwMode="auto">
          <a:xfrm>
            <a:off x="10114759" y="1767576"/>
            <a:ext cx="1756076" cy="133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8E6F938-B632-4AAB-A07A-4EC119B614A0}"/>
              </a:ext>
            </a:extLst>
          </p:cNvPr>
          <p:cNvSpPr txBox="1"/>
          <p:nvPr/>
        </p:nvSpPr>
        <p:spPr>
          <a:xfrm>
            <a:off x="0" y="0"/>
            <a:ext cx="11304396" cy="1476361"/>
          </a:xfrm>
          <a:prstGeom prst="rect">
            <a:avLst/>
          </a:prstGeom>
          <a:noFill/>
        </p:spPr>
        <p:txBody>
          <a:bodyPr anchor="ctr" anchorCtr="0">
            <a:normAutofit/>
          </a:bodyPr>
          <a:lstStyle>
            <a:lvl1pPr>
              <a:lnSpc>
                <a:spcPts val="2600"/>
              </a:lnSpc>
              <a:spcBef>
                <a:spcPct val="0"/>
              </a:spcBef>
              <a:buNone/>
              <a:defRPr sz="3200" b="1">
                <a:solidFill>
                  <a:srgbClr val="003580"/>
                </a:solidFill>
                <a:latin typeface="Arial Narrow" pitchFamily="34" charset="0"/>
                <a:ea typeface="+mj-ea"/>
                <a:cs typeface="Calibri" pitchFamily="34" charset="0"/>
              </a:defRPr>
            </a:lvl1pPr>
          </a:lstStyle>
          <a:p>
            <a:r>
              <a:rPr lang="en-GB" sz="3600" dirty="0" smtClean="0">
                <a:solidFill>
                  <a:schemeClr val="accent6">
                    <a:lumMod val="50000"/>
                  </a:schemeClr>
                </a:solidFill>
              </a:rPr>
              <a:t>Crowdsourcing for climate adaptation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0616" y="3749652"/>
            <a:ext cx="22926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/>
              <a:t>12,409 trial plots</a:t>
            </a:r>
          </a:p>
        </p:txBody>
      </p:sp>
    </p:spTree>
    <p:extLst>
      <p:ext uri="{BB962C8B-B14F-4D97-AF65-F5344CB8AC3E}">
        <p14:creationId xmlns:p14="http://schemas.microsoft.com/office/powerpoint/2010/main" val="345729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86852" y="1589583"/>
            <a:ext cx="8983579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>
                <a:solidFill>
                  <a:schemeClr val="accent6">
                    <a:lumMod val="50000"/>
                  </a:schemeClr>
                </a:solidFill>
                <a:latin typeface="Arial Narrow" pitchFamily="34" charset="0"/>
                <a:cs typeface="Calibri" pitchFamily="34" charset="0"/>
              </a:rPr>
              <a:t>This approach can 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latin typeface="Arial Narrow" pitchFamily="34" charset="0"/>
                <a:cs typeface="Calibri" pitchFamily="34" charset="0"/>
              </a:rPr>
              <a:t>improve variety recommendations in four </a:t>
            </a:r>
            <a:r>
              <a:rPr lang="en-GB" sz="2800" b="1" dirty="0" smtClean="0">
                <a:solidFill>
                  <a:schemeClr val="accent6">
                    <a:lumMod val="50000"/>
                  </a:schemeClr>
                </a:solidFill>
                <a:latin typeface="Arial Narrow" pitchFamily="34" charset="0"/>
                <a:cs typeface="Calibri" pitchFamily="34" charset="0"/>
              </a:rPr>
              <a:t>aspects:</a:t>
            </a:r>
          </a:p>
          <a:p>
            <a:endParaRPr lang="en-GB" sz="2400" dirty="0">
              <a:solidFill>
                <a:srgbClr val="333333"/>
              </a:solidFill>
              <a:latin typeface="Open Sans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2400" dirty="0" smtClean="0">
                <a:solidFill>
                  <a:srgbClr val="333333"/>
                </a:solidFill>
                <a:latin typeface="Open Sans"/>
              </a:rPr>
              <a:t>Reduction </a:t>
            </a:r>
            <a:r>
              <a:rPr lang="en-GB" sz="2400" dirty="0">
                <a:solidFill>
                  <a:srgbClr val="333333"/>
                </a:solidFill>
                <a:latin typeface="Open Sans"/>
              </a:rPr>
              <a:t>of climate </a:t>
            </a:r>
            <a:r>
              <a:rPr lang="en-GB" sz="2400" dirty="0" smtClean="0">
                <a:solidFill>
                  <a:srgbClr val="333333"/>
                </a:solidFill>
                <a:latin typeface="Open Sans"/>
              </a:rPr>
              <a:t>bias</a:t>
            </a:r>
            <a:endParaRPr lang="en-GB" sz="2400" dirty="0">
              <a:solidFill>
                <a:srgbClr val="333333"/>
              </a:solidFill>
              <a:latin typeface="Open Sans"/>
            </a:endParaRPr>
          </a:p>
          <a:p>
            <a:pPr marL="342900" indent="-342900">
              <a:buFont typeface="+mj-lt"/>
              <a:buAutoNum type="arabicPeriod"/>
            </a:pPr>
            <a:endParaRPr lang="en-GB" sz="2400" dirty="0" smtClean="0">
              <a:solidFill>
                <a:srgbClr val="333333"/>
              </a:solidFill>
              <a:latin typeface="Open Sans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2400" dirty="0">
                <a:solidFill>
                  <a:srgbClr val="333333"/>
                </a:solidFill>
                <a:latin typeface="Open Sans"/>
              </a:rPr>
              <a:t>I</a:t>
            </a:r>
            <a:r>
              <a:rPr lang="en-GB" sz="2400" dirty="0" smtClean="0">
                <a:solidFill>
                  <a:srgbClr val="333333"/>
                </a:solidFill>
                <a:latin typeface="Open Sans"/>
              </a:rPr>
              <a:t>ncorporation </a:t>
            </a:r>
            <a:r>
              <a:rPr lang="en-GB" sz="2400" dirty="0">
                <a:solidFill>
                  <a:srgbClr val="333333"/>
                </a:solidFill>
                <a:latin typeface="Open Sans"/>
              </a:rPr>
              <a:t>of seasonal climate </a:t>
            </a:r>
            <a:r>
              <a:rPr lang="en-GB" sz="2400" dirty="0" smtClean="0">
                <a:solidFill>
                  <a:srgbClr val="333333"/>
                </a:solidFill>
                <a:latin typeface="Open Sans"/>
              </a:rPr>
              <a:t>forecasts</a:t>
            </a:r>
          </a:p>
          <a:p>
            <a:pPr marL="342900" indent="-342900">
              <a:buFont typeface="+mj-lt"/>
              <a:buAutoNum type="arabicPeriod"/>
            </a:pPr>
            <a:endParaRPr lang="en-GB" sz="2400" dirty="0" smtClean="0">
              <a:solidFill>
                <a:srgbClr val="333333"/>
              </a:solidFill>
              <a:latin typeface="Open Sans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2400" dirty="0" smtClean="0">
                <a:solidFill>
                  <a:srgbClr val="333333"/>
                </a:solidFill>
                <a:latin typeface="Open Sans"/>
              </a:rPr>
              <a:t>Risk analysis</a:t>
            </a:r>
          </a:p>
          <a:p>
            <a:pPr marL="342900" indent="-342900">
              <a:buFont typeface="+mj-lt"/>
              <a:buAutoNum type="arabicPeriod"/>
            </a:pPr>
            <a:endParaRPr lang="en-GB" sz="2400" dirty="0" smtClean="0">
              <a:solidFill>
                <a:srgbClr val="333333"/>
              </a:solidFill>
              <a:latin typeface="Open Sans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2400" dirty="0" smtClean="0">
                <a:solidFill>
                  <a:srgbClr val="333333"/>
                </a:solidFill>
                <a:latin typeface="Open Sans"/>
              </a:rPr>
              <a:t>Geographic extrapolation</a:t>
            </a:r>
            <a:endParaRPr lang="en-GB" sz="2400" dirty="0"/>
          </a:p>
        </p:txBody>
      </p:sp>
      <p:sp>
        <p:nvSpPr>
          <p:cNvPr id="4" name="Rectangle 3"/>
          <p:cNvSpPr/>
          <p:nvPr/>
        </p:nvSpPr>
        <p:spPr>
          <a:xfrm>
            <a:off x="316830" y="374667"/>
            <a:ext cx="10944727" cy="777777"/>
          </a:xfrm>
          <a:prstGeom prst="rect">
            <a:avLst/>
          </a:prstGeom>
          <a:noFill/>
        </p:spPr>
        <p:txBody>
          <a:bodyPr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pt-BR" sz="3600" b="1" dirty="0" smtClean="0">
                <a:solidFill>
                  <a:schemeClr val="accent6">
                    <a:lumMod val="50000"/>
                  </a:schemeClr>
                </a:solidFill>
                <a:latin typeface="Arial Narrow" pitchFamily="34" charset="0"/>
                <a:ea typeface="+mj-ea"/>
                <a:cs typeface="Calibri" pitchFamily="34" charset="0"/>
              </a:rPr>
              <a:t>What we found...</a:t>
            </a:r>
            <a:endParaRPr lang="en-GB" sz="3600" b="1" dirty="0">
              <a:solidFill>
                <a:schemeClr val="accent6">
                  <a:lumMod val="50000"/>
                </a:schemeClr>
              </a:solidFill>
              <a:latin typeface="Arial Narrow" pitchFamily="34" charset="0"/>
              <a:ea typeface="+mj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12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393"/>
    </mc:Choice>
    <mc:Fallback xmlns="">
      <p:transition xmlns:p14="http://schemas.microsoft.com/office/powerpoint/2010/main" spd="slow" advTm="130393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3211</TotalTime>
  <Words>332</Words>
  <Application>Microsoft Office PowerPoint</Application>
  <PresentationFormat>Widescreen</PresentationFormat>
  <Paragraphs>72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Narrow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A new agricultural research paradigm</vt:lpstr>
      <vt:lpstr>PowerPoint Presentation</vt:lpstr>
      <vt:lpstr>Combining many partial rankings for the full picture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Kaue de Sousa</dc:creator>
  <cp:lastModifiedBy>De Sousa, Kauê</cp:lastModifiedBy>
  <cp:revision>1024</cp:revision>
  <dcterms:created xsi:type="dcterms:W3CDTF">2016-11-15T05:57:31Z</dcterms:created>
  <dcterms:modified xsi:type="dcterms:W3CDTF">2019-06-10T09:23:50Z</dcterms:modified>
</cp:coreProperties>
</file>