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clonica" panose="020B0604020202020204" charset="0"/>
      <p:regular r:id="rId14"/>
    </p:embeddedFont>
    <p:embeddedFont>
      <p:font typeface="Bitter" panose="020B0604020202020204" charset="0"/>
      <p:regular r:id="rId15"/>
      <p:bold r:id="rId16"/>
      <p:italic r:id="rId17"/>
    </p:embeddedFont>
    <p:embeddedFont>
      <p:font typeface="Impact" panose="020B0806030902050204" pitchFamily="34" charset="0"/>
      <p:regular r:id="rId18"/>
    </p:embeddedFont>
    <p:embeddedFont>
      <p:font typeface="Knewave" panose="020B0604020202020204" charset="0"/>
      <p:regular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Montserrat ExtraBold" panose="020B0604020202020204" charset="0"/>
      <p:bold r:id="rId24"/>
      <p:boldItalic r:id="rId25"/>
    </p:embeddedFont>
    <p:embeddedFont>
      <p:font typeface="Montserrat Medium" panose="020B0604020202020204" charset="0"/>
      <p:regular r:id="rId26"/>
      <p:bold r:id="rId27"/>
      <p:italic r:id="rId28"/>
      <p:boldItalic r:id="rId29"/>
    </p:embeddedFont>
    <p:embeddedFont>
      <p:font typeface="Montserrat SemiBold" panose="020B0604020202020204" charset="0"/>
      <p:regular r:id="rId30"/>
      <p:bold r:id="rId31"/>
      <p:italic r:id="rId32"/>
      <p:boldItalic r:id="rId33"/>
    </p:embeddedFont>
    <p:embeddedFont>
      <p:font typeface="Permanent Marker" panose="02000000000000000000" pitchFamily="2" charset="0"/>
      <p:regular r:id="rId34"/>
    </p:embeddedFont>
    <p:embeddedFont>
      <p:font typeface="Poppi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presProps" Target="presProp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329759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329759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714741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2714741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79a8fbc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279a8fbc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13297595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13297595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35861c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135861c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35861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35861c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3297595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3297595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35861c4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35861c4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35861c4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35861c4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35861c4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35861c4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79a8f69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79a8f69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44975" y="3544975"/>
            <a:ext cx="1645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1158950" y="0"/>
            <a:ext cx="6777000" cy="6291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1883150" y="-56250"/>
            <a:ext cx="6357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Knewave"/>
                <a:ea typeface="Knewave"/>
                <a:cs typeface="Knewave"/>
                <a:sym typeface="Knewave"/>
              </a:rPr>
              <a:t>A glimpse inside AIDXR</a:t>
            </a:r>
            <a:endParaRPr sz="3600">
              <a:latin typeface="Knewave"/>
              <a:ea typeface="Knewave"/>
              <a:cs typeface="Knewave"/>
              <a:sym typeface="Knewav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4">
            <a:alphaModFix/>
          </a:blip>
          <a:srcRect l="36871" r="39030"/>
          <a:stretch/>
        </p:blipFill>
        <p:spPr>
          <a:xfrm rot="870834">
            <a:off x="433820" y="1553963"/>
            <a:ext cx="1920257" cy="253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5">
            <a:alphaModFix/>
          </a:blip>
          <a:srcRect t="16973" b="8416"/>
          <a:stretch/>
        </p:blipFill>
        <p:spPr>
          <a:xfrm rot="920052">
            <a:off x="6453052" y="1430232"/>
            <a:ext cx="2077891" cy="2779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 rotWithShape="1">
          <a:blip r:embed="rId6">
            <a:alphaModFix/>
          </a:blip>
          <a:srcRect t="16833"/>
          <a:stretch/>
        </p:blipFill>
        <p:spPr>
          <a:xfrm>
            <a:off x="2921620" y="840525"/>
            <a:ext cx="2639121" cy="207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l="13501" r="10735"/>
          <a:stretch/>
        </p:blipFill>
        <p:spPr>
          <a:xfrm>
            <a:off x="1251250" y="107563"/>
            <a:ext cx="6641499" cy="49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41029">
            <a:off x="7643069" y="2065456"/>
            <a:ext cx="1010963" cy="10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41028">
            <a:off x="456151" y="2387948"/>
            <a:ext cx="930476" cy="93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126818">
            <a:off x="8394729" y="4362878"/>
            <a:ext cx="689444" cy="68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126818">
            <a:off x="136029" y="304478"/>
            <a:ext cx="689444" cy="68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7267062">
            <a:off x="288130" y="4578884"/>
            <a:ext cx="385241" cy="385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7267062">
            <a:off x="8494505" y="340509"/>
            <a:ext cx="385241" cy="385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7267062">
            <a:off x="8646905" y="492909"/>
            <a:ext cx="385241" cy="385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917500" y="363150"/>
            <a:ext cx="47673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</a:t>
            </a:r>
            <a:r>
              <a:rPr lang="en" sz="2000">
                <a:latin typeface="Montserrat SemiBold"/>
                <a:ea typeface="Montserrat SemiBold"/>
                <a:cs typeface="Montserrat SemiBold"/>
                <a:sym typeface="Montserrat SemiBold"/>
              </a:rPr>
              <a:t>able</a:t>
            </a:r>
            <a:r>
              <a:rPr lang="en" sz="600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4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</a:t>
            </a:r>
            <a:r>
              <a:rPr lang="en" sz="2000">
                <a:latin typeface="Montserrat SemiBold"/>
                <a:ea typeface="Montserrat SemiBold"/>
                <a:cs typeface="Montserrat SemiBold"/>
                <a:sym typeface="Montserrat SemiBold"/>
              </a:rPr>
              <a:t>f</a:t>
            </a:r>
            <a:r>
              <a:rPr lang="en" sz="600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4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</a:t>
            </a:r>
            <a:r>
              <a:rPr lang="en" sz="2000">
                <a:latin typeface="Montserrat SemiBold"/>
                <a:ea typeface="Montserrat SemiBold"/>
                <a:cs typeface="Montserrat SemiBold"/>
                <a:sym typeface="Montserrat SemiBold"/>
              </a:rPr>
              <a:t>ontents</a:t>
            </a:r>
            <a:endParaRPr sz="2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99935">
            <a:off x="2023666" y="1575941"/>
            <a:ext cx="454343" cy="45434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459200" y="1561750"/>
            <a:ext cx="173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</a:t>
            </a:r>
            <a:r>
              <a:rPr lang="en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verview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99873">
            <a:off x="2023445" y="2116407"/>
            <a:ext cx="477562" cy="47756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459200" y="2113838"/>
            <a:ext cx="2734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</a:t>
            </a: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IDXR concept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99747">
            <a:off x="2022710" y="2610198"/>
            <a:ext cx="479030" cy="47903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459200" y="3073888"/>
            <a:ext cx="27348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</a:t>
            </a: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he process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99646">
            <a:off x="2025006" y="3060055"/>
            <a:ext cx="519264" cy="51926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459200" y="2608363"/>
            <a:ext cx="4767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</a:t>
            </a: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ower of AIDXR in training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99735">
            <a:off x="2014985" y="3564586"/>
            <a:ext cx="457304" cy="45730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419700" y="3498825"/>
            <a:ext cx="39378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</a:t>
            </a: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rchitecture Diagram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419700" y="3956025"/>
            <a:ext cx="39378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</a:t>
            </a: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 glimpse inside AIDXR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99735">
            <a:off x="2030785" y="4041211"/>
            <a:ext cx="457304" cy="45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2684675" y="363775"/>
            <a:ext cx="6550200" cy="1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Knewave"/>
                <a:ea typeface="Knewave"/>
                <a:cs typeface="Knewave"/>
                <a:sym typeface="Knewave"/>
              </a:rPr>
              <a:t>150,000</a:t>
            </a:r>
            <a:endParaRPr sz="9600" b="1">
              <a:solidFill>
                <a:srgbClr val="FFFFFF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057725" y="2257325"/>
            <a:ext cx="8086200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People </a:t>
            </a:r>
            <a:r>
              <a:rPr lang="en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dying </a:t>
            </a:r>
            <a:r>
              <a:rPr lang="en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per year due to lack of proper first Aid skills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 rot="-5400000">
            <a:off x="-1181850" y="1366550"/>
            <a:ext cx="34953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DEATHS  PER  YEAR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2">
            <a:off x="60237" y="3659400"/>
            <a:ext cx="923625" cy="81142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281575" y="3863175"/>
            <a:ext cx="65502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Isn’t it a big number??</a:t>
            </a:r>
            <a:endParaRPr sz="3600"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237900" y="208500"/>
            <a:ext cx="7615800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Bitter"/>
                <a:ea typeface="Bitter"/>
                <a:cs typeface="Bitter"/>
                <a:sym typeface="Bitter"/>
              </a:rPr>
              <a:t>Say goodbye to those pages of instructions </a:t>
            </a:r>
            <a:endParaRPr sz="36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185550" y="1856725"/>
            <a:ext cx="3569100" cy="6021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417600" y="1817250"/>
            <a:ext cx="31050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clonica"/>
                <a:ea typeface="Aclonica"/>
                <a:cs typeface="Aclonica"/>
                <a:sym typeface="Aclonica"/>
              </a:rPr>
              <a:t>INTRODUCING</a:t>
            </a:r>
            <a:endParaRPr sz="3000">
              <a:latin typeface="Aclonica"/>
              <a:ea typeface="Aclonica"/>
              <a:cs typeface="Aclonica"/>
              <a:sym typeface="Aclonic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066375" y="2368350"/>
            <a:ext cx="4390800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Knewave"/>
                <a:ea typeface="Knewave"/>
                <a:cs typeface="Knewave"/>
                <a:sym typeface="Knewave"/>
              </a:rPr>
              <a:t>AID</a:t>
            </a:r>
            <a:r>
              <a:rPr lang="en" sz="9600">
                <a:solidFill>
                  <a:srgbClr val="FF0000"/>
                </a:solidFill>
                <a:latin typeface="Knewave"/>
                <a:ea typeface="Knewave"/>
                <a:cs typeface="Knewave"/>
                <a:sym typeface="Knewave"/>
              </a:rPr>
              <a:t>XR</a:t>
            </a:r>
            <a:endParaRPr sz="9600">
              <a:solidFill>
                <a:srgbClr val="FF0000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87412">
            <a:off x="6171113" y="997850"/>
            <a:ext cx="1189875" cy="11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796108">
            <a:off x="5363294" y="1701383"/>
            <a:ext cx="1740737" cy="174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8025" y="2458825"/>
            <a:ext cx="2118350" cy="21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7252350" y="3869525"/>
            <a:ext cx="8097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Knewave"/>
                <a:ea typeface="Knewave"/>
                <a:cs typeface="Knewave"/>
                <a:sym typeface="Knewave"/>
              </a:rPr>
              <a:t>AID</a:t>
            </a:r>
            <a:r>
              <a:rPr lang="en" sz="1500">
                <a:solidFill>
                  <a:srgbClr val="F3F3F3"/>
                </a:solidFill>
                <a:latin typeface="Knewave"/>
                <a:ea typeface="Knewave"/>
                <a:cs typeface="Knewave"/>
                <a:sym typeface="Knewave"/>
              </a:rPr>
              <a:t>XR</a:t>
            </a:r>
            <a:endParaRPr sz="1500">
              <a:solidFill>
                <a:srgbClr val="F3F3F3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3135300" y="1038050"/>
            <a:ext cx="1589100" cy="5736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53875" y="2510600"/>
            <a:ext cx="4969500" cy="2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C0C0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AidXR aims at training people with basic first aid. It uses Augmented Reality  intertwined with adaptive learning, thus providing training in an immersive, controlled and a safe environment.</a:t>
            </a:r>
            <a:endParaRPr sz="1800" dirty="0">
              <a:solidFill>
                <a:srgbClr val="0C0C0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>
            <a:off x="277275" y="2132675"/>
            <a:ext cx="4946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7"/>
          <p:cNvSpPr txBox="1"/>
          <p:nvPr/>
        </p:nvSpPr>
        <p:spPr>
          <a:xfrm>
            <a:off x="6749300" y="401725"/>
            <a:ext cx="21327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newave"/>
                <a:ea typeface="Knewave"/>
                <a:cs typeface="Knewave"/>
                <a:sym typeface="Knewave"/>
              </a:rPr>
              <a:t>Overview</a:t>
            </a:r>
            <a:endParaRPr sz="3600">
              <a:solidFill>
                <a:srgbClr val="FFFFFF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37150" y="291500"/>
            <a:ext cx="5479200" cy="22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Emergency First Aid &amp; </a:t>
            </a:r>
            <a:endParaRPr sz="1800" b="1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Life Support training using:</a:t>
            </a:r>
            <a:r>
              <a:rPr lang="en" sz="16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900" b="1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Augmented</a:t>
            </a:r>
            <a:r>
              <a:rPr lang="en" sz="3500" b="1">
                <a:solidFill>
                  <a:srgbClr val="F6770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5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Reality</a:t>
            </a:r>
            <a:endParaRPr sz="35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 rot="-750439">
            <a:off x="-232835" y="534652"/>
            <a:ext cx="3209671" cy="121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AIDXR CONCEPT</a:t>
            </a:r>
            <a:endParaRPr sz="48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95341">
            <a:off x="755522" y="2845598"/>
            <a:ext cx="1768358" cy="17683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8"/>
          <p:cNvCxnSpPr/>
          <p:nvPr/>
        </p:nvCxnSpPr>
        <p:spPr>
          <a:xfrm rot="10800000" flipH="1">
            <a:off x="652350" y="2032150"/>
            <a:ext cx="1740000" cy="60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8"/>
          <p:cNvSpPr txBox="1"/>
          <p:nvPr/>
        </p:nvSpPr>
        <p:spPr>
          <a:xfrm>
            <a:off x="2184475" y="3209575"/>
            <a:ext cx="6959400" cy="1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3. This would give them a clear understanding on how to respond to such situations, if they happen in the real world.</a:t>
            </a:r>
            <a:endParaRPr sz="20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354750" y="1944550"/>
            <a:ext cx="6789300" cy="12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2. Their activities would be constantly monitored. After the training is over, they’d be able to see their results.</a:t>
            </a:r>
            <a:endParaRPr sz="18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225000" y="76025"/>
            <a:ext cx="6919000" cy="1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1.  The users need to choose a scenario. The app would then train them with step by step instructions along with 3D models augmented in the real world around them!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6639450" y="991050"/>
            <a:ext cx="24285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Of information transmitted to the brain is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VISUALLY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1950" y="1433888"/>
            <a:ext cx="3711475" cy="37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205300" y="991050"/>
            <a:ext cx="16308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3F3F3"/>
                </a:solidFill>
                <a:latin typeface="Knewave"/>
                <a:ea typeface="Knewave"/>
                <a:cs typeface="Knewave"/>
                <a:sym typeface="Knewave"/>
              </a:rPr>
              <a:t>90%</a:t>
            </a:r>
            <a:endParaRPr sz="5000">
              <a:solidFill>
                <a:srgbClr val="F3F3F3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205300" y="1731225"/>
            <a:ext cx="875625" cy="8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1634575" y="73525"/>
            <a:ext cx="63729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ermanent Marker"/>
                <a:ea typeface="Permanent Marker"/>
                <a:cs typeface="Permanent Marker"/>
                <a:sym typeface="Permanent Marker"/>
              </a:rPr>
              <a:t>POWER OF </a:t>
            </a:r>
            <a:r>
              <a:rPr lang="en" sz="3000">
                <a:solidFill>
                  <a:srgbClr val="F3F3F3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AIDXR</a:t>
            </a:r>
            <a:r>
              <a:rPr lang="en" sz="3000">
                <a:latin typeface="Permanent Marker"/>
                <a:ea typeface="Permanent Marker"/>
                <a:cs typeface="Permanent Marker"/>
                <a:sym typeface="Permanent Marker"/>
              </a:rPr>
              <a:t> IN TRAINING </a:t>
            </a:r>
            <a:endParaRPr sz="30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581500" y="2867500"/>
            <a:ext cx="1178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Knewave"/>
                <a:ea typeface="Knewave"/>
                <a:cs typeface="Knewave"/>
                <a:sym typeface="Knewave"/>
              </a:rPr>
              <a:t>40%</a:t>
            </a:r>
            <a:endParaRPr sz="3000">
              <a:solidFill>
                <a:srgbClr val="F3F3F3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221954">
            <a:off x="4838159" y="3220885"/>
            <a:ext cx="838907" cy="83890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6473550" y="2565100"/>
            <a:ext cx="2594400" cy="1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Of the people respond better to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VISUAL</a:t>
            </a: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 information then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TEXT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857575" y="2880750"/>
            <a:ext cx="1569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Knewave"/>
                <a:ea typeface="Knewave"/>
                <a:cs typeface="Knewave"/>
                <a:sym typeface="Knewave"/>
              </a:rPr>
              <a:t>60,000</a:t>
            </a:r>
            <a:endParaRPr sz="3000">
              <a:solidFill>
                <a:srgbClr val="F3F3F3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821425" y="2344750"/>
            <a:ext cx="17676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VISUALS </a:t>
            </a: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are processed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821425" y="3328925"/>
            <a:ext cx="2143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times faster then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TEXT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925" y="2979598"/>
            <a:ext cx="1906950" cy="16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2550" y="1143450"/>
            <a:ext cx="1300550" cy="13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399355">
            <a:off x="2271624" y="1466074"/>
            <a:ext cx="826901" cy="826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2596225" y="188188"/>
            <a:ext cx="43530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Knewave"/>
                <a:ea typeface="Knewave"/>
                <a:cs typeface="Knewave"/>
                <a:sym typeface="Knewave"/>
              </a:rPr>
              <a:t>THE PROCESS</a:t>
            </a:r>
            <a:endParaRPr sz="4800">
              <a:latin typeface="Knewave"/>
              <a:ea typeface="Knewave"/>
              <a:cs typeface="Knewave"/>
              <a:sym typeface="Knewave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998078">
            <a:off x="7986880" y="-10682"/>
            <a:ext cx="1192214" cy="135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51503">
            <a:off x="-38648" y="-68120"/>
            <a:ext cx="1240472" cy="1240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164950" y="1995175"/>
            <a:ext cx="2567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OPEN THE APP</a:t>
            </a:r>
            <a:endParaRPr sz="1800">
              <a:solidFill>
                <a:srgbClr val="F3F3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164950" y="1318225"/>
            <a:ext cx="1415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STEP 1</a:t>
            </a:r>
            <a:endParaRPr sz="2400">
              <a:solidFill>
                <a:srgbClr val="F3F3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2663275" y="1283375"/>
            <a:ext cx="1415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STEP 2</a:t>
            </a:r>
            <a:endParaRPr sz="2400">
              <a:solidFill>
                <a:srgbClr val="F3F3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864150" y="1283375"/>
            <a:ext cx="14157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STEP 3</a:t>
            </a:r>
            <a:endParaRPr sz="2400">
              <a:solidFill>
                <a:srgbClr val="F3F3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13225" y="3697225"/>
            <a:ext cx="10734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clonica"/>
                <a:ea typeface="Aclonica"/>
                <a:cs typeface="Aclonica"/>
                <a:sym typeface="Aclonica"/>
              </a:rPr>
              <a:t>AIDXR</a:t>
            </a:r>
            <a:endParaRPr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688200" y="1995175"/>
            <a:ext cx="2847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CHOOSE SCENARIO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2150" y="2462325"/>
            <a:ext cx="552000" cy="5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3436550" y="2462325"/>
            <a:ext cx="21006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Skin Burns</a:t>
            </a:r>
            <a:endParaRPr sz="2400"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2050" y="3118325"/>
            <a:ext cx="708050" cy="7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3440100" y="3196300"/>
            <a:ext cx="21006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Snake Bites</a:t>
            </a:r>
            <a:endParaRPr sz="2400"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8200" y="3930275"/>
            <a:ext cx="639900" cy="6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3440100" y="3930275"/>
            <a:ext cx="22341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Much More!!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99625" y="2935600"/>
            <a:ext cx="1073400" cy="1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5974575" y="1995175"/>
            <a:ext cx="27375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LEARN FIRST AID</a:t>
            </a:r>
            <a:endParaRPr sz="1800">
              <a:solidFill>
                <a:srgbClr val="F3F3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10">
            <a:alphaModFix/>
          </a:blip>
          <a:srcRect l="-4580" r="4579"/>
          <a:stretch/>
        </p:blipFill>
        <p:spPr>
          <a:xfrm>
            <a:off x="241151" y="2649626"/>
            <a:ext cx="1645325" cy="16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1890600" y="-76200"/>
            <a:ext cx="49053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  <a:latin typeface="Knewave"/>
                <a:ea typeface="Knewave"/>
                <a:cs typeface="Knewave"/>
                <a:sym typeface="Knewave"/>
              </a:rPr>
              <a:t>Architecture Diagram</a:t>
            </a:r>
            <a:endParaRPr sz="3600" b="1">
              <a:solidFill>
                <a:srgbClr val="F3F3F3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cxnSp>
        <p:nvCxnSpPr>
          <p:cNvPr id="157" name="Google Shape;157;p21"/>
          <p:cNvCxnSpPr/>
          <p:nvPr/>
        </p:nvCxnSpPr>
        <p:spPr>
          <a:xfrm rot="10800000" flipH="1">
            <a:off x="655625" y="3176525"/>
            <a:ext cx="10434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245</Words>
  <Application>Microsoft Office PowerPoint</Application>
  <PresentationFormat>On-screen Show (16:9)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Montserrat SemiBold</vt:lpstr>
      <vt:lpstr>Arial</vt:lpstr>
      <vt:lpstr>Montserrat Medium</vt:lpstr>
      <vt:lpstr>Knewave</vt:lpstr>
      <vt:lpstr>Montserrat ExtraBold</vt:lpstr>
      <vt:lpstr>Bitter</vt:lpstr>
      <vt:lpstr>Impact</vt:lpstr>
      <vt:lpstr>Permanent Marker</vt:lpstr>
      <vt:lpstr>Montserrat</vt:lpstr>
      <vt:lpstr>Poppins</vt:lpstr>
      <vt:lpstr>Aclonica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Mayank Raj</cp:lastModifiedBy>
  <cp:revision>4</cp:revision>
  <dcterms:modified xsi:type="dcterms:W3CDTF">2019-09-08T15:56:38Z</dcterms:modified>
</cp:coreProperties>
</file>