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3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1593493"/>
            <a:ext cx="10910396" cy="628707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Tugas 2  Kecerdasan Artifisial</a:t>
            </a:r>
          </a:p>
          <a:p>
            <a:pPr algn="ctr">
              <a:lnSpc>
                <a:spcPts val="12218"/>
              </a:lnSpc>
            </a:pPr>
          </a:p>
        </p:txBody>
      </p:sp>
      <p:sp>
        <p:nvSpPr>
          <p:cNvPr name="TextBox 18" id="18"/>
          <p:cNvSpPr txBox="true"/>
          <p:nvPr/>
        </p:nvSpPr>
        <p:spPr>
          <a:xfrm rot="0">
            <a:off x="4914102" y="6347808"/>
            <a:ext cx="8459795" cy="113047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M Agradika Ridhal Eljatin</a:t>
            </a:r>
          </a:p>
          <a:p>
            <a:pPr algn="ctr">
              <a:lnSpc>
                <a:spcPts val="4381"/>
              </a:lnSpc>
            </a:pPr>
            <a:r>
              <a:rPr lang="en-US" b="true" sz="4381" spc="-87">
                <a:solidFill>
                  <a:srgbClr val="000000"/>
                </a:solidFill>
                <a:latin typeface="DM Sans Bold"/>
                <a:ea typeface="DM Sans Bold"/>
                <a:cs typeface="DM Sans Bold"/>
                <a:sym typeface="DM Sans Bold"/>
              </a:rPr>
              <a:t>2208107010020</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1461621"/>
            <a:ext cx="7025086" cy="5596890"/>
          </a:xfrm>
          <a:prstGeom prst="rect">
            <a:avLst/>
          </a:prstGeom>
        </p:spPr>
        <p:txBody>
          <a:bodyPr anchor="t" rtlCol="false" tIns="0" lIns="0" bIns="0" rIns="0">
            <a:spAutoFit/>
          </a:bodyPr>
          <a:lstStyle/>
          <a:p>
            <a:pPr algn="just">
              <a:lnSpc>
                <a:spcPts val="8730"/>
              </a:lnSpc>
            </a:pPr>
            <a:r>
              <a:rPr lang="en-US" sz="9000" b="true">
                <a:solidFill>
                  <a:srgbClr val="000000"/>
                </a:solidFill>
                <a:latin typeface="DM Sans Bold"/>
                <a:ea typeface="DM Sans Bold"/>
                <a:cs typeface="DM Sans Bold"/>
                <a:sym typeface="DM Sans Bold"/>
              </a:rPr>
              <a:t>Jenis Fungsi Aktivasi yang digunakan</a:t>
            </a:r>
          </a:p>
          <a:p>
            <a:pPr algn="just">
              <a:lnSpc>
                <a:spcPts val="8730"/>
              </a:lnSpc>
            </a:pPr>
          </a:p>
        </p:txBody>
      </p:sp>
      <p:sp>
        <p:nvSpPr>
          <p:cNvPr name="TextBox 4" id="4"/>
          <p:cNvSpPr txBox="true"/>
          <p:nvPr/>
        </p:nvSpPr>
        <p:spPr>
          <a:xfrm rot="0">
            <a:off x="1504950" y="6243328"/>
            <a:ext cx="7025086" cy="2596515"/>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Fungsi aktivasi yang digunakan dalam model adalah ReLU (Rectified Linear Unit) untuk lapisan konvolusi dan lapisan dense (sebelum output). Fungsi ReLU sering dipilih karena dapat mengatasi masalah vanishing gradient yang sering terjadi pada fungsi aktivasi lain seperti sigmoid atau tanh.</a:t>
            </a:r>
          </a:p>
        </p:txBody>
      </p:sp>
      <p:grpSp>
        <p:nvGrpSpPr>
          <p:cNvPr name="Group 5" id="5"/>
          <p:cNvGrpSpPr/>
          <p:nvPr/>
        </p:nvGrpSpPr>
        <p:grpSpPr>
          <a:xfrm rot="0">
            <a:off x="9785769" y="2516693"/>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301953" y="337073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785769" y="5208780"/>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10301953" y="606421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3" id="13"/>
          <p:cNvSpPr txBox="true"/>
          <p:nvPr/>
        </p:nvSpPr>
        <p:spPr>
          <a:xfrm rot="0">
            <a:off x="12029189" y="3048792"/>
            <a:ext cx="4132127" cy="1504951"/>
          </a:xfrm>
          <a:prstGeom prst="rect">
            <a:avLst/>
          </a:prstGeom>
        </p:spPr>
        <p:txBody>
          <a:bodyPr anchor="t" rtlCol="false" tIns="0" lIns="0" bIns="0" rIns="0">
            <a:spAutoFit/>
          </a:bodyPr>
          <a:lstStyle/>
          <a:p>
            <a:pPr algn="just" marL="0" indent="0" lvl="0">
              <a:lnSpc>
                <a:spcPts val="4049"/>
              </a:lnSpc>
              <a:spcBef>
                <a:spcPct val="0"/>
              </a:spcBef>
            </a:pPr>
            <a:r>
              <a:rPr lang="en-US" sz="2999" spc="47">
                <a:solidFill>
                  <a:srgbClr val="000000"/>
                </a:solidFill>
                <a:latin typeface="DM Sans"/>
                <a:ea typeface="DM Sans"/>
                <a:cs typeface="DM Sans"/>
                <a:sym typeface="DM Sans"/>
              </a:rPr>
              <a:t>Fungsi aktivasi untuk lapisan konvolusi dan hidden layers: ReLU</a:t>
            </a:r>
          </a:p>
        </p:txBody>
      </p:sp>
      <p:sp>
        <p:nvSpPr>
          <p:cNvPr name="TextBox 14" id="14"/>
          <p:cNvSpPr txBox="true"/>
          <p:nvPr/>
        </p:nvSpPr>
        <p:spPr>
          <a:xfrm rot="0">
            <a:off x="12029189" y="5525613"/>
            <a:ext cx="4132127" cy="1889760"/>
          </a:xfrm>
          <a:prstGeom prst="rect">
            <a:avLst/>
          </a:prstGeom>
        </p:spPr>
        <p:txBody>
          <a:bodyPr anchor="t" rtlCol="false" tIns="0" lIns="0" bIns="0" rIns="0">
            <a:spAutoFit/>
          </a:bodyPr>
          <a:lstStyle/>
          <a:p>
            <a:pPr algn="just" marL="0" indent="0" lvl="0">
              <a:lnSpc>
                <a:spcPts val="3780"/>
              </a:lnSpc>
              <a:spcBef>
                <a:spcPct val="0"/>
              </a:spcBef>
            </a:pPr>
            <a:r>
              <a:rPr lang="en-US" sz="2800" spc="44">
                <a:solidFill>
                  <a:srgbClr val="000000"/>
                </a:solidFill>
                <a:latin typeface="DM Sans"/>
                <a:ea typeface="DM Sans"/>
                <a:cs typeface="DM Sans"/>
                <a:sym typeface="DM Sans"/>
              </a:rPr>
              <a:t>Fungsi aktivasi untuk output layer: Softmax (karena klasifikasi multikelas)</a:t>
            </a:r>
          </a:p>
        </p:txBody>
      </p:sp>
      <p:sp>
        <p:nvSpPr>
          <p:cNvPr name="Freeform 15" id="1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948907" cy="3387090"/>
          </a:xfrm>
          <a:prstGeom prst="rect">
            <a:avLst/>
          </a:prstGeom>
        </p:spPr>
        <p:txBody>
          <a:bodyPr anchor="t" rtlCol="false" tIns="0" lIns="0" bIns="0" rIns="0">
            <a:spAutoFit/>
          </a:bodyPr>
          <a:lstStyle/>
          <a:p>
            <a:pPr algn="ctr">
              <a:lnSpc>
                <a:spcPts val="8730"/>
              </a:lnSpc>
            </a:pPr>
            <a:r>
              <a:rPr lang="en-US" sz="9000" b="true">
                <a:solidFill>
                  <a:srgbClr val="000000"/>
                </a:solidFill>
                <a:latin typeface="DM Sans Bold"/>
                <a:ea typeface="DM Sans Bold"/>
                <a:cs typeface="DM Sans Bold"/>
                <a:sym typeface="DM Sans Bold"/>
              </a:rPr>
              <a:t>Jumlah Hidden Layer</a:t>
            </a:r>
          </a:p>
          <a:p>
            <a:pPr algn="just">
              <a:lnSpc>
                <a:spcPts val="8730"/>
              </a:lnSpc>
            </a:pPr>
          </a:p>
        </p:txBody>
      </p:sp>
      <p:sp>
        <p:nvSpPr>
          <p:cNvPr name="TextBox 4" id="4"/>
          <p:cNvSpPr txBox="true"/>
          <p:nvPr/>
        </p:nvSpPr>
        <p:spPr>
          <a:xfrm rot="0">
            <a:off x="1504950" y="5525613"/>
            <a:ext cx="7025086" cy="2337435"/>
          </a:xfrm>
          <a:prstGeom prst="rect">
            <a:avLst/>
          </a:prstGeom>
        </p:spPr>
        <p:txBody>
          <a:bodyPr anchor="t" rtlCol="false" tIns="0" lIns="0" bIns="0" rIns="0">
            <a:spAutoFit/>
          </a:bodyPr>
          <a:lstStyle/>
          <a:p>
            <a:pPr algn="l" marL="0" indent="0" lvl="0">
              <a:lnSpc>
                <a:spcPts val="3104"/>
              </a:lnSpc>
              <a:spcBef>
                <a:spcPct val="0"/>
              </a:spcBef>
            </a:pPr>
            <a:r>
              <a:rPr lang="en-US" sz="2299" spc="137">
                <a:solidFill>
                  <a:srgbClr val="000000"/>
                </a:solidFill>
                <a:latin typeface="DM Sans"/>
                <a:ea typeface="DM Sans"/>
                <a:cs typeface="DM Sans"/>
                <a:sym typeface="DM Sans"/>
              </a:rPr>
              <a:t>Arsitektur model CNN ini menggunakan 3 lapisan konvolusi yang diikuti oleh 1 lapisan dense (fully connected) untuk menghasilkan output. Model ini tidak memiliki lapisan tersembunyi (hidden layers) secara eksplisit di luar lapisan konvolusi dan lapisan dense.</a:t>
            </a:r>
          </a:p>
        </p:txBody>
      </p:sp>
      <p:grpSp>
        <p:nvGrpSpPr>
          <p:cNvPr name="Group 5" id="5"/>
          <p:cNvGrpSpPr/>
          <p:nvPr/>
        </p:nvGrpSpPr>
        <p:grpSpPr>
          <a:xfrm rot="0">
            <a:off x="9785769" y="2516693"/>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301953" y="337073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785769" y="5208780"/>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10301953" y="6064215"/>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3" id="13"/>
          <p:cNvSpPr txBox="true"/>
          <p:nvPr/>
        </p:nvSpPr>
        <p:spPr>
          <a:xfrm rot="0">
            <a:off x="12029189" y="3048792"/>
            <a:ext cx="4132127" cy="1000126"/>
          </a:xfrm>
          <a:prstGeom prst="rect">
            <a:avLst/>
          </a:prstGeom>
        </p:spPr>
        <p:txBody>
          <a:bodyPr anchor="t" rtlCol="false" tIns="0" lIns="0" bIns="0" rIns="0">
            <a:spAutoFit/>
          </a:bodyPr>
          <a:lstStyle/>
          <a:p>
            <a:pPr algn="just" marL="0" indent="0" lvl="0">
              <a:lnSpc>
                <a:spcPts val="4049"/>
              </a:lnSpc>
              <a:spcBef>
                <a:spcPct val="0"/>
              </a:spcBef>
            </a:pPr>
            <a:r>
              <a:rPr lang="en-US" sz="2999" spc="47">
                <a:solidFill>
                  <a:srgbClr val="000000"/>
                </a:solidFill>
                <a:latin typeface="DM Sans"/>
                <a:ea typeface="DM Sans"/>
                <a:cs typeface="DM Sans"/>
                <a:sym typeface="DM Sans"/>
              </a:rPr>
              <a:t>Jumlah hidden layer: 3 (lapisan konvolusi)</a:t>
            </a:r>
          </a:p>
        </p:txBody>
      </p:sp>
      <p:sp>
        <p:nvSpPr>
          <p:cNvPr name="TextBox 14" id="14"/>
          <p:cNvSpPr txBox="true"/>
          <p:nvPr/>
        </p:nvSpPr>
        <p:spPr>
          <a:xfrm rot="0">
            <a:off x="12029189" y="5525613"/>
            <a:ext cx="4132127" cy="1413510"/>
          </a:xfrm>
          <a:prstGeom prst="rect">
            <a:avLst/>
          </a:prstGeom>
        </p:spPr>
        <p:txBody>
          <a:bodyPr anchor="t" rtlCol="false" tIns="0" lIns="0" bIns="0" rIns="0">
            <a:spAutoFit/>
          </a:bodyPr>
          <a:lstStyle/>
          <a:p>
            <a:pPr algn="just" marL="0" indent="0" lvl="0">
              <a:lnSpc>
                <a:spcPts val="3780"/>
              </a:lnSpc>
              <a:spcBef>
                <a:spcPct val="0"/>
              </a:spcBef>
            </a:pPr>
            <a:r>
              <a:rPr lang="en-US" sz="2800" spc="44">
                <a:solidFill>
                  <a:srgbClr val="000000"/>
                </a:solidFill>
                <a:latin typeface="DM Sans"/>
                <a:ea typeface="DM Sans"/>
                <a:cs typeface="DM Sans"/>
                <a:sym typeface="DM Sans"/>
              </a:rPr>
              <a:t>Lapisan tambahan: 1 lapisan dense (untuk output)</a:t>
            </a:r>
          </a:p>
        </p:txBody>
      </p:sp>
      <p:sp>
        <p:nvSpPr>
          <p:cNvPr name="Freeform 15" id="1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51906" y="1219200"/>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Jumlah Fitur</a:t>
            </a:r>
          </a:p>
        </p:txBody>
      </p:sp>
      <p:sp>
        <p:nvSpPr>
          <p:cNvPr name="TextBox 6" id="6"/>
          <p:cNvSpPr txBox="true"/>
          <p:nvPr/>
        </p:nvSpPr>
        <p:spPr>
          <a:xfrm rot="0">
            <a:off x="1244168" y="2358390"/>
            <a:ext cx="7707571" cy="6998970"/>
          </a:xfrm>
          <a:prstGeom prst="rect">
            <a:avLst/>
          </a:prstGeom>
        </p:spPr>
        <p:txBody>
          <a:bodyPr anchor="t" rtlCol="false" tIns="0" lIns="0" bIns="0" rIns="0">
            <a:spAutoFit/>
          </a:bodyPr>
          <a:lstStyle/>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pertama (Conv2D): 32 filter</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kedua (Conv2D): 64 filter</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ketiga (Conv2D): 64 filter</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fully connected (Dense): 64 unit</a:t>
            </a:r>
          </a:p>
          <a:p>
            <a:pPr algn="l">
              <a:lnSpc>
                <a:spcPts val="3509"/>
              </a:lnSpc>
            </a:pPr>
          </a:p>
          <a:p>
            <a:pPr algn="l">
              <a:lnSpc>
                <a:spcPts val="3509"/>
              </a:lnSpc>
            </a:pPr>
            <a:r>
              <a:rPr lang="en-US" sz="2599" spc="155">
                <a:solidFill>
                  <a:srgbClr val="000000"/>
                </a:solidFill>
                <a:latin typeface="DM Sans"/>
                <a:ea typeface="DM Sans"/>
                <a:cs typeface="DM Sans"/>
                <a:sym typeface="DM Sans"/>
              </a:rPr>
              <a:t>Sehingga, jumlah total hidden node pada lapisan tersembunyi (konvolusi + fully connected) adalah:</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pertama: 32 unit</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kedua: 64 unit</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konvolusi ketiga: 64 unit</a:t>
            </a:r>
          </a:p>
          <a:p>
            <a:pPr algn="l" marL="561336" indent="-280668" lvl="1">
              <a:lnSpc>
                <a:spcPts val="3509"/>
              </a:lnSpc>
              <a:buFont typeface="Arial"/>
              <a:buChar char="•"/>
            </a:pPr>
            <a:r>
              <a:rPr lang="en-US" sz="2599" spc="155">
                <a:solidFill>
                  <a:srgbClr val="000000"/>
                </a:solidFill>
                <a:latin typeface="DM Sans"/>
                <a:ea typeface="DM Sans"/>
                <a:cs typeface="DM Sans"/>
                <a:sym typeface="DM Sans"/>
              </a:rPr>
              <a:t>Lapisan dense: 64 unit</a:t>
            </a:r>
          </a:p>
          <a:p>
            <a:pPr algn="l" marL="0" indent="0" lvl="0">
              <a:lnSpc>
                <a:spcPts val="350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051122" y="1534980"/>
            <a:ext cx="10014901" cy="2623820"/>
          </a:xfrm>
          <a:prstGeom prst="rect">
            <a:avLst/>
          </a:prstGeom>
        </p:spPr>
        <p:txBody>
          <a:bodyPr anchor="t" rtlCol="false" tIns="0" lIns="0" bIns="0" rIns="0">
            <a:spAutoFit/>
          </a:bodyPr>
          <a:lstStyle/>
          <a:p>
            <a:pPr algn="ctr">
              <a:lnSpc>
                <a:spcPts val="6789"/>
              </a:lnSpc>
            </a:pPr>
            <a:r>
              <a:rPr lang="en-US" sz="6999" b="true">
                <a:solidFill>
                  <a:srgbClr val="000000"/>
                </a:solidFill>
                <a:latin typeface="DM Sans Bold"/>
                <a:ea typeface="DM Sans Bold"/>
                <a:cs typeface="DM Sans Bold"/>
                <a:sym typeface="DM Sans Bold"/>
              </a:rPr>
              <a:t>Jumlah Total Bobot (Weight)</a:t>
            </a:r>
          </a:p>
          <a:p>
            <a:pPr algn="ctr">
              <a:lnSpc>
                <a:spcPts val="6789"/>
              </a:lnSpc>
            </a:pPr>
          </a:p>
        </p:txBody>
      </p:sp>
      <p:sp>
        <p:nvSpPr>
          <p:cNvPr name="TextBox 4" id="4"/>
          <p:cNvSpPr txBox="true"/>
          <p:nvPr/>
        </p:nvSpPr>
        <p:spPr>
          <a:xfrm rot="0">
            <a:off x="4221977" y="3997140"/>
            <a:ext cx="9844046" cy="5562600"/>
          </a:xfrm>
          <a:prstGeom prst="rect">
            <a:avLst/>
          </a:prstGeom>
        </p:spPr>
        <p:txBody>
          <a:bodyPr anchor="t" rtlCol="false" tIns="0" lIns="0" bIns="0" rIns="0">
            <a:spAutoFit/>
          </a:bodyPr>
          <a:lstStyle/>
          <a:p>
            <a:pPr algn="l" marL="0" indent="0" lvl="0">
              <a:lnSpc>
                <a:spcPts val="3375"/>
              </a:lnSpc>
              <a:spcBef>
                <a:spcPct val="0"/>
              </a:spcBef>
            </a:pPr>
            <a:r>
              <a:rPr lang="en-US" sz="2500" spc="150">
                <a:solidFill>
                  <a:srgbClr val="000000"/>
                </a:solidFill>
                <a:latin typeface="DM Sans"/>
                <a:ea typeface="DM Sans"/>
                <a:cs typeface="DM Sans"/>
                <a:sym typeface="DM Sans"/>
              </a:rPr>
              <a:t>J</a:t>
            </a:r>
            <a:r>
              <a:rPr lang="en-US" sz="2500" spc="150" u="none">
                <a:solidFill>
                  <a:srgbClr val="000000"/>
                </a:solidFill>
                <a:latin typeface="DM Sans"/>
                <a:ea typeface="DM Sans"/>
                <a:cs typeface="DM Sans"/>
                <a:sym typeface="DM Sans"/>
              </a:rPr>
              <a:t>umlah total bobot dalam model dihitung berdasarkan jumlah filter dan unit pada setiap lapisan. Berikut perhitungannya:</a:t>
            </a:r>
          </a:p>
          <a:p>
            <a:pPr algn="l" marL="539751" indent="-269876" lvl="1">
              <a:lnSpc>
                <a:spcPts val="3375"/>
              </a:lnSpc>
              <a:spcBef>
                <a:spcPct val="0"/>
              </a:spcBef>
              <a:buAutoNum type="arabicPeriod" startAt="1"/>
            </a:pPr>
            <a:r>
              <a:rPr lang="en-US" sz="2500" spc="150" u="none">
                <a:solidFill>
                  <a:srgbClr val="000000"/>
                </a:solidFill>
                <a:latin typeface="DM Sans"/>
                <a:ea typeface="DM Sans"/>
                <a:cs typeface="DM Sans"/>
                <a:sym typeface="DM Sans"/>
              </a:rPr>
              <a:t>Lapisan konvolusi pertama: (3x3x3 + 1) * 32 = 896 bobot</a:t>
            </a:r>
          </a:p>
          <a:p>
            <a:pPr algn="l" marL="539751" indent="-269876" lvl="1">
              <a:lnSpc>
                <a:spcPts val="3375"/>
              </a:lnSpc>
              <a:spcBef>
                <a:spcPct val="0"/>
              </a:spcBef>
              <a:buAutoNum type="arabicPeriod" startAt="1"/>
            </a:pPr>
            <a:r>
              <a:rPr lang="en-US" sz="2500" spc="150" u="none">
                <a:solidFill>
                  <a:srgbClr val="000000"/>
                </a:solidFill>
                <a:latin typeface="DM Sans"/>
                <a:ea typeface="DM Sans"/>
                <a:cs typeface="DM Sans"/>
                <a:sym typeface="DM Sans"/>
              </a:rPr>
              <a:t>Lapisan konvolusi kedua: (3x3x32 + 1) * 64 = 18,496 bobot</a:t>
            </a:r>
          </a:p>
          <a:p>
            <a:pPr algn="l" marL="539751" indent="-269876" lvl="1">
              <a:lnSpc>
                <a:spcPts val="3375"/>
              </a:lnSpc>
              <a:spcBef>
                <a:spcPct val="0"/>
              </a:spcBef>
              <a:buAutoNum type="arabicPeriod" startAt="1"/>
            </a:pPr>
            <a:r>
              <a:rPr lang="en-US" sz="2500" spc="150" u="none">
                <a:solidFill>
                  <a:srgbClr val="000000"/>
                </a:solidFill>
                <a:latin typeface="DM Sans"/>
                <a:ea typeface="DM Sans"/>
                <a:cs typeface="DM Sans"/>
                <a:sym typeface="DM Sans"/>
              </a:rPr>
              <a:t>Lapisan konvolusi ketiga: (3x3x64 + 1) * 64 = 36,928 bobot</a:t>
            </a:r>
          </a:p>
          <a:p>
            <a:pPr algn="l" marL="539751" indent="-269876" lvl="1">
              <a:lnSpc>
                <a:spcPts val="3375"/>
              </a:lnSpc>
              <a:spcBef>
                <a:spcPct val="0"/>
              </a:spcBef>
              <a:buAutoNum type="arabicPeriod" startAt="1"/>
            </a:pPr>
            <a:r>
              <a:rPr lang="en-US" sz="2500" spc="150" u="none">
                <a:solidFill>
                  <a:srgbClr val="000000"/>
                </a:solidFill>
                <a:latin typeface="DM Sans"/>
                <a:ea typeface="DM Sans"/>
                <a:cs typeface="DM Sans"/>
                <a:sym typeface="DM Sans"/>
              </a:rPr>
              <a:t>Lapisan fully connected: (16x16x64 + 1) * 64 = 1,048,576 bobot</a:t>
            </a:r>
          </a:p>
          <a:p>
            <a:pPr algn="l" marL="539751" indent="-269876" lvl="1">
              <a:lnSpc>
                <a:spcPts val="3375"/>
              </a:lnSpc>
              <a:spcBef>
                <a:spcPct val="0"/>
              </a:spcBef>
              <a:buAutoNum type="arabicPeriod" startAt="1"/>
            </a:pPr>
            <a:r>
              <a:rPr lang="en-US" sz="2500" spc="150" u="none">
                <a:solidFill>
                  <a:srgbClr val="000000"/>
                </a:solidFill>
                <a:latin typeface="DM Sans"/>
                <a:ea typeface="DM Sans"/>
                <a:cs typeface="DM Sans"/>
                <a:sym typeface="DM Sans"/>
              </a:rPr>
              <a:t>Lapisan output: (64 + 1) * 10 = 650 bobot</a:t>
            </a:r>
          </a:p>
          <a:p>
            <a:pPr algn="l" marL="0" indent="0" lvl="0">
              <a:lnSpc>
                <a:spcPts val="3375"/>
              </a:lnSpc>
              <a:spcBef>
                <a:spcPct val="0"/>
              </a:spcBef>
            </a:pPr>
            <a:r>
              <a:rPr lang="en-US" sz="2500" spc="150" u="none">
                <a:solidFill>
                  <a:srgbClr val="000000"/>
                </a:solidFill>
                <a:latin typeface="DM Sans"/>
                <a:ea typeface="DM Sans"/>
                <a:cs typeface="DM Sans"/>
                <a:sym typeface="DM Sans"/>
              </a:rPr>
              <a:t>Jumlah total bobot = 1,105,546 bobot.</a:t>
            </a:r>
          </a:p>
          <a:p>
            <a:pPr algn="ctr" marL="0" indent="0" lvl="0">
              <a:lnSpc>
                <a:spcPts val="3375"/>
              </a:lnSpc>
              <a:spcBef>
                <a:spcPct val="0"/>
              </a:spcBef>
            </a:pP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3493371" y="2606989"/>
            <a:ext cx="11301259" cy="4661769"/>
          </a:xfrm>
          <a:custGeom>
            <a:avLst/>
            <a:gdLst/>
            <a:ahLst/>
            <a:cxnLst/>
            <a:rect r="r" b="b" t="t" l="l"/>
            <a:pathLst>
              <a:path h="4661769" w="11301259">
                <a:moveTo>
                  <a:pt x="0" y="0"/>
                </a:moveTo>
                <a:lnTo>
                  <a:pt x="11301258" y="0"/>
                </a:lnTo>
                <a:lnTo>
                  <a:pt x="11301258" y="4661769"/>
                </a:lnTo>
                <a:lnTo>
                  <a:pt x="0" y="4661769"/>
                </a:lnTo>
                <a:lnTo>
                  <a:pt x="0" y="0"/>
                </a:lnTo>
                <a:close/>
              </a:path>
            </a:pathLst>
          </a:custGeom>
          <a:blipFill>
            <a:blip r:embed="rId29"/>
            <a:stretch>
              <a:fillRect l="0" t="0" r="0" b="0"/>
            </a:stretch>
          </a:blipFill>
        </p:spPr>
      </p:sp>
      <p:sp>
        <p:nvSpPr>
          <p:cNvPr name="TextBox 17" id="17"/>
          <p:cNvSpPr txBox="true"/>
          <p:nvPr/>
        </p:nvSpPr>
        <p:spPr>
          <a:xfrm rot="0">
            <a:off x="4136549" y="727211"/>
            <a:ext cx="10014901"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Visualisasi Hasil Training</a:t>
            </a:r>
          </a:p>
        </p:txBody>
      </p:sp>
      <p:sp>
        <p:nvSpPr>
          <p:cNvPr name="TextBox 18" id="18"/>
          <p:cNvSpPr txBox="true"/>
          <p:nvPr/>
        </p:nvSpPr>
        <p:spPr>
          <a:xfrm rot="0">
            <a:off x="2846254" y="7344958"/>
            <a:ext cx="12862249" cy="2743200"/>
          </a:xfrm>
          <a:prstGeom prst="rect">
            <a:avLst/>
          </a:prstGeom>
        </p:spPr>
        <p:txBody>
          <a:bodyPr anchor="t" rtlCol="false" tIns="0" lIns="0" bIns="0" rIns="0">
            <a:spAutoFit/>
          </a:bodyPr>
          <a:lstStyle/>
          <a:p>
            <a:pPr algn="l" marL="431804" indent="-215902" lvl="1">
              <a:lnSpc>
                <a:spcPts val="2700"/>
              </a:lnSpc>
              <a:buFont typeface="Arial"/>
              <a:buChar char="•"/>
            </a:pPr>
            <a:r>
              <a:rPr lang="en-US" sz="2000" spc="120">
                <a:solidFill>
                  <a:srgbClr val="000000"/>
                </a:solidFill>
                <a:latin typeface="DM Sans"/>
                <a:ea typeface="DM Sans"/>
                <a:cs typeface="DM Sans"/>
                <a:sym typeface="DM Sans"/>
              </a:rPr>
              <a:t>Grafik Akurasi Model: Menampilkan perbandingan akurasi antara data pelatihan (training) dan data validasi (validation) selama 10 epoch. Akurasi pada data pelatihan (garis biru) terus meningkat, sedangkan pada data validasi (garis oranye) mulai stabil setelah beberapa epoch.</a:t>
            </a:r>
          </a:p>
          <a:p>
            <a:pPr algn="l" marL="431804" indent="-215902" lvl="1">
              <a:lnSpc>
                <a:spcPts val="2700"/>
              </a:lnSpc>
              <a:spcBef>
                <a:spcPct val="0"/>
              </a:spcBef>
              <a:buFont typeface="Arial"/>
              <a:buChar char="•"/>
            </a:pPr>
            <a:r>
              <a:rPr lang="en-US" sz="2000" spc="120">
                <a:solidFill>
                  <a:srgbClr val="000000"/>
                </a:solidFill>
                <a:latin typeface="DM Sans"/>
                <a:ea typeface="DM Sans"/>
                <a:cs typeface="DM Sans"/>
                <a:sym typeface="DM Sans"/>
              </a:rPr>
              <a:t>Grafik Loss Model: Menampilkan perbandingan nilai loss antara data pelatihan dan validasi. Loss untuk data pelatihan (garis biru) terus menurun, menunjukkan peningkatan performa model, sementara loss untuk data validasi (garis oranye) juga turun, tetapi dengan fluktuasi yang lebih besar.</a:t>
            </a:r>
          </a:p>
          <a:p>
            <a:pPr algn="ctr" marL="0" indent="0" lvl="0">
              <a:lnSpc>
                <a:spcPts val="270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461758"/>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Kesimpulan</a:t>
            </a:r>
          </a:p>
        </p:txBody>
      </p:sp>
      <p:sp>
        <p:nvSpPr>
          <p:cNvPr name="TextBox 6" id="6"/>
          <p:cNvSpPr txBox="true"/>
          <p:nvPr/>
        </p:nvSpPr>
        <p:spPr>
          <a:xfrm rot="0">
            <a:off x="1504950" y="2980702"/>
            <a:ext cx="7707571" cy="6633210"/>
          </a:xfrm>
          <a:prstGeom prst="rect">
            <a:avLst/>
          </a:prstGeom>
        </p:spPr>
        <p:txBody>
          <a:bodyPr anchor="t" rtlCol="false" tIns="0" lIns="0" bIns="0" rIns="0">
            <a:spAutoFit/>
          </a:bodyPr>
          <a:lstStyle/>
          <a:p>
            <a:pPr algn="l">
              <a:lnSpc>
                <a:spcPts val="3104"/>
              </a:lnSpc>
            </a:pPr>
            <a:r>
              <a:rPr lang="en-US" sz="2299" spc="137">
                <a:solidFill>
                  <a:srgbClr val="000000"/>
                </a:solidFill>
                <a:latin typeface="DM Sans"/>
                <a:ea typeface="DM Sans"/>
                <a:cs typeface="DM Sans"/>
                <a:sym typeface="DM Sans"/>
              </a:rPr>
              <a:t>Kasus klasifikasi gambar multikelas dengan dataset CIFAR-10 menunjukkan efektivitas penggunaan Convolutional Neural Network (CNN) untuk mengenali berbagai objek, seperti pesawat, mobil, dan burung. Model ini menggunakan lapisan konvolusi untuk ekstraksi fitur, diikuti oleh lapisan fully connected untuk klasifikasi. Dengan fungsi aktivasi ReLU dan Softmax di output, model dapat mengklasifikasikan gambar ke dalam 10 kelas. Optimasi menggunakan Adam mempercepat pelatihan, dan total 1,105,546 bobot memungkinkan model menangani kompleksitas data. Secara keseluruhan, proyek ini memperlihatkan penerapan CNN pada dataset gambar sederhana untuk tugas klasifikasi multikelas.</a:t>
            </a:r>
          </a:p>
          <a:p>
            <a:pPr algn="l" marL="0" indent="0" lvl="0">
              <a:lnSpc>
                <a:spcPts val="310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Jenis Kasus</a:t>
            </a:r>
          </a:p>
        </p:txBody>
      </p:sp>
      <p:sp>
        <p:nvSpPr>
          <p:cNvPr name="TextBox 5" id="5"/>
          <p:cNvSpPr txBox="true"/>
          <p:nvPr/>
        </p:nvSpPr>
        <p:spPr>
          <a:xfrm rot="0">
            <a:off x="1504950" y="4798032"/>
            <a:ext cx="7707571" cy="427101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Jenis kasus yang diterapkan dalam proyek ini adalah klasifikasi gambar multikelas. Model bertujuan untuk mengklasifikasikan gambar-gambar ke dalam salah satu dari 10 kelas yang sudah ditentukan. Setiap gambar dalam dataset CIFAR-10 termasuk dalam salah satu kelas, dan tugas model adalah memprediksi kelas tersebut.</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Dataset Yang Digunakan</a:t>
            </a:r>
          </a:p>
        </p:txBody>
      </p:sp>
      <p:sp>
        <p:nvSpPr>
          <p:cNvPr name="TextBox 5" id="5"/>
          <p:cNvSpPr txBox="true"/>
          <p:nvPr/>
        </p:nvSpPr>
        <p:spPr>
          <a:xfrm rot="0">
            <a:off x="1504950" y="4798032"/>
            <a:ext cx="7707571" cy="5223510"/>
          </a:xfrm>
          <a:prstGeom prst="rect">
            <a:avLst/>
          </a:prstGeom>
        </p:spPr>
        <p:txBody>
          <a:bodyPr anchor="t" rtlCol="false" tIns="0" lIns="0" bIns="0" rIns="0">
            <a:spAutoFit/>
          </a:bodyPr>
          <a:lstStyle/>
          <a:p>
            <a:pPr algn="l">
              <a:lnSpc>
                <a:spcPts val="3779"/>
              </a:lnSpc>
            </a:pPr>
            <a:r>
              <a:rPr lang="en-US" sz="2799" spc="167">
                <a:solidFill>
                  <a:srgbClr val="000000"/>
                </a:solidFill>
                <a:latin typeface="DM Sans"/>
                <a:ea typeface="DM Sans"/>
                <a:cs typeface="DM Sans"/>
                <a:sym typeface="DM Sans"/>
              </a:rPr>
              <a:t>Dataset yang digunakan dalam proyek ini adalah CIFAR-10. Dataset ini terdiri dari gambar-gambar berukuran kecil (32x32 piksel) yang sudah dikelompokkan dalam 10 kategori. Dataset CIFAR-10 adalah dataset yang sering digunakan dalam pengembangan dan evaluasi model-model komputer vision.</a:t>
            </a:r>
          </a:p>
          <a:p>
            <a:pPr algn="l">
              <a:lnSpc>
                <a:spcPts val="3779"/>
              </a:lnSpc>
            </a:pPr>
          </a:p>
          <a:p>
            <a:pPr algn="l">
              <a:lnSpc>
                <a:spcPts val="3779"/>
              </a:lnSpc>
            </a:pPr>
            <a:r>
              <a:rPr lang="en-US" sz="2799" spc="167">
                <a:solidFill>
                  <a:srgbClr val="000000"/>
                </a:solidFill>
                <a:latin typeface="DM Sans"/>
                <a:ea typeface="DM Sans"/>
                <a:cs typeface="DM Sans"/>
                <a:sym typeface="DM Sans"/>
              </a:rPr>
              <a:t>Link Dataset: CIFAR-10 Dataset</a:t>
            </a:r>
          </a:p>
          <a:p>
            <a:pPr algn="l" marL="0" indent="0" lvl="0">
              <a:lnSpc>
                <a:spcPts val="377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898168"/>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Jumlah Fitur</a:t>
            </a:r>
          </a:p>
        </p:txBody>
      </p:sp>
      <p:sp>
        <p:nvSpPr>
          <p:cNvPr name="TextBox 6" id="6"/>
          <p:cNvSpPr txBox="true"/>
          <p:nvPr/>
        </p:nvSpPr>
        <p:spPr>
          <a:xfrm rot="0">
            <a:off x="1504950" y="4798032"/>
            <a:ext cx="7707571" cy="188976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Setiap gambar dalam dataset CIFAR-10 memiliki dimensi 32x32 piksel dengan 3 kanal warna (RGB). Oleh karena itu, setiap gambar memiliki 32 * 32 * 3 = 3,072 fitur.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Jumlah Label</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381216"/>
            <a:ext cx="264649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Pesawat</a:t>
            </a:r>
          </a:p>
        </p:txBody>
      </p:sp>
      <p:sp>
        <p:nvSpPr>
          <p:cNvPr name="TextBox 20" id="20"/>
          <p:cNvSpPr txBox="true"/>
          <p:nvPr/>
        </p:nvSpPr>
        <p:spPr>
          <a:xfrm rot="0">
            <a:off x="5948468" y="6381216"/>
            <a:ext cx="273286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Mobil</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381216"/>
            <a:ext cx="2747991"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Burung</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381216"/>
            <a:ext cx="264649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Kucing</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Jumlah Label</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05</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06</a:t>
            </a:r>
          </a:p>
        </p:txBody>
      </p:sp>
      <p:sp>
        <p:nvSpPr>
          <p:cNvPr name="TextBox 19" id="19"/>
          <p:cNvSpPr txBox="true"/>
          <p:nvPr/>
        </p:nvSpPr>
        <p:spPr>
          <a:xfrm rot="0">
            <a:off x="2227066" y="6381216"/>
            <a:ext cx="264649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Rusa</a:t>
            </a:r>
          </a:p>
        </p:txBody>
      </p:sp>
      <p:sp>
        <p:nvSpPr>
          <p:cNvPr name="TextBox 20" id="20"/>
          <p:cNvSpPr txBox="true"/>
          <p:nvPr/>
        </p:nvSpPr>
        <p:spPr>
          <a:xfrm rot="0">
            <a:off x="5948468" y="6381216"/>
            <a:ext cx="273286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Anjing</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07</a:t>
            </a:r>
          </a:p>
        </p:txBody>
      </p:sp>
      <p:sp>
        <p:nvSpPr>
          <p:cNvPr name="TextBox 22" id="22"/>
          <p:cNvSpPr txBox="true"/>
          <p:nvPr/>
        </p:nvSpPr>
        <p:spPr>
          <a:xfrm rot="0">
            <a:off x="9671930" y="6381216"/>
            <a:ext cx="2747991"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Katak</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08</a:t>
            </a:r>
          </a:p>
        </p:txBody>
      </p:sp>
      <p:sp>
        <p:nvSpPr>
          <p:cNvPr name="TextBox 24" id="24"/>
          <p:cNvSpPr txBox="true"/>
          <p:nvPr/>
        </p:nvSpPr>
        <p:spPr>
          <a:xfrm rot="0">
            <a:off x="13414442" y="6381216"/>
            <a:ext cx="264649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Kuda</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11618225" y="4820082"/>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0" id="10"/>
          <p:cNvSpPr txBox="true"/>
          <p:nvPr/>
        </p:nvSpPr>
        <p:spPr>
          <a:xfrm rot="0">
            <a:off x="4732501" y="2459889"/>
            <a:ext cx="8822997"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Jumlah Label</a:t>
            </a:r>
          </a:p>
        </p:txBody>
      </p:sp>
      <p:sp>
        <p:nvSpPr>
          <p:cNvPr name="TextBox 11" id="11"/>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09</a:t>
            </a:r>
          </a:p>
        </p:txBody>
      </p:sp>
      <p:sp>
        <p:nvSpPr>
          <p:cNvPr name="TextBox 12" id="12"/>
          <p:cNvSpPr txBox="true"/>
          <p:nvPr/>
        </p:nvSpPr>
        <p:spPr>
          <a:xfrm rot="0">
            <a:off x="5948468" y="6381216"/>
            <a:ext cx="2732862"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Kapal</a:t>
            </a:r>
          </a:p>
        </p:txBody>
      </p:sp>
      <p:sp>
        <p:nvSpPr>
          <p:cNvPr name="TextBox 13" id="13"/>
          <p:cNvSpPr txBox="true"/>
          <p:nvPr/>
        </p:nvSpPr>
        <p:spPr>
          <a:xfrm rot="0">
            <a:off x="11618225" y="5502693"/>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10</a:t>
            </a:r>
          </a:p>
        </p:txBody>
      </p:sp>
      <p:sp>
        <p:nvSpPr>
          <p:cNvPr name="TextBox 14" id="14"/>
          <p:cNvSpPr txBox="true"/>
          <p:nvPr/>
        </p:nvSpPr>
        <p:spPr>
          <a:xfrm rot="0">
            <a:off x="11618225" y="6267869"/>
            <a:ext cx="2747991" cy="664083"/>
          </a:xfrm>
          <a:prstGeom prst="rect">
            <a:avLst/>
          </a:prstGeom>
        </p:spPr>
        <p:txBody>
          <a:bodyPr anchor="t" rtlCol="false" tIns="0" lIns="0" bIns="0" rIns="0">
            <a:spAutoFit/>
          </a:bodyPr>
          <a:lstStyle/>
          <a:p>
            <a:pPr algn="l">
              <a:lnSpc>
                <a:spcPts val="5616"/>
              </a:lnSpc>
            </a:pPr>
            <a:r>
              <a:rPr lang="en-US" sz="3600">
                <a:solidFill>
                  <a:srgbClr val="000000"/>
                </a:solidFill>
                <a:latin typeface="DM Sans"/>
                <a:ea typeface="DM Sans"/>
                <a:cs typeface="DM Sans"/>
                <a:sym typeface="DM Sans"/>
              </a:rPr>
              <a:t>Truk</a:t>
            </a:r>
          </a:p>
        </p:txBody>
      </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483029" y="1219200"/>
            <a:ext cx="8776271" cy="44919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Jenis Jaringan Saraf Tiruan yang digunakan</a:t>
            </a:r>
          </a:p>
          <a:p>
            <a:pPr algn="l">
              <a:lnSpc>
                <a:spcPts val="8730"/>
              </a:lnSpc>
            </a:pPr>
          </a:p>
        </p:txBody>
      </p:sp>
      <p:sp>
        <p:nvSpPr>
          <p:cNvPr name="TextBox 6" id="6"/>
          <p:cNvSpPr txBox="true"/>
          <p:nvPr/>
        </p:nvSpPr>
        <p:spPr>
          <a:xfrm rot="0">
            <a:off x="8659015" y="4798032"/>
            <a:ext cx="7707571" cy="379476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Untuk menangani tugas klasifikasi gambar, digunakan Convolutional Neural Network (CNN). CNN merupakan jenis jaringan saraf tiruan yang khusus digunakan untuk tugas pengolahan citra dan memiliki arsitektur yang terdiri dari lapisan konvolusi, pooling, dan fully connected (dense).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TextBox 11" id="11"/>
          <p:cNvSpPr txBox="true"/>
          <p:nvPr/>
        </p:nvSpPr>
        <p:spPr>
          <a:xfrm rot="0">
            <a:off x="1779609" y="2004777"/>
            <a:ext cx="8734111" cy="3387090"/>
          </a:xfrm>
          <a:prstGeom prst="rect">
            <a:avLst/>
          </a:prstGeom>
        </p:spPr>
        <p:txBody>
          <a:bodyPr anchor="t" rtlCol="false" tIns="0" lIns="0" bIns="0" rIns="0">
            <a:spAutoFit/>
          </a:bodyPr>
          <a:lstStyle/>
          <a:p>
            <a:pPr algn="ctr">
              <a:lnSpc>
                <a:spcPts val="8730"/>
              </a:lnSpc>
            </a:pPr>
            <a:r>
              <a:rPr lang="en-US" sz="9000" b="true">
                <a:solidFill>
                  <a:srgbClr val="000000"/>
                </a:solidFill>
                <a:latin typeface="DM Sans Bold"/>
                <a:ea typeface="DM Sans Bold"/>
                <a:cs typeface="DM Sans Bold"/>
                <a:sym typeface="DM Sans Bold"/>
              </a:rPr>
              <a:t>Jenis Optimisasi</a:t>
            </a:r>
          </a:p>
          <a:p>
            <a:pPr algn="l">
              <a:lnSpc>
                <a:spcPts val="8730"/>
              </a:lnSpc>
            </a:pPr>
          </a:p>
        </p:txBody>
      </p:sp>
      <p:sp>
        <p:nvSpPr>
          <p:cNvPr name="TextBox 12" id="12"/>
          <p:cNvSpPr txBox="true"/>
          <p:nvPr/>
        </p:nvSpPr>
        <p:spPr>
          <a:xfrm rot="0">
            <a:off x="1955595" y="5031159"/>
            <a:ext cx="7707571" cy="4651057"/>
          </a:xfrm>
          <a:prstGeom prst="rect">
            <a:avLst/>
          </a:prstGeom>
        </p:spPr>
        <p:txBody>
          <a:bodyPr anchor="t" rtlCol="false" tIns="0" lIns="0" bIns="0" rIns="0">
            <a:spAutoFit/>
          </a:bodyPr>
          <a:lstStyle/>
          <a:p>
            <a:pPr algn="l">
              <a:lnSpc>
                <a:spcPts val="3375"/>
              </a:lnSpc>
            </a:pPr>
            <a:r>
              <a:rPr lang="en-US" sz="2500" spc="150">
                <a:solidFill>
                  <a:srgbClr val="000000"/>
                </a:solidFill>
                <a:latin typeface="DM Sans"/>
                <a:ea typeface="DM Sans"/>
                <a:cs typeface="DM Sans"/>
                <a:sym typeface="DM Sans"/>
              </a:rPr>
              <a:t>Model ini menggunakan Adam Optimizer untuk optimisasi. Adam adalah algoritma optimasi berbasis gradien yang menggabungkan keuntungan dari dua metode optimasi sebelumnya, yaitu Momentum dan RMSProp. Adam sering digunakan karena efisiensinya dalam pengaturan parameter dan mempercepat konvergensi.</a:t>
            </a:r>
          </a:p>
          <a:p>
            <a:pPr algn="l">
              <a:lnSpc>
                <a:spcPts val="3375"/>
              </a:lnSpc>
            </a:pPr>
          </a:p>
          <a:p>
            <a:pPr algn="l">
              <a:lnSpc>
                <a:spcPts val="3375"/>
              </a:lnSpc>
            </a:pPr>
            <a:r>
              <a:rPr lang="en-US" sz="2500" spc="150">
                <a:solidFill>
                  <a:srgbClr val="000000"/>
                </a:solidFill>
                <a:latin typeface="DM Sans"/>
                <a:ea typeface="DM Sans"/>
                <a:cs typeface="DM Sans"/>
                <a:sym typeface="DM Sans"/>
              </a:rPr>
              <a:t>Optimasi yang digunakan: Adam Optimizer</a:t>
            </a:r>
          </a:p>
          <a:p>
            <a:pPr algn="l" marL="0" indent="0" lvl="0">
              <a:lnSpc>
                <a:spcPts val="297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DAGXfveLIVY</dc:identifier>
  <dcterms:modified xsi:type="dcterms:W3CDTF">2011-08-01T06:04:30Z</dcterms:modified>
  <cp:revision>1</cp:revision>
  <dc:title>Blue Doodle Project Presentation</dc:title>
</cp:coreProperties>
</file>