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00CC00"/>
    <a:srgbClr val="993366"/>
    <a:srgbClr val="D60093"/>
    <a:srgbClr val="CCFF33"/>
    <a:srgbClr val="FFFF66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79" autoAdjust="0"/>
    <p:restoredTop sz="94660"/>
  </p:normalViewPr>
  <p:slideViewPr>
    <p:cSldViewPr snapToGrid="0">
      <p:cViewPr>
        <p:scale>
          <a:sx n="80" d="100"/>
          <a:sy n="80" d="100"/>
        </p:scale>
        <p:origin x="79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3E47-56CE-4CFF-9E53-63D19B7D47F7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F363-8CF6-490E-A3A4-25DD388C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17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3E47-56CE-4CFF-9E53-63D19B7D47F7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F363-8CF6-490E-A3A4-25DD388C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1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3E47-56CE-4CFF-9E53-63D19B7D47F7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F363-8CF6-490E-A3A4-25DD388C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43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3E47-56CE-4CFF-9E53-63D19B7D47F7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F363-8CF6-490E-A3A4-25DD388C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92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3E47-56CE-4CFF-9E53-63D19B7D47F7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F363-8CF6-490E-A3A4-25DD388C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60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3E47-56CE-4CFF-9E53-63D19B7D47F7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F363-8CF6-490E-A3A4-25DD388C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51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3E47-56CE-4CFF-9E53-63D19B7D47F7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F363-8CF6-490E-A3A4-25DD388C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93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3E47-56CE-4CFF-9E53-63D19B7D47F7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F363-8CF6-490E-A3A4-25DD388C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06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3E47-56CE-4CFF-9E53-63D19B7D47F7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F363-8CF6-490E-A3A4-25DD388C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85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3E47-56CE-4CFF-9E53-63D19B7D47F7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F363-8CF6-490E-A3A4-25DD388C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54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3E47-56CE-4CFF-9E53-63D19B7D47F7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F363-8CF6-490E-A3A4-25DD388C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41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B3E47-56CE-4CFF-9E53-63D19B7D47F7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CF363-8CF6-490E-A3A4-25DD388C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51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ile.notion.so/f/f/6353a6de-1064-450e-96b4-a561283fd882/cc16408b-19f1-4653-838d-8db9c3a4cca2/zywa_transactions.sql?id=a7f13dca-7804-4623-b8b3-3def0178b014&amp;table=block&amp;spaceId=6353a6de-1064-450e-96b4-a561283fd882&amp;expirationTimestamp=1703368800000&amp;signature=ySyVo-zFZK9mBqfRG0b5uX3G5RVgEDiwXJIzdZu9BfI&amp;downloadName=zywa_transactions.sq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590187" y="5771382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D60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Analytics</a:t>
            </a:r>
            <a:r>
              <a:rPr lang="en-US" sz="32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Assignment</a:t>
            </a:r>
            <a:endParaRPr lang="en-IN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22629">
            <a:off x="-2338556" y="76190"/>
            <a:ext cx="9566880" cy="50165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183" y="198167"/>
            <a:ext cx="2522438" cy="7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4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96008"/>
            <a:ext cx="10946674" cy="17325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33" y="3796839"/>
            <a:ext cx="11532763" cy="21046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7330" y="211654"/>
            <a:ext cx="115240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Monthly Retention Rate:</a:t>
            </a:r>
          </a:p>
          <a:p>
            <a:pPr algn="ctr"/>
            <a:r>
              <a:rPr lang="en-US" sz="2000" dirty="0" smtClean="0">
                <a:latin typeface="Roboto" panose="02000000000000000000" pitchFamily="2" charset="0"/>
                <a:ea typeface="Roboto" panose="02000000000000000000" pitchFamily="2" charset="0"/>
              </a:rPr>
              <a:t>Monthly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Retention Rate, grouping users into monthly cohorts.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15070" y="3369017"/>
            <a:ext cx="5743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>
                <a:latin typeface="Roboto" panose="02000000000000000000" pitchFamily="2" charset="0"/>
                <a:ea typeface="Roboto" panose="02000000000000000000" pitchFamily="2" charset="0"/>
              </a:rPr>
              <a:t>Retention in terms of rate</a:t>
            </a:r>
            <a:endParaRPr lang="en-IN" sz="1600" u="sng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185080"/>
            <a:ext cx="11524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 will have to work on customer retention issue we are not able to retain customer </a:t>
            </a:r>
            <a:endParaRPr lang="en-IN" sz="1600" b="1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10297" y="1064094"/>
            <a:ext cx="4023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latin typeface="Roboto" panose="02000000000000000000" pitchFamily="2" charset="0"/>
                <a:ea typeface="Roboto" panose="02000000000000000000" pitchFamily="2" charset="0"/>
              </a:rPr>
              <a:t>Retention in terms of user</a:t>
            </a:r>
            <a:endParaRPr lang="en-IN" sz="1600" u="sng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57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2952750"/>
            <a:ext cx="9753600" cy="3905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96653" y="878305"/>
            <a:ext cx="597969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 smtClean="0">
                <a:solidFill>
                  <a:srgbClr val="00CC00"/>
                </a:solidFill>
              </a:rPr>
              <a:t>Q</a:t>
            </a:r>
            <a:r>
              <a:rPr lang="en-US" sz="16600" dirty="0" smtClean="0">
                <a:solidFill>
                  <a:schemeClr val="bg1"/>
                </a:solidFill>
              </a:rPr>
              <a:t> &amp; </a:t>
            </a:r>
            <a:r>
              <a:rPr lang="en-US" sz="16600" dirty="0" smtClean="0">
                <a:solidFill>
                  <a:srgbClr val="CC0066"/>
                </a:solidFill>
              </a:rPr>
              <a:t>A</a:t>
            </a:r>
            <a:endParaRPr lang="en-IN" sz="16600" dirty="0">
              <a:solidFill>
                <a:srgbClr val="CC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67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34526" y="1973179"/>
            <a:ext cx="25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345474" y="182880"/>
            <a:ext cx="952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D60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FEEDBACK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6632" y="1373014"/>
            <a:ext cx="104764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Understanding the features or columns in a dataset is crucial for gaining a thorough comprehension of the data. In the context of data analysis, knowing what each attribute represents allows for a more effective interpretation and utilization of the </a:t>
            </a:r>
            <a:r>
              <a:rPr lang="en-US" dirty="0" smtClean="0">
                <a:solidFill>
                  <a:schemeClr val="bg1"/>
                </a:solidFill>
              </a:rPr>
              <a:t>information hence having a clear description about features would really help in a better analysis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87235" y="6453051"/>
            <a:ext cx="11599816" cy="0"/>
          </a:xfrm>
          <a:prstGeom prst="line">
            <a:avLst/>
          </a:prstGeom>
          <a:ln>
            <a:solidFill>
              <a:srgbClr val="CC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00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6715" y="930442"/>
            <a:ext cx="864669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/>
              <a:t>Thank you </a:t>
            </a:r>
            <a:endParaRPr lang="en-IN" sz="11500" dirty="0"/>
          </a:p>
        </p:txBody>
      </p:sp>
      <p:sp>
        <p:nvSpPr>
          <p:cNvPr id="3" name="Rectangle 2"/>
          <p:cNvSpPr/>
          <p:nvPr/>
        </p:nvSpPr>
        <p:spPr>
          <a:xfrm>
            <a:off x="0" y="4844714"/>
            <a:ext cx="12192000" cy="21255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00" y="5118834"/>
            <a:ext cx="2522438" cy="7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9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00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888987" y="-112295"/>
            <a:ext cx="115342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Content</a:t>
            </a:r>
            <a:endParaRPr lang="en-US" sz="66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39855" y="1101571"/>
            <a:ext cx="643288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000" b="1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summary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Monthly </a:t>
            </a:r>
            <a:r>
              <a:rPr lang="en-IN" sz="20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transactions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Most Popular </a:t>
            </a:r>
            <a:r>
              <a:rPr lang="en-IN" sz="20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Products/Services</a:t>
            </a:r>
            <a:endParaRPr lang="en-IN" sz="2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000" b="1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Daily Revenue </a:t>
            </a:r>
            <a:r>
              <a:rPr lang="en-IN" sz="20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Trend</a:t>
            </a:r>
            <a:endParaRPr lang="en-IN" sz="2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000" b="1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Average Transaction Amount by Product </a:t>
            </a:r>
            <a:r>
              <a:rPr lang="en-US" sz="20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Category</a:t>
            </a:r>
            <a:endParaRPr lang="en-US" sz="2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Transaction Funnel </a:t>
            </a:r>
            <a:r>
              <a:rPr lang="en-IN" sz="20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Analysis</a:t>
            </a:r>
            <a:endParaRPr lang="en-IN" sz="2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000" b="1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Monthly Retention </a:t>
            </a:r>
            <a:r>
              <a:rPr lang="en-IN" sz="20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Rate</a:t>
            </a:r>
            <a:endParaRPr lang="en-IN" sz="2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000" b="1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Feedback</a:t>
            </a:r>
            <a:endParaRPr lang="en-IN" sz="2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63"/>
            <a:ext cx="4795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4821" y="0"/>
            <a:ext cx="10395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Dataset</a:t>
            </a:r>
            <a:endParaRPr lang="en-IN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5841" y="992330"/>
            <a:ext cx="11069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Here is the link of the data which we will be analyzing :</a:t>
            </a:r>
            <a:r>
              <a:rPr lang="en-US" sz="2400" dirty="0" smtClean="0">
                <a:solidFill>
                  <a:srgbClr val="D60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smtClean="0"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click me </a:t>
            </a:r>
            <a:endParaRPr lang="en-IN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524" y="1920240"/>
            <a:ext cx="113394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Dataset features in a gist:</a:t>
            </a:r>
          </a:p>
          <a:p>
            <a:r>
              <a:rPr lang="en-IN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Id</a:t>
            </a:r>
          </a:p>
          <a:p>
            <a:r>
              <a:rPr lang="en-IN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user_id</a:t>
            </a:r>
            <a:endParaRPr lang="en-IN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merchant_name</a:t>
            </a:r>
            <a:endParaRPr lang="en-IN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merchant_type</a:t>
            </a:r>
            <a:r>
              <a:rPr lang="en-IN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</a:p>
          <a:p>
            <a:r>
              <a:rPr lang="en-IN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mcc</a:t>
            </a:r>
            <a:endParaRPr lang="en-IN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transaction_amount</a:t>
            </a:r>
            <a:endParaRPr lang="en-IN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transaction_currency</a:t>
            </a:r>
            <a:endParaRPr lang="en-IN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billing_amount</a:t>
            </a:r>
            <a:endParaRPr lang="en-IN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billing_currency</a:t>
            </a:r>
            <a:endParaRPr lang="en-IN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transaction_status</a:t>
            </a:r>
            <a:endParaRPr lang="en-IN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transaction_timestamp</a:t>
            </a:r>
            <a:endParaRPr lang="en-IN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transaction_type</a:t>
            </a:r>
            <a:endParaRPr lang="en-IN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parent_transaction_id</a:t>
            </a:r>
            <a:r>
              <a:rPr lang="en-IN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IN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card_entry</a:t>
            </a:r>
            <a:endParaRPr lang="en-IN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dirty="0" err="1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purchase_date</a:t>
            </a:r>
            <a:endParaRPr lang="en-IN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480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505" y="128742"/>
            <a:ext cx="11855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Roboto" panose="02000000000000000000" pitchFamily="2" charset="0"/>
                <a:ea typeface="Roboto" panose="02000000000000000000" pitchFamily="2" charset="0"/>
              </a:rPr>
              <a:t>Monthly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transactions</a:t>
            </a:r>
          </a:p>
          <a:p>
            <a:pPr algn="ctr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H</a:t>
            </a:r>
            <a:r>
              <a:rPr lang="en-US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ow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much amount we have processed each month commutative and every month.</a:t>
            </a:r>
          </a:p>
          <a:p>
            <a:pPr algn="ctr"/>
            <a:endParaRPr lang="en-IN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06" y="1120155"/>
            <a:ext cx="9191114" cy="48626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46110" y="6309360"/>
            <a:ext cx="885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January has the highest sales amongst all there months </a:t>
            </a:r>
            <a:endParaRPr lang="en-IN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11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471" y="771244"/>
            <a:ext cx="9516803" cy="50680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63152" y="182536"/>
            <a:ext cx="816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Cumulative sales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90057" y="6058627"/>
            <a:ext cx="71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9933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cumulative sales of March gives us our total sales till date</a:t>
            </a:r>
            <a:endParaRPr lang="en-IN" dirty="0">
              <a:solidFill>
                <a:srgbClr val="99336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16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6884" y="172079"/>
            <a:ext cx="10975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Most Popular Products/Services:</a:t>
            </a:r>
          </a:p>
          <a:p>
            <a:pPr algn="ctr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Identify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the top 5 most popular products or services based on transaction counts.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238" y="1061532"/>
            <a:ext cx="9459645" cy="50108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78107" y="6224063"/>
            <a:ext cx="89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related to technology has the maximum sales indicating young audience 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19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97632"/>
            <a:ext cx="10485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Daily Revenue Trend:</a:t>
            </a: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V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isualize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the daily revenue trend over time.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63" y="743964"/>
            <a:ext cx="10547984" cy="54608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69124" y="6296298"/>
            <a:ext cx="964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There is a dip in sales on 17 march a close examination in this area is required </a:t>
            </a:r>
            <a:endParaRPr lang="en-IN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54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2926" y="100610"/>
            <a:ext cx="107766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Average Transaction Amount by Product Category:</a:t>
            </a:r>
          </a:p>
          <a:p>
            <a:pPr algn="ctr"/>
            <a:r>
              <a:rPr lang="en-US" dirty="0"/>
              <a:t>F</a:t>
            </a:r>
            <a:r>
              <a:rPr lang="en-US" dirty="0" smtClean="0"/>
              <a:t>ind </a:t>
            </a:r>
            <a:r>
              <a:rPr lang="en-US" dirty="0"/>
              <a:t>the average transaction amount for each product category.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23" y="867186"/>
            <a:ext cx="10672182" cy="53246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6389" y="6312039"/>
            <a:ext cx="977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 an average the products related to arts and Craft are a bit on the expensive side where as </a:t>
            </a:r>
            <a:endParaRPr lang="en-IN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49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011" y="256219"/>
            <a:ext cx="107576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Transaction Funnel Analysis:</a:t>
            </a:r>
          </a:p>
          <a:p>
            <a:pPr algn="ctr"/>
            <a:r>
              <a:rPr lang="en-US" sz="2000" dirty="0" smtClean="0"/>
              <a:t>analyze </a:t>
            </a:r>
            <a:r>
              <a:rPr lang="en-US" sz="2000" dirty="0"/>
              <a:t>the </a:t>
            </a:r>
            <a:r>
              <a:rPr lang="en-US" sz="2000" dirty="0" smtClean="0"/>
              <a:t>transaction funnel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11" y="902550"/>
            <a:ext cx="11435191" cy="54148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71555" y="962265"/>
            <a:ext cx="3344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Purchase funnel</a:t>
            </a:r>
            <a:endParaRPr lang="en-IN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7097" y="6317380"/>
            <a:ext cx="1103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Refunds  can be decreased by improving the overall satisfaction of the user with the product </a:t>
            </a:r>
            <a:endParaRPr lang="en-IN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63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267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Deepu</dc:creator>
  <cp:lastModifiedBy>Deepu</cp:lastModifiedBy>
  <cp:revision>29</cp:revision>
  <dcterms:created xsi:type="dcterms:W3CDTF">2023-12-22T16:34:49Z</dcterms:created>
  <dcterms:modified xsi:type="dcterms:W3CDTF">2023-12-23T16:44:22Z</dcterms:modified>
</cp:coreProperties>
</file>