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67"/>
  </p:normalViewPr>
  <p:slideViewPr>
    <p:cSldViewPr snapToGrid="0">
      <p:cViewPr varScale="1">
        <p:scale>
          <a:sx n="147" d="100"/>
          <a:sy n="147" d="100"/>
        </p:scale>
        <p:origin x="46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06201cc77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06201cc77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06201cc77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06201cc77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06201cc77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06201cc7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06201cc77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06201cc77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06201cc77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06201cc77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06201cc77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06201cc77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06201cc77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06201cc7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06201cc77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06201cc7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06201cc77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06201cc77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06201cc77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06201cc7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06201cc7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06201cc7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Everyone knows solar power is clean and green energy, which will make our earth become better. From the data we get, we can see that solar power can bring huge carbon offset and save energy and money not bought from utility companies. So are there possibility that we can reach the popularization of solar power? Yes, there are. From the data we got, there is a huge gap between the buildings qualified for solar power and the existing solar panel installations. So there is huge potential market for the solar power. Here we can have a look at the charts drawn from the data we got.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06201cc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06201cc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06201cc77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06201cc77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06201cc7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06201cc7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06201cc7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06201cc7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06201cc77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06201cc7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06201cc77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06201cc77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06201cc77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06201cc77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06201cc7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06201cc7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06201cc7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06201cc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4077275"/>
            <a:ext cx="8520600" cy="94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chemeClr val="dk1"/>
                </a:solidFill>
              </a:rPr>
              <a:t>Dirty Hippy Proposal For Solar Energy</a:t>
            </a:r>
            <a:endParaRPr sz="3000">
              <a:solidFill>
                <a:schemeClr val="dk1"/>
              </a:solidFill>
            </a:endParaRPr>
          </a:p>
          <a:p>
            <a:pPr marL="0" lvl="0" indent="0">
              <a:spcBef>
                <a:spcPts val="0"/>
              </a:spcBef>
              <a:spcAft>
                <a:spcPts val="0"/>
              </a:spcAft>
              <a:buNone/>
            </a:pPr>
            <a:r>
              <a:rPr lang="en" sz="1200">
                <a:solidFill>
                  <a:schemeClr val="dk1"/>
                </a:solidFill>
              </a:rPr>
              <a:t>By: Andrew Grattendick, Francy, &amp; Ali Humes</a:t>
            </a:r>
            <a:endParaRPr sz="1200">
              <a:solidFill>
                <a:schemeClr val="dk1"/>
              </a:solidFill>
            </a:endParaRPr>
          </a:p>
        </p:txBody>
      </p:sp>
      <p:pic>
        <p:nvPicPr>
          <p:cNvPr id="55" name="Google Shape;55;p13"/>
          <p:cNvPicPr preferRelativeResize="0"/>
          <p:nvPr/>
        </p:nvPicPr>
        <p:blipFill>
          <a:blip r:embed="rId3">
            <a:alphaModFix/>
          </a:blip>
          <a:stretch>
            <a:fillRect/>
          </a:stretch>
        </p:blipFill>
        <p:spPr>
          <a:xfrm>
            <a:off x="2198350" y="198625"/>
            <a:ext cx="4848349" cy="3878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2" name="Google Shape;112;p22"/>
          <p:cNvPicPr preferRelativeResize="0"/>
          <p:nvPr/>
        </p:nvPicPr>
        <p:blipFill>
          <a:blip r:embed="rId3">
            <a:alphaModFix/>
          </a:blip>
          <a:stretch>
            <a:fillRect/>
          </a:stretch>
        </p:blipFill>
        <p:spPr>
          <a:xfrm>
            <a:off x="633756" y="0"/>
            <a:ext cx="7876489" cy="5143500"/>
          </a:xfrm>
          <a:prstGeom prst="rect">
            <a:avLst/>
          </a:prstGeom>
          <a:noFill/>
          <a:ln>
            <a:noFill/>
          </a:ln>
        </p:spPr>
      </p:pic>
      <p:sp>
        <p:nvSpPr>
          <p:cNvPr id="113" name="Google Shape;113;p22"/>
          <p:cNvSpPr txBox="1"/>
          <p:nvPr/>
        </p:nvSpPr>
        <p:spPr>
          <a:xfrm>
            <a:off x="1123275" y="1039725"/>
            <a:ext cx="5347200" cy="623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Potential Impact for St. Louis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a:t>Comparison between existing installs and qualified installs by states</a:t>
            </a:r>
            <a:endParaRPr sz="2000"/>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20" name="Google Shape;120;p23"/>
          <p:cNvPicPr preferRelativeResize="0"/>
          <p:nvPr/>
        </p:nvPicPr>
        <p:blipFill>
          <a:blip r:embed="rId3">
            <a:alphaModFix/>
          </a:blip>
          <a:stretch>
            <a:fillRect/>
          </a:stretch>
        </p:blipFill>
        <p:spPr>
          <a:xfrm>
            <a:off x="361400" y="1325250"/>
            <a:ext cx="8470901" cy="238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a:t>Roof Sunlight by State</a:t>
            </a:r>
            <a:endParaRPr sz="2000"/>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27" name="Google Shape;127;p24"/>
          <p:cNvPicPr preferRelativeResize="0"/>
          <p:nvPr/>
        </p:nvPicPr>
        <p:blipFill>
          <a:blip r:embed="rId3">
            <a:alphaModFix/>
          </a:blip>
          <a:stretch>
            <a:fillRect/>
          </a:stretch>
        </p:blipFill>
        <p:spPr>
          <a:xfrm>
            <a:off x="311700" y="1428750"/>
            <a:ext cx="8520599" cy="2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a:t>Relationship between yearly sunlight and counts qualified</a:t>
            </a:r>
            <a:endParaRPr sz="2000"/>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34" name="Google Shape;134;p25"/>
          <p:cNvPicPr preferRelativeResize="0"/>
          <p:nvPr/>
        </p:nvPicPr>
        <p:blipFill>
          <a:blip r:embed="rId3">
            <a:alphaModFix/>
          </a:blip>
          <a:stretch>
            <a:fillRect/>
          </a:stretch>
        </p:blipFill>
        <p:spPr>
          <a:xfrm>
            <a:off x="764950" y="1281563"/>
            <a:ext cx="7136500" cy="315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a:t>Sunlight for flat roofs takes up the biggest proportion</a:t>
            </a:r>
            <a:endParaRPr sz="2000"/>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41" name="Google Shape;141;p26"/>
          <p:cNvPicPr preferRelativeResize="0"/>
          <p:nvPr/>
        </p:nvPicPr>
        <p:blipFill>
          <a:blip r:embed="rId3">
            <a:alphaModFix/>
          </a:blip>
          <a:stretch>
            <a:fillRect/>
          </a:stretch>
        </p:blipFill>
        <p:spPr>
          <a:xfrm>
            <a:off x="432800" y="1152475"/>
            <a:ext cx="6854650" cy="367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48" name="Google Shape;148;p27"/>
          <p:cNvPicPr preferRelativeResize="0"/>
          <p:nvPr/>
        </p:nvPicPr>
        <p:blipFill>
          <a:blip r:embed="rId3">
            <a:alphaModFix/>
          </a:blip>
          <a:stretch>
            <a:fillRect/>
          </a:stretch>
        </p:blipFill>
        <p:spPr>
          <a:xfrm>
            <a:off x="714375" y="0"/>
            <a:ext cx="771525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4" name="Google Shape;15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55" name="Google Shape;155;p28"/>
          <p:cNvPicPr preferRelativeResize="0"/>
          <p:nvPr/>
        </p:nvPicPr>
        <p:blipFill>
          <a:blip r:embed="rId3">
            <a:alphaModFix/>
          </a:blip>
          <a:stretch>
            <a:fillRect/>
          </a:stretch>
        </p:blipFill>
        <p:spPr>
          <a:xfrm>
            <a:off x="821871" y="0"/>
            <a:ext cx="7347856"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62" name="Google Shape;162;p29"/>
          <p:cNvPicPr preferRelativeResize="0"/>
          <p:nvPr/>
        </p:nvPicPr>
        <p:blipFill>
          <a:blip r:embed="rId3">
            <a:alphaModFix/>
          </a:blip>
          <a:stretch>
            <a:fillRect/>
          </a:stretch>
        </p:blipFill>
        <p:spPr>
          <a:xfrm>
            <a:off x="898071" y="0"/>
            <a:ext cx="7347856"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lt2"/>
                </a:solidFill>
              </a:rPr>
              <a:t>Discussion</a:t>
            </a:r>
            <a:endParaRPr>
              <a:solidFill>
                <a:schemeClr val="lt2"/>
              </a:solidFill>
            </a:endParaRPr>
          </a:p>
          <a:p>
            <a:pPr marL="0" lvl="0" indent="0">
              <a:spcBef>
                <a:spcPts val="1600"/>
              </a:spcBef>
              <a:spcAft>
                <a:spcPts val="0"/>
              </a:spcAft>
              <a:buNone/>
            </a:pPr>
            <a:endParaRPr sz="1800">
              <a:solidFill>
                <a:schemeClr val="lt2"/>
              </a:solidFill>
            </a:endParaRPr>
          </a:p>
        </p:txBody>
      </p:sp>
      <p:sp>
        <p:nvSpPr>
          <p:cNvPr id="168" name="Google Shape;16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There’s a definite carbon offset, and roofs can easily be utilized for this purpose. However there is also a major initial investment.</a:t>
            </a:r>
            <a:endParaRPr/>
          </a:p>
          <a:p>
            <a:pPr marL="0" lvl="0" indent="0" rtl="0">
              <a:spcBef>
                <a:spcPts val="1600"/>
              </a:spcBef>
              <a:spcAft>
                <a:spcPts val="0"/>
              </a:spcAft>
              <a:buNone/>
            </a:pPr>
            <a:r>
              <a:rPr lang="en"/>
              <a:t>Because the infrastructure is so complicated and because the initial cost is so high the government it makes sense for the government to provide additional benefits for the wellbeing of its citizens.  </a:t>
            </a:r>
            <a:endParaRPr/>
          </a:p>
          <a:p>
            <a:pPr marL="0" lvl="0" indent="0">
              <a:spcBef>
                <a:spcPts val="1600"/>
              </a:spcBef>
              <a:spcAft>
                <a:spcPts val="1600"/>
              </a:spcAft>
              <a:buNone/>
            </a:pPr>
            <a:r>
              <a:rPr lang="en"/>
              <a:t>The individual benefit might not be that great be the societal benefit is.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800">
                <a:solidFill>
                  <a:schemeClr val="lt2"/>
                </a:solidFill>
              </a:rPr>
              <a:t>Post Mortem</a:t>
            </a:r>
            <a:endParaRPr sz="1800">
              <a:solidFill>
                <a:schemeClr val="lt2"/>
              </a:solidFill>
            </a:endParaRPr>
          </a:p>
          <a:p>
            <a:pPr marL="0" lvl="0" indent="0">
              <a:spcBef>
                <a:spcPts val="1600"/>
              </a:spcBef>
              <a:spcAft>
                <a:spcPts val="0"/>
              </a:spcAft>
              <a:buNone/>
            </a:pPr>
            <a:endParaRPr/>
          </a:p>
        </p:txBody>
      </p:sp>
      <p:sp>
        <p:nvSpPr>
          <p:cNvPr id="174" name="Google Shape;17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 Difficulties:</a:t>
            </a:r>
            <a:endParaRPr/>
          </a:p>
          <a:p>
            <a:pPr marL="0" lvl="0" indent="0" rtl="0">
              <a:spcBef>
                <a:spcPts val="1600"/>
              </a:spcBef>
              <a:spcAft>
                <a:spcPts val="0"/>
              </a:spcAft>
              <a:buNone/>
            </a:pPr>
            <a:r>
              <a:rPr lang="en" sz="1000"/>
              <a:t>Some of the numbers we worked with was huge. The carbon offset numbers by state are measured in tens of millions. It was always difficult to even comprehend those numbers; additionally it took time to figure out how Juypter Notebook and Matplotlib were graphing those figures. How was it graphing 5.55 e 10*5 compared to 5.55 e 10*6?</a:t>
            </a:r>
            <a:endParaRPr sz="1000"/>
          </a:p>
          <a:p>
            <a:pPr marL="0" lvl="0" indent="0" rtl="0">
              <a:spcBef>
                <a:spcPts val="1600"/>
              </a:spcBef>
              <a:spcAft>
                <a:spcPts val="0"/>
              </a:spcAft>
              <a:buNone/>
            </a:pPr>
            <a:r>
              <a:rPr lang="en"/>
              <a:t>Additional Questions:</a:t>
            </a:r>
            <a:endParaRPr/>
          </a:p>
          <a:p>
            <a:pPr marL="0" lvl="0" indent="0" rtl="0">
              <a:spcBef>
                <a:spcPts val="1600"/>
              </a:spcBef>
              <a:spcAft>
                <a:spcPts val="0"/>
              </a:spcAft>
              <a:buNone/>
            </a:pPr>
            <a:r>
              <a:rPr lang="en" sz="1000"/>
              <a:t>What energy is being used now? Is it nuclear or another renewable source or a fossil fuel such as coal or oil?  Are there more cost effective and convenient green energy solutions in our area? </a:t>
            </a:r>
            <a:endParaRPr sz="1000"/>
          </a:p>
          <a:p>
            <a:pPr marL="0" lvl="0" indent="0">
              <a:spcBef>
                <a:spcPts val="1600"/>
              </a:spcBef>
              <a:spcAft>
                <a:spcPts val="1600"/>
              </a:spcAft>
              <a:buNone/>
            </a:pPr>
            <a:r>
              <a:rPr lang="en" sz="1000"/>
              <a:t>What government subsidies would help this be more attractive to the average citizen?</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a:solidFill>
                  <a:schemeClr val="lt2"/>
                </a:solidFill>
              </a:rPr>
              <a:t>We should use personal solar power.</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t>Questions:</a:t>
            </a:r>
            <a:br>
              <a:rPr lang="en" sz="1000"/>
            </a:br>
            <a:r>
              <a:rPr lang="en" sz="1000"/>
              <a:t>	Who is using solar power?</a:t>
            </a:r>
            <a:br>
              <a:rPr lang="en" sz="1000"/>
            </a:br>
            <a:r>
              <a:rPr lang="en" sz="1000"/>
              <a:t>	What benefits does it provide?</a:t>
            </a:r>
            <a:br>
              <a:rPr lang="en" sz="1000"/>
            </a:br>
            <a:r>
              <a:rPr lang="en" sz="1000"/>
              <a:t>		What city and states benefit most?</a:t>
            </a:r>
            <a:br>
              <a:rPr lang="en" sz="1000"/>
            </a:br>
            <a:r>
              <a:rPr lang="en" sz="1000"/>
              <a:t>	Where are they using it?</a:t>
            </a:r>
            <a:br>
              <a:rPr lang="en" sz="1000"/>
            </a:br>
            <a:r>
              <a:rPr lang="en" sz="1000"/>
              <a:t>	How much does St. Louis have to gain?</a:t>
            </a:r>
            <a:br>
              <a:rPr lang="en" sz="1000"/>
            </a:br>
            <a:r>
              <a:rPr lang="en" sz="1000"/>
              <a:t>	Is it cost effective? IF not how can we make it cost effective?</a:t>
            </a:r>
            <a:br>
              <a:rPr lang="en" sz="1000"/>
            </a:br>
            <a:r>
              <a:rPr lang="en" sz="1000"/>
              <a:t>	</a:t>
            </a:r>
            <a:br>
              <a:rPr lang="en" sz="1000"/>
            </a:br>
            <a:r>
              <a:rPr lang="en" sz="1000"/>
              <a:t>	How can we show this?</a:t>
            </a:r>
            <a:br>
              <a:rPr lang="en" sz="1000"/>
            </a:br>
            <a:br>
              <a:rPr lang="en" sz="1000"/>
            </a:br>
            <a:r>
              <a:rPr lang="en" sz="1400"/>
              <a:t>Did we answer our questions?</a:t>
            </a:r>
            <a:br>
              <a:rPr lang="en" sz="1000"/>
            </a:br>
            <a:r>
              <a:rPr lang="en" sz="1000"/>
              <a:t>	Sort of. Some of the questions proved more difficult to address than others. </a:t>
            </a:r>
            <a:endParaRPr sz="1000"/>
          </a:p>
          <a:p>
            <a:pPr marL="0" lvl="0" indent="0" rtl="0">
              <a:spcBef>
                <a:spcPts val="1600"/>
              </a:spcBef>
              <a:spcAft>
                <a:spcPts val="1600"/>
              </a:spcAft>
              <a:buNone/>
            </a:pPr>
            <a:r>
              <a:rPr lang="en" sz="1400"/>
              <a:t>Benefits:</a:t>
            </a:r>
            <a:br>
              <a:rPr lang="en" sz="1000"/>
            </a:br>
            <a:r>
              <a:rPr lang="en" sz="1000"/>
              <a:t>	Carbon Offset.</a:t>
            </a:r>
            <a:br>
              <a:rPr lang="en" sz="1000"/>
            </a:br>
            <a:r>
              <a:rPr lang="en" sz="1000"/>
              <a:t>	Energy generated by solar panels is energy not bought  from utility companies. The average consumer will save money.</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Google’s Project Sunroof</a:t>
            </a:r>
            <a:endParaRPr/>
          </a:p>
        </p:txBody>
      </p:sp>
      <p:sp>
        <p:nvSpPr>
          <p:cNvPr id="180" name="Google Shape;18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Website Link for Project Sunroof with cost savings estimator.</a:t>
            </a:r>
            <a:endParaRPr/>
          </a:p>
          <a:p>
            <a:pPr marL="0" lvl="0" indent="0">
              <a:spcBef>
                <a:spcPts val="1600"/>
              </a:spcBef>
              <a:spcAft>
                <a:spcPts val="1600"/>
              </a:spcAft>
              <a:buNone/>
            </a:pPr>
            <a:r>
              <a:rPr lang="en"/>
              <a:t>https://www.google.com/get/sunroof#p=0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a:solidFill>
                  <a:schemeClr val="lt2"/>
                </a:solidFill>
              </a:rPr>
              <a:t>* Questions</a:t>
            </a:r>
            <a:endParaRPr/>
          </a:p>
        </p:txBody>
      </p:sp>
      <p:sp>
        <p:nvSpPr>
          <p:cNvPr id="186" name="Google Shape;18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 Open-floor Q&amp;A with the audience</a:t>
            </a:r>
            <a:endParaRPr/>
          </a:p>
          <a:p>
            <a:pPr marL="0" lvl="0" indent="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solidFill>
                  <a:schemeClr val="lt2"/>
                </a:solidFill>
              </a:rPr>
              <a:t> Null Hypothesis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800"/>
          </a:p>
          <a:p>
            <a:pPr marL="0" lvl="0" indent="0" algn="ctr">
              <a:spcBef>
                <a:spcPts val="1600"/>
              </a:spcBef>
              <a:spcAft>
                <a:spcPts val="1600"/>
              </a:spcAft>
              <a:buNone/>
            </a:pPr>
            <a:r>
              <a:rPr lang="en" sz="2800"/>
              <a:t>Personal Solar Panels provide no benefit to individuals nor to society.</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a:solidFill>
                  <a:schemeClr val="lt2"/>
                </a:solidFill>
              </a:rPr>
              <a:t>Data Sources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br>
              <a:rPr lang="en"/>
            </a:br>
            <a:r>
              <a:rPr lang="en" sz="1000"/>
              <a:t>Project Sunroof provided half a dozen CSV files with information on Carbon Offset, number of installs, potential installs, </a:t>
            </a:r>
            <a:br>
              <a:rPr lang="en" sz="1000"/>
            </a:br>
            <a:r>
              <a:rPr lang="en" sz="1000"/>
              <a:t>and roof information, for every postal code, city, and state in the United States.</a:t>
            </a:r>
            <a:endParaRPr sz="1000"/>
          </a:p>
          <a:p>
            <a:pPr marL="0" lvl="0" indent="0" rtl="0">
              <a:spcBef>
                <a:spcPts val="1600"/>
              </a:spcBef>
              <a:spcAft>
                <a:spcPts val="0"/>
              </a:spcAft>
              <a:buNone/>
            </a:pPr>
            <a:r>
              <a:rPr lang="en" sz="1000"/>
              <a:t>Project Sunroof also provided an algorithm to calculate projected savings, but such computations were beyond our current abilities. </a:t>
            </a:r>
            <a:endParaRPr sz="1000"/>
          </a:p>
          <a:p>
            <a:pPr marL="0" lvl="0" indent="0" rtl="0">
              <a:spcBef>
                <a:spcPts val="1600"/>
              </a:spcBef>
              <a:spcAft>
                <a:spcPts val="0"/>
              </a:spcAft>
              <a:buNone/>
            </a:pPr>
            <a:r>
              <a:rPr lang="en" sz="1000"/>
              <a:t>Landed surface area of the states came from the U.S. Census Bureau and were compiled into a CSV..</a:t>
            </a:r>
            <a:endParaRPr sz="1000"/>
          </a:p>
          <a:p>
            <a:pPr marL="0" lvl="0" indent="0">
              <a:spcBef>
                <a:spcPts val="1600"/>
              </a:spcBef>
              <a:spcAft>
                <a:spcPts val="1600"/>
              </a:spcAft>
              <a:buNone/>
            </a:pPr>
            <a:r>
              <a:rPr lang="en" sz="1000"/>
              <a:t>State abbreviations came from wikipedia and were compiled into a CSV.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a:solidFill>
                  <a:schemeClr val="lt2"/>
                </a:solidFill>
              </a:rPr>
              <a:t>Data Cleanup &amp; Exploration</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t>Our data clean up process. </a:t>
            </a:r>
            <a:endParaRPr sz="1400"/>
          </a:p>
          <a:p>
            <a:pPr marL="0" lvl="0" indent="0" rtl="0">
              <a:spcBef>
                <a:spcPts val="1600"/>
              </a:spcBef>
              <a:spcAft>
                <a:spcPts val="0"/>
              </a:spcAft>
              <a:buNone/>
            </a:pPr>
            <a:r>
              <a:rPr lang="en" sz="1000"/>
              <a:t>Dropping unneeded columns. Dropping Na. </a:t>
            </a:r>
            <a:endParaRPr sz="1000"/>
          </a:p>
          <a:p>
            <a:pPr marL="0" lvl="0" indent="0" rtl="0">
              <a:spcBef>
                <a:spcPts val="1600"/>
              </a:spcBef>
              <a:spcAft>
                <a:spcPts val="0"/>
              </a:spcAft>
              <a:buNone/>
            </a:pPr>
            <a:r>
              <a:rPr lang="en" sz="1000"/>
              <a:t>For states, we used group by and sum function to get the aggregating information for all the states.</a:t>
            </a:r>
            <a:endParaRPr sz="1000"/>
          </a:p>
          <a:p>
            <a:pPr marL="0" lvl="0" indent="0" rtl="0">
              <a:spcBef>
                <a:spcPts val="1600"/>
              </a:spcBef>
              <a:spcAft>
                <a:spcPts val="0"/>
              </a:spcAft>
              <a:buNone/>
            </a:pPr>
            <a:r>
              <a:rPr lang="en" sz="1000"/>
              <a:t>For cities looking at the top 10 and st. louis. </a:t>
            </a:r>
            <a:endParaRPr sz="1000"/>
          </a:p>
          <a:p>
            <a:pPr marL="0" lvl="0" indent="0" rtl="0">
              <a:spcBef>
                <a:spcPts val="1600"/>
              </a:spcBef>
              <a:spcAft>
                <a:spcPts val="0"/>
              </a:spcAft>
              <a:buNone/>
            </a:pPr>
            <a:r>
              <a:rPr lang="en" sz="1000"/>
              <a:t>For counties, looking at only the Zip codes within St. Louis City</a:t>
            </a:r>
            <a:endParaRPr sz="1000"/>
          </a:p>
          <a:p>
            <a:pPr marL="0" lvl="0" indent="0" rtl="0">
              <a:spcBef>
                <a:spcPts val="1600"/>
              </a:spcBef>
              <a:spcAft>
                <a:spcPts val="0"/>
              </a:spcAft>
              <a:buNone/>
            </a:pPr>
            <a:r>
              <a:rPr lang="en" sz="1000"/>
              <a:t>Compared the counts qualified and existing installation counts for the different states.</a:t>
            </a:r>
            <a:endParaRPr sz="1000"/>
          </a:p>
          <a:p>
            <a:pPr marL="0" lvl="0" indent="0" rtl="0">
              <a:spcBef>
                <a:spcPts val="1600"/>
              </a:spcBef>
              <a:spcAft>
                <a:spcPts val="0"/>
              </a:spcAft>
              <a:buNone/>
            </a:pPr>
            <a:r>
              <a:rPr lang="en" sz="1000"/>
              <a:t>Compared the sunlight with the counts qualified between states using line chart</a:t>
            </a:r>
            <a:endParaRPr sz="1000"/>
          </a:p>
          <a:p>
            <a:pPr marL="0" lvl="0" indent="0" rtl="0">
              <a:spcBef>
                <a:spcPts val="1600"/>
              </a:spcBef>
              <a:spcAft>
                <a:spcPts val="0"/>
              </a:spcAft>
              <a:buNone/>
            </a:pPr>
            <a:r>
              <a:rPr lang="en" sz="1000"/>
              <a:t>Compared the sunlight of  top 10 cities between the existing projects using colorful bubble charts</a:t>
            </a:r>
            <a:endParaRPr sz="1000"/>
          </a:p>
          <a:p>
            <a:pPr marL="0" lvl="0" indent="8890000" rtl="0">
              <a:spcBef>
                <a:spcPts val="1600"/>
              </a:spcBef>
              <a:spcAft>
                <a:spcPts val="0"/>
              </a:spcAft>
              <a:buNone/>
            </a:pPr>
            <a:r>
              <a:rPr lang="en" sz="1000"/>
              <a:t>    </a:t>
            </a:r>
            <a:endParaRPr sz="1000"/>
          </a:p>
          <a:p>
            <a:pPr marL="0" lvl="0" indent="0" rtl="0">
              <a:spcBef>
                <a:spcPts val="0"/>
              </a:spcBef>
              <a:spcAft>
                <a:spcPts val="0"/>
              </a:spcAft>
              <a:buNone/>
            </a:pPr>
            <a:endParaRPr sz="1000"/>
          </a:p>
          <a:p>
            <a:pPr marL="0" lvl="0" indent="0" rtl="0">
              <a:spcBef>
                <a:spcPts val="1600"/>
              </a:spcBef>
              <a:spcAft>
                <a:spcPts val="0"/>
              </a:spcAft>
              <a:buNone/>
            </a:pPr>
            <a:endParaRPr sz="1000"/>
          </a:p>
          <a:p>
            <a:pPr marL="0" lvl="0" indent="0">
              <a:spcBef>
                <a:spcPts val="1600"/>
              </a:spcBef>
              <a:spcAft>
                <a:spcPts val="1600"/>
              </a:spcAft>
              <a:buNone/>
            </a:pP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Insights &amp; Problems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Insights:</a:t>
            </a:r>
            <a:endParaRPr/>
          </a:p>
          <a:p>
            <a:pPr marL="0" lvl="0" indent="0">
              <a:spcBef>
                <a:spcPts val="1600"/>
              </a:spcBef>
              <a:spcAft>
                <a:spcPts val="0"/>
              </a:spcAft>
              <a:buNone/>
            </a:pPr>
            <a:r>
              <a:rPr lang="en" sz="1000"/>
              <a:t>With in the cities I was surprised that the top count qualified was not the same as the cities with the most light or most existing projects.</a:t>
            </a:r>
            <a:endParaRPr sz="1000"/>
          </a:p>
          <a:p>
            <a:pPr marL="0" lvl="0" indent="0">
              <a:spcBef>
                <a:spcPts val="1600"/>
              </a:spcBef>
              <a:spcAft>
                <a:spcPts val="0"/>
              </a:spcAft>
              <a:buNone/>
            </a:pPr>
            <a:r>
              <a:rPr lang="en" sz="1000"/>
              <a:t>When  looking at the Carbon Offset we also decided to look the Land Surface Area of each state. After looking at just Carbon Offset by State we realized that state area and state population were important factors for the effectiveness of personal solar panels. As surface area seemed to be a more pertinent limiting factor than population we made that our focus. </a:t>
            </a:r>
            <a:endParaRPr sz="1000"/>
          </a:p>
          <a:p>
            <a:pPr marL="0" lvl="0" indent="0" rtl="0">
              <a:spcBef>
                <a:spcPts val="1600"/>
              </a:spcBef>
              <a:spcAft>
                <a:spcPts val="0"/>
              </a:spcAft>
              <a:buNone/>
            </a:pPr>
            <a:r>
              <a:rPr lang="en" sz="1000"/>
              <a:t>The amount of energy produced is given as a potential amount. We wanted to tap into the Open Weather Maps API to gather more accurate information by figuring out the average cloud cover for given zip codes and estimating a more accurate cost savings. Unfortunately we didn’t have enough time to look into this data. If we’d had two more weeks this would’ve been the next area of focus. </a:t>
            </a:r>
            <a:endParaRPr sz="1000"/>
          </a:p>
          <a:p>
            <a:pPr marL="0" lvl="0" indent="0">
              <a:spcBef>
                <a:spcPts val="1600"/>
              </a:spcBef>
              <a:spcAft>
                <a:spcPts val="0"/>
              </a:spcAft>
              <a:buNone/>
            </a:pPr>
            <a:r>
              <a:rPr lang="en"/>
              <a:t>Problems:</a:t>
            </a:r>
            <a:endParaRPr/>
          </a:p>
          <a:p>
            <a:pPr marL="0" lvl="0" indent="0">
              <a:spcBef>
                <a:spcPts val="1600"/>
              </a:spcBef>
              <a:spcAft>
                <a:spcPts val="0"/>
              </a:spcAft>
              <a:buNone/>
            </a:pPr>
            <a:r>
              <a:rPr lang="en" sz="1000"/>
              <a:t>The data did not provide information on cost effectiveness...given that the website provides an average starting point for their website’s calculator..</a:t>
            </a:r>
            <a:endParaRPr sz="1000"/>
          </a:p>
          <a:p>
            <a:pPr marL="0" lvl="0" indent="0" rtl="0">
              <a:spcBef>
                <a:spcPts val="1600"/>
              </a:spcBef>
              <a:spcAft>
                <a:spcPts val="0"/>
              </a:spcAft>
              <a:buNone/>
            </a:pPr>
            <a:endParaRPr sz="1000"/>
          </a:p>
          <a:p>
            <a:pPr marL="0" lvl="0" indent="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91" name="Google Shape;91;p19"/>
          <p:cNvPicPr preferRelativeResize="0"/>
          <p:nvPr/>
        </p:nvPicPr>
        <p:blipFill>
          <a:blip r:embed="rId3">
            <a:alphaModFix/>
          </a:blip>
          <a:stretch>
            <a:fillRect/>
          </a:stretch>
        </p:blipFill>
        <p:spPr>
          <a:xfrm>
            <a:off x="3125" y="0"/>
            <a:ext cx="913775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98" name="Google Shape;98;p2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05" name="Google Shape;105;p21"/>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730</Words>
  <Application>Microsoft Macintosh PowerPoint</Application>
  <PresentationFormat>On-screen Show (16:9)</PresentationFormat>
  <Paragraphs>52</Paragraphs>
  <Slides>21</Slides>
  <Notes>21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Dark</vt:lpstr>
      <vt:lpstr>PowerPoint Presentation</vt:lpstr>
      <vt:lpstr>We should use personal solar power.</vt:lpstr>
      <vt:lpstr> Null Hypothesis</vt:lpstr>
      <vt:lpstr>Data Sources</vt:lpstr>
      <vt:lpstr>Data Cleanup &amp; Exploration</vt:lpstr>
      <vt:lpstr>Insights &amp; Problems</vt:lpstr>
      <vt:lpstr>PowerPoint Presentation</vt:lpstr>
      <vt:lpstr>PowerPoint Presentation</vt:lpstr>
      <vt:lpstr>PowerPoint Presentation</vt:lpstr>
      <vt:lpstr>PowerPoint Presentation</vt:lpstr>
      <vt:lpstr>Comparison between existing installs and qualified installs by states</vt:lpstr>
      <vt:lpstr>Roof Sunlight by State</vt:lpstr>
      <vt:lpstr>Relationship between yearly sunlight and counts qualified</vt:lpstr>
      <vt:lpstr>Sunlight for flat roofs takes up the biggest proportion</vt:lpstr>
      <vt:lpstr>PowerPoint Presentation</vt:lpstr>
      <vt:lpstr>PowerPoint Presentation</vt:lpstr>
      <vt:lpstr>PowerPoint Presentation</vt:lpstr>
      <vt:lpstr>Discussion </vt:lpstr>
      <vt:lpstr>Post Mortem </vt:lpstr>
      <vt:lpstr>Google’s Project Sunroof</vt:lpstr>
      <vt:lpstr>* Questions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2018-08-22T19:30:36Z</dcterms:modified>
</cp:coreProperties>
</file>