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3"/>
    <p:sldId id="16140622" r:id="rId4"/>
    <p:sldId id="262" r:id="rId5"/>
    <p:sldId id="263" r:id="rId6"/>
    <p:sldId id="16140636" r:id="rId7"/>
    <p:sldId id="16140637" r:id="rId8"/>
    <p:sldId id="265" r:id="rId9"/>
    <p:sldId id="266" r:id="rId10"/>
    <p:sldId id="16140638" r:id="rId11"/>
    <p:sldId id="267" r:id="rId12"/>
    <p:sldId id="16140639" r:id="rId13"/>
    <p:sldId id="268" r:id="rId14"/>
    <p:sldId id="16140640" r:id="rId15"/>
    <p:sldId id="16140623" r:id="rId16"/>
    <p:sldId id="16140632" r:id="rId17"/>
    <p:sldId id="16140633" r:id="rId18"/>
    <p:sldId id="269" r:id="rId19"/>
    <p:sldId id="1614064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89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ustomXml" Target="../customXml/item3.xml"/><Relationship Id="rId27" Type="http://schemas.openxmlformats.org/officeDocument/2006/relationships/customXml" Target="../customXml/item2.xml"/><Relationship Id="rId26" Type="http://schemas.openxmlformats.org/officeDocument/2006/relationships/customXml" Target="../customXml/item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Cardiovascular Risk Prediction</a:t>
            </a:r>
            <a:endParaRPr 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5974" y="3950730"/>
            <a:ext cx="7980183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Name- Adarsh Agrawal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Name- Shri G.S. Institute of Technology and Science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Department- Information Technology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Mob- 8815992486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Email- adarshagrawalSGSITS@gmail.com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1240" y="1092200"/>
            <a:ext cx="6595745" cy="467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40" y="5636260"/>
            <a:ext cx="7648575" cy="1091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8735" y="1301750"/>
            <a:ext cx="553212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301750"/>
            <a:ext cx="11029315" cy="4995545"/>
          </a:xfrm>
        </p:spPr>
        <p:txBody>
          <a:bodyPr anchor="t" anchorCtr="0">
            <a:normAutofit fontScale="90000"/>
          </a:bodyPr>
          <a:lstStyle/>
          <a:p>
            <a:pPr marL="305435" indent="-305435"/>
            <a:r>
              <a:rPr lang="en-IN" sz="2000" dirty="0"/>
              <a:t>Findings:</a:t>
            </a:r>
            <a:endParaRPr lang="en-IN" sz="2000" dirty="0"/>
          </a:p>
          <a:p>
            <a:pPr marL="762635" lvl="1" indent="-305435"/>
            <a:r>
              <a:rPr lang="en-IN" sz="1645" dirty="0"/>
              <a:t>The Random Forest Classifier achieved an accuracy of 99.53% in predicting the 10-year risk of coronary heart disease (CHD).</a:t>
            </a:r>
            <a:endParaRPr lang="en-IN" sz="1645" dirty="0"/>
          </a:p>
          <a:p>
            <a:pPr marL="762635" lvl="1" indent="-305435"/>
            <a:r>
              <a:rPr lang="en-IN" sz="1645" dirty="0"/>
              <a:t>The model's performance metrics are impressive:</a:t>
            </a:r>
            <a:endParaRPr lang="en-IN" sz="1645" dirty="0"/>
          </a:p>
          <a:p>
            <a:pPr marL="762635" lvl="1" indent="-305435"/>
            <a:r>
              <a:rPr lang="en-IN" sz="1645" dirty="0"/>
              <a:t>Recall: 98.53%</a:t>
            </a:r>
            <a:endParaRPr lang="en-IN" sz="1645" dirty="0"/>
          </a:p>
          <a:p>
            <a:pPr marL="762635" lvl="1" indent="-305435"/>
            <a:r>
              <a:rPr lang="en-IN" sz="1645" dirty="0"/>
              <a:t>Precision: 99.87%</a:t>
            </a:r>
            <a:endParaRPr lang="en-IN" sz="1645" dirty="0"/>
          </a:p>
          <a:p>
            <a:pPr marL="762635" lvl="1" indent="-305435"/>
            <a:r>
              <a:rPr lang="en-IN" sz="1645" dirty="0"/>
              <a:t>F1 Score: 99.20%</a:t>
            </a:r>
            <a:endParaRPr lang="en-IN" sz="1645" dirty="0"/>
          </a:p>
          <a:p>
            <a:pPr marL="762635" lvl="1" indent="-305435"/>
            <a:r>
              <a:rPr lang="en-IN" sz="1645" dirty="0"/>
              <a:t>These metrics indicate a highly reliable model that can effectively distinguish between patients with and without a high risk of CHD.</a:t>
            </a:r>
            <a:endParaRPr lang="en-IN" sz="1645" dirty="0"/>
          </a:p>
          <a:p>
            <a:pPr marL="305435" lvl="0" indent="-305435"/>
            <a:r>
              <a:rPr lang="en-IN" sz="1995" dirty="0"/>
              <a:t>Effectiveness:</a:t>
            </a:r>
            <a:endParaRPr lang="en-IN" sz="1995" dirty="0"/>
          </a:p>
          <a:p>
            <a:pPr marL="762635" lvl="1" indent="-305435"/>
            <a:r>
              <a:rPr lang="en-IN" sz="1640" dirty="0"/>
              <a:t>High Accuracy: The model's high accuracy and precision demonstrate its effectiveness in predicting CHD risk, which is critical for early intervention and preventive measures.</a:t>
            </a:r>
            <a:endParaRPr lang="en-IN" sz="1640" dirty="0"/>
          </a:p>
          <a:p>
            <a:pPr marL="762635" lvl="1" indent="-305435"/>
            <a:r>
              <a:rPr lang="en-IN" sz="1640" dirty="0"/>
              <a:t>Robustness: The use of the Random Forest algorithm ensures robustness against overfitting and manages both categorical and numerical data efficiently.</a:t>
            </a:r>
            <a:endParaRPr lang="en-IN" sz="1640" dirty="0"/>
          </a:p>
          <a:p>
            <a:pPr marL="762635" lvl="1" indent="-305435"/>
            <a:r>
              <a:rPr lang="en-IN" sz="1640" dirty="0"/>
              <a:t>Comprehensive Feature Set: By incorporating a wide range of demographic, behavioral, and medical features, the model captures the multifactorial nature of CHD risk.</a:t>
            </a:r>
            <a:endParaRPr lang="en-IN" sz="164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301750"/>
            <a:ext cx="11029315" cy="4995545"/>
          </a:xfrm>
        </p:spPr>
        <p:txBody>
          <a:bodyPr anchor="t" anchorCtr="0"/>
          <a:lstStyle/>
          <a:p>
            <a:pPr marL="305435" indent="-305435"/>
            <a:r>
              <a:rPr lang="en-IN" sz="1800" dirty="0"/>
              <a:t>Challenges Encountered:</a:t>
            </a:r>
            <a:endParaRPr lang="en-IN" sz="1800" dirty="0"/>
          </a:p>
          <a:p>
            <a:pPr marL="762635" lvl="1" indent="-305435"/>
            <a:r>
              <a:rPr lang="en-IN" sz="1600" dirty="0"/>
              <a:t>Data Imbalance: Managing imbalanced data was a challenge, as the number of positive cases (CHD risk) was lower compared to negative cases.</a:t>
            </a:r>
            <a:endParaRPr lang="en-IN" sz="1600" dirty="0"/>
          </a:p>
          <a:p>
            <a:pPr marL="1219835" lvl="2" indent="-305435"/>
            <a:r>
              <a:rPr lang="en-IN" sz="1485" dirty="0"/>
              <a:t>Solution: Techniques like oversampling, undersampling, or using class weights were considered to address this issue.</a:t>
            </a:r>
            <a:endParaRPr lang="en-IN" sz="1485" dirty="0"/>
          </a:p>
          <a:p>
            <a:pPr marL="762635" lvl="1" indent="-305435"/>
            <a:r>
              <a:rPr lang="en-IN" sz="1600" dirty="0"/>
              <a:t>Feature Engineering: Extracting relevant features and ensuring their quality required significant preprocessing and domain knowledge.</a:t>
            </a:r>
            <a:endParaRPr lang="en-IN" sz="1600" dirty="0"/>
          </a:p>
          <a:p>
            <a:pPr marL="762635" lvl="1" indent="-305435"/>
            <a:r>
              <a:rPr lang="en-IN" sz="1600" dirty="0"/>
              <a:t>Computational Resources: Training the model, especially with large datasets and hyperparameter tuning, demanded substantial computational power.</a:t>
            </a:r>
            <a:endParaRPr lang="en-IN" sz="1600" dirty="0"/>
          </a:p>
          <a:p>
            <a:pPr marL="305435" lvl="0" indent="-305435"/>
            <a:r>
              <a:rPr lang="en-IN" sz="1800" dirty="0"/>
              <a:t>Potential Improvements:</a:t>
            </a:r>
            <a:endParaRPr lang="en-IN" sz="1800" dirty="0"/>
          </a:p>
          <a:p>
            <a:pPr marL="762635" lvl="1" indent="-305435"/>
            <a:r>
              <a:rPr lang="en-IN" sz="1600" dirty="0"/>
              <a:t>Model Optimization: Further tuning of hyperparameters and experimenting with other algorithms like Gradient Boosting or Neural Networks could potentially improve performance.</a:t>
            </a:r>
            <a:endParaRPr lang="en-IN" sz="1600" dirty="0"/>
          </a:p>
          <a:p>
            <a:pPr marL="762635" lvl="1" indent="-305435"/>
            <a:r>
              <a:rPr lang="en-IN" sz="1600" dirty="0"/>
              <a:t>Feature Enrichment: Including more features, such as genetic factors or detailed lifestyle data, might enhance predictive power.</a:t>
            </a:r>
            <a:endParaRPr lang="en-IN" sz="1600" dirty="0"/>
          </a:p>
          <a:p>
            <a:pPr marL="762635" lvl="1" indent="-305435"/>
            <a:r>
              <a:rPr lang="en-IN" sz="1600" dirty="0"/>
              <a:t>Real-Time Implementation: Developing a real-time prediction system with continuous learning capabilities to adapt to new data and trends.</a:t>
            </a:r>
            <a:endParaRPr lang="en-IN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301750"/>
            <a:ext cx="10984865" cy="5013325"/>
          </a:xfrm>
        </p:spPr>
        <p:txBody>
          <a:bodyPr anchor="t" anchorCtr="0">
            <a:noAutofit/>
          </a:bodyPr>
          <a:lstStyle/>
          <a:p>
            <a:pPr marL="305435" indent="-305435"/>
            <a:r>
              <a:rPr lang="en-US" sz="1800"/>
              <a:t>Expanding the System to Cover Multiple Cities or Regions:</a:t>
            </a:r>
            <a:endParaRPr lang="en-US" sz="1800"/>
          </a:p>
          <a:p>
            <a:pPr marL="762635" lvl="1" indent="-305435"/>
            <a:r>
              <a:rPr lang="en-US" sz="1600"/>
              <a:t>Geographical Data Integration: Incorporating location-based data (e.g., pollution levels, availability of healthcare services) can help tailor risk assessments to specific regions.</a:t>
            </a:r>
            <a:endParaRPr lang="en-US" sz="1600"/>
          </a:p>
          <a:p>
            <a:pPr marL="762635" lvl="1" indent="-305435"/>
            <a:r>
              <a:rPr lang="en-US" sz="1600"/>
              <a:t>Scalability: Ensuring the system can handle large datasets from multiple regions through distributed computing frameworks like Apache Spark.</a:t>
            </a:r>
            <a:endParaRPr lang="en-US" sz="1600"/>
          </a:p>
          <a:p>
            <a:pPr marL="762635" lvl="1" indent="-305435"/>
            <a:r>
              <a:rPr lang="en-US" sz="1600"/>
              <a:t>Local Health Data: Including data on local health trends, lifestyle factors, and demographic information to enhance the relevance and accuracy of predictions for different areas.</a:t>
            </a:r>
            <a:endParaRPr lang="en-US" sz="1600"/>
          </a:p>
          <a:p>
            <a:pPr marL="305435" lvl="0" indent="-305435"/>
            <a:r>
              <a:rPr lang="en-US" sz="1800"/>
              <a:t>Advanced Machine Learning Techniques:</a:t>
            </a:r>
            <a:endParaRPr lang="en-US" sz="1800"/>
          </a:p>
          <a:p>
            <a:pPr marL="762635" lvl="1" indent="-305435"/>
            <a:r>
              <a:rPr lang="en-US" sz="1600"/>
              <a:t>Deep Learning: Utilizing deep learning models, such as convolutional neural networks (CNNs) for image data (e.g., radiographs) or recurrent neural networks (RNNs) for time-series data (e.g., heart rate monitoring), can enhance predictive capabilities.</a:t>
            </a:r>
            <a:endParaRPr lang="en-US" sz="1600"/>
          </a:p>
          <a:p>
            <a:pPr marL="762635" lvl="1" indent="-305435"/>
            <a:r>
              <a:rPr lang="en-US" sz="1600"/>
              <a:t>Federated Learning: Implementing federated learning can enable the model to learn from data distributed across multiple devices or locations without the need to centralize data, thereby ensuring privacy and security.</a:t>
            </a:r>
            <a:endParaRPr lang="en-US" sz="1600"/>
          </a:p>
          <a:p>
            <a:pPr marL="762635" lvl="1" indent="-305435"/>
            <a:r>
              <a:rPr lang="en-US" sz="1600"/>
              <a:t>Explainable AI (XAI): Incorporating explainable AI techniques to make the model's predictions more interpretable, helping healthcare professionals understand the basis of risk assessments and make informed decisions.</a:t>
            </a:r>
            <a:endParaRPr lang="en-US" sz="160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IN" sz="4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0255" y="1689100"/>
            <a:ext cx="6060440" cy="46736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24840" y="844550"/>
            <a:ext cx="10276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Certificate 1</a:t>
            </a:r>
            <a:endParaRPr lang="en-US" sz="3600" b="1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168900" y="7181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Course Certificate 2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7385" y="1475740"/>
            <a:ext cx="600964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305435" indent="-305435"/>
            <a:r>
              <a:rPr lang="en-US" altLang="en-IN" sz="2400" dirty="0"/>
              <a:t>Dataset : https://drive.google.com/file/d/11OKBDav2A8SDbAo1HPBHIcL7teTj8Qr_/view?usp=sharing</a:t>
            </a:r>
            <a:endParaRPr lang="en-US" altLang="en-IN" sz="2400" dirty="0"/>
          </a:p>
          <a:p>
            <a:pPr marL="305435" indent="-305435"/>
            <a:r>
              <a:rPr lang="en-US" altLang="en-IN" sz="2400" dirty="0"/>
              <a:t>ChatGPT : https://chatgpt.com/share/78db4acc-aacc-46d4-b726-d14eb277e7c7</a:t>
            </a:r>
            <a:endParaRPr lang="en-US" altLang="en-IN" sz="2400" dirty="0"/>
          </a:p>
          <a:p>
            <a:pPr marL="305435" indent="-305435"/>
            <a:r>
              <a:rPr lang="en-US" altLang="en-IN" sz="2400" dirty="0"/>
              <a:t>Github Link: https://github.com/Silent-ADARSH/Cardiovascular-Risk-Prediction</a:t>
            </a:r>
            <a:endParaRPr lang="en-US" altLang="en-I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link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https://github.com/Silent-ADARSH/Cardiovascular-Risk-Prediction</a:t>
            </a:r>
            <a:endParaRPr lang="en-US"/>
          </a:p>
          <a:p>
            <a:r>
              <a:rPr lang="en-US"/>
              <a:t>https://drive.google.com/drive/folders/1Ma1Yxg7CDt9b4_4GWC5ae8wO-dR2VmOD?usp=sharing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r>
              <a:rPr lang="en-US" sz="2000" b="1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r>
              <a:rPr lang="en-US" sz="2000" b="1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r>
              <a:rPr lang="en-US" sz="2000" b="1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>
                <a:latin typeface="Arial" panose="020B0604020202020204"/>
                <a:ea typeface="+mn-lt"/>
                <a:cs typeface="+mn-lt"/>
              </a:rPr>
              <a:t>Development Approach </a:t>
            </a:r>
            <a:endParaRPr lang="en-US">
              <a:latin typeface="Arial" panose="020B0604020202020204"/>
              <a:ea typeface="+mn-lt"/>
              <a:cs typeface="+mn-lt"/>
            </a:endParaRPr>
          </a:p>
          <a:p>
            <a:r>
              <a:rPr lang="en-US" sz="2000" b="1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>
              <a:latin typeface="Arial" panose="020B0604020202020204"/>
              <a:cs typeface="Calibri" panose="020F0502020204030204"/>
            </a:endParaRPr>
          </a:p>
          <a:p>
            <a:r>
              <a:rPr lang="en-US" sz="2000" b="1">
                <a:latin typeface="Arial" panose="020B0604020202020204"/>
                <a:ea typeface="+mn-lt"/>
                <a:cs typeface="Arial" panose="020B0604020202020204"/>
              </a:rPr>
              <a:t>Result</a:t>
            </a:r>
            <a:endParaRPr lang="en-US" sz="2000" b="1">
              <a:latin typeface="Arial" panose="020B0604020202020204"/>
              <a:ea typeface="+mn-lt"/>
              <a:cs typeface="Arial" panose="020B0604020202020204"/>
            </a:endParaRPr>
          </a:p>
          <a:p>
            <a:r>
              <a:rPr lang="en-US" sz="2000" b="1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r>
              <a:rPr lang="en-US" sz="2000" b="1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>
              <a:latin typeface="Arial" panose="020B0604020202020204"/>
              <a:ea typeface="+mn-lt"/>
              <a:cs typeface="Arial" panose="020B0604020202020204"/>
            </a:endParaRPr>
          </a:p>
          <a:p>
            <a:r>
              <a:rPr lang="en-US" sz="2000" b="1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IN" sz="2800"/>
              <a:t>The dataset is from an ongoing cardiovascular study on residents of the town of Framingham, Massachusetts. The classification goal is to predict whether the patient has a 10-year risk of future coronary heart disease (CHD). The dataset provides the patients’ information. It includes over 4,000 records and 15 attributes. Each attribute is a potential risk factor. There are both demographic, behavioral, and medical risk factors.</a:t>
            </a:r>
            <a:endParaRPr lang="en-IN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IN" sz="1200" b="1">
                <a:latin typeface="Calibri" panose="020F0502020204030204"/>
                <a:ea typeface="+mn-lt"/>
                <a:cs typeface="+mn-lt"/>
              </a:rPr>
              <a:t>Predict whether a patient has a 10-year risk of future CHD</a:t>
            </a:r>
            <a:r>
              <a:rPr lang="en-IN" sz="1200" b="1">
                <a:latin typeface="Calibri" panose="020F0502020204030204"/>
                <a:ea typeface="+mn-lt"/>
                <a:cs typeface="+mn-lt"/>
              </a:rPr>
              <a:t> . The solution will consist of the following components: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IN" sz="1200" b="1">
                <a:latin typeface="Calibri" panose="020F0502020204030204"/>
                <a:ea typeface="+mn-lt"/>
                <a:cs typeface="+mn-lt"/>
              </a:rPr>
              <a:t>Data Collection: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>
                <a:latin typeface="Calibri" panose="020F0502020204030204"/>
                <a:ea typeface="+mn-lt"/>
                <a:cs typeface="+mn-lt"/>
              </a:rPr>
              <a:t>Source: Ongoing cardiovascular study on Framingham residents</a:t>
            </a:r>
            <a:endParaRPr lang="en-IN" sz="1200" b="1">
              <a:latin typeface="Calibri" panose="020F0502020204030204"/>
              <a:ea typeface="+mn-lt"/>
              <a:cs typeface="+mn-lt"/>
            </a:endParaRPr>
          </a:p>
          <a:p>
            <a:pPr marL="629920" lvl="1" indent="-305435"/>
            <a:r>
              <a:rPr lang="en-IN" sz="1200" b="1">
                <a:latin typeface="Calibri" panose="020F0502020204030204"/>
                <a:ea typeface="+mn-lt"/>
                <a:cs typeface="+mn-lt"/>
              </a:rPr>
              <a:t>Records: Over 4,000 patient records</a:t>
            </a:r>
            <a:endParaRPr lang="en-IN" sz="1200" b="1">
              <a:latin typeface="Calibri" panose="020F0502020204030204"/>
              <a:ea typeface="+mn-lt"/>
              <a:cs typeface="+mn-lt"/>
            </a:endParaRPr>
          </a:p>
          <a:p>
            <a:pPr marL="629920" lvl="1" indent="-305435"/>
            <a:r>
              <a:rPr lang="en-IN" sz="1200" b="1">
                <a:latin typeface="Calibri" panose="020F0502020204030204"/>
                <a:ea typeface="+mn-lt"/>
                <a:cs typeface="+mn-lt"/>
              </a:rPr>
              <a:t>Attributes: 15 demographic, behavioral, and medical risk factors</a:t>
            </a:r>
            <a:endParaRPr lang="en-IN" sz="1200" b="1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IN" sz="1200" b="1">
                <a:latin typeface="Calibri" panose="020F0502020204030204"/>
                <a:ea typeface="+mn-lt"/>
                <a:cs typeface="+mn-lt"/>
              </a:rPr>
              <a:t>Data Preprocessing: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>
                <a:latin typeface="Calibri" panose="020F0502020204030204"/>
                <a:cs typeface="Calibri" panose="020F0502020204030204"/>
              </a:rPr>
              <a:t>Handling missing values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>
                <a:latin typeface="Calibri" panose="020F0502020204030204"/>
                <a:cs typeface="Calibri" panose="020F0502020204030204"/>
              </a:rPr>
              <a:t>Label encoding categorical variables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>
                <a:latin typeface="Calibri" panose="020F0502020204030204"/>
                <a:cs typeface="Calibri" panose="020F0502020204030204"/>
              </a:rPr>
              <a:t>Creating age categories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>
                <a:latin typeface="Calibri" panose="020F0502020204030204"/>
                <a:cs typeface="Calibri" panose="020F0502020204030204"/>
              </a:rPr>
              <a:t>Feature Engineering: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1087120" lvl="2" indent="-305435"/>
            <a:r>
              <a:rPr lang="en-IN" sz="1110" b="1">
                <a:latin typeface="Calibri" panose="020F0502020204030204"/>
                <a:cs typeface="Calibri" panose="020F0502020204030204"/>
              </a:rPr>
              <a:t>Custom risk score based on combined effects of multiple risk factors</a:t>
            </a:r>
            <a:endParaRPr lang="en-IN" sz="1110" b="1">
              <a:latin typeface="Calibri" panose="020F0502020204030204"/>
              <a:cs typeface="Calibri" panose="020F0502020204030204"/>
            </a:endParaRPr>
          </a:p>
          <a:p>
            <a:pPr marL="1087120" lvl="2" indent="-305435"/>
            <a:r>
              <a:rPr lang="en-IN" sz="1110" b="1">
                <a:latin typeface="Calibri" panose="020F0502020204030204"/>
                <a:cs typeface="Calibri" panose="020F0502020204030204"/>
              </a:rPr>
              <a:t>Creation of a binary CHD_Risk variable</a:t>
            </a:r>
            <a:endParaRPr lang="en-IN" sz="1110" b="1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IN" sz="1200" b="1">
                <a:latin typeface="Calibri" panose="020F0502020204030204"/>
                <a:ea typeface="+mn-lt"/>
                <a:cs typeface="+mn-lt"/>
              </a:rPr>
              <a:t>MacPredict whether a patient has a 10-year risk of future CHDhine Learning Algorithm:</a:t>
            </a:r>
            <a:endParaRPr lang="en-IN" sz="1200" b="1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>
                <a:latin typeface="Calibri" panose="020F0502020204030204"/>
                <a:ea typeface="+mn-lt"/>
                <a:cs typeface="+mn-lt"/>
              </a:rPr>
              <a:t>Model Used: Random Forest Classifier</a:t>
            </a:r>
            <a:endParaRPr lang="en-IN" sz="1200" b="1">
              <a:latin typeface="Calibri" panose="020F0502020204030204"/>
              <a:ea typeface="+mn-lt"/>
              <a:cs typeface="+mn-lt"/>
            </a:endParaRPr>
          </a:p>
          <a:p>
            <a:pPr marL="629920" lvl="1" indent="-305435"/>
            <a:r>
              <a:rPr lang="en-IN" sz="1200" b="1">
                <a:latin typeface="Calibri" panose="020F0502020204030204"/>
                <a:ea typeface="+mn-lt"/>
                <a:cs typeface="+mn-lt"/>
              </a:rPr>
              <a:t>Features Considered: Age, sex, exercise, heart disease history, diabetes, smoking history, BMI, alcohol consumption, diet</a:t>
            </a:r>
            <a:endParaRPr lang="en-IN" sz="1200" b="1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IN" sz="1200" b="1">
                <a:latin typeface="Calibri" panose="020F0502020204030204"/>
                <a:ea typeface="+mn-lt"/>
                <a:cs typeface="+mn-lt"/>
              </a:rPr>
              <a:t>Evaluation:</a:t>
            </a:r>
            <a:endParaRPr lang="en-IN" sz="1200" b="1">
              <a:latin typeface="Calibri" panose="020F0502020204030204"/>
              <a:ea typeface="+mn-lt"/>
              <a:cs typeface="+mn-lt"/>
            </a:endParaRPr>
          </a:p>
          <a:p>
            <a:pPr marL="762635" lvl="1" indent="-305435"/>
            <a:r>
              <a:rPr lang="en-IN" sz="1000" b="1">
                <a:latin typeface="Arial" panose="020B0604020202020204" pitchFamily="34" charset="0"/>
                <a:cs typeface="Arial" panose="020B0604020202020204" pitchFamily="34" charset="0"/>
              </a:rPr>
              <a:t>Metrics: Accuracy, Precision, Recall, F1 Score, Confusion Matrix</a:t>
            </a:r>
            <a:endParaRPr lang="en-IN" sz="1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635" lvl="1" indent="-305435"/>
            <a:endParaRPr lang="en-IN" sz="1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Proposed 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algn="l">
              <a:lnSpc>
                <a:spcPct val="13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Visual Elements: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1" algn="l">
              <a:lnSpc>
                <a:spcPct val="13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 A bar plot to visualize the distribution of the predicted CHD risk labels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1" algn="l">
              <a:lnSpc>
                <a:spcPct val="13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A confusion matrix to show the Correct and Incorrect Predictions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marL="323850" lvl="1" indent="0" algn="l">
              <a:lnSpc>
                <a:spcPct val="130000"/>
              </a:lnSpc>
              <a:buNone/>
            </a:pP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975" y="2517775"/>
            <a:ext cx="4644390" cy="4249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10" y="2613660"/>
            <a:ext cx="5295900" cy="1510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System  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55" y="1233170"/>
            <a:ext cx="12018010" cy="5624830"/>
          </a:xfrm>
        </p:spPr>
        <p:txBody>
          <a:bodyPr anchor="t" anchorCtr="0">
            <a:normAutofit fontScale="80000"/>
          </a:bodyPr>
          <a:p>
            <a:pPr>
              <a:lnSpc>
                <a:spcPct val="100000"/>
              </a:lnSpc>
            </a:pPr>
            <a:r>
              <a:rPr lang="en-IN" b="1">
                <a:solidFill>
                  <a:srgbClr val="0F0F0F"/>
                </a:solidFill>
                <a:sym typeface="+mn-ea"/>
              </a:rPr>
              <a:t>System requirements</a:t>
            </a:r>
            <a:endParaRPr lang="en-IN" b="1">
              <a:solidFill>
                <a:srgbClr val="0F0F0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HardWare: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0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CPU: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3">
              <a:lnSpc>
                <a:spcPct val="10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Processor: AMD Ryzen 7 4800H or Intel equivalent (e.g., Intel Core i7)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3">
              <a:lnSpc>
                <a:spcPct val="10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Cores: At least 8 cores for efficient multitasking and faster processing of large datasets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0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GPU: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3">
              <a:lnSpc>
                <a:spcPct val="10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Graphics Card: NVIDIA GeForce GTX 1660 Ti or better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3">
              <a:lnSpc>
                <a:spcPct val="10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VRAM: At least 6 GB of dedicated VRAM for handling larger models and datasets, especially if using deep learning models like LSTM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1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RAM: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3">
              <a:lnSpc>
                <a:spcPct val="11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Memory: At least 16 GB of RAM for handling large datasets and running multiple applications simultaneously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3">
              <a:lnSpc>
                <a:spcPct val="11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Recommended: 32 GB for smoother performance with large datasets and more complex models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1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Storage: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3">
              <a:lnSpc>
                <a:spcPct val="11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SSD: At least 512 GB SSD for fast read/write speeds and efficient data handling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3">
              <a:lnSpc>
                <a:spcPct val="11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Recommended: 1 TB SSD to store large datasets and for better overall performance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1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Software: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1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Operating System: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3">
              <a:lnSpc>
                <a:spcPct val="11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OS: Windows 10/11 or a Linux distribution (e.g., Ubuntu)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1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Python Environment: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3">
              <a:lnSpc>
                <a:spcPct val="11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Python Version: Python 3.7 or higher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  <a:p>
            <a:pPr lvl="3">
              <a:lnSpc>
                <a:spcPct val="110000"/>
              </a:lnSpc>
            </a:pPr>
            <a:r>
              <a:rPr lang="en-US" b="1">
                <a:latin typeface="Calibri" panose="020F0502020204030204" charset="0"/>
                <a:cs typeface="Calibri" panose="020F0502020204030204" charset="0"/>
              </a:rPr>
              <a:t>IDE: Jupyter Notebook, VS Code, PyCharm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030220" y="1511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457200" lvl="1" indent="0">
              <a:buNone/>
            </a:pPr>
            <a:endParaRPr lang="en-IN" sz="1480" b="1">
              <a:solidFill>
                <a:srgbClr val="0F0F0F"/>
              </a:solidFill>
            </a:endParaRPr>
          </a:p>
          <a:p>
            <a:pPr marL="305435" indent="-305435"/>
            <a:r>
              <a:rPr lang="en-IN" sz="1800" b="1">
                <a:solidFill>
                  <a:srgbClr val="0F0F0F"/>
                </a:solidFill>
              </a:rPr>
              <a:t>Library required to build the model</a:t>
            </a:r>
            <a:r>
              <a:rPr lang="en-US" altLang="en-IN" sz="1800" b="1">
                <a:solidFill>
                  <a:srgbClr val="0F0F0F"/>
                </a:solidFill>
              </a:rPr>
              <a:t>:</a:t>
            </a:r>
            <a:endParaRPr lang="en-US" altLang="en-IN" sz="1800" b="1">
              <a:solidFill>
                <a:srgbClr val="0F0F0F"/>
              </a:solidFill>
            </a:endParaRPr>
          </a:p>
          <a:p>
            <a:pPr marL="762635" lvl="1" indent="-305435"/>
            <a:r>
              <a:rPr lang="en-US" altLang="en-IN" sz="1480" b="1">
                <a:solidFill>
                  <a:srgbClr val="0F0F0F"/>
                </a:solidFill>
              </a:rPr>
              <a:t>numpy</a:t>
            </a:r>
            <a:endParaRPr lang="en-US" altLang="en-IN" sz="1480" b="1">
              <a:solidFill>
                <a:srgbClr val="0F0F0F"/>
              </a:solidFill>
            </a:endParaRPr>
          </a:p>
          <a:p>
            <a:pPr marL="762635" lvl="1" indent="-305435"/>
            <a:r>
              <a:rPr lang="en-US" altLang="en-IN" sz="1480" b="1">
                <a:solidFill>
                  <a:srgbClr val="0F0F0F"/>
                </a:solidFill>
              </a:rPr>
              <a:t>pandas</a:t>
            </a:r>
            <a:endParaRPr lang="en-US" altLang="en-IN" sz="1480" b="1">
              <a:solidFill>
                <a:srgbClr val="0F0F0F"/>
              </a:solidFill>
            </a:endParaRPr>
          </a:p>
          <a:p>
            <a:pPr marL="762635" lvl="1" indent="-305435"/>
            <a:r>
              <a:rPr lang="en-US" altLang="en-IN" sz="1480" b="1">
                <a:solidFill>
                  <a:srgbClr val="0F0F0F"/>
                </a:solidFill>
              </a:rPr>
              <a:t>sklearn</a:t>
            </a:r>
            <a:endParaRPr lang="en-US" altLang="en-IN" sz="1480" b="1">
              <a:solidFill>
                <a:srgbClr val="0F0F0F"/>
              </a:solidFill>
            </a:endParaRPr>
          </a:p>
          <a:p>
            <a:pPr marL="762635" lvl="1" indent="-305435"/>
            <a:r>
              <a:rPr lang="en-US" altLang="en-IN" sz="1480" b="1">
                <a:solidFill>
                  <a:srgbClr val="0F0F0F"/>
                </a:solidFill>
              </a:rPr>
              <a:t>matplotlib.pyplot</a:t>
            </a:r>
            <a:endParaRPr lang="en-US" altLang="en-IN" sz="1480" b="1">
              <a:solidFill>
                <a:srgbClr val="0F0F0F"/>
              </a:solidFill>
            </a:endParaRPr>
          </a:p>
          <a:p>
            <a:pPr marL="762635" lvl="1" indent="-305435"/>
            <a:r>
              <a:rPr lang="en-US" altLang="en-IN" sz="1480" b="1">
                <a:solidFill>
                  <a:srgbClr val="0F0F0F"/>
                </a:solidFill>
              </a:rPr>
              <a:t>seaborn</a:t>
            </a:r>
            <a:endParaRPr lang="en-US" altLang="en-IN" sz="1480" b="1">
              <a:solidFill>
                <a:srgbClr val="0F0F0F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063365" y="4771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800" b="1" dirty="0">
                <a:ea typeface="+mn-lt"/>
                <a:cs typeface="+mn-lt"/>
              </a:rPr>
              <a:t>Algorithm Selection:</a:t>
            </a:r>
            <a:endParaRPr lang="en-IN" sz="1800" dirty="0"/>
          </a:p>
          <a:p>
            <a:pPr marL="629920" lvl="1" indent="-305435"/>
            <a:r>
              <a:rPr lang="en-IN" sz="1800" dirty="0">
                <a:ea typeface="+mn-lt"/>
                <a:cs typeface="+mn-lt"/>
              </a:rPr>
              <a:t>Chosen Algorithm: Random Forest Classifier</a:t>
            </a:r>
            <a:endParaRPr lang="en-IN" sz="1800" dirty="0">
              <a:ea typeface="+mn-lt"/>
              <a:cs typeface="+mn-lt"/>
            </a:endParaRPr>
          </a:p>
          <a:p>
            <a:pPr marL="629920" lvl="1" indent="-305435"/>
            <a:r>
              <a:rPr lang="en-IN" sz="1800" dirty="0">
                <a:ea typeface="+mn-lt"/>
                <a:cs typeface="+mn-lt"/>
              </a:rPr>
              <a:t>Justification: The Random Forest algorithm is chosen due to its robustness and ability to handle high-dimensional data, making it suitable for predicting the 10-year risk of CHD. It can manage both categorical and numerical variables effectively, and its ensemble nature reduces the risk of overfitting, providing reliable predictions..</a:t>
            </a:r>
            <a:endParaRPr lang="en-IN" sz="1800" dirty="0"/>
          </a:p>
          <a:p>
            <a:pPr marL="305435" indent="-305435"/>
            <a:r>
              <a:rPr lang="en-IN" sz="1800" b="1" dirty="0">
                <a:ea typeface="+mn-lt"/>
                <a:cs typeface="+mn-lt"/>
              </a:rPr>
              <a:t>Data Input:</a:t>
            </a:r>
            <a:endParaRPr lang="en-IN" sz="1800" b="1" dirty="0">
              <a:ea typeface="+mn-lt"/>
              <a:cs typeface="+mn-lt"/>
            </a:endParaRPr>
          </a:p>
          <a:p>
            <a:pPr marL="762635" lvl="1" indent="-305435"/>
            <a:r>
              <a:rPr lang="en-IN" b="1" dirty="0"/>
              <a:t>Input Features:</a:t>
            </a:r>
            <a:endParaRPr lang="en-IN" b="1" dirty="0"/>
          </a:p>
          <a:p>
            <a:pPr marL="1219835" lvl="2" indent="-305435"/>
            <a:r>
              <a:rPr lang="en-IN" sz="1400" dirty="0"/>
              <a:t>Demographic Factors: Age, Sex</a:t>
            </a:r>
            <a:endParaRPr lang="en-IN" sz="1400" dirty="0"/>
          </a:p>
          <a:p>
            <a:pPr marL="1219835" lvl="2" indent="-305435"/>
            <a:r>
              <a:rPr lang="en-IN" sz="1400" dirty="0"/>
              <a:t>Behavioral Factors: Smoking History, Exercise Frequency, Alcohol Consumption, Diet (Fruit and Green Vegetables Consumption, Fried Potato Consumption)</a:t>
            </a:r>
            <a:endParaRPr lang="en-IN" sz="1400" dirty="0"/>
          </a:p>
          <a:p>
            <a:pPr marL="1219835" lvl="2" indent="-305435"/>
            <a:r>
              <a:rPr lang="en-IN" sz="1400" dirty="0"/>
              <a:t>Medical Factors: BMI, Heart Disease History, Diabetes, General Health, Depression, Arthritis, Skin Cancer, Other Cancer</a:t>
            </a:r>
            <a:endParaRPr lang="en-IN" sz="1400" dirty="0"/>
          </a:p>
          <a:p>
            <a:pPr marL="1219835" lvl="2" indent="-305435"/>
            <a:r>
              <a:rPr lang="en-IN" sz="1400" dirty="0"/>
              <a:t>Custom Features: Risk Score, Age Category (created during feature engineering)</a:t>
            </a:r>
            <a:endParaRPr lang="en-IN" sz="1400" dirty="0"/>
          </a:p>
          <a:p>
            <a:pPr marL="305435" indent="-305435"/>
            <a:endParaRPr lang="en-IN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 lnSpcReduction="10000"/>
          </a:bodyPr>
          <a:lstStyle/>
          <a:p>
            <a:pPr marL="305435" indent="-305435"/>
            <a:r>
              <a:rPr lang="en-IN" sz="1400" b="1" dirty="0">
                <a:ea typeface="+mn-lt"/>
                <a:cs typeface="+mn-lt"/>
              </a:rPr>
              <a:t>Training Process:</a:t>
            </a:r>
            <a:endParaRPr lang="en-IN" sz="1400" dirty="0"/>
          </a:p>
          <a:p>
            <a:pPr marL="629920" lvl="1" indent="-305435"/>
            <a:r>
              <a:rPr lang="en-IN" b="1" dirty="0">
                <a:ea typeface="+mn-lt"/>
                <a:cs typeface="+mn-lt"/>
              </a:rPr>
              <a:t>Training Methodology:</a:t>
            </a:r>
            <a:endParaRPr lang="en-IN" dirty="0">
              <a:ea typeface="+mn-lt"/>
              <a:cs typeface="+mn-lt"/>
            </a:endParaRPr>
          </a:p>
          <a:p>
            <a:pPr marL="1087120" lvl="2" indent="-305435"/>
            <a:r>
              <a:rPr lang="en-IN" dirty="0">
                <a:ea typeface="+mn-lt"/>
                <a:cs typeface="+mn-lt"/>
              </a:rPr>
              <a:t>Data Split: The dataset is split into training (70%) and testing (30%) sets.</a:t>
            </a:r>
            <a:endParaRPr lang="en-IN" dirty="0">
              <a:ea typeface="+mn-lt"/>
              <a:cs typeface="+mn-lt"/>
            </a:endParaRPr>
          </a:p>
          <a:p>
            <a:pPr marL="1087120" lvl="2" indent="-305435"/>
            <a:r>
              <a:rPr lang="en-IN" dirty="0">
                <a:ea typeface="+mn-lt"/>
                <a:cs typeface="+mn-lt"/>
              </a:rPr>
              <a:t>Training: The Random Forest Classifier is trained on the training set, using 50 estimators (trees).</a:t>
            </a:r>
            <a:endParaRPr lang="en-IN" dirty="0">
              <a:ea typeface="+mn-lt"/>
              <a:cs typeface="+mn-lt"/>
            </a:endParaRPr>
          </a:p>
          <a:p>
            <a:pPr marL="1087120" lvl="2" indent="-305435"/>
            <a:r>
              <a:rPr lang="en-IN" dirty="0">
                <a:ea typeface="+mn-lt"/>
                <a:cs typeface="+mn-lt"/>
              </a:rPr>
              <a:t>Techniques:</a:t>
            </a:r>
            <a:endParaRPr lang="en-IN" dirty="0">
              <a:ea typeface="+mn-lt"/>
              <a:cs typeface="+mn-lt"/>
            </a:endParaRPr>
          </a:p>
          <a:p>
            <a:pPr marL="1087120" lvl="2" indent="-305435"/>
            <a:r>
              <a:rPr lang="en-IN" dirty="0">
                <a:ea typeface="+mn-lt"/>
                <a:cs typeface="+mn-lt"/>
              </a:rPr>
              <a:t>Cross-Validation: Used to tune hyperparameters and ensure the model’s generalization capability.</a:t>
            </a:r>
            <a:endParaRPr lang="en-IN" dirty="0">
              <a:ea typeface="+mn-lt"/>
              <a:cs typeface="+mn-lt"/>
            </a:endParaRPr>
          </a:p>
          <a:p>
            <a:pPr marL="1087120" lvl="2" indent="-305435"/>
            <a:r>
              <a:rPr lang="en-IN" dirty="0">
                <a:ea typeface="+mn-lt"/>
                <a:cs typeface="+mn-lt"/>
              </a:rPr>
              <a:t>Hyperparameter Tuning: Adjusting parameters such as the number of trees, max depth, and minimum samples split to optimize the model's performance..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Prediction Process:</a:t>
            </a:r>
            <a:endParaRPr lang="en-IN" sz="1400" dirty="0"/>
          </a:p>
          <a:p>
            <a:pPr marL="762635" lvl="1" indent="-305435"/>
            <a:r>
              <a:rPr lang="en-IN" b="1"/>
              <a:t>Prediction Methodology:</a:t>
            </a:r>
            <a:endParaRPr lang="en-IN" b="1"/>
          </a:p>
          <a:p>
            <a:pPr marL="1219835" lvl="2" indent="-305435"/>
            <a:r>
              <a:rPr lang="en-IN"/>
              <a:t>Trained Model Usage: The trained Random Forest model makes predictions on new patient data.</a:t>
            </a:r>
            <a:endParaRPr lang="en-IN"/>
          </a:p>
          <a:p>
            <a:pPr marL="1219835" lvl="2" indent="-305435"/>
            <a:r>
              <a:rPr lang="en-IN"/>
              <a:t>Real-Time Data Inputs: In a deployed environment, real-time patient data (demographic, behavioral, medical) is fed into the model to predict CHD risk.</a:t>
            </a:r>
            <a:endParaRPr lang="en-IN"/>
          </a:p>
          <a:p>
            <a:pPr marL="1219835" lvl="2" indent="-305435"/>
            <a:r>
              <a:rPr lang="en-IN"/>
              <a:t>Output: The model outputs a binary prediction (0 for 'No CHD Risk', 1 for 'CHD Risk') along with a probability score indicating the confidence of the prediction.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0 F 1 8 7 2 1 8 8 A B C F C 4 8 B E C A 6 C 8 7 E 8 A C 3 2 8 5 "   m a : c o n t e n t T y p e V e r s i o n = " 1 7 "   m a : c o n t e n t T y p e D e s c r i p t i o n = " C r e a t e   a   n e w   d o c u m e n t . "   m a : c o n t e n t T y p e S c o p e = " "   m a : v e r s i o n I D = " 5 5 a 1 5 8 6 7 5 e 0 8 9 c 6 a 8 5 a b 0 f 8 3 b 8 9 e 1 a 1 5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b 3 5 f 0 8 2 3 0 8 8 6 4 f a 1 6 1 c 4 a 0 a 9 e c a 3 5 e f f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9 1 6 2 b d 5 b - 4 e d 9 - 4 d a 3 - b 3 7 6 - 0 5 2 0 4 5 8 0 b a 3 f "   x m l n s : n s 4 = " c 0 f a 2 6 1 7 - 9 6 b d - 4 2 5 d - 8 5 7 8 - e 9 3 5 6 3 f e 3 7 c 5 " >  
 < x s d : i m p o r t   n a m e s p a c e = " 9 1 6 2 b d 5 b - 4 e d 9 - 4 d a 3 - b 3 7 6 - 0 5 2 0 4 5 8 0 b a 3 f " / >  
 < x s d : i m p o r t   n a m e s p a c e = " c 0 f a 2 6 1 7 - 9 6 b d - 4 2 5 d - 8 5 7 8 - e 9 3 5 6 3 f e 3 7 c 5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4 : S h a r e d W i t h U s e r s "   m i n O c c u r s = " 0 " / >  
 < x s d : e l e m e n t   r e f = " n s 4 : S h a r e d W i t h D e t a i l s "   m i n O c c u r s = " 0 " / >  
 < x s d : e l e m e n t   r e f = " n s 4 : S h a r i n g H i n t H a s h "   m i n O c c u r s = " 0 " / >  
 < x s d : e l e m e n t   r e f = " n s 3 : M e d i a S e r v i c e A u t o T a g s "   m i n O c c u r s = " 0 " / >  
 < x s d : e l e m e n t   r e f = " n s 3 : M e d i a S e r v i c e O C R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x s d : e l e m e n t   r e f = " n s 3 : M e d i a S e r v i c e A u t o K e y P o i n t s "   m i n O c c u r s = " 0 " / >  
 < x s d : e l e m e n t   r e f = " n s 3 : M e d i a S e r v i c e K e y P o i n t s "   m i n O c c u r s = " 0 " / >  
 < x s d : e l e m e n t   r e f = " n s 3 : M e d i a S e r v i c e D a t e T a k e n "   m i n O c c u r s = " 0 " / >  
 < x s d : e l e m e n t   r e f = " n s 3 : M e d i a L e n g t h I n S e c o n d s "   m i n O c c u r s = " 0 " / >  
 < x s d : e l e m e n t   r e f = " n s 3 : M e d i a S e r v i c e L o c a t i o n "   m i n O c c u r s = " 0 " / >  
 < x s d : e l e m e n t   r e f = " n s 3 : _ a c t i v i t y "   m i n O c c u r s = " 0 " / >  
 < x s d : e l e m e n t   r e f = " n s 3 : M e d i a S e r v i c e O b j e c t D e t e c t o r V e r s i o n s "   m i n O c c u r s = " 0 " / >  
 < x s d : e l e m e n t   r e f = " n s 3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9 1 6 2 b d 5 b - 4 e d 9 - 4 d a 3 - b 3 7 6 - 0 5 2 0 4 5 8 0 b a 3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3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4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5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6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7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8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9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0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L o c a t i o n "   m a : i n d e x = " 2 1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_ a c t i v i t y "   m a : i n d e x = " 2 2 "   n i l l a b l e = " t r u e "   m a : d i s p l a y N a m e = " _ a c t i v i t y "   m a : h i d d e n = " t r u e "   m a : i n t e r n a l N a m e = " _ a c t i v i t y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2 3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2 4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c 0 f a 2 6 1 7 - 9 6 b d - 4 2 5 d - 8 5 7 8 - e 9 3 5 6 3 f e 3 7 c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2 "   n i l l a b l e = " t r u e "   m a : d i s p l a y N a m e = " S h a r i n g   H i n t   H a s h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M e d i a S e r v i c e K e y P o i n t s   x m l n s = " 9 1 6 2 b d 5 b - 4 e d 9 - 4 d a 3 - b 3 7 6 - 0 5 2 0 4 5 8 0 b a 3 f "   x s i : n i l = " t r u e " / > < _ a c t i v i t y   x m l n s = " 9 1 6 2 b d 5 b - 4 e d 9 - 4 d a 3 - b 3 7 6 - 0 5 2 0 4 5 8 0 b a 3 f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6E816721-11E4-4989-8472-AB5A7EC20404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8280</Words>
  <Application>WPS Presentation</Application>
  <PresentationFormat>Widescreen</PresentationFormat>
  <Paragraphs>178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Wingdings 2</vt:lpstr>
      <vt:lpstr>Arial</vt:lpstr>
      <vt:lpstr>Calibri</vt:lpstr>
      <vt:lpstr>Calibri Light</vt:lpstr>
      <vt:lpstr>Microsoft YaHei</vt:lpstr>
      <vt:lpstr>Arial Unicode MS</vt:lpstr>
      <vt:lpstr>Franklin Gothic Demi</vt:lpstr>
      <vt:lpstr>Franklin Gothic Book</vt:lpstr>
      <vt:lpstr>Baskerville Old Face</vt:lpstr>
      <vt:lpstr>Calibri</vt:lpstr>
      <vt:lpstr>DividendVTI</vt:lpstr>
      <vt:lpstr>Cardiovascular Risk Prediction</vt:lpstr>
      <vt:lpstr>OUTLINE</vt:lpstr>
      <vt:lpstr>Problem Statement</vt:lpstr>
      <vt:lpstr>Proposed Solution</vt:lpstr>
      <vt:lpstr>PowerPoint 演示文稿</vt:lpstr>
      <vt:lpstr>PowerPoint 演示文稿</vt:lpstr>
      <vt:lpstr>System  Approach</vt:lpstr>
      <vt:lpstr>Algorithm &amp; Deployment</vt:lpstr>
      <vt:lpstr>Algorithm &amp; Deployment</vt:lpstr>
      <vt:lpstr>Result</vt:lpstr>
      <vt:lpstr>Result</vt:lpstr>
      <vt:lpstr>Conclusion</vt:lpstr>
      <vt:lpstr>Conclusion</vt:lpstr>
      <vt:lpstr>PowerPoint 演示文稿</vt:lpstr>
      <vt:lpstr>PowerPoint 演示文稿</vt:lpstr>
      <vt:lpstr>PowerPoint 演示文稿</vt:lpstr>
      <vt:lpstr>References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pc</cp:lastModifiedBy>
  <cp:revision>29</cp:revision>
  <dcterms:created xsi:type="dcterms:W3CDTF">2021-05-26T16:50:00Z</dcterms:created>
  <dcterms:modified xsi:type="dcterms:W3CDTF">2024-06-26T18:00:45Z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0FAFA166501D49DF826A440ECDAB6FC2_13</vt:lpwstr>
  </property>
  <property fmtid="{D5CDD505-2E9C-101B-9397-08002B2CF9AE}" pid="4" name="KSOProductBuildVer">
    <vt:lpwstr>1033-12.2.0.13472</vt:lpwstr>
  </property>
</Properties>
</file>