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matic SC"/>
      <p:regular r:id="rId22"/>
      <p:bold r:id="rId23"/>
    </p:embeddedFont>
    <p:embeddedFont>
      <p:font typeface="Lato"/>
      <p:regular r:id="rId24"/>
      <p:bold r:id="rId25"/>
      <p:italic r:id="rId26"/>
      <p:boldItalic r:id="rId27"/>
    </p:embeddedFont>
    <p:embeddedFont>
      <p:font typeface="Source Code Pro"/>
      <p:regular r:id="rId28"/>
      <p:bold r:id="rId29"/>
      <p:italic r:id="rId30"/>
      <p:boldItalic r:id="rId31"/>
    </p:embeddedFont>
    <p:embeddedFont>
      <p:font typeface="Average"/>
      <p:regular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maticSC-regular.fntdata"/><Relationship Id="rId21" Type="http://schemas.openxmlformats.org/officeDocument/2006/relationships/font" Target="fonts/Roboto-boldItalic.fntdata"/><Relationship Id="rId24" Type="http://schemas.openxmlformats.org/officeDocument/2006/relationships/font" Target="fonts/Lat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SourceCodePr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7c78825a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7c78825a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7c78825a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7c78825a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7c78825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7c78825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7992f8b3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7992f8b3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7b17538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7b17538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7c78825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7c78825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7c78825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7c78825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7c78825a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7c78825a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7c78825a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7c78825a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7c78825a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7c78825a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7c78825a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7c78825a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DF8B"/>
            </a:gs>
            <a:gs pos="100000">
              <a:srgbClr val="ECB816"/>
            </a:gs>
          </a:gsLst>
          <a:path path="circle">
            <a:fillToRect b="50%" l="50%" r="50%" t="50%"/>
          </a:path>
          <a:tileRect/>
        </a:gra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900">
                <a:latin typeface="Cambria"/>
                <a:ea typeface="Cambria"/>
                <a:cs typeface="Cambria"/>
                <a:sym typeface="Cambria"/>
              </a:rPr>
              <a:t>Kafka: a Distributed Messaging System for Log Processing</a:t>
            </a:r>
            <a:endParaRPr sz="2900">
              <a:latin typeface="Cambria"/>
              <a:ea typeface="Cambria"/>
              <a:cs typeface="Cambria"/>
              <a:sym typeface="Cambria"/>
            </a:endParaRPr>
          </a:p>
          <a:p>
            <a:pPr indent="0" lvl="0" marL="0" rtl="0" algn="ctr">
              <a:spcBef>
                <a:spcPts val="0"/>
              </a:spcBef>
              <a:spcAft>
                <a:spcPts val="0"/>
              </a:spcAft>
              <a:buNone/>
            </a:pPr>
            <a:r>
              <a:t/>
            </a:r>
            <a:endParaRPr sz="2900">
              <a:latin typeface="Cambria"/>
              <a:ea typeface="Cambria"/>
              <a:cs typeface="Cambria"/>
              <a:sym typeface="Cambria"/>
            </a:endParaRPr>
          </a:p>
          <a:p>
            <a:pPr indent="0" lvl="0" marL="0" rtl="0" algn="ctr">
              <a:spcBef>
                <a:spcPts val="0"/>
              </a:spcBef>
              <a:spcAft>
                <a:spcPts val="0"/>
              </a:spcAft>
              <a:buNone/>
            </a:pPr>
            <a:r>
              <a:rPr lang="en" sz="2000">
                <a:latin typeface="Cambria"/>
                <a:ea typeface="Cambria"/>
                <a:cs typeface="Cambria"/>
                <a:sym typeface="Cambria"/>
              </a:rPr>
              <a:t>(Group 12)</a:t>
            </a:r>
            <a:endParaRPr sz="2000">
              <a:latin typeface="Cambria"/>
              <a:ea typeface="Cambria"/>
              <a:cs typeface="Cambria"/>
              <a:sym typeface="Cambria"/>
            </a:endParaRPr>
          </a:p>
        </p:txBody>
      </p:sp>
      <p:sp>
        <p:nvSpPr>
          <p:cNvPr id="57" name="Google Shape;57;p13"/>
          <p:cNvSpPr txBox="1"/>
          <p:nvPr>
            <p:ph idx="1" type="subTitle"/>
          </p:nvPr>
        </p:nvSpPr>
        <p:spPr>
          <a:xfrm>
            <a:off x="0" y="3468900"/>
            <a:ext cx="9144000" cy="167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t/>
            </a:r>
            <a:endParaRPr sz="1000"/>
          </a:p>
          <a:p>
            <a:pPr indent="-323850" lvl="0" marL="457200" rtl="0" algn="ctr">
              <a:spcBef>
                <a:spcPts val="0"/>
              </a:spcBef>
              <a:spcAft>
                <a:spcPts val="0"/>
              </a:spcAft>
              <a:buSzPts val="1500"/>
              <a:buFont typeface="Gill Sans"/>
              <a:buAutoNum type="arabicPeriod"/>
            </a:pPr>
            <a:r>
              <a:rPr b="0" lang="en" sz="1500">
                <a:latin typeface="Gill Sans"/>
                <a:ea typeface="Gill Sans"/>
                <a:cs typeface="Gill Sans"/>
                <a:sym typeface="Gill Sans"/>
              </a:rPr>
              <a:t>Anadi Sharma (B21CS008)</a:t>
            </a:r>
            <a:endParaRPr b="0" sz="1500">
              <a:latin typeface="Gill Sans"/>
              <a:ea typeface="Gill Sans"/>
              <a:cs typeface="Gill Sans"/>
              <a:sym typeface="Gill Sans"/>
            </a:endParaRPr>
          </a:p>
          <a:p>
            <a:pPr indent="-323850" lvl="0" marL="457200" rtl="0" algn="ctr">
              <a:spcBef>
                <a:spcPts val="0"/>
              </a:spcBef>
              <a:spcAft>
                <a:spcPts val="0"/>
              </a:spcAft>
              <a:buSzPts val="1500"/>
              <a:buFont typeface="Gill Sans"/>
              <a:buAutoNum type="arabicPeriod"/>
            </a:pPr>
            <a:r>
              <a:rPr b="0" lang="en" sz="1500">
                <a:latin typeface="Gill Sans"/>
                <a:ea typeface="Gill Sans"/>
                <a:cs typeface="Gill Sans"/>
                <a:sym typeface="Gill Sans"/>
              </a:rPr>
              <a:t>Drishti Agrawal(B21CS027)</a:t>
            </a:r>
            <a:endParaRPr b="0" sz="1500">
              <a:latin typeface="Gill Sans"/>
              <a:ea typeface="Gill Sans"/>
              <a:cs typeface="Gill Sans"/>
              <a:sym typeface="Gill Sans"/>
            </a:endParaRPr>
          </a:p>
          <a:p>
            <a:pPr indent="-323850" lvl="0" marL="457200" rtl="0" algn="ctr">
              <a:spcBef>
                <a:spcPts val="0"/>
              </a:spcBef>
              <a:spcAft>
                <a:spcPts val="0"/>
              </a:spcAft>
              <a:buSzPts val="1500"/>
              <a:buFont typeface="Gill Sans"/>
              <a:buAutoNum type="arabicPeriod"/>
            </a:pPr>
            <a:r>
              <a:rPr b="0" lang="en" sz="1500">
                <a:latin typeface="Gill Sans"/>
                <a:ea typeface="Gill Sans"/>
                <a:cs typeface="Gill Sans"/>
                <a:sym typeface="Gill Sans"/>
              </a:rPr>
              <a:t>Yatharth Shukla(B21CS080)</a:t>
            </a:r>
            <a:endParaRPr b="0" sz="15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p:nvPr/>
        </p:nvSpPr>
        <p:spPr>
          <a:xfrm>
            <a:off x="-18750" y="0"/>
            <a:ext cx="9162900" cy="909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0" name="Google Shape;170;p22"/>
          <p:cNvSpPr txBox="1"/>
          <p:nvPr/>
        </p:nvSpPr>
        <p:spPr>
          <a:xfrm>
            <a:off x="143400" y="0"/>
            <a:ext cx="9000600" cy="9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300">
                <a:solidFill>
                  <a:schemeClr val="accent1"/>
                </a:solidFill>
                <a:latin typeface="Source Code Pro"/>
                <a:ea typeface="Source Code Pro"/>
                <a:cs typeface="Source Code Pro"/>
                <a:sym typeface="Source Code Pro"/>
              </a:rPr>
              <a:t>End Points</a:t>
            </a:r>
            <a:endParaRPr b="1" sz="3300">
              <a:solidFill>
                <a:schemeClr val="accent1"/>
              </a:solidFill>
              <a:latin typeface="Source Code Pro"/>
              <a:ea typeface="Source Code Pro"/>
              <a:cs typeface="Source Code Pro"/>
              <a:sym typeface="Source Code Pro"/>
            </a:endParaRPr>
          </a:p>
        </p:txBody>
      </p:sp>
      <p:pic>
        <p:nvPicPr>
          <p:cNvPr id="171" name="Google Shape;171;p22"/>
          <p:cNvPicPr preferRelativeResize="0"/>
          <p:nvPr/>
        </p:nvPicPr>
        <p:blipFill rotWithShape="1">
          <a:blip r:embed="rId3">
            <a:alphaModFix/>
          </a:blip>
          <a:srcRect b="965" l="0" r="0" t="1473"/>
          <a:stretch/>
        </p:blipFill>
        <p:spPr>
          <a:xfrm>
            <a:off x="492925" y="971550"/>
            <a:ext cx="7974001" cy="413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18750" y="0"/>
            <a:ext cx="9162900" cy="936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7" name="Google Shape;177;p23"/>
          <p:cNvSpPr txBox="1"/>
          <p:nvPr/>
        </p:nvSpPr>
        <p:spPr>
          <a:xfrm>
            <a:off x="307675" y="-150"/>
            <a:ext cx="3452400" cy="93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Benefits</a:t>
            </a:r>
            <a:endParaRPr b="1" sz="3500">
              <a:solidFill>
                <a:schemeClr val="accent1"/>
              </a:solidFill>
              <a:latin typeface="Source Code Pro"/>
              <a:ea typeface="Source Code Pro"/>
              <a:cs typeface="Source Code Pro"/>
              <a:sym typeface="Source Code Pro"/>
            </a:endParaRPr>
          </a:p>
        </p:txBody>
      </p:sp>
      <p:sp>
        <p:nvSpPr>
          <p:cNvPr id="178" name="Google Shape;178;p23"/>
          <p:cNvSpPr txBox="1"/>
          <p:nvPr/>
        </p:nvSpPr>
        <p:spPr>
          <a:xfrm>
            <a:off x="638200" y="1073325"/>
            <a:ext cx="3358500" cy="1843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51C75"/>
                </a:solidFill>
                <a:latin typeface="Cambria"/>
                <a:ea typeface="Cambria"/>
                <a:cs typeface="Cambria"/>
                <a:sym typeface="Cambria"/>
              </a:rPr>
              <a:t>Pull-Based Model</a:t>
            </a:r>
            <a:endParaRPr b="1" sz="1600">
              <a:solidFill>
                <a:srgbClr val="351C75"/>
              </a:solidFill>
              <a:latin typeface="Cambria"/>
              <a:ea typeface="Cambria"/>
              <a:cs typeface="Cambria"/>
              <a:sym typeface="Cambria"/>
            </a:endParaRPr>
          </a:p>
          <a:p>
            <a:pPr indent="0" lvl="0" marL="0" rtl="0" algn="ctr">
              <a:spcBef>
                <a:spcPts val="0"/>
              </a:spcBef>
              <a:spcAft>
                <a:spcPts val="0"/>
              </a:spcAft>
              <a:buNone/>
            </a:pPr>
            <a:r>
              <a:t/>
            </a:r>
            <a:endParaRPr b="1">
              <a:latin typeface="Cambria"/>
              <a:ea typeface="Cambria"/>
              <a:cs typeface="Cambria"/>
              <a:sym typeface="Cambria"/>
            </a:endParaRPr>
          </a:p>
          <a:p>
            <a:pPr indent="0" lvl="0" marL="0" rtl="0" algn="ctr">
              <a:spcBef>
                <a:spcPts val="0"/>
              </a:spcBef>
              <a:spcAft>
                <a:spcPts val="0"/>
              </a:spcAft>
              <a:buNone/>
            </a:pPr>
            <a:r>
              <a:rPr lang="en" sz="1200">
                <a:latin typeface="Lato"/>
                <a:ea typeface="Lato"/>
                <a:cs typeface="Lato"/>
                <a:sym typeface="Lato"/>
              </a:rPr>
              <a:t>Consumers control their data consumption rate, allowing better resource management and tailored data processing based on specific application needs</a:t>
            </a:r>
            <a:r>
              <a:rPr lang="en" sz="1200">
                <a:latin typeface="Cambria"/>
                <a:ea typeface="Cambria"/>
                <a:cs typeface="Cambria"/>
                <a:sym typeface="Cambria"/>
              </a:rPr>
              <a:t>.</a:t>
            </a:r>
            <a:endParaRPr sz="1200">
              <a:latin typeface="Cambria"/>
              <a:ea typeface="Cambria"/>
              <a:cs typeface="Cambria"/>
              <a:sym typeface="Cambria"/>
            </a:endParaRPr>
          </a:p>
        </p:txBody>
      </p:sp>
      <p:sp>
        <p:nvSpPr>
          <p:cNvPr id="179" name="Google Shape;179;p23"/>
          <p:cNvSpPr txBox="1"/>
          <p:nvPr/>
        </p:nvSpPr>
        <p:spPr>
          <a:xfrm>
            <a:off x="5147300" y="1073325"/>
            <a:ext cx="3358500" cy="1843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51C75"/>
                </a:solidFill>
                <a:latin typeface="Cambria"/>
                <a:ea typeface="Cambria"/>
                <a:cs typeface="Cambria"/>
                <a:sym typeface="Cambria"/>
              </a:rPr>
              <a:t>Decoupled Architecture</a:t>
            </a:r>
            <a:endParaRPr b="1" sz="1600">
              <a:solidFill>
                <a:srgbClr val="351C75"/>
              </a:solidFill>
              <a:latin typeface="Cambria"/>
              <a:ea typeface="Cambria"/>
              <a:cs typeface="Cambria"/>
              <a:sym typeface="Cambria"/>
            </a:endParaRPr>
          </a:p>
          <a:p>
            <a:pPr indent="0" lvl="0" marL="0" rtl="0" algn="ctr">
              <a:spcBef>
                <a:spcPts val="0"/>
              </a:spcBef>
              <a:spcAft>
                <a:spcPts val="0"/>
              </a:spcAft>
              <a:buNone/>
            </a:pPr>
            <a:r>
              <a:t/>
            </a:r>
            <a:endParaRPr b="1" sz="1200"/>
          </a:p>
          <a:p>
            <a:pPr indent="0" lvl="0" marL="0" rtl="0" algn="ctr">
              <a:spcBef>
                <a:spcPts val="0"/>
              </a:spcBef>
              <a:spcAft>
                <a:spcPts val="0"/>
              </a:spcAft>
              <a:buNone/>
            </a:pPr>
            <a:r>
              <a:rPr lang="en" sz="1200">
                <a:latin typeface="Lato"/>
                <a:ea typeface="Lato"/>
                <a:cs typeface="Lato"/>
                <a:sym typeface="Lato"/>
              </a:rPr>
              <a:t>Producers and consumers are independent, allowing flexibility in scaling and modifying components without disrupting the system.</a:t>
            </a:r>
            <a:endParaRPr sz="1800">
              <a:solidFill>
                <a:schemeClr val="dk2"/>
              </a:solidFill>
              <a:latin typeface="Lato"/>
              <a:ea typeface="Lato"/>
              <a:cs typeface="Lato"/>
              <a:sym typeface="Lato"/>
            </a:endParaRPr>
          </a:p>
        </p:txBody>
      </p:sp>
      <p:sp>
        <p:nvSpPr>
          <p:cNvPr id="180" name="Google Shape;180;p23"/>
          <p:cNvSpPr txBox="1"/>
          <p:nvPr/>
        </p:nvSpPr>
        <p:spPr>
          <a:xfrm>
            <a:off x="638200" y="3054175"/>
            <a:ext cx="3358500" cy="19137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51C75"/>
                </a:solidFill>
              </a:rPr>
              <a:t>Configurable Topics</a:t>
            </a:r>
            <a:endParaRPr b="1" sz="1600">
              <a:solidFill>
                <a:srgbClr val="351C75"/>
              </a:solidFill>
            </a:endParaRPr>
          </a:p>
          <a:p>
            <a:pPr indent="0" lvl="0" marL="0" rtl="0" algn="ctr">
              <a:spcBef>
                <a:spcPts val="0"/>
              </a:spcBef>
              <a:spcAft>
                <a:spcPts val="0"/>
              </a:spcAft>
              <a:buNone/>
            </a:pPr>
            <a:r>
              <a:t/>
            </a:r>
            <a:endParaRPr b="1" sz="1100"/>
          </a:p>
          <a:p>
            <a:pPr indent="0" lvl="0" marL="0" rtl="0" algn="ctr">
              <a:spcBef>
                <a:spcPts val="0"/>
              </a:spcBef>
              <a:spcAft>
                <a:spcPts val="0"/>
              </a:spcAft>
              <a:buNone/>
            </a:pPr>
            <a:r>
              <a:rPr lang="en" sz="1200">
                <a:latin typeface="Lato"/>
                <a:ea typeface="Lato"/>
                <a:cs typeface="Lato"/>
                <a:sym typeface="Lato"/>
              </a:rPr>
              <a:t>Flexibility in configuring topics (partitions, replication factor) to optimize performance and resource utilization.</a:t>
            </a:r>
            <a:endParaRPr sz="1800">
              <a:solidFill>
                <a:schemeClr val="dk2"/>
              </a:solidFill>
              <a:latin typeface="Lato"/>
              <a:ea typeface="Lato"/>
              <a:cs typeface="Lato"/>
              <a:sym typeface="Lato"/>
            </a:endParaRPr>
          </a:p>
        </p:txBody>
      </p:sp>
      <p:sp>
        <p:nvSpPr>
          <p:cNvPr id="181" name="Google Shape;181;p23"/>
          <p:cNvSpPr txBox="1"/>
          <p:nvPr/>
        </p:nvSpPr>
        <p:spPr>
          <a:xfrm>
            <a:off x="5147300" y="3057925"/>
            <a:ext cx="3358500" cy="1843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51C75"/>
                </a:solidFill>
              </a:rPr>
              <a:t>Fault Tolerance</a:t>
            </a:r>
            <a:r>
              <a:rPr lang="en" sz="1200"/>
              <a:t> </a:t>
            </a:r>
            <a:endParaRPr sz="1200"/>
          </a:p>
          <a:p>
            <a:pPr indent="0" lvl="0" marL="0" rtl="0" algn="ctr">
              <a:spcBef>
                <a:spcPts val="0"/>
              </a:spcBef>
              <a:spcAft>
                <a:spcPts val="0"/>
              </a:spcAft>
              <a:buNone/>
            </a:pPr>
            <a:r>
              <a:t/>
            </a:r>
            <a:endParaRPr sz="800"/>
          </a:p>
          <a:p>
            <a:pPr indent="0" lvl="0" marL="0" rtl="0" algn="ctr">
              <a:spcBef>
                <a:spcPts val="0"/>
              </a:spcBef>
              <a:spcAft>
                <a:spcPts val="0"/>
              </a:spcAft>
              <a:buNone/>
            </a:pPr>
            <a:r>
              <a:rPr lang="en" sz="1200">
                <a:latin typeface="Lato"/>
                <a:ea typeface="Lato"/>
                <a:cs typeface="Lato"/>
                <a:sym typeface="Lato"/>
              </a:rPr>
              <a:t>Continuous availability and data integrity by replicating data across multiple brokers using a leader-follower strategy. If the leader broker for a partition fails, a follower takes over, maintaining system reliability.</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p:nvPr/>
        </p:nvSpPr>
        <p:spPr>
          <a:xfrm>
            <a:off x="-18750" y="0"/>
            <a:ext cx="9162900" cy="1249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7" name="Google Shape;187;p24"/>
          <p:cNvSpPr txBox="1"/>
          <p:nvPr/>
        </p:nvSpPr>
        <p:spPr>
          <a:xfrm>
            <a:off x="307675" y="266550"/>
            <a:ext cx="34524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Future Scope</a:t>
            </a:r>
            <a:endParaRPr b="1" sz="3500">
              <a:solidFill>
                <a:schemeClr val="accent1"/>
              </a:solidFill>
              <a:latin typeface="Source Code Pro"/>
              <a:ea typeface="Source Code Pro"/>
              <a:cs typeface="Source Code Pro"/>
              <a:sym typeface="Source Code Pro"/>
            </a:endParaRPr>
          </a:p>
        </p:txBody>
      </p:sp>
      <p:sp>
        <p:nvSpPr>
          <p:cNvPr id="188" name="Google Shape;188;p24"/>
          <p:cNvSpPr txBox="1"/>
          <p:nvPr/>
        </p:nvSpPr>
        <p:spPr>
          <a:xfrm>
            <a:off x="122475" y="1314450"/>
            <a:ext cx="8752200" cy="3608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Source Code Pro"/>
              <a:buAutoNum type="arabicPeriod"/>
            </a:pPr>
            <a:r>
              <a:rPr b="1" lang="en" sz="1600">
                <a:solidFill>
                  <a:schemeClr val="dk2"/>
                </a:solidFill>
                <a:latin typeface="Source Code Pro"/>
                <a:ea typeface="Source Code Pro"/>
                <a:cs typeface="Source Code Pro"/>
                <a:sym typeface="Source Code Pro"/>
              </a:rPr>
              <a:t>Integration with Data Processing Pipelines:</a:t>
            </a:r>
            <a:r>
              <a:rPr lang="en" sz="1600">
                <a:solidFill>
                  <a:schemeClr val="dk2"/>
                </a:solidFill>
                <a:latin typeface="Source Code Pro"/>
                <a:ea typeface="Source Code Pro"/>
                <a:cs typeface="Source Code Pro"/>
                <a:sym typeface="Source Code Pro"/>
              </a:rPr>
              <a:t> for providing data to consumers after processing</a:t>
            </a:r>
            <a:br>
              <a:rPr lang="en" sz="1600">
                <a:solidFill>
                  <a:schemeClr val="dk2"/>
                </a:solidFill>
                <a:latin typeface="Source Code Pro"/>
                <a:ea typeface="Source Code Pro"/>
                <a:cs typeface="Source Code Pro"/>
                <a:sym typeface="Source Code Pro"/>
              </a:rPr>
            </a:br>
            <a:endParaRPr sz="1600">
              <a:solidFill>
                <a:schemeClr val="dk2"/>
              </a:solidFill>
              <a:latin typeface="Source Code Pro"/>
              <a:ea typeface="Source Code Pro"/>
              <a:cs typeface="Source Code Pro"/>
              <a:sym typeface="Source Code Pro"/>
            </a:endParaRPr>
          </a:p>
          <a:p>
            <a:pPr indent="-330200" lvl="0" marL="457200" rtl="0" algn="l">
              <a:spcBef>
                <a:spcPts val="0"/>
              </a:spcBef>
              <a:spcAft>
                <a:spcPts val="0"/>
              </a:spcAft>
              <a:buClr>
                <a:schemeClr val="dk2"/>
              </a:buClr>
              <a:buSzPts val="1600"/>
              <a:buFont typeface="Source Code Pro"/>
              <a:buAutoNum type="arabicPeriod"/>
            </a:pPr>
            <a:r>
              <a:rPr b="1" lang="en" sz="1600">
                <a:solidFill>
                  <a:schemeClr val="dk2"/>
                </a:solidFill>
                <a:latin typeface="Source Code Pro"/>
                <a:ea typeface="Source Code Pro"/>
                <a:cs typeface="Source Code Pro"/>
                <a:sym typeface="Source Code Pro"/>
              </a:rPr>
              <a:t>Authentication and Authorization Integration:</a:t>
            </a:r>
            <a:r>
              <a:rPr lang="en" sz="1600">
                <a:solidFill>
                  <a:schemeClr val="dk2"/>
                </a:solidFill>
                <a:latin typeface="Source Code Pro"/>
                <a:ea typeface="Source Code Pro"/>
                <a:cs typeface="Source Code Pro"/>
                <a:sym typeface="Source Code Pro"/>
              </a:rPr>
              <a:t> allowing restricted access to few topics</a:t>
            </a:r>
            <a:br>
              <a:rPr lang="en" sz="1600">
                <a:solidFill>
                  <a:schemeClr val="dk2"/>
                </a:solidFill>
                <a:latin typeface="Source Code Pro"/>
                <a:ea typeface="Source Code Pro"/>
                <a:cs typeface="Source Code Pro"/>
                <a:sym typeface="Source Code Pro"/>
              </a:rPr>
            </a:br>
            <a:endParaRPr sz="1600">
              <a:solidFill>
                <a:schemeClr val="dk2"/>
              </a:solidFill>
              <a:latin typeface="Source Code Pro"/>
              <a:ea typeface="Source Code Pro"/>
              <a:cs typeface="Source Code Pro"/>
              <a:sym typeface="Source Code Pro"/>
            </a:endParaRPr>
          </a:p>
          <a:p>
            <a:pPr indent="-330200" lvl="0" marL="457200" rtl="0" algn="l">
              <a:spcBef>
                <a:spcPts val="0"/>
              </a:spcBef>
              <a:spcAft>
                <a:spcPts val="0"/>
              </a:spcAft>
              <a:buClr>
                <a:schemeClr val="dk2"/>
              </a:buClr>
              <a:buSzPts val="1600"/>
              <a:buFont typeface="Source Code Pro"/>
              <a:buAutoNum type="arabicPeriod"/>
            </a:pPr>
            <a:r>
              <a:rPr b="1" lang="en" sz="1600">
                <a:solidFill>
                  <a:schemeClr val="dk2"/>
                </a:solidFill>
                <a:latin typeface="Source Code Pro"/>
                <a:ea typeface="Source Code Pro"/>
                <a:cs typeface="Source Code Pro"/>
                <a:sym typeface="Source Code Pro"/>
              </a:rPr>
              <a:t>Integration with Hadoop: </a:t>
            </a:r>
            <a:r>
              <a:rPr lang="en" sz="1600">
                <a:solidFill>
                  <a:schemeClr val="dk2"/>
                </a:solidFill>
                <a:latin typeface="Source Code Pro"/>
                <a:ea typeface="Source Code Pro"/>
                <a:cs typeface="Source Code Pro"/>
                <a:sym typeface="Source Code Pro"/>
              </a:rPr>
              <a:t>instead of removing data,</a:t>
            </a:r>
            <a:r>
              <a:rPr lang="en" sz="1600">
                <a:solidFill>
                  <a:schemeClr val="dk2"/>
                </a:solidFill>
                <a:latin typeface="Source Code Pro"/>
                <a:ea typeface="Source Code Pro"/>
                <a:cs typeface="Source Code Pro"/>
                <a:sym typeface="Source Code Pro"/>
              </a:rPr>
              <a:t> it can be dumped to Hadoop after a specific time like 3-4 days after processing</a:t>
            </a:r>
            <a:br>
              <a:rPr lang="en" sz="1600">
                <a:solidFill>
                  <a:schemeClr val="dk2"/>
                </a:solidFill>
                <a:latin typeface="Source Code Pro"/>
                <a:ea typeface="Source Code Pro"/>
                <a:cs typeface="Source Code Pro"/>
                <a:sym typeface="Source Code Pro"/>
              </a:rPr>
            </a:br>
            <a:endParaRPr sz="1600">
              <a:solidFill>
                <a:schemeClr val="dk2"/>
              </a:solidFill>
              <a:latin typeface="Source Code Pro"/>
              <a:ea typeface="Source Code Pro"/>
              <a:cs typeface="Source Code Pro"/>
              <a:sym typeface="Source Code Pro"/>
            </a:endParaRPr>
          </a:p>
          <a:p>
            <a:pPr indent="-330200" lvl="0" marL="457200" rtl="0" algn="l">
              <a:spcBef>
                <a:spcPts val="0"/>
              </a:spcBef>
              <a:spcAft>
                <a:spcPts val="0"/>
              </a:spcAft>
              <a:buClr>
                <a:schemeClr val="dk2"/>
              </a:buClr>
              <a:buSzPts val="1600"/>
              <a:buFont typeface="Source Code Pro"/>
              <a:buAutoNum type="arabicPeriod"/>
            </a:pPr>
            <a:r>
              <a:rPr b="1" lang="en" sz="1600">
                <a:solidFill>
                  <a:schemeClr val="dk2"/>
                </a:solidFill>
                <a:latin typeface="Source Code Pro"/>
                <a:ea typeface="Source Code Pro"/>
                <a:cs typeface="Source Code Pro"/>
                <a:sym typeface="Source Code Pro"/>
              </a:rPr>
              <a:t>Custom Replication factor:</a:t>
            </a:r>
            <a:r>
              <a:rPr lang="en" sz="1600">
                <a:solidFill>
                  <a:schemeClr val="dk2"/>
                </a:solidFill>
                <a:latin typeface="Source Code Pro"/>
                <a:ea typeface="Source Code Pro"/>
                <a:cs typeface="Source Code Pro"/>
                <a:sym typeface="Source Code Pro"/>
              </a:rPr>
              <a:t> for different topics different amount of Data Replication can be provided</a:t>
            </a:r>
            <a:endParaRPr sz="1600">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18750" y="0"/>
            <a:ext cx="9162900" cy="1249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63" name="Google Shape;63;p14"/>
          <p:cNvSpPr txBox="1"/>
          <p:nvPr/>
        </p:nvSpPr>
        <p:spPr>
          <a:xfrm>
            <a:off x="307675" y="266550"/>
            <a:ext cx="34524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Introduction</a:t>
            </a:r>
            <a:endParaRPr b="1" sz="3500">
              <a:solidFill>
                <a:schemeClr val="accent1"/>
              </a:solidFill>
              <a:latin typeface="Source Code Pro"/>
              <a:ea typeface="Source Code Pro"/>
              <a:cs typeface="Source Code Pro"/>
              <a:sym typeface="Source Code Pro"/>
            </a:endParaRPr>
          </a:p>
        </p:txBody>
      </p:sp>
      <p:sp>
        <p:nvSpPr>
          <p:cNvPr id="64" name="Google Shape;64;p14"/>
          <p:cNvSpPr txBox="1"/>
          <p:nvPr/>
        </p:nvSpPr>
        <p:spPr>
          <a:xfrm>
            <a:off x="307675" y="1608800"/>
            <a:ext cx="81756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500">
                <a:latin typeface="Cambria"/>
                <a:ea typeface="Cambria"/>
                <a:cs typeface="Cambria"/>
                <a:sym typeface="Cambria"/>
              </a:rPr>
              <a:t>This project involves implementing </a:t>
            </a:r>
            <a:r>
              <a:rPr i="1" lang="en" sz="1500">
                <a:solidFill>
                  <a:srgbClr val="BF9000"/>
                </a:solidFill>
                <a:latin typeface="Cambria"/>
                <a:ea typeface="Cambria"/>
                <a:cs typeface="Cambria"/>
                <a:sym typeface="Cambria"/>
              </a:rPr>
              <a:t>Kafka</a:t>
            </a:r>
            <a:r>
              <a:rPr lang="en" sz="1500">
                <a:latin typeface="Cambria"/>
                <a:ea typeface="Cambria"/>
                <a:cs typeface="Cambria"/>
                <a:sym typeface="Cambria"/>
              </a:rPr>
              <a:t>, a scalable and distributed messaging system optimized for efficient log processing. Kafka excels at handling high volumes of data with low latency, combining features from both log aggregation and messaging systems to support </a:t>
            </a:r>
            <a:r>
              <a:rPr i="1" lang="en" sz="1500">
                <a:solidFill>
                  <a:srgbClr val="7F6000"/>
                </a:solidFill>
                <a:latin typeface="Cambria"/>
                <a:ea typeface="Cambria"/>
                <a:cs typeface="Cambria"/>
                <a:sym typeface="Cambria"/>
              </a:rPr>
              <a:t>real-time data consumption</a:t>
            </a:r>
            <a:r>
              <a:rPr lang="en" sz="1500">
                <a:latin typeface="Cambria"/>
                <a:ea typeface="Cambria"/>
                <a:cs typeface="Cambria"/>
                <a:sym typeface="Cambria"/>
              </a:rPr>
              <a:t>. </a:t>
            </a:r>
            <a:endParaRPr sz="15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a:p>
            <a:pPr indent="0" lvl="0" marL="0" rtl="0" algn="l">
              <a:spcBef>
                <a:spcPts val="0"/>
              </a:spcBef>
              <a:spcAft>
                <a:spcPts val="0"/>
              </a:spcAft>
              <a:buNone/>
            </a:pPr>
            <a:r>
              <a:rPr lang="en" sz="1500">
                <a:latin typeface="Cambria"/>
                <a:ea typeface="Cambria"/>
                <a:cs typeface="Cambria"/>
                <a:sym typeface="Cambria"/>
              </a:rPr>
              <a:t>By utilizing Kafka's </a:t>
            </a:r>
            <a:r>
              <a:rPr i="1" lang="en" sz="1500">
                <a:solidFill>
                  <a:srgbClr val="7F6000"/>
                </a:solidFill>
                <a:latin typeface="Cambria"/>
                <a:ea typeface="Cambria"/>
                <a:cs typeface="Cambria"/>
                <a:sym typeface="Cambria"/>
              </a:rPr>
              <a:t>pull-based model</a:t>
            </a:r>
            <a:r>
              <a:rPr lang="en" sz="1500">
                <a:latin typeface="Cambria"/>
                <a:ea typeface="Cambria"/>
                <a:cs typeface="Cambria"/>
                <a:sym typeface="Cambria"/>
              </a:rPr>
              <a:t>, consumers can retrieve data at their own pace, making it a flexible solution for processing large streams of log data efficiently. </a:t>
            </a:r>
            <a:endParaRPr sz="1500">
              <a:latin typeface="Cambria"/>
              <a:ea typeface="Cambria"/>
              <a:cs typeface="Cambria"/>
              <a:sym typeface="Cambria"/>
            </a:endParaRPr>
          </a:p>
          <a:p>
            <a:pPr indent="0" lvl="0" marL="0" rtl="0" algn="l">
              <a:spcBef>
                <a:spcPts val="0"/>
              </a:spcBef>
              <a:spcAft>
                <a:spcPts val="0"/>
              </a:spcAft>
              <a:buNone/>
            </a:pPr>
            <a:r>
              <a:t/>
            </a:r>
            <a:endParaRPr sz="1000">
              <a:latin typeface="Cambria"/>
              <a:ea typeface="Cambria"/>
              <a:cs typeface="Cambria"/>
              <a:sym typeface="Cambria"/>
            </a:endParaRPr>
          </a:p>
          <a:p>
            <a:pPr indent="0" lvl="0" marL="0" rtl="0" algn="l">
              <a:spcBef>
                <a:spcPts val="0"/>
              </a:spcBef>
              <a:spcAft>
                <a:spcPts val="0"/>
              </a:spcAft>
              <a:buNone/>
            </a:pPr>
            <a:r>
              <a:rPr lang="en" sz="1500">
                <a:latin typeface="Cambria"/>
                <a:ea typeface="Cambria"/>
                <a:cs typeface="Cambria"/>
                <a:sym typeface="Cambria"/>
              </a:rPr>
              <a:t>The goal is to leverage Kafka's capabilities to build a </a:t>
            </a:r>
            <a:r>
              <a:rPr i="1" lang="en" sz="1500">
                <a:solidFill>
                  <a:srgbClr val="7F6000"/>
                </a:solidFill>
                <a:latin typeface="Cambria"/>
                <a:ea typeface="Cambria"/>
                <a:cs typeface="Cambria"/>
                <a:sym typeface="Cambria"/>
              </a:rPr>
              <a:t>robust, scalable</a:t>
            </a:r>
            <a:r>
              <a:rPr lang="en" sz="1500">
                <a:latin typeface="Cambria"/>
                <a:ea typeface="Cambria"/>
                <a:cs typeface="Cambria"/>
                <a:sym typeface="Cambria"/>
              </a:rPr>
              <a:t> system that meets the demands of modern data-driven applications.</a:t>
            </a:r>
            <a:endParaRPr sz="1500">
              <a:latin typeface="Cambria"/>
              <a:ea typeface="Cambria"/>
              <a:cs typeface="Cambria"/>
              <a:sym typeface="Cambria"/>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18750" y="0"/>
            <a:ext cx="9162900" cy="1038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0" name="Google Shape;70;p15"/>
          <p:cNvSpPr txBox="1"/>
          <p:nvPr/>
        </p:nvSpPr>
        <p:spPr>
          <a:xfrm>
            <a:off x="284200" y="110100"/>
            <a:ext cx="34524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Architecture</a:t>
            </a:r>
            <a:endParaRPr b="1" sz="3500">
              <a:solidFill>
                <a:schemeClr val="accent1"/>
              </a:solidFill>
              <a:latin typeface="Source Code Pro"/>
              <a:ea typeface="Source Code Pro"/>
              <a:cs typeface="Source Code Pro"/>
              <a:sym typeface="Source Code Pro"/>
            </a:endParaRPr>
          </a:p>
        </p:txBody>
      </p:sp>
      <p:sp>
        <p:nvSpPr>
          <p:cNvPr id="71" name="Google Shape;71;p15"/>
          <p:cNvSpPr txBox="1"/>
          <p:nvPr/>
        </p:nvSpPr>
        <p:spPr>
          <a:xfrm>
            <a:off x="1928200" y="1237700"/>
            <a:ext cx="1315200" cy="481500"/>
          </a:xfrm>
          <a:prstGeom prst="rect">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ource Code Pro"/>
                <a:ea typeface="Source Code Pro"/>
                <a:cs typeface="Source Code Pro"/>
                <a:sym typeface="Source Code Pro"/>
              </a:rPr>
              <a:t>Producer</a:t>
            </a:r>
            <a:endParaRPr b="1" sz="12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1100">
                <a:solidFill>
                  <a:schemeClr val="lt1"/>
                </a:solidFill>
                <a:latin typeface="Source Code Pro"/>
                <a:ea typeface="Source Code Pro"/>
                <a:cs typeface="Source Code Pro"/>
                <a:sym typeface="Source Code Pro"/>
              </a:rPr>
              <a:t>(Topic 1)</a:t>
            </a:r>
            <a:endParaRPr sz="1100">
              <a:solidFill>
                <a:schemeClr val="lt1"/>
              </a:solidFill>
              <a:latin typeface="Source Code Pro"/>
              <a:ea typeface="Source Code Pro"/>
              <a:cs typeface="Source Code Pro"/>
              <a:sym typeface="Source Code Pro"/>
            </a:endParaRPr>
          </a:p>
        </p:txBody>
      </p:sp>
      <p:sp>
        <p:nvSpPr>
          <p:cNvPr id="72" name="Google Shape;72;p15"/>
          <p:cNvSpPr txBox="1"/>
          <p:nvPr/>
        </p:nvSpPr>
        <p:spPr>
          <a:xfrm>
            <a:off x="5755500" y="1237700"/>
            <a:ext cx="1315200" cy="481500"/>
          </a:xfrm>
          <a:prstGeom prst="rect">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ource Code Pro"/>
                <a:ea typeface="Source Code Pro"/>
                <a:cs typeface="Source Code Pro"/>
                <a:sym typeface="Source Code Pro"/>
              </a:rPr>
              <a:t>Producer</a:t>
            </a:r>
            <a:endParaRPr b="1" sz="12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1100">
                <a:solidFill>
                  <a:schemeClr val="lt1"/>
                </a:solidFill>
                <a:latin typeface="Source Code Pro"/>
                <a:ea typeface="Source Code Pro"/>
                <a:cs typeface="Source Code Pro"/>
                <a:sym typeface="Source Code Pro"/>
              </a:rPr>
              <a:t>(Topic 3)</a:t>
            </a:r>
            <a:endParaRPr sz="1100">
              <a:solidFill>
                <a:schemeClr val="lt1"/>
              </a:solidFill>
              <a:latin typeface="Source Code Pro"/>
              <a:ea typeface="Source Code Pro"/>
              <a:cs typeface="Source Code Pro"/>
              <a:sym typeface="Source Code Pro"/>
            </a:endParaRPr>
          </a:p>
        </p:txBody>
      </p:sp>
      <p:sp>
        <p:nvSpPr>
          <p:cNvPr id="73" name="Google Shape;73;p15"/>
          <p:cNvSpPr/>
          <p:nvPr/>
        </p:nvSpPr>
        <p:spPr>
          <a:xfrm>
            <a:off x="401600" y="2282950"/>
            <a:ext cx="1758300" cy="1550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4" name="Google Shape;74;p15"/>
          <p:cNvSpPr txBox="1"/>
          <p:nvPr/>
        </p:nvSpPr>
        <p:spPr>
          <a:xfrm>
            <a:off x="401650" y="2282950"/>
            <a:ext cx="1758300" cy="423000"/>
          </a:xfrm>
          <a:prstGeom prst="rect">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Broker 1</a:t>
            </a:r>
            <a:endParaRPr sz="1800">
              <a:solidFill>
                <a:schemeClr val="lt1"/>
              </a:solidFill>
              <a:latin typeface="Source Code Pro"/>
              <a:ea typeface="Source Code Pro"/>
              <a:cs typeface="Source Code Pro"/>
              <a:sym typeface="Source Code Pro"/>
            </a:endParaRPr>
          </a:p>
        </p:txBody>
      </p:sp>
      <p:sp>
        <p:nvSpPr>
          <p:cNvPr id="75" name="Google Shape;75;p15"/>
          <p:cNvSpPr txBox="1"/>
          <p:nvPr/>
        </p:nvSpPr>
        <p:spPr>
          <a:xfrm>
            <a:off x="401600" y="2705950"/>
            <a:ext cx="1758300" cy="112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br>
              <a:rPr lang="en" sz="1600">
                <a:solidFill>
                  <a:schemeClr val="dk2"/>
                </a:solidFill>
                <a:latin typeface="Source Code Pro"/>
                <a:ea typeface="Source Code Pro"/>
                <a:cs typeface="Source Code Pro"/>
                <a:sym typeface="Source Code Pro"/>
              </a:rPr>
            </a:br>
            <a:r>
              <a:rPr lang="en" sz="1600">
                <a:solidFill>
                  <a:schemeClr val="dk2"/>
                </a:solidFill>
                <a:latin typeface="Source Code Pro"/>
                <a:ea typeface="Source Code Pro"/>
                <a:cs typeface="Source Code Pro"/>
                <a:sym typeface="Source Code Pro"/>
              </a:rPr>
              <a:t>Topic 1</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3</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2</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t/>
            </a:r>
            <a:endParaRPr sz="1600">
              <a:solidFill>
                <a:schemeClr val="dk2"/>
              </a:solidFill>
              <a:latin typeface="Source Code Pro"/>
              <a:ea typeface="Source Code Pro"/>
              <a:cs typeface="Source Code Pro"/>
              <a:sym typeface="Source Code Pro"/>
            </a:endParaRPr>
          </a:p>
        </p:txBody>
      </p:sp>
      <p:sp>
        <p:nvSpPr>
          <p:cNvPr id="76" name="Google Shape;76;p15"/>
          <p:cNvSpPr txBox="1"/>
          <p:nvPr/>
        </p:nvSpPr>
        <p:spPr>
          <a:xfrm>
            <a:off x="2338900" y="4443775"/>
            <a:ext cx="1397700" cy="481500"/>
          </a:xfrm>
          <a:prstGeom prst="rect">
            <a:avLst/>
          </a:prstGeom>
          <a:solidFill>
            <a:srgbClr val="93C4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ource Code Pro"/>
                <a:ea typeface="Source Code Pro"/>
                <a:cs typeface="Source Code Pro"/>
                <a:sym typeface="Source Code Pro"/>
              </a:rPr>
              <a:t>Consumer</a:t>
            </a:r>
            <a:endParaRPr b="1" sz="12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1100">
                <a:solidFill>
                  <a:schemeClr val="lt1"/>
                </a:solidFill>
                <a:latin typeface="Source Code Pro"/>
                <a:ea typeface="Source Code Pro"/>
                <a:cs typeface="Source Code Pro"/>
                <a:sym typeface="Source Code Pro"/>
              </a:rPr>
              <a:t>(Topic 2)</a:t>
            </a:r>
            <a:endParaRPr sz="1100">
              <a:solidFill>
                <a:schemeClr val="lt1"/>
              </a:solidFill>
              <a:latin typeface="Source Code Pro"/>
              <a:ea typeface="Source Code Pro"/>
              <a:cs typeface="Source Code Pro"/>
              <a:sym typeface="Source Code Pro"/>
            </a:endParaRPr>
          </a:p>
        </p:txBody>
      </p:sp>
      <p:sp>
        <p:nvSpPr>
          <p:cNvPr id="77" name="Google Shape;77;p15"/>
          <p:cNvSpPr/>
          <p:nvPr/>
        </p:nvSpPr>
        <p:spPr>
          <a:xfrm>
            <a:off x="2703000" y="2282938"/>
            <a:ext cx="1758300" cy="1550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8" name="Google Shape;78;p15"/>
          <p:cNvSpPr txBox="1"/>
          <p:nvPr/>
        </p:nvSpPr>
        <p:spPr>
          <a:xfrm>
            <a:off x="2703050" y="2282938"/>
            <a:ext cx="1758300" cy="423000"/>
          </a:xfrm>
          <a:prstGeom prst="rect">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Broker 2</a:t>
            </a:r>
            <a:endParaRPr sz="1800">
              <a:solidFill>
                <a:schemeClr val="lt1"/>
              </a:solidFill>
              <a:latin typeface="Source Code Pro"/>
              <a:ea typeface="Source Code Pro"/>
              <a:cs typeface="Source Code Pro"/>
              <a:sym typeface="Source Code Pro"/>
            </a:endParaRPr>
          </a:p>
        </p:txBody>
      </p:sp>
      <p:sp>
        <p:nvSpPr>
          <p:cNvPr id="79" name="Google Shape;79;p15"/>
          <p:cNvSpPr txBox="1"/>
          <p:nvPr/>
        </p:nvSpPr>
        <p:spPr>
          <a:xfrm>
            <a:off x="2703000" y="2705938"/>
            <a:ext cx="1758300" cy="112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2</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1</a:t>
            </a:r>
            <a:endParaRPr sz="1600">
              <a:solidFill>
                <a:schemeClr val="dk2"/>
              </a:solidFill>
              <a:latin typeface="Source Code Pro"/>
              <a:ea typeface="Source Code Pro"/>
              <a:cs typeface="Source Code Pro"/>
              <a:sym typeface="Source Code Pro"/>
            </a:endParaRPr>
          </a:p>
        </p:txBody>
      </p:sp>
      <p:sp>
        <p:nvSpPr>
          <p:cNvPr id="80" name="Google Shape;80;p15"/>
          <p:cNvSpPr/>
          <p:nvPr/>
        </p:nvSpPr>
        <p:spPr>
          <a:xfrm>
            <a:off x="4863500" y="2282950"/>
            <a:ext cx="1758300" cy="1550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1" name="Google Shape;81;p15"/>
          <p:cNvSpPr txBox="1"/>
          <p:nvPr/>
        </p:nvSpPr>
        <p:spPr>
          <a:xfrm>
            <a:off x="4863550" y="2282950"/>
            <a:ext cx="1758300" cy="423000"/>
          </a:xfrm>
          <a:prstGeom prst="rect">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Broker 3</a:t>
            </a:r>
            <a:endParaRPr sz="1800">
              <a:solidFill>
                <a:schemeClr val="lt1"/>
              </a:solidFill>
              <a:latin typeface="Source Code Pro"/>
              <a:ea typeface="Source Code Pro"/>
              <a:cs typeface="Source Code Pro"/>
              <a:sym typeface="Source Code Pro"/>
            </a:endParaRPr>
          </a:p>
        </p:txBody>
      </p:sp>
      <p:sp>
        <p:nvSpPr>
          <p:cNvPr id="82" name="Google Shape;82;p15"/>
          <p:cNvSpPr txBox="1"/>
          <p:nvPr/>
        </p:nvSpPr>
        <p:spPr>
          <a:xfrm>
            <a:off x="4863500" y="2705950"/>
            <a:ext cx="1758300" cy="112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3</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2</a:t>
            </a:r>
            <a:endParaRPr sz="1600">
              <a:solidFill>
                <a:schemeClr val="dk2"/>
              </a:solidFill>
              <a:latin typeface="Source Code Pro"/>
              <a:ea typeface="Source Code Pro"/>
              <a:cs typeface="Source Code Pro"/>
              <a:sym typeface="Source Code Pro"/>
            </a:endParaRPr>
          </a:p>
        </p:txBody>
      </p:sp>
      <p:sp>
        <p:nvSpPr>
          <p:cNvPr id="83" name="Google Shape;83;p15"/>
          <p:cNvSpPr/>
          <p:nvPr/>
        </p:nvSpPr>
        <p:spPr>
          <a:xfrm>
            <a:off x="7094450" y="2282950"/>
            <a:ext cx="1758300" cy="1550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4" name="Google Shape;84;p15"/>
          <p:cNvSpPr txBox="1"/>
          <p:nvPr/>
        </p:nvSpPr>
        <p:spPr>
          <a:xfrm>
            <a:off x="7094500" y="2282950"/>
            <a:ext cx="1758300" cy="423000"/>
          </a:xfrm>
          <a:prstGeom prst="rect">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Code Pro"/>
                <a:ea typeface="Source Code Pro"/>
                <a:cs typeface="Source Code Pro"/>
                <a:sym typeface="Source Code Pro"/>
              </a:rPr>
              <a:t>Broker 4</a:t>
            </a:r>
            <a:endParaRPr sz="1800">
              <a:solidFill>
                <a:schemeClr val="lt1"/>
              </a:solidFill>
              <a:latin typeface="Source Code Pro"/>
              <a:ea typeface="Source Code Pro"/>
              <a:cs typeface="Source Code Pro"/>
              <a:sym typeface="Source Code Pro"/>
            </a:endParaRPr>
          </a:p>
        </p:txBody>
      </p:sp>
      <p:sp>
        <p:nvSpPr>
          <p:cNvPr id="85" name="Google Shape;85;p15"/>
          <p:cNvSpPr txBox="1"/>
          <p:nvPr/>
        </p:nvSpPr>
        <p:spPr>
          <a:xfrm>
            <a:off x="7094450" y="2705950"/>
            <a:ext cx="1758300" cy="112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1</a:t>
            </a:r>
            <a:endParaRPr sz="1600">
              <a:solidFill>
                <a:schemeClr val="dk2"/>
              </a:solidFill>
              <a:latin typeface="Source Code Pro"/>
              <a:ea typeface="Source Code Pro"/>
              <a:cs typeface="Source Code Pro"/>
              <a:sym typeface="Source Code Pro"/>
            </a:endParaRPr>
          </a:p>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Topic 3</a:t>
            </a:r>
            <a:endParaRPr sz="1600">
              <a:solidFill>
                <a:schemeClr val="dk2"/>
              </a:solidFill>
              <a:latin typeface="Source Code Pro"/>
              <a:ea typeface="Source Code Pro"/>
              <a:cs typeface="Source Code Pro"/>
              <a:sym typeface="Source Code Pro"/>
            </a:endParaRPr>
          </a:p>
        </p:txBody>
      </p:sp>
      <p:sp>
        <p:nvSpPr>
          <p:cNvPr id="86" name="Google Shape;86;p15"/>
          <p:cNvSpPr txBox="1"/>
          <p:nvPr/>
        </p:nvSpPr>
        <p:spPr>
          <a:xfrm>
            <a:off x="3841850" y="1237700"/>
            <a:ext cx="1315200" cy="481500"/>
          </a:xfrm>
          <a:prstGeom prst="rect">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ource Code Pro"/>
                <a:ea typeface="Source Code Pro"/>
                <a:cs typeface="Source Code Pro"/>
                <a:sym typeface="Source Code Pro"/>
              </a:rPr>
              <a:t>Producer</a:t>
            </a:r>
            <a:endParaRPr b="1" sz="12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1100">
                <a:solidFill>
                  <a:schemeClr val="lt1"/>
                </a:solidFill>
                <a:latin typeface="Source Code Pro"/>
                <a:ea typeface="Source Code Pro"/>
                <a:cs typeface="Source Code Pro"/>
                <a:sym typeface="Source Code Pro"/>
              </a:rPr>
              <a:t>(Topic 2)</a:t>
            </a:r>
            <a:endParaRPr sz="1100">
              <a:solidFill>
                <a:schemeClr val="lt1"/>
              </a:solidFill>
              <a:latin typeface="Source Code Pro"/>
              <a:ea typeface="Source Code Pro"/>
              <a:cs typeface="Source Code Pro"/>
              <a:sym typeface="Source Code Pro"/>
            </a:endParaRPr>
          </a:p>
        </p:txBody>
      </p:sp>
      <p:cxnSp>
        <p:nvCxnSpPr>
          <p:cNvPr id="87" name="Google Shape;87;p15"/>
          <p:cNvCxnSpPr>
            <a:stCxn id="72" idx="2"/>
            <a:endCxn id="81" idx="0"/>
          </p:cNvCxnSpPr>
          <p:nvPr/>
        </p:nvCxnSpPr>
        <p:spPr>
          <a:xfrm flipH="1">
            <a:off x="5742600" y="1719200"/>
            <a:ext cx="670500" cy="5637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5"/>
          <p:cNvCxnSpPr>
            <a:stCxn id="86" idx="2"/>
            <a:endCxn id="78" idx="0"/>
          </p:cNvCxnSpPr>
          <p:nvPr/>
        </p:nvCxnSpPr>
        <p:spPr>
          <a:xfrm flipH="1">
            <a:off x="3582350" y="1719200"/>
            <a:ext cx="917100" cy="5637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5"/>
          <p:cNvSpPr txBox="1"/>
          <p:nvPr/>
        </p:nvSpPr>
        <p:spPr>
          <a:xfrm>
            <a:off x="5032100" y="4443775"/>
            <a:ext cx="1397700" cy="481500"/>
          </a:xfrm>
          <a:prstGeom prst="rect">
            <a:avLst/>
          </a:prstGeom>
          <a:solidFill>
            <a:srgbClr val="93C4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ource Code Pro"/>
                <a:ea typeface="Source Code Pro"/>
                <a:cs typeface="Source Code Pro"/>
                <a:sym typeface="Source Code Pro"/>
              </a:rPr>
              <a:t>Consumer</a:t>
            </a:r>
            <a:endParaRPr b="1" sz="12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1100">
                <a:solidFill>
                  <a:schemeClr val="lt1"/>
                </a:solidFill>
                <a:latin typeface="Source Code Pro"/>
                <a:ea typeface="Source Code Pro"/>
                <a:cs typeface="Source Code Pro"/>
                <a:sym typeface="Source Code Pro"/>
              </a:rPr>
              <a:t>(Topic 1 &amp; 3)</a:t>
            </a:r>
            <a:endParaRPr sz="1100">
              <a:solidFill>
                <a:schemeClr val="lt1"/>
              </a:solidFill>
              <a:latin typeface="Source Code Pro"/>
              <a:ea typeface="Source Code Pro"/>
              <a:cs typeface="Source Code Pro"/>
              <a:sym typeface="Source Code Pro"/>
            </a:endParaRPr>
          </a:p>
        </p:txBody>
      </p:sp>
      <p:cxnSp>
        <p:nvCxnSpPr>
          <p:cNvPr id="90" name="Google Shape;90;p15"/>
          <p:cNvCxnSpPr>
            <a:stCxn id="89" idx="0"/>
            <a:endCxn id="82" idx="2"/>
          </p:cNvCxnSpPr>
          <p:nvPr/>
        </p:nvCxnSpPr>
        <p:spPr>
          <a:xfrm flipH="1" rot="10800000">
            <a:off x="5730950" y="3832975"/>
            <a:ext cx="11700" cy="6108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5"/>
          <p:cNvCxnSpPr>
            <a:stCxn id="71" idx="2"/>
            <a:endCxn id="74" idx="0"/>
          </p:cNvCxnSpPr>
          <p:nvPr/>
        </p:nvCxnSpPr>
        <p:spPr>
          <a:xfrm flipH="1">
            <a:off x="1280800" y="1719200"/>
            <a:ext cx="1305000" cy="5637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5"/>
          <p:cNvCxnSpPr>
            <a:stCxn id="89" idx="1"/>
            <a:endCxn id="75" idx="2"/>
          </p:cNvCxnSpPr>
          <p:nvPr/>
        </p:nvCxnSpPr>
        <p:spPr>
          <a:xfrm rot="10800000">
            <a:off x="1280900" y="3833125"/>
            <a:ext cx="3751200" cy="8514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5"/>
          <p:cNvCxnSpPr>
            <a:stCxn id="76" idx="0"/>
            <a:endCxn id="79" idx="2"/>
          </p:cNvCxnSpPr>
          <p:nvPr/>
        </p:nvCxnSpPr>
        <p:spPr>
          <a:xfrm flipH="1" rot="10800000">
            <a:off x="3037750" y="3832975"/>
            <a:ext cx="544500" cy="6108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5"/>
          <p:cNvSpPr txBox="1"/>
          <p:nvPr/>
        </p:nvSpPr>
        <p:spPr>
          <a:xfrm>
            <a:off x="7318325" y="4314425"/>
            <a:ext cx="17583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Source Code Pro"/>
                <a:ea typeface="Source Code Pro"/>
                <a:cs typeface="Source Code Pro"/>
                <a:sym typeface="Source Code Pro"/>
              </a:rPr>
              <a:t>Replication factor = 3</a:t>
            </a:r>
            <a:endParaRPr sz="1500">
              <a:solidFill>
                <a:schemeClr val="accen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424763" y="1423475"/>
            <a:ext cx="1878900" cy="10410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0" name="Google Shape;100;p16"/>
          <p:cNvSpPr/>
          <p:nvPr/>
        </p:nvSpPr>
        <p:spPr>
          <a:xfrm>
            <a:off x="498613" y="1540650"/>
            <a:ext cx="1878900" cy="10410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1" name="Google Shape;101;p16"/>
          <p:cNvSpPr/>
          <p:nvPr/>
        </p:nvSpPr>
        <p:spPr>
          <a:xfrm>
            <a:off x="3701349" y="3362900"/>
            <a:ext cx="1711200" cy="9507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2" name="Google Shape;102;p16"/>
          <p:cNvSpPr/>
          <p:nvPr/>
        </p:nvSpPr>
        <p:spPr>
          <a:xfrm>
            <a:off x="3768605" y="3469914"/>
            <a:ext cx="1711200" cy="9507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3" name="Google Shape;103;p16"/>
          <p:cNvSpPr/>
          <p:nvPr/>
        </p:nvSpPr>
        <p:spPr>
          <a:xfrm>
            <a:off x="-18750" y="0"/>
            <a:ext cx="9162900" cy="1050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4" name="Google Shape;104;p16"/>
          <p:cNvSpPr txBox="1"/>
          <p:nvPr/>
        </p:nvSpPr>
        <p:spPr>
          <a:xfrm>
            <a:off x="248950" y="166800"/>
            <a:ext cx="34524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Components</a:t>
            </a:r>
            <a:endParaRPr b="1" sz="3500">
              <a:solidFill>
                <a:schemeClr val="accent1"/>
              </a:solidFill>
              <a:latin typeface="Source Code Pro"/>
              <a:ea typeface="Source Code Pro"/>
              <a:cs typeface="Source Code Pro"/>
              <a:sym typeface="Source Code Pro"/>
            </a:endParaRPr>
          </a:p>
        </p:txBody>
      </p:sp>
      <p:sp>
        <p:nvSpPr>
          <p:cNvPr id="105" name="Google Shape;105;p16"/>
          <p:cNvSpPr/>
          <p:nvPr/>
        </p:nvSpPr>
        <p:spPr>
          <a:xfrm>
            <a:off x="3869124" y="3571801"/>
            <a:ext cx="1711200" cy="102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6" name="Google Shape;106;p16"/>
          <p:cNvSpPr txBox="1"/>
          <p:nvPr/>
        </p:nvSpPr>
        <p:spPr>
          <a:xfrm>
            <a:off x="3869124" y="3571801"/>
            <a:ext cx="1711200" cy="10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Code Pro"/>
                <a:ea typeface="Source Code Pro"/>
                <a:cs typeface="Source Code Pro"/>
                <a:sym typeface="Source Code Pro"/>
              </a:rPr>
              <a:t>Broker</a:t>
            </a:r>
            <a:r>
              <a:rPr lang="en" sz="1800">
                <a:solidFill>
                  <a:schemeClr val="lt1"/>
                </a:solidFill>
                <a:latin typeface="Source Code Pro"/>
                <a:ea typeface="Source Code Pro"/>
                <a:cs typeface="Source Code Pro"/>
                <a:sym typeface="Source Code Pro"/>
              </a:rPr>
              <a:t> </a:t>
            </a:r>
            <a:endParaRPr sz="18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Stores partitions, handles data requests, and manages fault tolerance</a:t>
            </a:r>
            <a:endParaRPr sz="900">
              <a:solidFill>
                <a:schemeClr val="lt1"/>
              </a:solidFill>
              <a:latin typeface="Source Code Pro"/>
              <a:ea typeface="Source Code Pro"/>
              <a:cs typeface="Source Code Pro"/>
              <a:sym typeface="Source Code Pro"/>
            </a:endParaRPr>
          </a:p>
        </p:txBody>
      </p:sp>
      <p:sp>
        <p:nvSpPr>
          <p:cNvPr id="107" name="Google Shape;107;p16"/>
          <p:cNvSpPr/>
          <p:nvPr/>
        </p:nvSpPr>
        <p:spPr>
          <a:xfrm>
            <a:off x="604425" y="1677175"/>
            <a:ext cx="1878900" cy="11226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8" name="Google Shape;108;p16"/>
          <p:cNvSpPr txBox="1"/>
          <p:nvPr/>
        </p:nvSpPr>
        <p:spPr>
          <a:xfrm>
            <a:off x="585675" y="1663275"/>
            <a:ext cx="1878900" cy="11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Code Pro"/>
                <a:ea typeface="Source Code Pro"/>
                <a:cs typeface="Source Code Pro"/>
                <a:sym typeface="Source Code Pro"/>
              </a:rPr>
              <a:t>Producer</a:t>
            </a:r>
            <a:endParaRPr b="1" sz="18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Sends data to the Kafka cluster. Produces and publishes messages to specific Kafka topics.</a:t>
            </a:r>
            <a:endParaRPr sz="900">
              <a:solidFill>
                <a:schemeClr val="lt1"/>
              </a:solidFill>
              <a:latin typeface="Source Code Pro"/>
              <a:ea typeface="Source Code Pro"/>
              <a:cs typeface="Source Code Pro"/>
              <a:sym typeface="Source Code Pro"/>
            </a:endParaRPr>
          </a:p>
        </p:txBody>
      </p:sp>
      <p:sp>
        <p:nvSpPr>
          <p:cNvPr id="109" name="Google Shape;109;p16"/>
          <p:cNvSpPr/>
          <p:nvPr/>
        </p:nvSpPr>
        <p:spPr>
          <a:xfrm>
            <a:off x="3632625" y="2017400"/>
            <a:ext cx="1878900" cy="1122600"/>
          </a:xfrm>
          <a:prstGeom prst="roundRect">
            <a:avLst>
              <a:gd fmla="val 16667" name="adj"/>
            </a:avLst>
          </a:prstGeom>
          <a:solidFill>
            <a:srgbClr val="F3560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0" name="Google Shape;110;p16"/>
          <p:cNvSpPr txBox="1"/>
          <p:nvPr/>
        </p:nvSpPr>
        <p:spPr>
          <a:xfrm>
            <a:off x="3645225" y="2017400"/>
            <a:ext cx="1878900" cy="11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Source Code Pro"/>
                <a:ea typeface="Source Code Pro"/>
                <a:cs typeface="Source Code Pro"/>
                <a:sym typeface="Source Code Pro"/>
              </a:rPr>
              <a:t>Kafka Cluster</a:t>
            </a:r>
            <a:endParaRPr b="1" sz="17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Core system managing data replication and partition</a:t>
            </a:r>
            <a:endParaRPr sz="900">
              <a:solidFill>
                <a:schemeClr val="lt1"/>
              </a:solidFill>
              <a:latin typeface="Source Code Pro"/>
              <a:ea typeface="Source Code Pro"/>
              <a:cs typeface="Source Code Pro"/>
              <a:sym typeface="Source Code Pro"/>
            </a:endParaRPr>
          </a:p>
        </p:txBody>
      </p:sp>
      <p:sp>
        <p:nvSpPr>
          <p:cNvPr id="111" name="Google Shape;111;p16"/>
          <p:cNvSpPr/>
          <p:nvPr/>
        </p:nvSpPr>
        <p:spPr>
          <a:xfrm>
            <a:off x="500375" y="3771675"/>
            <a:ext cx="1878900" cy="11226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2" name="Google Shape;112;p16"/>
          <p:cNvSpPr txBox="1"/>
          <p:nvPr/>
        </p:nvSpPr>
        <p:spPr>
          <a:xfrm>
            <a:off x="481625" y="3644450"/>
            <a:ext cx="1878900" cy="123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1700">
                <a:solidFill>
                  <a:schemeClr val="lt1"/>
                </a:solidFill>
                <a:latin typeface="Source Code Pro"/>
                <a:ea typeface="Source Code Pro"/>
                <a:cs typeface="Source Code Pro"/>
                <a:sym typeface="Source Code Pro"/>
              </a:rPr>
              <a:t>Config Server</a:t>
            </a:r>
            <a:endParaRPr b="1" sz="17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Configures Kafka topics and settings for optimal performance.</a:t>
            </a:r>
            <a:endParaRPr sz="900">
              <a:solidFill>
                <a:schemeClr val="lt1"/>
              </a:solidFill>
              <a:latin typeface="Source Code Pro"/>
              <a:ea typeface="Source Code Pro"/>
              <a:cs typeface="Source Code Pro"/>
              <a:sym typeface="Source Code Pro"/>
            </a:endParaRPr>
          </a:p>
        </p:txBody>
      </p:sp>
      <p:sp>
        <p:nvSpPr>
          <p:cNvPr id="113" name="Google Shape;113;p16"/>
          <p:cNvSpPr/>
          <p:nvPr/>
        </p:nvSpPr>
        <p:spPr>
          <a:xfrm>
            <a:off x="6596425" y="3778625"/>
            <a:ext cx="1878900" cy="11226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4" name="Google Shape;114;p16"/>
          <p:cNvSpPr txBox="1"/>
          <p:nvPr/>
        </p:nvSpPr>
        <p:spPr>
          <a:xfrm>
            <a:off x="6577675" y="3764725"/>
            <a:ext cx="1878900" cy="11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Code Pro"/>
                <a:ea typeface="Source Code Pro"/>
                <a:cs typeface="Source Code Pro"/>
                <a:sym typeface="Source Code Pro"/>
              </a:rPr>
              <a:t>Zookeeper</a:t>
            </a:r>
            <a:r>
              <a:rPr b="1" lang="en" sz="1800">
                <a:solidFill>
                  <a:schemeClr val="lt1"/>
                </a:solidFill>
                <a:latin typeface="Source Code Pro"/>
                <a:ea typeface="Source Code Pro"/>
                <a:cs typeface="Source Code Pro"/>
                <a:sym typeface="Source Code Pro"/>
              </a:rPr>
              <a:t> </a:t>
            </a:r>
            <a:endParaRPr b="1" sz="18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Coordinates brokers, manages metadata, facilitates leader election.</a:t>
            </a:r>
            <a:endParaRPr sz="900">
              <a:solidFill>
                <a:schemeClr val="lt1"/>
              </a:solidFill>
              <a:latin typeface="Source Code Pro"/>
              <a:ea typeface="Source Code Pro"/>
              <a:cs typeface="Source Code Pro"/>
              <a:sym typeface="Source Code Pro"/>
            </a:endParaRPr>
          </a:p>
        </p:txBody>
      </p:sp>
      <p:sp>
        <p:nvSpPr>
          <p:cNvPr id="115" name="Google Shape;115;p16"/>
          <p:cNvSpPr/>
          <p:nvPr/>
        </p:nvSpPr>
        <p:spPr>
          <a:xfrm>
            <a:off x="6359650" y="1438713"/>
            <a:ext cx="1878900" cy="10410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6" name="Google Shape;116;p16"/>
          <p:cNvSpPr/>
          <p:nvPr/>
        </p:nvSpPr>
        <p:spPr>
          <a:xfrm>
            <a:off x="6469850" y="1591113"/>
            <a:ext cx="1878900" cy="1041000"/>
          </a:xfrm>
          <a:prstGeom prst="roundRect">
            <a:avLst>
              <a:gd fmla="val 16667" name="adj"/>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7" name="Google Shape;117;p16"/>
          <p:cNvSpPr/>
          <p:nvPr/>
        </p:nvSpPr>
        <p:spPr>
          <a:xfrm>
            <a:off x="6587050" y="1685475"/>
            <a:ext cx="1878900" cy="11226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 name="Google Shape;118;p16"/>
          <p:cNvSpPr txBox="1"/>
          <p:nvPr/>
        </p:nvSpPr>
        <p:spPr>
          <a:xfrm>
            <a:off x="6587050" y="1685475"/>
            <a:ext cx="1878900" cy="11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Code Pro"/>
                <a:ea typeface="Source Code Pro"/>
                <a:cs typeface="Source Code Pro"/>
                <a:sym typeface="Source Code Pro"/>
              </a:rPr>
              <a:t>Consumer</a:t>
            </a:r>
            <a:endParaRPr b="1" sz="18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n" sz="900">
                <a:solidFill>
                  <a:schemeClr val="lt1"/>
                </a:solidFill>
                <a:latin typeface="Source Code Pro"/>
                <a:ea typeface="Source Code Pro"/>
                <a:cs typeface="Source Code Pro"/>
                <a:sym typeface="Source Code Pro"/>
              </a:rPr>
              <a:t>Consumes data from kafka topics.Process messages based on application requirements.</a:t>
            </a:r>
            <a:endParaRPr sz="900">
              <a:solidFill>
                <a:schemeClr val="lt1"/>
              </a:solidFill>
              <a:latin typeface="Source Code Pro"/>
              <a:ea typeface="Source Code Pro"/>
              <a:cs typeface="Source Code Pro"/>
              <a:sym typeface="Source Code Pro"/>
            </a:endParaRPr>
          </a:p>
        </p:txBody>
      </p:sp>
      <p:sp>
        <p:nvSpPr>
          <p:cNvPr id="119" name="Google Shape;119;p16"/>
          <p:cNvSpPr txBox="1"/>
          <p:nvPr/>
        </p:nvSpPr>
        <p:spPr>
          <a:xfrm>
            <a:off x="0" y="1127625"/>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1</a:t>
            </a:r>
            <a:r>
              <a:rPr lang="en" sz="1800">
                <a:solidFill>
                  <a:schemeClr val="lt1"/>
                </a:solidFill>
                <a:latin typeface="Source Code Pro"/>
                <a:ea typeface="Source Code Pro"/>
                <a:cs typeface="Source Code Pro"/>
                <a:sym typeface="Source Code Pro"/>
              </a:rPr>
              <a:t>.</a:t>
            </a:r>
            <a:endParaRPr sz="1800">
              <a:solidFill>
                <a:schemeClr val="lt1"/>
              </a:solidFill>
              <a:latin typeface="Source Code Pro"/>
              <a:ea typeface="Source Code Pro"/>
              <a:cs typeface="Source Code Pro"/>
              <a:sym typeface="Source Code Pro"/>
            </a:endParaRPr>
          </a:p>
        </p:txBody>
      </p:sp>
      <p:sp>
        <p:nvSpPr>
          <p:cNvPr id="120" name="Google Shape;120;p16"/>
          <p:cNvSpPr txBox="1"/>
          <p:nvPr/>
        </p:nvSpPr>
        <p:spPr>
          <a:xfrm>
            <a:off x="0" y="3469925"/>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4.</a:t>
            </a:r>
            <a:r>
              <a:rPr lang="en" sz="1800">
                <a:solidFill>
                  <a:schemeClr val="lt1"/>
                </a:solidFill>
                <a:latin typeface="Source Code Pro"/>
                <a:ea typeface="Source Code Pro"/>
                <a:cs typeface="Source Code Pro"/>
                <a:sym typeface="Source Code Pro"/>
              </a:rPr>
              <a:t>.</a:t>
            </a:r>
            <a:endParaRPr sz="1800">
              <a:solidFill>
                <a:schemeClr val="lt1"/>
              </a:solidFill>
              <a:latin typeface="Source Code Pro"/>
              <a:ea typeface="Source Code Pro"/>
              <a:cs typeface="Source Code Pro"/>
              <a:sym typeface="Source Code Pro"/>
            </a:endParaRPr>
          </a:p>
        </p:txBody>
      </p:sp>
      <p:sp>
        <p:nvSpPr>
          <p:cNvPr id="121" name="Google Shape;121;p16"/>
          <p:cNvSpPr txBox="1"/>
          <p:nvPr/>
        </p:nvSpPr>
        <p:spPr>
          <a:xfrm>
            <a:off x="4346938" y="1540650"/>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2</a:t>
            </a:r>
            <a:endParaRPr sz="1800">
              <a:solidFill>
                <a:schemeClr val="lt1"/>
              </a:solidFill>
              <a:latin typeface="Source Code Pro"/>
              <a:ea typeface="Source Code Pro"/>
              <a:cs typeface="Source Code Pro"/>
              <a:sym typeface="Source Code Pro"/>
            </a:endParaRPr>
          </a:p>
        </p:txBody>
      </p:sp>
      <p:sp>
        <p:nvSpPr>
          <p:cNvPr id="122" name="Google Shape;122;p16"/>
          <p:cNvSpPr txBox="1"/>
          <p:nvPr/>
        </p:nvSpPr>
        <p:spPr>
          <a:xfrm>
            <a:off x="8767650" y="1127625"/>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3</a:t>
            </a:r>
            <a:endParaRPr sz="1800">
              <a:solidFill>
                <a:schemeClr val="lt1"/>
              </a:solidFill>
              <a:latin typeface="Source Code Pro"/>
              <a:ea typeface="Source Code Pro"/>
              <a:cs typeface="Source Code Pro"/>
              <a:sym typeface="Source Code Pro"/>
            </a:endParaRPr>
          </a:p>
        </p:txBody>
      </p:sp>
      <p:sp>
        <p:nvSpPr>
          <p:cNvPr id="123" name="Google Shape;123;p16"/>
          <p:cNvSpPr txBox="1"/>
          <p:nvPr/>
        </p:nvSpPr>
        <p:spPr>
          <a:xfrm>
            <a:off x="4374450" y="4673000"/>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5</a:t>
            </a:r>
            <a:r>
              <a:rPr lang="en" sz="1800">
                <a:solidFill>
                  <a:schemeClr val="lt1"/>
                </a:solidFill>
                <a:latin typeface="Source Code Pro"/>
                <a:ea typeface="Source Code Pro"/>
                <a:cs typeface="Source Code Pro"/>
                <a:sym typeface="Source Code Pro"/>
              </a:rPr>
              <a:t>.</a:t>
            </a:r>
            <a:endParaRPr sz="1800">
              <a:solidFill>
                <a:schemeClr val="lt1"/>
              </a:solidFill>
              <a:latin typeface="Source Code Pro"/>
              <a:ea typeface="Source Code Pro"/>
              <a:cs typeface="Source Code Pro"/>
              <a:sym typeface="Source Code Pro"/>
            </a:endParaRPr>
          </a:p>
        </p:txBody>
      </p:sp>
      <p:sp>
        <p:nvSpPr>
          <p:cNvPr id="124" name="Google Shape;124;p16"/>
          <p:cNvSpPr txBox="1"/>
          <p:nvPr/>
        </p:nvSpPr>
        <p:spPr>
          <a:xfrm>
            <a:off x="8767650" y="3469925"/>
            <a:ext cx="376500" cy="4131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6</a:t>
            </a:r>
            <a:r>
              <a:rPr lang="en" sz="1800">
                <a:solidFill>
                  <a:schemeClr val="lt1"/>
                </a:solidFill>
                <a:latin typeface="Source Code Pro"/>
                <a:ea typeface="Source Code Pro"/>
                <a:cs typeface="Source Code Pro"/>
                <a:sym typeface="Source Code Pro"/>
              </a:rPr>
              <a:t>.</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8750" y="0"/>
            <a:ext cx="9162900" cy="1249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0" name="Google Shape;130;p17"/>
          <p:cNvSpPr txBox="1"/>
          <p:nvPr/>
        </p:nvSpPr>
        <p:spPr>
          <a:xfrm>
            <a:off x="307675" y="266550"/>
            <a:ext cx="34524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Features</a:t>
            </a:r>
            <a:endParaRPr b="1" sz="3500">
              <a:solidFill>
                <a:schemeClr val="accent1"/>
              </a:solidFill>
              <a:latin typeface="Source Code Pro"/>
              <a:ea typeface="Source Code Pro"/>
              <a:cs typeface="Source Code Pro"/>
              <a:sym typeface="Source Code Pro"/>
            </a:endParaRPr>
          </a:p>
        </p:txBody>
      </p:sp>
      <p:sp>
        <p:nvSpPr>
          <p:cNvPr id="131" name="Google Shape;131;p17"/>
          <p:cNvSpPr/>
          <p:nvPr/>
        </p:nvSpPr>
        <p:spPr>
          <a:xfrm>
            <a:off x="425100" y="1543050"/>
            <a:ext cx="3628500" cy="33702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2" name="Google Shape;132;p17"/>
          <p:cNvSpPr txBox="1"/>
          <p:nvPr/>
        </p:nvSpPr>
        <p:spPr>
          <a:xfrm>
            <a:off x="378125" y="1484325"/>
            <a:ext cx="3687300" cy="3440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00">
              <a:solidFill>
                <a:srgbClr val="660000"/>
              </a:solidFill>
              <a:latin typeface="Source Code Pro"/>
              <a:ea typeface="Source Code Pro"/>
              <a:cs typeface="Source Code Pro"/>
              <a:sym typeface="Source Code Pro"/>
            </a:endParaRPr>
          </a:p>
          <a:p>
            <a:pPr indent="0" lvl="0" marL="0" rtl="0" algn="ctr">
              <a:spcBef>
                <a:spcPts val="0"/>
              </a:spcBef>
              <a:spcAft>
                <a:spcPts val="0"/>
              </a:spcAft>
              <a:buNone/>
            </a:pPr>
            <a:r>
              <a:rPr b="1" lang="en" sz="1800">
                <a:solidFill>
                  <a:srgbClr val="660000"/>
                </a:solidFill>
                <a:latin typeface="Source Code Pro"/>
                <a:ea typeface="Source Code Pro"/>
                <a:cs typeface="Source Code Pro"/>
                <a:sym typeface="Source Code Pro"/>
              </a:rPr>
              <a:t>Original Kafka Features</a:t>
            </a:r>
            <a:endParaRPr b="1" sz="1800">
              <a:solidFill>
                <a:srgbClr val="660000"/>
              </a:solidFill>
              <a:latin typeface="Source Code Pro"/>
              <a:ea typeface="Source Code Pro"/>
              <a:cs typeface="Source Code Pro"/>
              <a:sym typeface="Source Code Pro"/>
            </a:endParaRPr>
          </a:p>
          <a:p>
            <a:pPr indent="0" lvl="0" marL="457200" rtl="0" algn="l">
              <a:spcBef>
                <a:spcPts val="0"/>
              </a:spcBef>
              <a:spcAft>
                <a:spcPts val="0"/>
              </a:spcAft>
              <a:buNone/>
            </a:pPr>
            <a:r>
              <a:t/>
            </a:r>
            <a:endParaRPr b="1" sz="1700">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accent1"/>
              </a:buClr>
              <a:buSzPts val="1400"/>
              <a:buFont typeface="Source Code Pro"/>
              <a:buAutoNum type="arabicPeriod"/>
            </a:pPr>
            <a:r>
              <a:rPr b="1" lang="en">
                <a:solidFill>
                  <a:schemeClr val="accent1"/>
                </a:solidFill>
                <a:latin typeface="Source Code Pro"/>
                <a:ea typeface="Source Code Pro"/>
                <a:cs typeface="Source Code Pro"/>
                <a:sym typeface="Source Code Pro"/>
              </a:rPr>
              <a:t>Scalability:</a:t>
            </a:r>
            <a:r>
              <a:rPr lang="en">
                <a:solidFill>
                  <a:schemeClr val="accent1"/>
                </a:solidFill>
                <a:latin typeface="Source Code Pro"/>
                <a:ea typeface="Source Code Pro"/>
                <a:cs typeface="Source Code Pro"/>
                <a:sym typeface="Source Code Pro"/>
              </a:rPr>
              <a:t> </a:t>
            </a:r>
            <a:r>
              <a:rPr lang="en">
                <a:solidFill>
                  <a:schemeClr val="accent1"/>
                </a:solidFill>
                <a:latin typeface="Cambria"/>
                <a:ea typeface="Cambria"/>
                <a:cs typeface="Cambria"/>
                <a:sym typeface="Cambria"/>
              </a:rPr>
              <a:t>S</a:t>
            </a:r>
            <a:r>
              <a:rPr lang="en">
                <a:solidFill>
                  <a:schemeClr val="accent1"/>
                </a:solidFill>
                <a:latin typeface="Average"/>
                <a:ea typeface="Average"/>
                <a:cs typeface="Average"/>
                <a:sym typeface="Average"/>
              </a:rPr>
              <a:t>caled horizontally by adding brokers to the cluster.</a:t>
            </a:r>
            <a:endParaRPr>
              <a:solidFill>
                <a:schemeClr val="accent1"/>
              </a:solidFill>
              <a:latin typeface="Average"/>
              <a:ea typeface="Average"/>
              <a:cs typeface="Average"/>
              <a:sym typeface="Average"/>
            </a:endParaRPr>
          </a:p>
          <a:p>
            <a:pPr indent="0" lvl="0" marL="457200" rtl="0" algn="l">
              <a:spcBef>
                <a:spcPts val="0"/>
              </a:spcBef>
              <a:spcAft>
                <a:spcPts val="0"/>
              </a:spcAft>
              <a:buNone/>
            </a:pPr>
            <a:r>
              <a:t/>
            </a:r>
            <a:endParaRPr sz="1000">
              <a:solidFill>
                <a:schemeClr val="accent1"/>
              </a:solidFill>
              <a:latin typeface="Source Code Pro"/>
              <a:ea typeface="Source Code Pro"/>
              <a:cs typeface="Source Code Pro"/>
              <a:sym typeface="Source Code Pro"/>
            </a:endParaRPr>
          </a:p>
          <a:p>
            <a:pPr indent="-317500" lvl="0" marL="457200" rtl="0" algn="l">
              <a:spcBef>
                <a:spcPts val="0"/>
              </a:spcBef>
              <a:spcAft>
                <a:spcPts val="0"/>
              </a:spcAft>
              <a:buClr>
                <a:schemeClr val="accent1"/>
              </a:buClr>
              <a:buSzPts val="1400"/>
              <a:buFont typeface="Source Code Pro"/>
              <a:buAutoNum type="arabicPeriod"/>
            </a:pPr>
            <a:r>
              <a:rPr b="1" lang="en">
                <a:solidFill>
                  <a:schemeClr val="accent1"/>
                </a:solidFill>
                <a:latin typeface="Source Code Pro"/>
                <a:ea typeface="Source Code Pro"/>
                <a:cs typeface="Source Code Pro"/>
                <a:sym typeface="Source Code Pro"/>
              </a:rPr>
              <a:t>High Throughput:</a:t>
            </a:r>
            <a:r>
              <a:rPr lang="en">
                <a:solidFill>
                  <a:schemeClr val="accent1"/>
                </a:solidFill>
                <a:latin typeface="Source Code Pro"/>
                <a:ea typeface="Source Code Pro"/>
                <a:cs typeface="Source Code Pro"/>
                <a:sym typeface="Source Code Pro"/>
              </a:rPr>
              <a:t> </a:t>
            </a:r>
            <a:r>
              <a:rPr lang="en">
                <a:solidFill>
                  <a:schemeClr val="accent1"/>
                </a:solidFill>
                <a:latin typeface="Average"/>
                <a:ea typeface="Average"/>
                <a:cs typeface="Average"/>
                <a:sym typeface="Average"/>
              </a:rPr>
              <a:t>Handling thousands of messages per second.</a:t>
            </a:r>
            <a:endParaRPr>
              <a:solidFill>
                <a:schemeClr val="accent1"/>
              </a:solidFill>
              <a:latin typeface="Average"/>
              <a:ea typeface="Average"/>
              <a:cs typeface="Average"/>
              <a:sym typeface="Average"/>
            </a:endParaRPr>
          </a:p>
          <a:p>
            <a:pPr indent="0" lvl="0" marL="457200" rtl="0" algn="l">
              <a:spcBef>
                <a:spcPts val="0"/>
              </a:spcBef>
              <a:spcAft>
                <a:spcPts val="0"/>
              </a:spcAft>
              <a:buNone/>
            </a:pPr>
            <a:r>
              <a:t/>
            </a:r>
            <a:endParaRPr sz="1000">
              <a:solidFill>
                <a:schemeClr val="accent1"/>
              </a:solidFill>
              <a:latin typeface="Source Code Pro"/>
              <a:ea typeface="Source Code Pro"/>
              <a:cs typeface="Source Code Pro"/>
              <a:sym typeface="Source Code Pro"/>
            </a:endParaRPr>
          </a:p>
          <a:p>
            <a:pPr indent="-317500" lvl="0" marL="457200" rtl="0" algn="l">
              <a:spcBef>
                <a:spcPts val="0"/>
              </a:spcBef>
              <a:spcAft>
                <a:spcPts val="0"/>
              </a:spcAft>
              <a:buClr>
                <a:schemeClr val="accent1"/>
              </a:buClr>
              <a:buSzPts val="1400"/>
              <a:buFont typeface="Source Code Pro"/>
              <a:buAutoNum type="arabicPeriod"/>
            </a:pPr>
            <a:r>
              <a:rPr b="1" lang="en">
                <a:solidFill>
                  <a:schemeClr val="accent1"/>
                </a:solidFill>
                <a:latin typeface="Source Code Pro"/>
                <a:ea typeface="Source Code Pro"/>
                <a:cs typeface="Source Code Pro"/>
                <a:sym typeface="Source Code Pro"/>
              </a:rPr>
              <a:t>Durability:</a:t>
            </a:r>
            <a:r>
              <a:rPr lang="en">
                <a:solidFill>
                  <a:schemeClr val="accent1"/>
                </a:solidFill>
                <a:latin typeface="Source Code Pro"/>
                <a:ea typeface="Source Code Pro"/>
                <a:cs typeface="Source Code Pro"/>
                <a:sym typeface="Source Code Pro"/>
              </a:rPr>
              <a:t>  M</a:t>
            </a:r>
            <a:r>
              <a:rPr lang="en">
                <a:solidFill>
                  <a:schemeClr val="accent1"/>
                </a:solidFill>
                <a:latin typeface="Average"/>
                <a:ea typeface="Average"/>
                <a:cs typeface="Average"/>
                <a:sym typeface="Average"/>
              </a:rPr>
              <a:t>essages are stored on disk to prevent loss.</a:t>
            </a:r>
            <a:endParaRPr>
              <a:solidFill>
                <a:schemeClr val="accent1"/>
              </a:solidFill>
              <a:latin typeface="Average"/>
              <a:ea typeface="Average"/>
              <a:cs typeface="Average"/>
              <a:sym typeface="Average"/>
            </a:endParaRPr>
          </a:p>
          <a:p>
            <a:pPr indent="0" lvl="0" marL="457200" rtl="0" algn="l">
              <a:spcBef>
                <a:spcPts val="0"/>
              </a:spcBef>
              <a:spcAft>
                <a:spcPts val="0"/>
              </a:spcAft>
              <a:buNone/>
            </a:pPr>
            <a:r>
              <a:t/>
            </a:r>
            <a:endParaRPr sz="1800">
              <a:solidFill>
                <a:schemeClr val="lt1"/>
              </a:solidFill>
              <a:latin typeface="Source Code Pro"/>
              <a:ea typeface="Source Code Pro"/>
              <a:cs typeface="Source Code Pro"/>
              <a:sym typeface="Source Code Pro"/>
            </a:endParaRPr>
          </a:p>
        </p:txBody>
      </p:sp>
      <p:sp>
        <p:nvSpPr>
          <p:cNvPr id="133" name="Google Shape;133;p17"/>
          <p:cNvSpPr txBox="1"/>
          <p:nvPr/>
        </p:nvSpPr>
        <p:spPr>
          <a:xfrm>
            <a:off x="4572000" y="1507800"/>
            <a:ext cx="3687300" cy="34407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00">
              <a:solidFill>
                <a:srgbClr val="660000"/>
              </a:solidFill>
              <a:latin typeface="Source Code Pro"/>
              <a:ea typeface="Source Code Pro"/>
              <a:cs typeface="Source Code Pro"/>
              <a:sym typeface="Source Code Pro"/>
            </a:endParaRPr>
          </a:p>
          <a:p>
            <a:pPr indent="0" lvl="0" marL="0" rtl="0" algn="ctr">
              <a:spcBef>
                <a:spcPts val="0"/>
              </a:spcBef>
              <a:spcAft>
                <a:spcPts val="0"/>
              </a:spcAft>
              <a:buNone/>
            </a:pPr>
            <a:r>
              <a:rPr b="1" lang="en" sz="1800">
                <a:solidFill>
                  <a:srgbClr val="660000"/>
                </a:solidFill>
                <a:latin typeface="Source Code Pro"/>
                <a:ea typeface="Source Code Pro"/>
                <a:cs typeface="Source Code Pro"/>
                <a:sym typeface="Source Code Pro"/>
              </a:rPr>
              <a:t>Additional Implemented</a:t>
            </a:r>
            <a:r>
              <a:rPr b="1" lang="en" sz="1800">
                <a:solidFill>
                  <a:srgbClr val="660000"/>
                </a:solidFill>
                <a:latin typeface="Source Code Pro"/>
                <a:ea typeface="Source Code Pro"/>
                <a:cs typeface="Source Code Pro"/>
                <a:sym typeface="Source Code Pro"/>
              </a:rPr>
              <a:t> Features</a:t>
            </a:r>
            <a:endParaRPr b="1" sz="1800">
              <a:solidFill>
                <a:srgbClr val="660000"/>
              </a:solidFill>
              <a:latin typeface="Source Code Pro"/>
              <a:ea typeface="Source Code Pro"/>
              <a:cs typeface="Source Code Pro"/>
              <a:sym typeface="Source Code Pro"/>
            </a:endParaRPr>
          </a:p>
          <a:p>
            <a:pPr indent="0" lvl="0" marL="457200" rtl="0" algn="l">
              <a:spcBef>
                <a:spcPts val="0"/>
              </a:spcBef>
              <a:spcAft>
                <a:spcPts val="0"/>
              </a:spcAft>
              <a:buNone/>
            </a:pPr>
            <a:r>
              <a:t/>
            </a:r>
            <a:endParaRPr b="1" sz="1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a:solidFill>
                  <a:schemeClr val="accent1"/>
                </a:solidFill>
                <a:latin typeface="Source Code Pro"/>
                <a:ea typeface="Source Code Pro"/>
                <a:cs typeface="Source Code Pro"/>
                <a:sym typeface="Source Code Pro"/>
              </a:rPr>
              <a:t>Fault Tolerance:</a:t>
            </a:r>
            <a:endParaRPr b="1">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b="1" sz="4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accent1"/>
                </a:solidFill>
                <a:latin typeface="Average"/>
                <a:ea typeface="Average"/>
                <a:cs typeface="Average"/>
                <a:sym typeface="Average"/>
              </a:rPr>
              <a:t>We are replicating data across multiple brokers using a </a:t>
            </a:r>
            <a:r>
              <a:rPr b="1" i="1" lang="en" sz="1300">
                <a:solidFill>
                  <a:srgbClr val="134F5C"/>
                </a:solidFill>
                <a:latin typeface="Average"/>
                <a:ea typeface="Average"/>
                <a:cs typeface="Average"/>
                <a:sym typeface="Average"/>
              </a:rPr>
              <a:t>leader-follower</a:t>
            </a:r>
            <a:r>
              <a:rPr lang="en">
                <a:solidFill>
                  <a:schemeClr val="accent1"/>
                </a:solidFill>
                <a:latin typeface="Average"/>
                <a:ea typeface="Average"/>
                <a:cs typeface="Average"/>
                <a:sym typeface="Average"/>
              </a:rPr>
              <a:t> strategy. In this setup, one broker acts as the leader for a partition, handling reads and writes, while other brokers (followers) maintain copies. If the leader fails, a follower takes over, ensuring continuous availability and data integrity.</a:t>
            </a:r>
            <a:endParaRPr>
              <a:solidFill>
                <a:schemeClr val="accent1"/>
              </a:solidFill>
              <a:latin typeface="Average"/>
              <a:ea typeface="Average"/>
              <a:cs typeface="Average"/>
              <a:sym typeface="Average"/>
            </a:endParaRPr>
          </a:p>
          <a:p>
            <a:pPr indent="0" lvl="0" marL="457200" rtl="0" algn="l">
              <a:spcBef>
                <a:spcPts val="0"/>
              </a:spcBef>
              <a:spcAft>
                <a:spcPts val="0"/>
              </a:spcAft>
              <a:buNone/>
            </a:pPr>
            <a:r>
              <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p:nvPr/>
        </p:nvSpPr>
        <p:spPr>
          <a:xfrm>
            <a:off x="-18750" y="0"/>
            <a:ext cx="9162900" cy="1085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9" name="Google Shape;139;p18"/>
          <p:cNvSpPr txBox="1"/>
          <p:nvPr/>
        </p:nvSpPr>
        <p:spPr>
          <a:xfrm>
            <a:off x="0" y="0"/>
            <a:ext cx="9144000" cy="108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Init of Zookeeper and Brokers</a:t>
            </a:r>
            <a:endParaRPr b="1" sz="3500">
              <a:solidFill>
                <a:schemeClr val="accent1"/>
              </a:solidFill>
              <a:latin typeface="Source Code Pro"/>
              <a:ea typeface="Source Code Pro"/>
              <a:cs typeface="Source Code Pro"/>
              <a:sym typeface="Source Code Pro"/>
            </a:endParaRPr>
          </a:p>
        </p:txBody>
      </p:sp>
      <p:pic>
        <p:nvPicPr>
          <p:cNvPr id="140" name="Google Shape;140;p18"/>
          <p:cNvPicPr preferRelativeResize="0"/>
          <p:nvPr/>
        </p:nvPicPr>
        <p:blipFill>
          <a:blip r:embed="rId3">
            <a:alphaModFix/>
          </a:blip>
          <a:stretch>
            <a:fillRect/>
          </a:stretch>
        </p:blipFill>
        <p:spPr>
          <a:xfrm>
            <a:off x="152400" y="1214250"/>
            <a:ext cx="8809775" cy="384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p:nvPr/>
        </p:nvSpPr>
        <p:spPr>
          <a:xfrm>
            <a:off x="-18750" y="0"/>
            <a:ext cx="9162900" cy="1085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6" name="Google Shape;146;p19"/>
          <p:cNvSpPr txBox="1"/>
          <p:nvPr/>
        </p:nvSpPr>
        <p:spPr>
          <a:xfrm>
            <a:off x="143100" y="0"/>
            <a:ext cx="9000900" cy="108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Adding topics</a:t>
            </a:r>
            <a:endParaRPr b="1" sz="3500">
              <a:solidFill>
                <a:schemeClr val="accent1"/>
              </a:solidFill>
              <a:latin typeface="Source Code Pro"/>
              <a:ea typeface="Source Code Pro"/>
              <a:cs typeface="Source Code Pro"/>
              <a:sym typeface="Source Code Pro"/>
            </a:endParaRPr>
          </a:p>
        </p:txBody>
      </p:sp>
      <p:pic>
        <p:nvPicPr>
          <p:cNvPr id="147" name="Google Shape;147;p19"/>
          <p:cNvPicPr preferRelativeResize="0"/>
          <p:nvPr/>
        </p:nvPicPr>
        <p:blipFill>
          <a:blip r:embed="rId3">
            <a:alphaModFix/>
          </a:blip>
          <a:stretch>
            <a:fillRect/>
          </a:stretch>
        </p:blipFill>
        <p:spPr>
          <a:xfrm>
            <a:off x="143100" y="1566300"/>
            <a:ext cx="8839200" cy="27903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p:nvPr/>
        </p:nvSpPr>
        <p:spPr>
          <a:xfrm>
            <a:off x="-18750" y="0"/>
            <a:ext cx="9162900" cy="1085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 name="Google Shape;153;p20"/>
          <p:cNvSpPr txBox="1"/>
          <p:nvPr/>
        </p:nvSpPr>
        <p:spPr>
          <a:xfrm>
            <a:off x="143275" y="0"/>
            <a:ext cx="9000600" cy="108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Source Code Pro"/>
                <a:ea typeface="Source Code Pro"/>
                <a:cs typeface="Source Code Pro"/>
                <a:sym typeface="Source Code Pro"/>
              </a:rPr>
              <a:t>Clients: </a:t>
            </a:r>
            <a:r>
              <a:rPr b="1" lang="en" sz="3500">
                <a:solidFill>
                  <a:schemeClr val="accent1"/>
                </a:solidFill>
                <a:latin typeface="Source Code Pro"/>
                <a:ea typeface="Source Code Pro"/>
                <a:cs typeface="Source Code Pro"/>
                <a:sym typeface="Source Code Pro"/>
              </a:rPr>
              <a:t>Producer &amp; Consumer</a:t>
            </a:r>
            <a:endParaRPr b="1" sz="3500">
              <a:solidFill>
                <a:schemeClr val="accent1"/>
              </a:solidFill>
              <a:latin typeface="Source Code Pro"/>
              <a:ea typeface="Source Code Pro"/>
              <a:cs typeface="Source Code Pro"/>
              <a:sym typeface="Source Code Pro"/>
            </a:endParaRPr>
          </a:p>
        </p:txBody>
      </p:sp>
      <p:pic>
        <p:nvPicPr>
          <p:cNvPr id="154" name="Google Shape;154;p20"/>
          <p:cNvPicPr preferRelativeResize="0"/>
          <p:nvPr/>
        </p:nvPicPr>
        <p:blipFill>
          <a:blip r:embed="rId3">
            <a:alphaModFix/>
          </a:blip>
          <a:stretch>
            <a:fillRect/>
          </a:stretch>
        </p:blipFill>
        <p:spPr>
          <a:xfrm>
            <a:off x="677500" y="1237500"/>
            <a:ext cx="7789000" cy="3753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p:nvPr/>
        </p:nvSpPr>
        <p:spPr>
          <a:xfrm>
            <a:off x="-18750" y="0"/>
            <a:ext cx="9162900" cy="1085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0" name="Google Shape;160;p21"/>
          <p:cNvSpPr txBox="1"/>
          <p:nvPr/>
        </p:nvSpPr>
        <p:spPr>
          <a:xfrm>
            <a:off x="143275" y="0"/>
            <a:ext cx="9000600" cy="108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300">
                <a:solidFill>
                  <a:schemeClr val="accent1"/>
                </a:solidFill>
                <a:latin typeface="Source Code Pro"/>
                <a:ea typeface="Source Code Pro"/>
                <a:cs typeface="Source Code Pro"/>
                <a:sym typeface="Source Code Pro"/>
              </a:rPr>
              <a:t>Data Replication: </a:t>
            </a:r>
            <a:r>
              <a:rPr b="1" lang="en" sz="3300">
                <a:solidFill>
                  <a:schemeClr val="accent1"/>
                </a:solidFill>
                <a:latin typeface="Source Code Pro"/>
                <a:ea typeface="Source Code Pro"/>
                <a:cs typeface="Source Code Pro"/>
                <a:sym typeface="Source Code Pro"/>
              </a:rPr>
              <a:t>Leader-Follower </a:t>
            </a:r>
            <a:endParaRPr b="1" sz="3300">
              <a:solidFill>
                <a:schemeClr val="accent1"/>
              </a:solidFill>
              <a:latin typeface="Source Code Pro"/>
              <a:ea typeface="Source Code Pro"/>
              <a:cs typeface="Source Code Pro"/>
              <a:sym typeface="Source Code Pro"/>
            </a:endParaRPr>
          </a:p>
        </p:txBody>
      </p:sp>
      <p:pic>
        <p:nvPicPr>
          <p:cNvPr id="161" name="Google Shape;161;p21"/>
          <p:cNvPicPr preferRelativeResize="0"/>
          <p:nvPr/>
        </p:nvPicPr>
        <p:blipFill>
          <a:blip r:embed="rId3">
            <a:alphaModFix/>
          </a:blip>
          <a:stretch>
            <a:fillRect/>
          </a:stretch>
        </p:blipFill>
        <p:spPr>
          <a:xfrm>
            <a:off x="143100" y="2228925"/>
            <a:ext cx="8839203" cy="2019078"/>
          </a:xfrm>
          <a:prstGeom prst="rect">
            <a:avLst/>
          </a:prstGeom>
          <a:noFill/>
          <a:ln>
            <a:noFill/>
          </a:ln>
        </p:spPr>
      </p:pic>
      <p:sp>
        <p:nvSpPr>
          <p:cNvPr id="162" name="Google Shape;162;p21"/>
          <p:cNvSpPr txBox="1"/>
          <p:nvPr/>
        </p:nvSpPr>
        <p:spPr>
          <a:xfrm>
            <a:off x="143275" y="1820625"/>
            <a:ext cx="2967300" cy="40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Leader: (R/W Access)</a:t>
            </a:r>
            <a:endParaRPr b="1" sz="1800">
              <a:solidFill>
                <a:schemeClr val="dk2"/>
              </a:solidFill>
              <a:latin typeface="Source Code Pro"/>
              <a:ea typeface="Source Code Pro"/>
              <a:cs typeface="Source Code Pro"/>
              <a:sym typeface="Source Code Pro"/>
            </a:endParaRPr>
          </a:p>
        </p:txBody>
      </p:sp>
      <p:sp>
        <p:nvSpPr>
          <p:cNvPr id="163" name="Google Shape;163;p21"/>
          <p:cNvSpPr txBox="1"/>
          <p:nvPr/>
        </p:nvSpPr>
        <p:spPr>
          <a:xfrm>
            <a:off x="3110575" y="1820625"/>
            <a:ext cx="2931000" cy="40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Follower </a:t>
            </a:r>
            <a:endParaRPr b="1" sz="1800">
              <a:solidFill>
                <a:schemeClr val="dk2"/>
              </a:solidFill>
              <a:latin typeface="Source Code Pro"/>
              <a:ea typeface="Source Code Pro"/>
              <a:cs typeface="Source Code Pro"/>
              <a:sym typeface="Source Code Pro"/>
            </a:endParaRPr>
          </a:p>
        </p:txBody>
      </p:sp>
      <p:sp>
        <p:nvSpPr>
          <p:cNvPr id="164" name="Google Shape;164;p21"/>
          <p:cNvSpPr txBox="1"/>
          <p:nvPr/>
        </p:nvSpPr>
        <p:spPr>
          <a:xfrm>
            <a:off x="6041575" y="1820625"/>
            <a:ext cx="2931000" cy="40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Follower</a:t>
            </a:r>
            <a:endParaRPr b="1" sz="18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