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38642"/>
            <a:ext cx="5610859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9115" y="4650587"/>
            <a:ext cx="9822468" cy="358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1438" y="1253090"/>
            <a:ext cx="8984615" cy="8225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8950" b="1" spc="-470" dirty="0">
                <a:solidFill>
                  <a:srgbClr val="FFFFFF"/>
                </a:solidFill>
                <a:latin typeface="Cambria"/>
                <a:cs typeface="Cambria"/>
              </a:rPr>
              <a:t>"</a:t>
            </a:r>
            <a:r>
              <a:rPr sz="8950" b="1" spc="5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8950" b="1" spc="4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8950" b="1" spc="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8950" b="1" spc="2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8950" b="1" spc="-2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8950" b="1" spc="16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8950" b="1" spc="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8950" b="1" spc="-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8950" b="1" spc="-5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8950" b="1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8950" b="1" spc="31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8950" b="1" spc="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8950" b="1" spc="254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8950" b="1" spc="-1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8950" b="1" spc="30" dirty="0">
                <a:solidFill>
                  <a:srgbClr val="FFFFFF"/>
                </a:solidFill>
                <a:latin typeface="Cambria"/>
                <a:cs typeface="Cambria"/>
              </a:rPr>
              <a:t>l  </a:t>
            </a:r>
            <a:r>
              <a:rPr sz="8950" b="1" spc="114" dirty="0">
                <a:solidFill>
                  <a:srgbClr val="FFFFFF"/>
                </a:solidFill>
                <a:latin typeface="Cambria"/>
                <a:cs typeface="Cambria"/>
              </a:rPr>
              <a:t>Study </a:t>
            </a:r>
            <a:r>
              <a:rPr sz="8950" b="1" spc="45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8950" b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10" dirty="0">
                <a:solidFill>
                  <a:srgbClr val="FFFFFF"/>
                </a:solidFill>
                <a:latin typeface="Cambria"/>
                <a:cs typeface="Cambria"/>
              </a:rPr>
              <a:t>Population </a:t>
            </a:r>
            <a:r>
              <a:rPr sz="89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120" dirty="0">
                <a:solidFill>
                  <a:srgbClr val="FFFFFF"/>
                </a:solidFill>
                <a:latin typeface="Cambria"/>
                <a:cs typeface="Cambria"/>
              </a:rPr>
              <a:t>Dynamics </a:t>
            </a:r>
            <a:r>
              <a:rPr sz="8950" b="1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895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70" dirty="0">
                <a:solidFill>
                  <a:srgbClr val="FFFFFF"/>
                </a:solidFill>
                <a:latin typeface="Cambria"/>
                <a:cs typeface="Cambria"/>
              </a:rPr>
              <a:t>Substance</a:t>
            </a:r>
            <a:endParaRPr sz="8950" dirty="0">
              <a:latin typeface="Cambria"/>
              <a:cs typeface="Cambria"/>
            </a:endParaRPr>
          </a:p>
          <a:p>
            <a:pPr algn="ctr">
              <a:lnSpc>
                <a:spcPts val="10725"/>
              </a:lnSpc>
            </a:pPr>
            <a:r>
              <a:rPr sz="8950" b="1" spc="10" dirty="0">
                <a:solidFill>
                  <a:srgbClr val="FFFFFF"/>
                </a:solidFill>
                <a:latin typeface="Cambria"/>
                <a:cs typeface="Cambria"/>
              </a:rPr>
              <a:t>Pa</a:t>
            </a:r>
            <a:r>
              <a:rPr lang="en-US" sz="8950" b="1" spc="89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8950" b="1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950" b="1" spc="-160" dirty="0">
                <a:solidFill>
                  <a:srgbClr val="FFFFFF"/>
                </a:solidFill>
                <a:latin typeface="Cambria"/>
                <a:cs typeface="Cambria"/>
              </a:rPr>
              <a:t>erns"</a:t>
            </a:r>
            <a:endParaRPr sz="89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192" y="1142997"/>
            <a:ext cx="6496049" cy="796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097" y="1948167"/>
            <a:ext cx="5650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55" dirty="0"/>
              <a:t>Int</a:t>
            </a:r>
            <a:r>
              <a:rPr sz="7500" spc="-65" dirty="0"/>
              <a:t>r</a:t>
            </a:r>
            <a:r>
              <a:rPr sz="7500" spc="20" dirty="0"/>
              <a:t>oduction</a:t>
            </a:r>
            <a:endParaRPr sz="7500"/>
          </a:p>
        </p:txBody>
      </p:sp>
      <p:sp>
        <p:nvSpPr>
          <p:cNvPr id="7" name="object 7"/>
          <p:cNvSpPr txBox="1"/>
          <p:nvPr/>
        </p:nvSpPr>
        <p:spPr>
          <a:xfrm>
            <a:off x="1351459" y="3473450"/>
            <a:ext cx="6256020" cy="50596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"/>
              </a:spcBef>
            </a:pPr>
            <a:r>
              <a:rPr lang="en-US" sz="3150" spc="-120" dirty="0">
                <a:latin typeface="Verdana"/>
                <a:cs typeface="Verdana"/>
              </a:rPr>
              <a:t>In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10" dirty="0">
                <a:latin typeface="Verdana"/>
                <a:cs typeface="Verdana"/>
              </a:rPr>
              <a:t>this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50" dirty="0">
                <a:latin typeface="Verdana"/>
                <a:cs typeface="Verdana"/>
              </a:rPr>
              <a:t>p</a:t>
            </a:r>
            <a:r>
              <a:rPr lang="en-US" sz="3150" spc="-10" dirty="0">
                <a:latin typeface="Verdana"/>
                <a:cs typeface="Verdana"/>
              </a:rPr>
              <a:t>r</a:t>
            </a:r>
            <a:r>
              <a:rPr lang="en-US" sz="3150" spc="-15" dirty="0">
                <a:latin typeface="Verdana"/>
                <a:cs typeface="Verdana"/>
              </a:rPr>
              <a:t>esentation,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140" dirty="0">
                <a:latin typeface="Verdana"/>
                <a:cs typeface="Verdana"/>
              </a:rPr>
              <a:t>w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30" dirty="0">
                <a:latin typeface="Verdana"/>
                <a:cs typeface="Verdana"/>
              </a:rPr>
              <a:t>will  </a:t>
            </a:r>
            <a:r>
              <a:rPr lang="en-US" sz="3150" spc="-20" dirty="0">
                <a:latin typeface="Verdana"/>
                <a:cs typeface="Verdana"/>
              </a:rPr>
              <a:t>anal</a:t>
            </a:r>
            <a:r>
              <a:rPr lang="en-US" sz="3150" spc="-60" dirty="0">
                <a:latin typeface="Verdana"/>
                <a:cs typeface="Verdana"/>
              </a:rPr>
              <a:t>y</a:t>
            </a:r>
            <a:r>
              <a:rPr lang="en-US" sz="3150" spc="-80" dirty="0">
                <a:latin typeface="Verdana"/>
                <a:cs typeface="Verdana"/>
              </a:rPr>
              <a:t>z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65" dirty="0">
                <a:latin typeface="Verdana"/>
                <a:cs typeface="Verdana"/>
              </a:rPr>
              <a:t>t</a:t>
            </a:r>
            <a:r>
              <a:rPr lang="en-US" sz="3150" spc="110" dirty="0">
                <a:latin typeface="Verdana"/>
                <a:cs typeface="Verdana"/>
              </a:rPr>
              <a:t>h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250" i="1" spc="-50" dirty="0">
                <a:latin typeface="Verdana"/>
                <a:cs typeface="Verdana"/>
              </a:rPr>
              <a:t>li</a:t>
            </a:r>
            <a:r>
              <a:rPr lang="en-US" sz="3250" i="1" spc="-95" dirty="0">
                <a:latin typeface="Verdana"/>
                <a:cs typeface="Verdana"/>
              </a:rPr>
              <a:t>f</a:t>
            </a:r>
            <a:r>
              <a:rPr lang="en-US" sz="3250" i="1" spc="-35" dirty="0">
                <a:latin typeface="Verdana"/>
                <a:cs typeface="Verdana"/>
              </a:rPr>
              <a:t>e</a:t>
            </a:r>
            <a:r>
              <a:rPr lang="en-US" sz="3250" i="1" spc="-320" dirty="0">
                <a:latin typeface="Verdana"/>
                <a:cs typeface="Verdana"/>
              </a:rPr>
              <a:t> </a:t>
            </a:r>
            <a:r>
              <a:rPr lang="en-US" sz="3250" i="1" spc="-85" dirty="0">
                <a:latin typeface="Verdana"/>
                <a:cs typeface="Verdana"/>
              </a:rPr>
              <a:t>e</a:t>
            </a:r>
            <a:r>
              <a:rPr lang="en-US" sz="3250" i="1" spc="-25" dirty="0">
                <a:latin typeface="Verdana"/>
                <a:cs typeface="Verdana"/>
              </a:rPr>
              <a:t>xpe</a:t>
            </a:r>
            <a:r>
              <a:rPr lang="en-US" sz="3250" i="1" spc="-5" dirty="0">
                <a:latin typeface="Verdana"/>
                <a:cs typeface="Verdana"/>
              </a:rPr>
              <a:t>c</a:t>
            </a:r>
            <a:r>
              <a:rPr lang="en-US" sz="3250" i="1" spc="-10" dirty="0">
                <a:latin typeface="Verdana"/>
                <a:cs typeface="Verdana"/>
              </a:rPr>
              <a:t>ta</a:t>
            </a:r>
            <a:r>
              <a:rPr lang="en-US" sz="3250" i="1" spc="-5" dirty="0">
                <a:latin typeface="Verdana"/>
                <a:cs typeface="Verdana"/>
              </a:rPr>
              <a:t>n</a:t>
            </a:r>
            <a:r>
              <a:rPr lang="en-US" sz="3250" i="1" spc="50" dirty="0">
                <a:latin typeface="Verdana"/>
                <a:cs typeface="Verdana"/>
              </a:rPr>
              <a:t>c</a:t>
            </a:r>
            <a:r>
              <a:rPr lang="en-US" sz="3250" i="1" spc="-160" dirty="0">
                <a:latin typeface="Verdana"/>
                <a:cs typeface="Verdana"/>
              </a:rPr>
              <a:t>y  </a:t>
            </a:r>
            <a:r>
              <a:rPr lang="en-US" sz="3150" spc="-25" dirty="0">
                <a:latin typeface="Verdana"/>
                <a:cs typeface="Verdana"/>
              </a:rPr>
              <a:t>t</a:t>
            </a:r>
            <a:r>
              <a:rPr lang="en-US" sz="3150" spc="-70" dirty="0">
                <a:latin typeface="Verdana"/>
                <a:cs typeface="Verdana"/>
              </a:rPr>
              <a:t>r</a:t>
            </a:r>
            <a:r>
              <a:rPr lang="en-US" sz="3150" spc="80" dirty="0">
                <a:latin typeface="Verdana"/>
                <a:cs typeface="Verdana"/>
              </a:rPr>
              <a:t>e</a:t>
            </a:r>
            <a:r>
              <a:rPr lang="en-US" sz="3150" spc="90" dirty="0">
                <a:latin typeface="Verdana"/>
                <a:cs typeface="Verdana"/>
              </a:rPr>
              <a:t>n</a:t>
            </a:r>
            <a:r>
              <a:rPr lang="en-US" sz="3150" spc="35" dirty="0">
                <a:latin typeface="Verdana"/>
                <a:cs typeface="Verdana"/>
              </a:rPr>
              <a:t>ds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30" dirty="0">
                <a:latin typeface="Verdana"/>
                <a:cs typeface="Verdana"/>
              </a:rPr>
              <a:t>usi</a:t>
            </a:r>
            <a:r>
              <a:rPr lang="en-US" sz="3150" spc="50" dirty="0">
                <a:latin typeface="Verdana"/>
                <a:cs typeface="Verdana"/>
              </a:rPr>
              <a:t>n</a:t>
            </a:r>
            <a:r>
              <a:rPr lang="en-US" sz="3150" spc="195" dirty="0">
                <a:latin typeface="Verdana"/>
                <a:cs typeface="Verdana"/>
              </a:rPr>
              <a:t>g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-35" dirty="0">
                <a:latin typeface="Verdana"/>
                <a:cs typeface="Verdana"/>
              </a:rPr>
              <a:t>a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-130" dirty="0">
                <a:latin typeface="Verdana"/>
                <a:cs typeface="Verdana"/>
              </a:rPr>
              <a:t>r</a:t>
            </a:r>
            <a:r>
              <a:rPr lang="en-US" sz="3150" spc="50" dirty="0">
                <a:latin typeface="Verdana"/>
                <a:cs typeface="Verdana"/>
              </a:rPr>
              <a:t>eg</a:t>
            </a:r>
            <a:r>
              <a:rPr lang="en-US" sz="3150" spc="-10" dirty="0">
                <a:latin typeface="Verdana"/>
                <a:cs typeface="Verdana"/>
              </a:rPr>
              <a:t>r</a:t>
            </a:r>
            <a:r>
              <a:rPr lang="en-US" sz="3150" dirty="0">
                <a:latin typeface="Verdana"/>
                <a:cs typeface="Verdana"/>
              </a:rPr>
              <a:t>ession  </a:t>
            </a:r>
            <a:r>
              <a:rPr lang="en-US" sz="3150" spc="-20" dirty="0">
                <a:latin typeface="Verdana"/>
                <a:cs typeface="Verdana"/>
              </a:rPr>
              <a:t>anal</a:t>
            </a:r>
            <a:r>
              <a:rPr lang="en-US" sz="3150" spc="-45" dirty="0">
                <a:latin typeface="Verdana"/>
                <a:cs typeface="Verdana"/>
              </a:rPr>
              <a:t>y</a:t>
            </a:r>
            <a:r>
              <a:rPr lang="en-US" sz="3150" spc="-75" dirty="0">
                <a:latin typeface="Verdana"/>
                <a:cs typeface="Verdana"/>
              </a:rPr>
              <a:t>sis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60" dirty="0">
                <a:latin typeface="Verdana"/>
                <a:cs typeface="Verdana"/>
              </a:rPr>
              <a:t>app</a:t>
            </a:r>
            <a:r>
              <a:rPr lang="en-US" sz="3150" spc="-5" dirty="0">
                <a:latin typeface="Verdana"/>
                <a:cs typeface="Verdana"/>
              </a:rPr>
              <a:t>r</a:t>
            </a:r>
            <a:r>
              <a:rPr lang="en-US" sz="3150" spc="50" dirty="0">
                <a:latin typeface="Verdana"/>
                <a:cs typeface="Verdana"/>
              </a:rPr>
              <a:t>o</a:t>
            </a:r>
            <a:r>
              <a:rPr lang="en-US" sz="3150" spc="-30" dirty="0">
                <a:latin typeface="Verdana"/>
                <a:cs typeface="Verdana"/>
              </a:rPr>
              <a:t>a</a:t>
            </a:r>
            <a:r>
              <a:rPr lang="en-US" sz="3150" spc="100" dirty="0">
                <a:latin typeface="Verdana"/>
                <a:cs typeface="Verdana"/>
              </a:rPr>
              <a:t>c</a:t>
            </a:r>
            <a:r>
              <a:rPr lang="en-US" sz="3150" spc="-170" dirty="0">
                <a:latin typeface="Verdana"/>
                <a:cs typeface="Verdana"/>
              </a:rPr>
              <a:t>h.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210" dirty="0">
                <a:latin typeface="Verdana"/>
                <a:cs typeface="Verdana"/>
              </a:rPr>
              <a:t>W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30" dirty="0">
                <a:latin typeface="Verdana"/>
                <a:cs typeface="Verdana"/>
              </a:rPr>
              <a:t>will  </a:t>
            </a:r>
            <a:r>
              <a:rPr lang="en-US" sz="3150" spc="-25" dirty="0">
                <a:latin typeface="Verdana"/>
                <a:cs typeface="Verdana"/>
              </a:rPr>
              <a:t>e</a:t>
            </a:r>
            <a:r>
              <a:rPr lang="en-US" sz="3150" spc="-10" dirty="0">
                <a:latin typeface="Verdana"/>
                <a:cs typeface="Verdana"/>
              </a:rPr>
              <a:t>xplo</a:t>
            </a:r>
            <a:r>
              <a:rPr lang="en-US" sz="3150" spc="-55" dirty="0">
                <a:latin typeface="Verdana"/>
                <a:cs typeface="Verdana"/>
              </a:rPr>
              <a:t>r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65" dirty="0">
                <a:latin typeface="Verdana"/>
                <a:cs typeface="Verdana"/>
              </a:rPr>
              <a:t>t</a:t>
            </a:r>
            <a:r>
              <a:rPr lang="en-US" sz="3150" spc="110" dirty="0">
                <a:latin typeface="Verdana"/>
                <a:cs typeface="Verdana"/>
              </a:rPr>
              <a:t>h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-75" dirty="0">
                <a:latin typeface="Verdana"/>
                <a:cs typeface="Verdana"/>
              </a:rPr>
              <a:t>f</a:t>
            </a:r>
            <a:r>
              <a:rPr lang="en-US" sz="3150" spc="-30" dirty="0">
                <a:latin typeface="Verdana"/>
                <a:cs typeface="Verdana"/>
              </a:rPr>
              <a:t>a</a:t>
            </a:r>
            <a:r>
              <a:rPr lang="en-US" sz="3150" spc="145" dirty="0">
                <a:latin typeface="Verdana"/>
                <a:cs typeface="Verdana"/>
              </a:rPr>
              <a:t>c</a:t>
            </a:r>
            <a:r>
              <a:rPr lang="en-US" sz="3150" spc="-25" dirty="0">
                <a:latin typeface="Verdana"/>
                <a:cs typeface="Verdana"/>
              </a:rPr>
              <a:t>t</a:t>
            </a:r>
            <a:r>
              <a:rPr lang="en-US" sz="3150" spc="-15" dirty="0">
                <a:latin typeface="Verdana"/>
                <a:cs typeface="Verdana"/>
              </a:rPr>
              <a:t>o</a:t>
            </a:r>
            <a:r>
              <a:rPr lang="en-US" sz="3150" spc="-25" dirty="0">
                <a:latin typeface="Verdana"/>
                <a:cs typeface="Verdana"/>
              </a:rPr>
              <a:t>r</a:t>
            </a:r>
            <a:r>
              <a:rPr lang="en-US" sz="3150" spc="-105" dirty="0">
                <a:latin typeface="Verdana"/>
                <a:cs typeface="Verdana"/>
              </a:rPr>
              <a:t>s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55" dirty="0">
                <a:latin typeface="Verdana"/>
                <a:cs typeface="Verdana"/>
              </a:rPr>
              <a:t>inﬂue</a:t>
            </a:r>
            <a:r>
              <a:rPr lang="en-US" sz="3150" spc="70" dirty="0">
                <a:latin typeface="Verdana"/>
                <a:cs typeface="Verdana"/>
              </a:rPr>
              <a:t>nci</a:t>
            </a:r>
            <a:r>
              <a:rPr lang="en-US" sz="3150" spc="114" dirty="0">
                <a:latin typeface="Verdana"/>
                <a:cs typeface="Verdana"/>
              </a:rPr>
              <a:t>n</a:t>
            </a:r>
            <a:r>
              <a:rPr lang="en-US" sz="3150" spc="140" dirty="0">
                <a:latin typeface="Verdana"/>
                <a:cs typeface="Verdana"/>
              </a:rPr>
              <a:t>g  </a:t>
            </a:r>
            <a:r>
              <a:rPr lang="en-US" sz="3150" spc="-25" dirty="0">
                <a:latin typeface="Verdana"/>
                <a:cs typeface="Verdana"/>
              </a:rPr>
              <a:t>li</a:t>
            </a:r>
            <a:r>
              <a:rPr lang="en-US" sz="3150" spc="-60" dirty="0">
                <a:latin typeface="Verdana"/>
                <a:cs typeface="Verdana"/>
              </a:rPr>
              <a:t>f</a:t>
            </a:r>
            <a:r>
              <a:rPr lang="en-US" sz="3150" spc="25" dirty="0">
                <a:latin typeface="Verdana"/>
                <a:cs typeface="Verdana"/>
              </a:rPr>
              <a:t>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-25" dirty="0">
                <a:latin typeface="Verdana"/>
                <a:cs typeface="Verdana"/>
              </a:rPr>
              <a:t>e</a:t>
            </a:r>
            <a:r>
              <a:rPr lang="en-US" sz="3150" spc="35" dirty="0">
                <a:latin typeface="Verdana"/>
                <a:cs typeface="Verdana"/>
              </a:rPr>
              <a:t>xpe</a:t>
            </a:r>
            <a:r>
              <a:rPr lang="en-US" sz="3150" spc="45" dirty="0">
                <a:latin typeface="Verdana"/>
                <a:cs typeface="Verdana"/>
              </a:rPr>
              <a:t>c</a:t>
            </a:r>
            <a:r>
              <a:rPr lang="en-US" sz="3150" spc="40" dirty="0">
                <a:latin typeface="Verdana"/>
                <a:cs typeface="Verdana"/>
              </a:rPr>
              <a:t>ta</a:t>
            </a:r>
            <a:r>
              <a:rPr lang="en-US" sz="3150" spc="60" dirty="0">
                <a:latin typeface="Verdana"/>
                <a:cs typeface="Verdana"/>
              </a:rPr>
              <a:t>n</a:t>
            </a:r>
            <a:r>
              <a:rPr lang="en-US" sz="3150" spc="100" dirty="0">
                <a:latin typeface="Verdana"/>
                <a:cs typeface="Verdana"/>
              </a:rPr>
              <a:t>c</a:t>
            </a:r>
            <a:r>
              <a:rPr lang="en-US" sz="3150" spc="-160" dirty="0">
                <a:latin typeface="Verdana"/>
                <a:cs typeface="Verdana"/>
              </a:rPr>
              <a:t>y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50" dirty="0">
                <a:latin typeface="Verdana"/>
                <a:cs typeface="Verdana"/>
              </a:rPr>
              <a:t>a</a:t>
            </a:r>
            <a:r>
              <a:rPr lang="en-US" sz="3150" spc="55" dirty="0">
                <a:latin typeface="Verdana"/>
                <a:cs typeface="Verdana"/>
              </a:rPr>
              <a:t>n</a:t>
            </a:r>
            <a:r>
              <a:rPr lang="en-US" sz="3150" spc="120" dirty="0">
                <a:latin typeface="Verdana"/>
                <a:cs typeface="Verdana"/>
              </a:rPr>
              <a:t>d  </a:t>
            </a:r>
            <a:r>
              <a:rPr lang="en-US" sz="3150" spc="40" dirty="0">
                <a:latin typeface="Verdana"/>
                <a:cs typeface="Verdana"/>
              </a:rPr>
              <a:t>demonstrate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65" dirty="0">
                <a:latin typeface="Verdana"/>
                <a:cs typeface="Verdana"/>
              </a:rPr>
              <a:t>the</a:t>
            </a:r>
            <a:r>
              <a:rPr lang="en-US" sz="3150" spc="-280" dirty="0">
                <a:latin typeface="Verdana"/>
                <a:cs typeface="Verdana"/>
              </a:rPr>
              <a:t> </a:t>
            </a:r>
            <a:r>
              <a:rPr lang="en-US" sz="3150" spc="50" dirty="0">
                <a:latin typeface="Verdana"/>
                <a:cs typeface="Verdana"/>
              </a:rPr>
              <a:t>application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10" dirty="0">
                <a:latin typeface="Verdana"/>
                <a:cs typeface="Verdana"/>
              </a:rPr>
              <a:t>of </a:t>
            </a:r>
            <a:r>
              <a:rPr lang="en-US" sz="3150" spc="-1090" dirty="0">
                <a:latin typeface="Verdana"/>
                <a:cs typeface="Verdana"/>
              </a:rPr>
              <a:t> </a:t>
            </a:r>
            <a:r>
              <a:rPr lang="en-US" sz="3150" spc="-130" dirty="0">
                <a:latin typeface="Verdana"/>
                <a:cs typeface="Verdana"/>
              </a:rPr>
              <a:t>r</a:t>
            </a:r>
            <a:r>
              <a:rPr lang="en-US" sz="3150" spc="50" dirty="0">
                <a:latin typeface="Verdana"/>
                <a:cs typeface="Verdana"/>
              </a:rPr>
              <a:t>eg</a:t>
            </a:r>
            <a:r>
              <a:rPr lang="en-US" sz="3150" spc="-10" dirty="0">
                <a:latin typeface="Verdana"/>
                <a:cs typeface="Verdana"/>
              </a:rPr>
              <a:t>r</a:t>
            </a:r>
            <a:r>
              <a:rPr lang="en-US" sz="3150" dirty="0">
                <a:latin typeface="Verdana"/>
                <a:cs typeface="Verdana"/>
              </a:rPr>
              <a:t>ession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280" dirty="0">
                <a:latin typeface="Verdana"/>
                <a:cs typeface="Verdana"/>
              </a:rPr>
              <a:t>m</a:t>
            </a:r>
            <a:r>
              <a:rPr lang="en-US" sz="3150" spc="25" dirty="0">
                <a:latin typeface="Verdana"/>
                <a:cs typeface="Verdana"/>
              </a:rPr>
              <a:t>odels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50" dirty="0">
                <a:latin typeface="Verdana"/>
                <a:cs typeface="Verdana"/>
              </a:rPr>
              <a:t>in  </a:t>
            </a:r>
            <a:r>
              <a:rPr lang="en-US" sz="3150" spc="130" dirty="0">
                <a:latin typeface="Verdana"/>
                <a:cs typeface="Verdana"/>
              </a:rPr>
              <a:t>u</a:t>
            </a:r>
            <a:r>
              <a:rPr lang="en-US" sz="3150" spc="135" dirty="0">
                <a:latin typeface="Verdana"/>
                <a:cs typeface="Verdana"/>
              </a:rPr>
              <a:t>n</a:t>
            </a:r>
            <a:r>
              <a:rPr lang="en-US" sz="3150" spc="40" dirty="0">
                <a:latin typeface="Verdana"/>
                <a:cs typeface="Verdana"/>
              </a:rPr>
              <a:t>de</a:t>
            </a:r>
            <a:r>
              <a:rPr lang="en-US" sz="3150" spc="15" dirty="0">
                <a:latin typeface="Verdana"/>
                <a:cs typeface="Verdana"/>
              </a:rPr>
              <a:t>r</a:t>
            </a:r>
            <a:r>
              <a:rPr lang="en-US" sz="3150" spc="10" dirty="0">
                <a:latin typeface="Verdana"/>
                <a:cs typeface="Verdana"/>
              </a:rPr>
              <a:t>sta</a:t>
            </a:r>
            <a:r>
              <a:rPr lang="en-US" sz="3150" spc="15" dirty="0">
                <a:latin typeface="Verdana"/>
                <a:cs typeface="Verdana"/>
              </a:rPr>
              <a:t>n</a:t>
            </a:r>
            <a:r>
              <a:rPr lang="en-US" sz="3150" spc="85" dirty="0">
                <a:latin typeface="Verdana"/>
                <a:cs typeface="Verdana"/>
              </a:rPr>
              <a:t>di</a:t>
            </a:r>
            <a:r>
              <a:rPr lang="en-US" sz="3150" spc="125" dirty="0">
                <a:latin typeface="Verdana"/>
                <a:cs typeface="Verdana"/>
              </a:rPr>
              <a:t>n</a:t>
            </a:r>
            <a:r>
              <a:rPr lang="en-US" sz="3150" spc="195" dirty="0">
                <a:latin typeface="Verdana"/>
                <a:cs typeface="Verdana"/>
              </a:rPr>
              <a:t>g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65" dirty="0">
                <a:latin typeface="Verdana"/>
                <a:cs typeface="Verdana"/>
              </a:rPr>
              <a:t>t</a:t>
            </a:r>
            <a:r>
              <a:rPr lang="en-US" sz="3150" spc="110" dirty="0">
                <a:latin typeface="Verdana"/>
                <a:cs typeface="Verdana"/>
              </a:rPr>
              <a:t>h</a:t>
            </a:r>
            <a:r>
              <a:rPr lang="en-US" sz="3150" spc="-20" dirty="0">
                <a:latin typeface="Verdana"/>
                <a:cs typeface="Verdana"/>
              </a:rPr>
              <a:t>ese</a:t>
            </a:r>
            <a:r>
              <a:rPr lang="en-US" sz="3150" spc="-285" dirty="0">
                <a:latin typeface="Verdana"/>
                <a:cs typeface="Verdana"/>
              </a:rPr>
              <a:t> </a:t>
            </a:r>
            <a:r>
              <a:rPr lang="en-US" sz="3150" spc="-25" dirty="0">
                <a:latin typeface="Verdana"/>
                <a:cs typeface="Verdana"/>
              </a:rPr>
              <a:t>t</a:t>
            </a:r>
            <a:r>
              <a:rPr lang="en-US" sz="3150" spc="-70" dirty="0">
                <a:latin typeface="Verdana"/>
                <a:cs typeface="Verdana"/>
              </a:rPr>
              <a:t>r</a:t>
            </a:r>
            <a:r>
              <a:rPr lang="en-US" sz="3150" spc="80" dirty="0">
                <a:latin typeface="Verdana"/>
                <a:cs typeface="Verdana"/>
              </a:rPr>
              <a:t>e</a:t>
            </a:r>
            <a:r>
              <a:rPr lang="en-US" sz="3150" spc="90" dirty="0">
                <a:latin typeface="Verdana"/>
                <a:cs typeface="Verdana"/>
              </a:rPr>
              <a:t>n</a:t>
            </a:r>
            <a:r>
              <a:rPr lang="en-US" sz="3150" spc="-140" dirty="0">
                <a:latin typeface="Verdana"/>
                <a:cs typeface="Verdana"/>
              </a:rPr>
              <a:t>ds.</a:t>
            </a:r>
            <a:endParaRPr lang="en-US"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0255" y="4135742"/>
            <a:ext cx="403225" cy="396875"/>
            <a:chOff x="1940255" y="4135742"/>
            <a:chExt cx="403225" cy="396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255" y="4135742"/>
              <a:ext cx="403225" cy="396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255" y="4135742"/>
              <a:ext cx="403225" cy="3968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5"/>
              </a:spcBef>
              <a:tabLst>
                <a:tab pos="903605" algn="l"/>
              </a:tabLst>
            </a:pPr>
            <a:r>
              <a:rPr spc="-20" dirty="0">
                <a:latin typeface="Trebuchet MS"/>
                <a:cs typeface="Trebuchet MS"/>
              </a:rPr>
              <a:t>Factors 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60" dirty="0"/>
              <a:t>Inﬂuencing</a:t>
            </a:r>
            <a:r>
              <a:rPr spc="20" dirty="0"/>
              <a:t> </a:t>
            </a:r>
            <a:r>
              <a:rPr spc="60" dirty="0"/>
              <a:t>Life </a:t>
            </a:r>
            <a:r>
              <a:rPr spc="-1305" dirty="0"/>
              <a:t> </a:t>
            </a:r>
            <a:r>
              <a:rPr spc="335" dirty="0"/>
              <a:t>E	</a:t>
            </a:r>
            <a:r>
              <a:rPr spc="-5" dirty="0"/>
              <a:t>pectancy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38097" y="5149850"/>
            <a:ext cx="6195060" cy="43859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5"/>
              </a:spcBef>
            </a:pPr>
            <a:r>
              <a:rPr lang="en-US" sz="3050" spc="-85" dirty="0">
                <a:latin typeface="Verdana"/>
                <a:cs typeface="Verdana"/>
              </a:rPr>
              <a:t>S</a:t>
            </a:r>
            <a:r>
              <a:rPr lang="en-US" sz="3050" spc="-110" dirty="0">
                <a:latin typeface="Verdana"/>
                <a:cs typeface="Verdana"/>
              </a:rPr>
              <a:t>e</a:t>
            </a:r>
            <a:r>
              <a:rPr lang="en-US" sz="3050" spc="-190" dirty="0">
                <a:latin typeface="Verdana"/>
                <a:cs typeface="Verdana"/>
              </a:rPr>
              <a:t>v</a:t>
            </a:r>
            <a:r>
              <a:rPr lang="en-US" sz="3050" spc="-20" dirty="0">
                <a:latin typeface="Verdana"/>
                <a:cs typeface="Verdana"/>
              </a:rPr>
              <a:t>e</a:t>
            </a:r>
            <a:r>
              <a:rPr lang="en-US" sz="3050" spc="-45" dirty="0">
                <a:latin typeface="Verdana"/>
                <a:cs typeface="Verdana"/>
              </a:rPr>
              <a:t>r</a:t>
            </a:r>
            <a:r>
              <a:rPr lang="en-US" sz="3050" spc="-15" dirty="0">
                <a:latin typeface="Verdana"/>
                <a:cs typeface="Verdana"/>
              </a:rPr>
              <a:t>al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65" dirty="0">
                <a:latin typeface="Verdana"/>
                <a:cs typeface="Verdana"/>
              </a:rPr>
              <a:t>f</a:t>
            </a:r>
            <a:r>
              <a:rPr lang="en-US" sz="3050" spc="-15" dirty="0">
                <a:latin typeface="Verdana"/>
                <a:cs typeface="Verdana"/>
              </a:rPr>
              <a:t>a</a:t>
            </a:r>
            <a:r>
              <a:rPr lang="en-US" sz="3050" spc="155" dirty="0">
                <a:latin typeface="Verdana"/>
                <a:cs typeface="Verdana"/>
              </a:rPr>
              <a:t>c</a:t>
            </a:r>
            <a:r>
              <a:rPr lang="en-US" sz="3050" spc="-15" dirty="0">
                <a:latin typeface="Verdana"/>
                <a:cs typeface="Verdana"/>
              </a:rPr>
              <a:t>t</a:t>
            </a:r>
            <a:r>
              <a:rPr lang="en-US" sz="3050" dirty="0">
                <a:latin typeface="Verdana"/>
                <a:cs typeface="Verdana"/>
              </a:rPr>
              <a:t>o</a:t>
            </a:r>
            <a:r>
              <a:rPr lang="en-US" sz="3050" spc="-15" dirty="0">
                <a:latin typeface="Verdana"/>
                <a:cs typeface="Verdana"/>
              </a:rPr>
              <a:t>r</a:t>
            </a:r>
            <a:r>
              <a:rPr lang="en-US" sz="3050" spc="-90" dirty="0">
                <a:latin typeface="Verdana"/>
                <a:cs typeface="Verdana"/>
              </a:rPr>
              <a:t>s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65" dirty="0">
                <a:latin typeface="Verdana"/>
                <a:cs typeface="Verdana"/>
              </a:rPr>
              <a:t>su</a:t>
            </a:r>
            <a:r>
              <a:rPr lang="en-US" sz="3050" spc="35" dirty="0">
                <a:latin typeface="Verdana"/>
                <a:cs typeface="Verdana"/>
              </a:rPr>
              <a:t>c</a:t>
            </a:r>
            <a:r>
              <a:rPr lang="en-US" sz="3050" spc="150" dirty="0">
                <a:latin typeface="Verdana"/>
                <a:cs typeface="Verdana"/>
              </a:rPr>
              <a:t>h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55" dirty="0">
                <a:latin typeface="Verdana"/>
                <a:cs typeface="Verdana"/>
              </a:rPr>
              <a:t>as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150" i="1" spc="15" dirty="0">
                <a:latin typeface="Verdana"/>
                <a:cs typeface="Verdana"/>
              </a:rPr>
              <a:t>i</a:t>
            </a:r>
            <a:r>
              <a:rPr lang="en-US" sz="3150" i="1" spc="40" dirty="0">
                <a:latin typeface="Verdana"/>
                <a:cs typeface="Verdana"/>
              </a:rPr>
              <a:t>n</a:t>
            </a:r>
            <a:r>
              <a:rPr lang="en-US" sz="3150" i="1" spc="60" dirty="0">
                <a:latin typeface="Verdana"/>
                <a:cs typeface="Verdana"/>
              </a:rPr>
              <a:t>c</a:t>
            </a:r>
            <a:r>
              <a:rPr lang="en-US" sz="3150" i="1" spc="80" dirty="0">
                <a:latin typeface="Verdana"/>
                <a:cs typeface="Verdana"/>
              </a:rPr>
              <a:t>o</a:t>
            </a:r>
            <a:r>
              <a:rPr lang="en-US" sz="3150" i="1" spc="135" dirty="0">
                <a:latin typeface="Verdana"/>
                <a:cs typeface="Verdana"/>
              </a:rPr>
              <a:t>m</a:t>
            </a:r>
            <a:r>
              <a:rPr lang="en-US" sz="3150" i="1" spc="-20" dirty="0">
                <a:latin typeface="Verdana"/>
                <a:cs typeface="Verdana"/>
              </a:rPr>
              <a:t>e</a:t>
            </a:r>
            <a:r>
              <a:rPr lang="en-US" sz="3050" spc="-450" dirty="0">
                <a:latin typeface="Verdana"/>
                <a:cs typeface="Verdana"/>
              </a:rPr>
              <a:t>,  </a:t>
            </a:r>
            <a:r>
              <a:rPr lang="en-US" sz="3150" i="1" spc="90" dirty="0">
                <a:latin typeface="Verdana"/>
                <a:cs typeface="Verdana"/>
              </a:rPr>
              <a:t>h</a:t>
            </a:r>
            <a:r>
              <a:rPr lang="en-US" sz="3150" i="1" spc="-70" dirty="0">
                <a:latin typeface="Verdana"/>
                <a:cs typeface="Verdana"/>
              </a:rPr>
              <a:t>e</a:t>
            </a:r>
            <a:r>
              <a:rPr lang="en-US" sz="3150" i="1" spc="-80" dirty="0">
                <a:latin typeface="Verdana"/>
                <a:cs typeface="Verdana"/>
              </a:rPr>
              <a:t>a</a:t>
            </a:r>
            <a:r>
              <a:rPr lang="en-US" sz="3150" i="1" spc="-35" dirty="0">
                <a:latin typeface="Verdana"/>
                <a:cs typeface="Verdana"/>
              </a:rPr>
              <a:t>l</a:t>
            </a:r>
            <a:r>
              <a:rPr lang="en-US" sz="3150" i="1" spc="35" dirty="0">
                <a:latin typeface="Verdana"/>
                <a:cs typeface="Verdana"/>
              </a:rPr>
              <a:t>t</a:t>
            </a:r>
            <a:r>
              <a:rPr lang="en-US" sz="3150" i="1" spc="60" dirty="0">
                <a:latin typeface="Verdana"/>
                <a:cs typeface="Verdana"/>
              </a:rPr>
              <a:t>h</a:t>
            </a:r>
            <a:r>
              <a:rPr lang="en-US" sz="3150" i="1" spc="-40" dirty="0">
                <a:latin typeface="Verdana"/>
                <a:cs typeface="Verdana"/>
              </a:rPr>
              <a:t>ca</a:t>
            </a:r>
            <a:r>
              <a:rPr lang="en-US" sz="3150" i="1" spc="-70" dirty="0">
                <a:latin typeface="Verdana"/>
                <a:cs typeface="Verdana"/>
              </a:rPr>
              <a:t>r</a:t>
            </a:r>
            <a:r>
              <a:rPr lang="en-US" sz="3150" i="1" spc="-20" dirty="0">
                <a:latin typeface="Verdana"/>
                <a:cs typeface="Verdana"/>
              </a:rPr>
              <a:t>e</a:t>
            </a:r>
            <a:r>
              <a:rPr lang="en-US" sz="3150" i="1" spc="-305" dirty="0">
                <a:latin typeface="Verdana"/>
                <a:cs typeface="Verdana"/>
              </a:rPr>
              <a:t> </a:t>
            </a:r>
            <a:r>
              <a:rPr lang="en-US" sz="3150" i="1" spc="-75" dirty="0">
                <a:latin typeface="Verdana"/>
                <a:cs typeface="Verdana"/>
              </a:rPr>
              <a:t>a</a:t>
            </a:r>
            <a:r>
              <a:rPr lang="en-US" sz="3150" i="1" spc="60" dirty="0">
                <a:latin typeface="Verdana"/>
                <a:cs typeface="Verdana"/>
              </a:rPr>
              <a:t>cc</a:t>
            </a:r>
            <a:r>
              <a:rPr lang="en-US" sz="3150" i="1" spc="-100" dirty="0">
                <a:latin typeface="Verdana"/>
                <a:cs typeface="Verdana"/>
              </a:rPr>
              <a:t>ess</a:t>
            </a:r>
            <a:r>
              <a:rPr lang="en-US" sz="3050" spc="-459" dirty="0">
                <a:latin typeface="Verdana"/>
                <a:cs typeface="Verdana"/>
              </a:rPr>
              <a:t>,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150" i="1" spc="25" dirty="0">
                <a:latin typeface="Verdana"/>
                <a:cs typeface="Verdana"/>
              </a:rPr>
              <a:t>education</a:t>
            </a:r>
            <a:r>
              <a:rPr lang="en-US" sz="3050" spc="-450" dirty="0">
                <a:latin typeface="Verdana"/>
                <a:cs typeface="Verdana"/>
              </a:rPr>
              <a:t>,  </a:t>
            </a:r>
            <a:r>
              <a:rPr lang="en-US" sz="3050" spc="105" dirty="0">
                <a:latin typeface="Verdana"/>
                <a:cs typeface="Verdana"/>
              </a:rPr>
              <a:t>and </a:t>
            </a:r>
            <a:r>
              <a:rPr lang="en-US" sz="3150" i="1" spc="-10" dirty="0">
                <a:latin typeface="Verdana"/>
                <a:cs typeface="Verdana"/>
              </a:rPr>
              <a:t>environmental </a:t>
            </a:r>
            <a:r>
              <a:rPr lang="en-US" sz="3150" i="1" spc="15" dirty="0">
                <a:latin typeface="Verdana"/>
                <a:cs typeface="Verdana"/>
              </a:rPr>
              <a:t>conditions </a:t>
            </a:r>
            <a:r>
              <a:rPr lang="en-US" sz="3150" i="1" spc="20" dirty="0">
                <a:latin typeface="Verdana"/>
                <a:cs typeface="Verdana"/>
              </a:rPr>
              <a:t> </a:t>
            </a:r>
            <a:r>
              <a:rPr lang="en-US" sz="3050" spc="50" dirty="0">
                <a:latin typeface="Verdana"/>
                <a:cs typeface="Verdana"/>
              </a:rPr>
              <a:t>signiﬁcantly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155" dirty="0">
                <a:latin typeface="Verdana"/>
                <a:cs typeface="Verdana"/>
              </a:rPr>
              <a:t>im</a:t>
            </a:r>
            <a:r>
              <a:rPr lang="en-US" sz="3050" spc="145" dirty="0">
                <a:latin typeface="Verdana"/>
                <a:cs typeface="Verdana"/>
              </a:rPr>
              <a:t>p</a:t>
            </a:r>
            <a:r>
              <a:rPr lang="en-US" sz="3050" spc="-15" dirty="0">
                <a:latin typeface="Verdana"/>
                <a:cs typeface="Verdana"/>
              </a:rPr>
              <a:t>a</a:t>
            </a:r>
            <a:r>
              <a:rPr lang="en-US" sz="3050" spc="155" dirty="0">
                <a:latin typeface="Verdana"/>
                <a:cs typeface="Verdana"/>
              </a:rPr>
              <a:t>c</a:t>
            </a:r>
            <a:r>
              <a:rPr lang="en-US" sz="3050" spc="45" dirty="0">
                <a:latin typeface="Verdana"/>
                <a:cs typeface="Verdana"/>
              </a:rPr>
              <a:t>t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20" dirty="0">
                <a:latin typeface="Verdana"/>
                <a:cs typeface="Verdana"/>
              </a:rPr>
              <a:t>li</a:t>
            </a:r>
            <a:r>
              <a:rPr lang="en-US" sz="3050" spc="-50" dirty="0">
                <a:latin typeface="Verdana"/>
                <a:cs typeface="Verdana"/>
              </a:rPr>
              <a:t>f</a:t>
            </a:r>
            <a:r>
              <a:rPr lang="en-US" sz="3050" spc="25" dirty="0">
                <a:latin typeface="Verdana"/>
                <a:cs typeface="Verdana"/>
              </a:rPr>
              <a:t>e  </a:t>
            </a:r>
            <a:r>
              <a:rPr lang="en-US" sz="3050" spc="-10" dirty="0">
                <a:latin typeface="Verdana"/>
                <a:cs typeface="Verdana"/>
              </a:rPr>
              <a:t>e</a:t>
            </a:r>
            <a:r>
              <a:rPr lang="en-US" sz="3050" spc="50" dirty="0">
                <a:latin typeface="Verdana"/>
                <a:cs typeface="Verdana"/>
              </a:rPr>
              <a:t>xpe</a:t>
            </a:r>
            <a:r>
              <a:rPr lang="en-US" sz="3050" spc="60" dirty="0">
                <a:latin typeface="Verdana"/>
                <a:cs typeface="Verdana"/>
              </a:rPr>
              <a:t>c</a:t>
            </a:r>
            <a:r>
              <a:rPr lang="en-US" sz="3050" spc="55" dirty="0">
                <a:latin typeface="Verdana"/>
                <a:cs typeface="Verdana"/>
              </a:rPr>
              <a:t>ta</a:t>
            </a:r>
            <a:r>
              <a:rPr lang="en-US" sz="3050" spc="75" dirty="0">
                <a:latin typeface="Verdana"/>
                <a:cs typeface="Verdana"/>
              </a:rPr>
              <a:t>n</a:t>
            </a:r>
            <a:r>
              <a:rPr lang="en-US" sz="3050" spc="114" dirty="0">
                <a:latin typeface="Verdana"/>
                <a:cs typeface="Verdana"/>
              </a:rPr>
              <a:t>c</a:t>
            </a:r>
            <a:r>
              <a:rPr lang="en-US" sz="3050" spc="-140" dirty="0">
                <a:latin typeface="Verdana"/>
                <a:cs typeface="Verdana"/>
              </a:rPr>
              <a:t>y</a:t>
            </a:r>
            <a:r>
              <a:rPr lang="en-US" sz="3050" spc="-459" dirty="0">
                <a:latin typeface="Verdana"/>
                <a:cs typeface="Verdana"/>
              </a:rPr>
              <a:t>.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190" dirty="0">
                <a:latin typeface="Verdana"/>
                <a:cs typeface="Verdana"/>
              </a:rPr>
              <a:t>U</a:t>
            </a:r>
            <a:r>
              <a:rPr lang="en-US" sz="3050" spc="165" dirty="0">
                <a:latin typeface="Verdana"/>
                <a:cs typeface="Verdana"/>
              </a:rPr>
              <a:t>n</a:t>
            </a:r>
            <a:r>
              <a:rPr lang="en-US" sz="3050" spc="55" dirty="0">
                <a:latin typeface="Verdana"/>
                <a:cs typeface="Verdana"/>
              </a:rPr>
              <a:t>de</a:t>
            </a:r>
            <a:r>
              <a:rPr lang="en-US" sz="3050" spc="25" dirty="0">
                <a:latin typeface="Verdana"/>
                <a:cs typeface="Verdana"/>
              </a:rPr>
              <a:t>r</a:t>
            </a:r>
            <a:r>
              <a:rPr lang="en-US" sz="3050" spc="20" dirty="0">
                <a:latin typeface="Verdana"/>
                <a:cs typeface="Verdana"/>
              </a:rPr>
              <a:t>sta</a:t>
            </a:r>
            <a:r>
              <a:rPr lang="en-US" sz="3050" spc="30" dirty="0">
                <a:latin typeface="Verdana"/>
                <a:cs typeface="Verdana"/>
              </a:rPr>
              <a:t>n</a:t>
            </a:r>
            <a:r>
              <a:rPr lang="en-US" sz="3050" spc="95" dirty="0">
                <a:latin typeface="Verdana"/>
                <a:cs typeface="Verdana"/>
              </a:rPr>
              <a:t>di</a:t>
            </a:r>
            <a:r>
              <a:rPr lang="en-US" sz="3050" spc="140" dirty="0">
                <a:latin typeface="Verdana"/>
                <a:cs typeface="Verdana"/>
              </a:rPr>
              <a:t>n</a:t>
            </a:r>
            <a:r>
              <a:rPr lang="en-US" sz="3050" spc="204" dirty="0">
                <a:latin typeface="Verdana"/>
                <a:cs typeface="Verdana"/>
              </a:rPr>
              <a:t>g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75" dirty="0">
                <a:latin typeface="Verdana"/>
                <a:cs typeface="Verdana"/>
              </a:rPr>
              <a:t>t</a:t>
            </a:r>
            <a:r>
              <a:rPr lang="en-US" sz="3050" spc="125" dirty="0">
                <a:latin typeface="Verdana"/>
                <a:cs typeface="Verdana"/>
              </a:rPr>
              <a:t>h</a:t>
            </a:r>
            <a:r>
              <a:rPr lang="en-US" sz="3050" spc="40" dirty="0">
                <a:latin typeface="Verdana"/>
                <a:cs typeface="Verdana"/>
              </a:rPr>
              <a:t>e</a:t>
            </a:r>
            <a:endParaRPr lang="en-US" sz="3050" dirty="0">
              <a:latin typeface="Verdana"/>
              <a:cs typeface="Verdana"/>
            </a:endParaRPr>
          </a:p>
          <a:p>
            <a:pPr marL="12700" marR="297180">
              <a:lnSpc>
                <a:spcPct val="116799"/>
              </a:lnSpc>
              <a:spcBef>
                <a:spcPts val="75"/>
              </a:spcBef>
            </a:pPr>
            <a:r>
              <a:rPr lang="en-US" sz="3050" spc="65" dirty="0">
                <a:latin typeface="Verdana"/>
                <a:cs typeface="Verdana"/>
              </a:rPr>
              <a:t>in</a:t>
            </a:r>
            <a:r>
              <a:rPr lang="en-US" sz="3050" spc="-5" dirty="0">
                <a:latin typeface="Verdana"/>
                <a:cs typeface="Verdana"/>
              </a:rPr>
              <a:t>t</a:t>
            </a:r>
            <a:r>
              <a:rPr lang="en-US" sz="3050" spc="-20" dirty="0">
                <a:latin typeface="Verdana"/>
                <a:cs typeface="Verdana"/>
              </a:rPr>
              <a:t>e</a:t>
            </a:r>
            <a:r>
              <a:rPr lang="en-US" sz="3050" spc="-40" dirty="0">
                <a:latin typeface="Verdana"/>
                <a:cs typeface="Verdana"/>
              </a:rPr>
              <a:t>r</a:t>
            </a:r>
            <a:r>
              <a:rPr lang="en-US" sz="3050" spc="45" dirty="0">
                <a:latin typeface="Verdana"/>
                <a:cs typeface="Verdana"/>
              </a:rPr>
              <a:t>pl</a:t>
            </a:r>
            <a:r>
              <a:rPr lang="en-US" sz="3050" spc="25" dirty="0">
                <a:latin typeface="Verdana"/>
                <a:cs typeface="Verdana"/>
              </a:rPr>
              <a:t>a</a:t>
            </a:r>
            <a:r>
              <a:rPr lang="en-US" sz="3050" spc="-140" dirty="0">
                <a:latin typeface="Verdana"/>
                <a:cs typeface="Verdana"/>
              </a:rPr>
              <a:t>y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20" dirty="0">
                <a:latin typeface="Verdana"/>
                <a:cs typeface="Verdana"/>
              </a:rPr>
              <a:t>of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75" dirty="0">
                <a:latin typeface="Verdana"/>
                <a:cs typeface="Verdana"/>
              </a:rPr>
              <a:t>t</a:t>
            </a:r>
            <a:r>
              <a:rPr lang="en-US" sz="3050" spc="125" dirty="0">
                <a:latin typeface="Verdana"/>
                <a:cs typeface="Verdana"/>
              </a:rPr>
              <a:t>h</a:t>
            </a:r>
            <a:r>
              <a:rPr lang="en-US" sz="3050" spc="-5" dirty="0">
                <a:latin typeface="Verdana"/>
                <a:cs typeface="Verdana"/>
              </a:rPr>
              <a:t>ese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65" dirty="0">
                <a:latin typeface="Verdana"/>
                <a:cs typeface="Verdana"/>
              </a:rPr>
              <a:t>f</a:t>
            </a:r>
            <a:r>
              <a:rPr lang="en-US" sz="3050" spc="-15" dirty="0">
                <a:latin typeface="Verdana"/>
                <a:cs typeface="Verdana"/>
              </a:rPr>
              <a:t>a</a:t>
            </a:r>
            <a:r>
              <a:rPr lang="en-US" sz="3050" spc="155" dirty="0">
                <a:latin typeface="Verdana"/>
                <a:cs typeface="Verdana"/>
              </a:rPr>
              <a:t>c</a:t>
            </a:r>
            <a:r>
              <a:rPr lang="en-US" sz="3050" spc="-15" dirty="0">
                <a:latin typeface="Verdana"/>
                <a:cs typeface="Verdana"/>
              </a:rPr>
              <a:t>t</a:t>
            </a:r>
            <a:r>
              <a:rPr lang="en-US" sz="3050" dirty="0">
                <a:latin typeface="Verdana"/>
                <a:cs typeface="Verdana"/>
              </a:rPr>
              <a:t>o</a:t>
            </a:r>
            <a:r>
              <a:rPr lang="en-US" sz="3050" spc="-15" dirty="0">
                <a:latin typeface="Verdana"/>
                <a:cs typeface="Verdana"/>
              </a:rPr>
              <a:t>r</a:t>
            </a:r>
            <a:r>
              <a:rPr lang="en-US" sz="3050" spc="-90" dirty="0">
                <a:latin typeface="Verdana"/>
                <a:cs typeface="Verdana"/>
              </a:rPr>
              <a:t>s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45" dirty="0">
                <a:latin typeface="Verdana"/>
                <a:cs typeface="Verdana"/>
              </a:rPr>
              <a:t>is  </a:t>
            </a:r>
            <a:r>
              <a:rPr lang="en-US" sz="3050" spc="45" dirty="0">
                <a:latin typeface="Verdana"/>
                <a:cs typeface="Verdana"/>
              </a:rPr>
              <a:t>crucial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60" dirty="0">
                <a:latin typeface="Verdana"/>
                <a:cs typeface="Verdana"/>
              </a:rPr>
              <a:t>f</a:t>
            </a:r>
            <a:r>
              <a:rPr lang="en-US" sz="3050" dirty="0">
                <a:latin typeface="Verdana"/>
                <a:cs typeface="Verdana"/>
              </a:rPr>
              <a:t>or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15" dirty="0">
                <a:latin typeface="Verdana"/>
                <a:cs typeface="Verdana"/>
              </a:rPr>
              <a:t>a</a:t>
            </a:r>
            <a:r>
              <a:rPr lang="en-US" sz="3050" spc="110" dirty="0">
                <a:latin typeface="Verdana"/>
                <a:cs typeface="Verdana"/>
              </a:rPr>
              <a:t>c</a:t>
            </a:r>
            <a:r>
              <a:rPr lang="en-US" sz="3050" spc="75" dirty="0">
                <a:latin typeface="Verdana"/>
                <a:cs typeface="Verdana"/>
              </a:rPr>
              <a:t>cu</a:t>
            </a:r>
            <a:r>
              <a:rPr lang="en-US" sz="3050" spc="25" dirty="0">
                <a:latin typeface="Verdana"/>
                <a:cs typeface="Verdana"/>
              </a:rPr>
              <a:t>r</a:t>
            </a:r>
            <a:r>
              <a:rPr lang="en-US" sz="3050" spc="15" dirty="0">
                <a:latin typeface="Verdana"/>
                <a:cs typeface="Verdana"/>
              </a:rPr>
              <a:t>a</a:t>
            </a:r>
            <a:r>
              <a:rPr lang="en-US" sz="3050" spc="-50" dirty="0">
                <a:latin typeface="Verdana"/>
                <a:cs typeface="Verdana"/>
              </a:rPr>
              <a:t>t</a:t>
            </a:r>
            <a:r>
              <a:rPr lang="en-US" sz="3050" spc="40" dirty="0">
                <a:latin typeface="Verdana"/>
                <a:cs typeface="Verdana"/>
              </a:rPr>
              <a:t>e</a:t>
            </a:r>
            <a:r>
              <a:rPr lang="en-US" sz="3050" spc="-270" dirty="0">
                <a:latin typeface="Verdana"/>
                <a:cs typeface="Verdana"/>
              </a:rPr>
              <a:t> </a:t>
            </a:r>
            <a:r>
              <a:rPr lang="en-US" sz="3050" spc="-110" dirty="0">
                <a:latin typeface="Verdana"/>
                <a:cs typeface="Verdana"/>
              </a:rPr>
              <a:t>r</a:t>
            </a:r>
            <a:r>
              <a:rPr lang="en-US" sz="3050" spc="65" dirty="0">
                <a:latin typeface="Verdana"/>
                <a:cs typeface="Verdana"/>
              </a:rPr>
              <a:t>eg</a:t>
            </a:r>
            <a:r>
              <a:rPr lang="en-US" sz="3050" spc="5" dirty="0">
                <a:latin typeface="Verdana"/>
                <a:cs typeface="Verdana"/>
              </a:rPr>
              <a:t>r</a:t>
            </a:r>
            <a:r>
              <a:rPr lang="en-US" sz="3050" spc="10" dirty="0">
                <a:latin typeface="Verdana"/>
                <a:cs typeface="Verdana"/>
              </a:rPr>
              <a:t>ession  </a:t>
            </a:r>
            <a:r>
              <a:rPr lang="en-US" sz="3050" spc="-80" dirty="0">
                <a:latin typeface="Verdana"/>
                <a:cs typeface="Verdana"/>
              </a:rPr>
              <a:t>analysis.</a:t>
            </a:r>
            <a:endParaRPr lang="en-US" sz="3050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3192" y="1142997"/>
            <a:ext cx="6496049" cy="796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782050" cy="24003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0030" rIns="0" bIns="0" rtlCol="0">
            <a:spAutoFit/>
          </a:bodyPr>
          <a:lstStyle/>
          <a:p>
            <a:pPr marL="2543810" marR="782320" indent="-1858645">
              <a:lnSpc>
                <a:spcPct val="101000"/>
              </a:lnSpc>
              <a:spcBef>
                <a:spcPts val="1890"/>
              </a:spcBef>
            </a:pPr>
            <a:r>
              <a:rPr sz="6250" spc="15" dirty="0">
                <a:solidFill>
                  <a:srgbClr val="FFFFFF"/>
                </a:solidFill>
              </a:rPr>
              <a:t>Regression</a:t>
            </a:r>
            <a:r>
              <a:rPr sz="6250" spc="-245" dirty="0">
                <a:solidFill>
                  <a:srgbClr val="FFFFFF"/>
                </a:solidFill>
              </a:rPr>
              <a:t> </a:t>
            </a:r>
            <a:r>
              <a:rPr sz="6250" dirty="0">
                <a:solidFill>
                  <a:srgbClr val="FFFFFF"/>
                </a:solidFill>
              </a:rPr>
              <a:t>Analysis </a:t>
            </a:r>
            <a:r>
              <a:rPr sz="6250" spc="-1360" dirty="0">
                <a:solidFill>
                  <a:srgbClr val="FFFFFF"/>
                </a:solidFill>
              </a:rPr>
              <a:t> </a:t>
            </a:r>
            <a:r>
              <a:rPr sz="6250" spc="30" dirty="0">
                <a:solidFill>
                  <a:srgbClr val="FFFFFF"/>
                </a:solidFill>
              </a:rPr>
              <a:t>Approach</a:t>
            </a:r>
            <a:endParaRPr sz="6250"/>
          </a:p>
        </p:txBody>
      </p:sp>
      <p:sp>
        <p:nvSpPr>
          <p:cNvPr id="8" name="object 8"/>
          <p:cNvSpPr txBox="1"/>
          <p:nvPr/>
        </p:nvSpPr>
        <p:spPr>
          <a:xfrm>
            <a:off x="9482835" y="4311650"/>
            <a:ext cx="7572375" cy="3949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16700"/>
              </a:lnSpc>
              <a:spcBef>
                <a:spcPts val="110"/>
              </a:spcBef>
            </a:pPr>
            <a:r>
              <a:rPr sz="3150" spc="25" dirty="0">
                <a:latin typeface="Verdana"/>
                <a:cs typeface="Verdana"/>
              </a:rPr>
              <a:t>Utilizi</a:t>
            </a:r>
            <a:r>
              <a:rPr sz="3150" spc="50" dirty="0">
                <a:latin typeface="Verdana"/>
                <a:cs typeface="Verdana"/>
              </a:rPr>
              <a:t>n</a:t>
            </a:r>
            <a:r>
              <a:rPr sz="3150" spc="195" dirty="0">
                <a:latin typeface="Verdana"/>
                <a:cs typeface="Verdana"/>
              </a:rPr>
              <a:t>g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30" dirty="0">
                <a:latin typeface="Verdana"/>
                <a:cs typeface="Verdana"/>
              </a:rPr>
              <a:t>r</a:t>
            </a:r>
            <a:r>
              <a:rPr sz="3150" spc="50" dirty="0">
                <a:latin typeface="Verdana"/>
                <a:cs typeface="Verdana"/>
              </a:rPr>
              <a:t>eg</a:t>
            </a:r>
            <a:r>
              <a:rPr sz="3150" spc="-10" dirty="0">
                <a:latin typeface="Verdana"/>
                <a:cs typeface="Verdana"/>
              </a:rPr>
              <a:t>r</a:t>
            </a:r>
            <a:r>
              <a:rPr sz="3150" dirty="0">
                <a:latin typeface="Verdana"/>
                <a:cs typeface="Verdana"/>
              </a:rPr>
              <a:t>ession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80" dirty="0">
                <a:latin typeface="Verdana"/>
                <a:cs typeface="Verdana"/>
              </a:rPr>
              <a:t>m</a:t>
            </a:r>
            <a:r>
              <a:rPr sz="3150" spc="25" dirty="0">
                <a:latin typeface="Verdana"/>
                <a:cs typeface="Verdana"/>
              </a:rPr>
              <a:t>odels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5" dirty="0">
                <a:latin typeface="Verdana"/>
                <a:cs typeface="Verdana"/>
              </a:rPr>
              <a:t>all</a:t>
            </a:r>
            <a:r>
              <a:rPr sz="3150" spc="-55" dirty="0">
                <a:latin typeface="Verdana"/>
                <a:cs typeface="Verdana"/>
              </a:rPr>
              <a:t>o</a:t>
            </a:r>
            <a:r>
              <a:rPr sz="3150" spc="170" dirty="0">
                <a:latin typeface="Verdana"/>
                <a:cs typeface="Verdana"/>
              </a:rPr>
              <a:t>w</a:t>
            </a:r>
            <a:r>
              <a:rPr sz="3150" spc="-105" dirty="0">
                <a:latin typeface="Verdana"/>
                <a:cs typeface="Verdana"/>
              </a:rPr>
              <a:t>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us  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60" dirty="0">
                <a:latin typeface="Verdana"/>
                <a:cs typeface="Verdana"/>
              </a:rPr>
              <a:t>o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quanti</a:t>
            </a:r>
            <a:r>
              <a:rPr sz="3150" spc="65" dirty="0">
                <a:latin typeface="Verdana"/>
                <a:cs typeface="Verdana"/>
              </a:rPr>
              <a:t>f</a:t>
            </a:r>
            <a:r>
              <a:rPr sz="3150" spc="-160" dirty="0">
                <a:latin typeface="Verdana"/>
                <a:cs typeface="Verdana"/>
              </a:rPr>
              <a:t>y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t</a:t>
            </a:r>
            <a:r>
              <a:rPr sz="3150" spc="110" dirty="0">
                <a:latin typeface="Verdana"/>
                <a:cs typeface="Verdana"/>
              </a:rPr>
              <a:t>h</a:t>
            </a:r>
            <a:r>
              <a:rPr sz="3150" spc="25" dirty="0">
                <a:latin typeface="Verdana"/>
                <a:cs typeface="Verdana"/>
              </a:rPr>
              <a:t>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30" dirty="0">
                <a:latin typeface="Verdana"/>
                <a:cs typeface="Verdana"/>
              </a:rPr>
              <a:t>r</a:t>
            </a:r>
            <a:r>
              <a:rPr sz="3150" spc="35" dirty="0">
                <a:latin typeface="Verdana"/>
                <a:cs typeface="Verdana"/>
              </a:rPr>
              <a:t>elationship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be</a:t>
            </a:r>
            <a:r>
              <a:rPr sz="3150" spc="20" dirty="0">
                <a:latin typeface="Verdana"/>
                <a:cs typeface="Verdana"/>
              </a:rPr>
              <a:t>t</a:t>
            </a:r>
            <a:r>
              <a:rPr sz="3150" spc="140" dirty="0">
                <a:latin typeface="Verdana"/>
                <a:cs typeface="Verdana"/>
              </a:rPr>
              <a:t>w</a:t>
            </a:r>
            <a:r>
              <a:rPr sz="3150" spc="50" dirty="0">
                <a:latin typeface="Verdana"/>
                <a:cs typeface="Verdana"/>
              </a:rPr>
              <a:t>een  p</a:t>
            </a:r>
            <a:r>
              <a:rPr sz="3150" spc="-10" dirty="0">
                <a:latin typeface="Verdana"/>
                <a:cs typeface="Verdana"/>
              </a:rPr>
              <a:t>r</a:t>
            </a:r>
            <a:r>
              <a:rPr sz="3150" spc="75" dirty="0">
                <a:latin typeface="Verdana"/>
                <a:cs typeface="Verdana"/>
              </a:rPr>
              <a:t>edi</a:t>
            </a:r>
            <a:r>
              <a:rPr sz="3150" spc="95" dirty="0">
                <a:latin typeface="Verdana"/>
                <a:cs typeface="Verdana"/>
              </a:rPr>
              <a:t>c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-10" dirty="0">
                <a:latin typeface="Verdana"/>
                <a:cs typeface="Verdana"/>
              </a:rPr>
              <a:t>or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215" dirty="0">
                <a:latin typeface="Verdana"/>
                <a:cs typeface="Verdana"/>
              </a:rPr>
              <a:t>v</a:t>
            </a:r>
            <a:r>
              <a:rPr sz="3150" spc="-70" dirty="0">
                <a:latin typeface="Verdana"/>
                <a:cs typeface="Verdana"/>
              </a:rPr>
              <a:t>a</a:t>
            </a:r>
            <a:r>
              <a:rPr sz="3150" spc="-80" dirty="0">
                <a:latin typeface="Verdana"/>
                <a:cs typeface="Verdana"/>
              </a:rPr>
              <a:t>r</a:t>
            </a:r>
            <a:r>
              <a:rPr sz="3150" spc="5" dirty="0">
                <a:latin typeface="Verdana"/>
                <a:cs typeface="Verdana"/>
              </a:rPr>
              <a:t>iables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50" dirty="0">
                <a:latin typeface="Verdana"/>
                <a:cs typeface="Verdana"/>
              </a:rPr>
              <a:t>a</a:t>
            </a:r>
            <a:r>
              <a:rPr sz="3150" spc="55" dirty="0">
                <a:latin typeface="Verdana"/>
                <a:cs typeface="Verdana"/>
              </a:rPr>
              <a:t>n</a:t>
            </a:r>
            <a:r>
              <a:rPr sz="3150" spc="170" dirty="0">
                <a:latin typeface="Verdana"/>
                <a:cs typeface="Verdana"/>
              </a:rPr>
              <a:t>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li</a:t>
            </a:r>
            <a:r>
              <a:rPr sz="3150" spc="-60" dirty="0">
                <a:latin typeface="Verdana"/>
                <a:cs typeface="Verdana"/>
              </a:rPr>
              <a:t>f</a:t>
            </a:r>
            <a:r>
              <a:rPr sz="3150" spc="15" dirty="0">
                <a:latin typeface="Verdana"/>
                <a:cs typeface="Verdana"/>
              </a:rPr>
              <a:t>e  </a:t>
            </a:r>
            <a:r>
              <a:rPr sz="3150" spc="-25" dirty="0">
                <a:latin typeface="Verdana"/>
                <a:cs typeface="Verdana"/>
              </a:rPr>
              <a:t>e</a:t>
            </a:r>
            <a:r>
              <a:rPr sz="3150" spc="35" dirty="0">
                <a:latin typeface="Verdana"/>
                <a:cs typeface="Verdana"/>
              </a:rPr>
              <a:t>xpe</a:t>
            </a:r>
            <a:r>
              <a:rPr sz="3150" spc="45" dirty="0">
                <a:latin typeface="Verdana"/>
                <a:cs typeface="Verdana"/>
              </a:rPr>
              <a:t>c</a:t>
            </a:r>
            <a:r>
              <a:rPr sz="3150" spc="40" dirty="0">
                <a:latin typeface="Verdana"/>
                <a:cs typeface="Verdana"/>
              </a:rPr>
              <a:t>ta</a:t>
            </a:r>
            <a:r>
              <a:rPr sz="3150" spc="60" dirty="0">
                <a:latin typeface="Verdana"/>
                <a:cs typeface="Verdana"/>
              </a:rPr>
              <a:t>n</a:t>
            </a:r>
            <a:r>
              <a:rPr sz="3150" spc="100" dirty="0">
                <a:latin typeface="Verdana"/>
                <a:cs typeface="Verdana"/>
              </a:rPr>
              <a:t>c</a:t>
            </a:r>
            <a:r>
              <a:rPr sz="3150" spc="-160" dirty="0">
                <a:latin typeface="Verdana"/>
                <a:cs typeface="Verdana"/>
              </a:rPr>
              <a:t>y</a:t>
            </a:r>
            <a:r>
              <a:rPr sz="3150" spc="-480" dirty="0">
                <a:latin typeface="Verdana"/>
                <a:cs typeface="Verdana"/>
              </a:rPr>
              <a:t>.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10" dirty="0">
                <a:latin typeface="Verdana"/>
                <a:cs typeface="Verdana"/>
              </a:rPr>
              <a:t>W</a:t>
            </a:r>
            <a:r>
              <a:rPr sz="3150" spc="25" dirty="0">
                <a:latin typeface="Verdana"/>
                <a:cs typeface="Verdana"/>
              </a:rPr>
              <a:t>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35" dirty="0">
                <a:latin typeface="Verdana"/>
                <a:cs typeface="Verdana"/>
              </a:rPr>
              <a:t>will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105" dirty="0">
                <a:latin typeface="Verdana"/>
                <a:cs typeface="Verdana"/>
              </a:rPr>
              <a:t>empl</a:t>
            </a:r>
            <a:r>
              <a:rPr sz="3150" spc="50" dirty="0">
                <a:latin typeface="Verdana"/>
                <a:cs typeface="Verdana"/>
              </a:rPr>
              <a:t>o</a:t>
            </a:r>
            <a:r>
              <a:rPr sz="3150" spc="-160" dirty="0">
                <a:latin typeface="Verdana"/>
                <a:cs typeface="Verdana"/>
              </a:rPr>
              <a:t>y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statistical  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80" dirty="0">
                <a:latin typeface="Verdana"/>
                <a:cs typeface="Verdana"/>
              </a:rPr>
              <a:t>e</a:t>
            </a:r>
            <a:r>
              <a:rPr sz="3150" spc="40" dirty="0">
                <a:latin typeface="Verdana"/>
                <a:cs typeface="Verdana"/>
              </a:rPr>
              <a:t>c</a:t>
            </a:r>
            <a:r>
              <a:rPr sz="3150" spc="65" dirty="0">
                <a:latin typeface="Verdana"/>
                <a:cs typeface="Verdana"/>
              </a:rPr>
              <a:t>hniques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60" dirty="0">
                <a:latin typeface="Verdana"/>
                <a:cs typeface="Verdana"/>
              </a:rPr>
              <a:t>o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identi</a:t>
            </a:r>
            <a:r>
              <a:rPr sz="3150" spc="60" dirty="0">
                <a:latin typeface="Verdana"/>
                <a:cs typeface="Verdana"/>
              </a:rPr>
              <a:t>f</a:t>
            </a:r>
            <a:r>
              <a:rPr sz="3150" spc="-160" dirty="0">
                <a:latin typeface="Verdana"/>
                <a:cs typeface="Verdana"/>
              </a:rPr>
              <a:t>y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signiﬁcant  </a:t>
            </a:r>
            <a:r>
              <a:rPr sz="3150" spc="50" dirty="0">
                <a:latin typeface="Verdana"/>
                <a:cs typeface="Verdana"/>
              </a:rPr>
              <a:t>p</a:t>
            </a:r>
            <a:r>
              <a:rPr sz="3150" spc="-10" dirty="0">
                <a:latin typeface="Verdana"/>
                <a:cs typeface="Verdana"/>
              </a:rPr>
              <a:t>r</a:t>
            </a:r>
            <a:r>
              <a:rPr sz="3150" spc="75" dirty="0">
                <a:latin typeface="Verdana"/>
                <a:cs typeface="Verdana"/>
              </a:rPr>
              <a:t>edi</a:t>
            </a:r>
            <a:r>
              <a:rPr sz="3150" spc="95" dirty="0">
                <a:latin typeface="Verdana"/>
                <a:cs typeface="Verdana"/>
              </a:rPr>
              <a:t>c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-15" dirty="0">
                <a:latin typeface="Verdana"/>
                <a:cs typeface="Verdana"/>
              </a:rPr>
              <a:t>o</a:t>
            </a:r>
            <a:r>
              <a:rPr sz="3150" spc="-25" dirty="0">
                <a:latin typeface="Verdana"/>
                <a:cs typeface="Verdana"/>
              </a:rPr>
              <a:t>r</a:t>
            </a:r>
            <a:r>
              <a:rPr sz="3150" spc="-105" dirty="0">
                <a:latin typeface="Verdana"/>
                <a:cs typeface="Verdana"/>
              </a:rPr>
              <a:t>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50" dirty="0">
                <a:latin typeface="Verdana"/>
                <a:cs typeface="Verdana"/>
              </a:rPr>
              <a:t>a</a:t>
            </a:r>
            <a:r>
              <a:rPr sz="3150" spc="55" dirty="0">
                <a:latin typeface="Verdana"/>
                <a:cs typeface="Verdana"/>
              </a:rPr>
              <a:t>n</a:t>
            </a:r>
            <a:r>
              <a:rPr sz="3150" spc="170" dirty="0">
                <a:latin typeface="Verdana"/>
                <a:cs typeface="Verdana"/>
              </a:rPr>
              <a:t>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de</a:t>
            </a:r>
            <a:r>
              <a:rPr sz="3150" dirty="0">
                <a:latin typeface="Verdana"/>
                <a:cs typeface="Verdana"/>
              </a:rPr>
              <a:t>r</a:t>
            </a:r>
            <a:r>
              <a:rPr sz="3150" spc="-60" dirty="0">
                <a:latin typeface="Verdana"/>
                <a:cs typeface="Verdana"/>
              </a:rPr>
              <a:t>i</a:t>
            </a:r>
            <a:r>
              <a:rPr sz="3150" spc="-170" dirty="0">
                <a:latin typeface="Verdana"/>
                <a:cs typeface="Verdana"/>
              </a:rPr>
              <a:t>v</a:t>
            </a:r>
            <a:r>
              <a:rPr sz="3150" spc="25" dirty="0">
                <a:latin typeface="Verdana"/>
                <a:cs typeface="Verdana"/>
              </a:rPr>
              <a:t>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80" dirty="0">
                <a:latin typeface="Verdana"/>
                <a:cs typeface="Verdana"/>
              </a:rPr>
              <a:t>m</a:t>
            </a:r>
            <a:r>
              <a:rPr sz="3150" spc="-25" dirty="0">
                <a:latin typeface="Verdana"/>
                <a:cs typeface="Verdana"/>
              </a:rPr>
              <a:t>e</a:t>
            </a:r>
            <a:r>
              <a:rPr sz="3150" spc="50" dirty="0">
                <a:latin typeface="Verdana"/>
                <a:cs typeface="Verdana"/>
              </a:rPr>
              <a:t>ani</a:t>
            </a:r>
            <a:r>
              <a:rPr sz="3150" spc="70" dirty="0">
                <a:latin typeface="Verdana"/>
                <a:cs typeface="Verdana"/>
              </a:rPr>
              <a:t>n</a:t>
            </a:r>
            <a:r>
              <a:rPr sz="3150" spc="60" dirty="0">
                <a:latin typeface="Verdana"/>
                <a:cs typeface="Verdana"/>
              </a:rPr>
              <a:t>gful  </a:t>
            </a:r>
            <a:r>
              <a:rPr sz="3150" spc="30" dirty="0">
                <a:latin typeface="Verdana"/>
                <a:cs typeface="Verdana"/>
              </a:rPr>
              <a:t>insights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10" dirty="0">
                <a:latin typeface="Verdana"/>
                <a:cs typeface="Verdana"/>
              </a:rPr>
              <a:t>f</a:t>
            </a:r>
            <a:r>
              <a:rPr sz="3150" spc="-130" dirty="0">
                <a:latin typeface="Verdana"/>
                <a:cs typeface="Verdana"/>
              </a:rPr>
              <a:t>r</a:t>
            </a:r>
            <a:r>
              <a:rPr sz="3150" spc="170" dirty="0">
                <a:latin typeface="Verdana"/>
                <a:cs typeface="Verdana"/>
              </a:rPr>
              <a:t>om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t</a:t>
            </a:r>
            <a:r>
              <a:rPr sz="3150" spc="110" dirty="0">
                <a:latin typeface="Verdana"/>
                <a:cs typeface="Verdana"/>
              </a:rPr>
              <a:t>h</a:t>
            </a:r>
            <a:r>
              <a:rPr sz="3150" spc="25" dirty="0">
                <a:latin typeface="Verdana"/>
                <a:cs typeface="Verdana"/>
              </a:rPr>
              <a:t>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data.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003" y="2406612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200" dirty="0"/>
              <a:t>Conclusion</a:t>
            </a:r>
            <a:endParaRPr sz="10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239116" y="4692650"/>
            <a:ext cx="9822468" cy="35858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R="5080" algn="ctr">
              <a:lnSpc>
                <a:spcPct val="101299"/>
              </a:lnSpc>
              <a:spcBef>
                <a:spcPts val="45"/>
              </a:spcBef>
            </a:pPr>
            <a:r>
              <a:rPr spc="60" dirty="0"/>
              <a:t>Through </a:t>
            </a:r>
            <a:r>
              <a:rPr spc="-5" dirty="0"/>
              <a:t>regression </a:t>
            </a:r>
            <a:r>
              <a:rPr spc="-100" dirty="0"/>
              <a:t>analysis, </a:t>
            </a:r>
            <a:r>
              <a:rPr spc="85" dirty="0"/>
              <a:t>we </a:t>
            </a:r>
            <a:r>
              <a:rPr spc="-30" dirty="0"/>
              <a:t>have </a:t>
            </a:r>
            <a:r>
              <a:rPr spc="85" dirty="0"/>
              <a:t>gained </a:t>
            </a:r>
            <a:r>
              <a:rPr spc="90" dirty="0"/>
              <a:t> </a:t>
            </a:r>
            <a:r>
              <a:rPr spc="-220" dirty="0"/>
              <a:t>v</a:t>
            </a:r>
            <a:r>
              <a:rPr spc="30" dirty="0"/>
              <a:t>aluable</a:t>
            </a:r>
            <a:r>
              <a:rPr spc="-300" dirty="0"/>
              <a:t> </a:t>
            </a:r>
            <a:r>
              <a:rPr spc="35" dirty="0"/>
              <a:t>insights</a:t>
            </a:r>
            <a:r>
              <a:rPr spc="-300" dirty="0"/>
              <a:t> </a:t>
            </a:r>
            <a:r>
              <a:rPr spc="55" dirty="0"/>
              <a:t>in</a:t>
            </a:r>
            <a:r>
              <a:rPr spc="-15" dirty="0"/>
              <a:t>t</a:t>
            </a:r>
            <a:r>
              <a:rPr spc="65" dirty="0"/>
              <a:t>o</a:t>
            </a:r>
            <a:r>
              <a:rPr spc="-300" dirty="0"/>
              <a:t> </a:t>
            </a:r>
            <a:r>
              <a:rPr spc="7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95" dirty="0"/>
              <a:t> </a:t>
            </a:r>
            <a:r>
              <a:rPr spc="-25" dirty="0"/>
              <a:t>t</a:t>
            </a:r>
            <a:r>
              <a:rPr spc="-70" dirty="0"/>
              <a:t>r</a:t>
            </a:r>
            <a:r>
              <a:rPr spc="80" dirty="0"/>
              <a:t>e</a:t>
            </a:r>
            <a:r>
              <a:rPr spc="90" dirty="0"/>
              <a:t>n</a:t>
            </a:r>
            <a:r>
              <a:rPr spc="35" dirty="0"/>
              <a:t>ds</a:t>
            </a:r>
            <a:r>
              <a:rPr spc="-295" dirty="0"/>
              <a:t> </a:t>
            </a:r>
            <a:r>
              <a:rPr spc="60" dirty="0"/>
              <a:t>in</a:t>
            </a:r>
            <a:r>
              <a:rPr spc="-300" dirty="0"/>
              <a:t> </a:t>
            </a:r>
            <a:r>
              <a:rPr spc="-25" dirty="0"/>
              <a:t>li</a:t>
            </a:r>
            <a:r>
              <a:rPr spc="-65" dirty="0"/>
              <a:t>f</a:t>
            </a:r>
            <a:r>
              <a:rPr spc="15" dirty="0"/>
              <a:t>e  </a:t>
            </a:r>
            <a:r>
              <a:rPr spc="20" dirty="0"/>
              <a:t>expectancy </a:t>
            </a:r>
            <a:r>
              <a:rPr spc="95" dirty="0"/>
              <a:t>and </a:t>
            </a:r>
            <a:r>
              <a:rPr spc="70" dirty="0"/>
              <a:t>the </a:t>
            </a:r>
            <a:r>
              <a:rPr spc="30" dirty="0"/>
              <a:t>inﬂuential </a:t>
            </a:r>
            <a:r>
              <a:rPr spc="-80" dirty="0"/>
              <a:t>factors. </a:t>
            </a:r>
            <a:r>
              <a:rPr spc="-30" dirty="0"/>
              <a:t>This </a:t>
            </a:r>
            <a:r>
              <a:rPr spc="-25" dirty="0"/>
              <a:t> </a:t>
            </a:r>
            <a:r>
              <a:rPr spc="55" dirty="0"/>
              <a:t>approach </a:t>
            </a:r>
            <a:r>
              <a:rPr spc="-5" dirty="0"/>
              <a:t>provides </a:t>
            </a:r>
            <a:r>
              <a:rPr spc="-35" dirty="0"/>
              <a:t>a </a:t>
            </a:r>
            <a:r>
              <a:rPr spc="30" dirty="0"/>
              <a:t>robust </a:t>
            </a:r>
            <a:r>
              <a:rPr spc="50" dirty="0"/>
              <a:t>framework </a:t>
            </a:r>
            <a:r>
              <a:rPr spc="-35" dirty="0"/>
              <a:t>for </a:t>
            </a:r>
            <a:r>
              <a:rPr spc="-30" dirty="0"/>
              <a:t> </a:t>
            </a:r>
            <a:r>
              <a:rPr spc="70" dirty="0"/>
              <a:t>understanding</a:t>
            </a:r>
            <a:r>
              <a:rPr spc="-295" dirty="0"/>
              <a:t> </a:t>
            </a:r>
            <a:r>
              <a:rPr spc="95" dirty="0"/>
              <a:t>and</a:t>
            </a:r>
            <a:r>
              <a:rPr spc="-295" dirty="0"/>
              <a:t> </a:t>
            </a:r>
            <a:r>
              <a:rPr spc="75" dirty="0"/>
              <a:t>predicting</a:t>
            </a:r>
            <a:r>
              <a:rPr spc="-290" dirty="0"/>
              <a:t> </a:t>
            </a:r>
            <a:r>
              <a:rPr spc="-20" dirty="0"/>
              <a:t>life</a:t>
            </a:r>
            <a:r>
              <a:rPr spc="-295" dirty="0"/>
              <a:t> </a:t>
            </a:r>
            <a:r>
              <a:rPr spc="20" dirty="0"/>
              <a:t>expectancy </a:t>
            </a:r>
            <a:r>
              <a:rPr spc="25" dirty="0"/>
              <a:t> </a:t>
            </a:r>
            <a:r>
              <a:rPr spc="-10" dirty="0"/>
              <a:t>dynamics,</a:t>
            </a:r>
            <a:r>
              <a:rPr spc="-300" dirty="0"/>
              <a:t> </a:t>
            </a:r>
            <a:r>
              <a:rPr spc="75" dirty="0"/>
              <a:t>aiding</a:t>
            </a:r>
            <a:r>
              <a:rPr spc="-295" dirty="0"/>
              <a:t> </a:t>
            </a:r>
            <a:r>
              <a:rPr spc="60" dirty="0"/>
              <a:t>in</a:t>
            </a:r>
            <a:r>
              <a:rPr spc="-300" dirty="0"/>
              <a:t> </a:t>
            </a:r>
            <a:r>
              <a:rPr spc="60" dirty="0"/>
              <a:t>informed</a:t>
            </a:r>
            <a:r>
              <a:rPr spc="-295" dirty="0"/>
              <a:t> </a:t>
            </a:r>
            <a:r>
              <a:rPr spc="50" dirty="0"/>
              <a:t>decision-making </a:t>
            </a:r>
            <a:r>
              <a:rPr spc="-1145" dirty="0"/>
              <a:t> </a:t>
            </a:r>
            <a:r>
              <a:rPr spc="-75" dirty="0"/>
              <a:t>f</a:t>
            </a:r>
            <a:r>
              <a:rPr spc="-10" dirty="0"/>
              <a:t>or</a:t>
            </a:r>
            <a:r>
              <a:rPr spc="-300" dirty="0"/>
              <a:t> </a:t>
            </a:r>
            <a:r>
              <a:rPr spc="95" dirty="0"/>
              <a:t>public</a:t>
            </a:r>
            <a:r>
              <a:rPr spc="-300" dirty="0"/>
              <a:t> </a:t>
            </a:r>
            <a:r>
              <a:rPr spc="150" dirty="0"/>
              <a:t>h</a:t>
            </a:r>
            <a:r>
              <a:rPr spc="-25" dirty="0"/>
              <a:t>e</a:t>
            </a:r>
            <a:r>
              <a:rPr spc="-40" dirty="0"/>
              <a:t>a</a:t>
            </a:r>
            <a:r>
              <a:rPr spc="-15" dirty="0"/>
              <a:t>l</a:t>
            </a:r>
            <a:r>
              <a:rPr spc="90" dirty="0"/>
              <a:t>th</a:t>
            </a:r>
            <a:r>
              <a:rPr spc="-300" dirty="0"/>
              <a:t> </a:t>
            </a:r>
            <a:r>
              <a:rPr spc="-30" dirty="0"/>
              <a:t>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9" y="2535339"/>
            <a:ext cx="792797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50" spc="-60" dirty="0">
                <a:solidFill>
                  <a:srgbClr val="FFFFFF"/>
                </a:solidFill>
              </a:rPr>
              <a:t>Thanks!</a:t>
            </a:r>
            <a:endParaRPr sz="16650"/>
          </a:p>
        </p:txBody>
      </p:sp>
      <p:sp>
        <p:nvSpPr>
          <p:cNvPr id="4" name="object 4"/>
          <p:cNvSpPr txBox="1"/>
          <p:nvPr/>
        </p:nvSpPr>
        <p:spPr>
          <a:xfrm>
            <a:off x="1505153" y="5367122"/>
            <a:ext cx="8013065" cy="278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45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500" spc="13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45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5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500" spc="-2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5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5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500" spc="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500" spc="-2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5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500" spc="55" dirty="0">
                <a:solidFill>
                  <a:srgbClr val="FFFFFF"/>
                </a:solidFill>
                <a:latin typeface="Verdana"/>
                <a:cs typeface="Verdana"/>
              </a:rPr>
              <a:t>question</a:t>
            </a:r>
            <a:r>
              <a:rPr sz="45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500" spc="9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4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750" spc="-48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6750" spc="50" dirty="0">
                <a:solidFill>
                  <a:srgbClr val="FFFFFF"/>
                </a:solidFill>
                <a:latin typeface="Verdana"/>
                <a:cs typeface="Verdana"/>
              </a:rPr>
              <a:t>anis</a:t>
            </a:r>
            <a:r>
              <a:rPr sz="6750" spc="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6750" spc="37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675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750" spc="19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6750" spc="145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6750" spc="3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6750" spc="-14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6750" spc="295" dirty="0">
                <a:solidFill>
                  <a:srgbClr val="FF0000"/>
                </a:solidFill>
                <a:latin typeface="Verdana"/>
                <a:cs typeface="Verdana"/>
              </a:rPr>
              <a:t>w</a:t>
            </a:r>
            <a:r>
              <a:rPr sz="6750" spc="-55" dirty="0">
                <a:solidFill>
                  <a:srgbClr val="FF0000"/>
                </a:solidFill>
                <a:latin typeface="Verdana"/>
                <a:cs typeface="Verdana"/>
              </a:rPr>
              <a:t>al</a:t>
            </a:r>
            <a:endParaRPr sz="675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00" dirty="0">
                <a:solidFill>
                  <a:srgbClr val="FFFFFF"/>
                </a:solidFill>
                <a:latin typeface="Verdana"/>
                <a:cs typeface="Verdana"/>
              </a:rPr>
              <a:t>20BCS9735</a:t>
            </a:r>
            <a:endParaRPr sz="6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179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Trebuchet MS</vt:lpstr>
      <vt:lpstr>Verdana</vt:lpstr>
      <vt:lpstr>Office Theme</vt:lpstr>
      <vt:lpstr>PowerPoint Presentation</vt:lpstr>
      <vt:lpstr>Introduction</vt:lpstr>
      <vt:lpstr>Factors  Inﬂuencing Life  E pectancy</vt:lpstr>
      <vt:lpstr>Regression Analysis  Approach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 Agrawal</dc:creator>
  <cp:lastModifiedBy>Tanishq Agrawal</cp:lastModifiedBy>
  <cp:revision>1</cp:revision>
  <dcterms:created xsi:type="dcterms:W3CDTF">2024-02-29T09:32:14Z</dcterms:created>
  <dcterms:modified xsi:type="dcterms:W3CDTF">2024-02-29T09:40:51Z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2024-02-29T00:00:00Z</vt:filetime>
  </property>
</Properties>
</file>