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55" d="100"/>
          <a:sy n="55" d="100"/>
        </p:scale>
        <p:origin x="66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CD34-2E6D-4364-818E-5F3F3D2B2667}" type="datetimeFigureOut">
              <a:rPr lang="es-AR" smtClean="0"/>
              <a:t>30/10/2025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F556-C203-4F9D-A69C-7BEA3D5DF4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89579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CD34-2E6D-4364-818E-5F3F3D2B2667}" type="datetimeFigureOut">
              <a:rPr lang="es-AR" smtClean="0"/>
              <a:t>30/10/2025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F556-C203-4F9D-A69C-7BEA3D5DF4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60955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CD34-2E6D-4364-818E-5F3F3D2B2667}" type="datetimeFigureOut">
              <a:rPr lang="es-AR" smtClean="0"/>
              <a:t>30/10/2025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F556-C203-4F9D-A69C-7BEA3D5DF4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363712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CD34-2E6D-4364-818E-5F3F3D2B2667}" type="datetimeFigureOut">
              <a:rPr lang="es-AR" smtClean="0"/>
              <a:t>30/10/2025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F556-C203-4F9D-A69C-7BEA3D5DF4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783898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CD34-2E6D-4364-818E-5F3F3D2B2667}" type="datetimeFigureOut">
              <a:rPr lang="es-AR" smtClean="0"/>
              <a:t>30/10/2025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F556-C203-4F9D-A69C-7BEA3D5DF4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30895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CD34-2E6D-4364-818E-5F3F3D2B2667}" type="datetimeFigureOut">
              <a:rPr lang="es-AR" smtClean="0"/>
              <a:t>30/10/2025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F556-C203-4F9D-A69C-7BEA3D5DF4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56639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CD34-2E6D-4364-818E-5F3F3D2B2667}" type="datetimeFigureOut">
              <a:rPr lang="es-AR" smtClean="0"/>
              <a:t>30/10/2025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F556-C203-4F9D-A69C-7BEA3D5DF4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5776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CD34-2E6D-4364-818E-5F3F3D2B2667}" type="datetimeFigureOut">
              <a:rPr lang="es-AR" smtClean="0"/>
              <a:t>30/10/2025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F556-C203-4F9D-A69C-7BEA3D5DF4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59497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CD34-2E6D-4364-818E-5F3F3D2B2667}" type="datetimeFigureOut">
              <a:rPr lang="es-AR" smtClean="0"/>
              <a:t>30/10/2025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F556-C203-4F9D-A69C-7BEA3D5DF4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0392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CD34-2E6D-4364-818E-5F3F3D2B2667}" type="datetimeFigureOut">
              <a:rPr lang="es-AR" smtClean="0"/>
              <a:t>30/10/2025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F556-C203-4F9D-A69C-7BEA3D5DF4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1487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CD34-2E6D-4364-818E-5F3F3D2B2667}" type="datetimeFigureOut">
              <a:rPr lang="es-AR" smtClean="0"/>
              <a:t>30/10/2025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F556-C203-4F9D-A69C-7BEA3D5DF4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837463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CD34-2E6D-4364-818E-5F3F3D2B2667}" type="datetimeFigureOut">
              <a:rPr lang="es-AR" smtClean="0"/>
              <a:t>30/10/2025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F556-C203-4F9D-A69C-7BEA3D5DF4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4100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BCD34-2E6D-4364-818E-5F3F3D2B2667}" type="datetimeFigureOut">
              <a:rPr lang="es-AR" smtClean="0"/>
              <a:t>30/10/2025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1F556-C203-4F9D-A69C-7BEA3D5DF4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67520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6ECBCD34-2E6D-4364-818E-5F3F3D2B2667}" type="datetimeFigureOut">
              <a:rPr lang="es-AR" smtClean="0"/>
              <a:t>30/10/2025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A7C1F556-C203-4F9D-A69C-7BEA3D5DF4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21029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6ECBCD34-2E6D-4364-818E-5F3F3D2B2667}" type="datetimeFigureOut">
              <a:rPr lang="es-AR" smtClean="0"/>
              <a:t>30/10/2025</a:t>
            </a:fld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A7C1F556-C203-4F9D-A69C-7BEA3D5DF4ED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615558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</p:sldLayoutIdLst>
  <p:txStyles>
    <p:titleStyle>
      <a:lvl1pPr algn="l" defTabSz="457200" rtl="0" eaLnBrk="1" latinLnBrk="0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6630" y="269092"/>
            <a:ext cx="7624171" cy="4293833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0"/>
            <a:ext cx="9144000" cy="1186258"/>
          </a:xfrm>
        </p:spPr>
        <p:txBody>
          <a:bodyPr/>
          <a:lstStyle/>
          <a:p>
            <a:r>
              <a:rPr lang="es-AR" dirty="0" smtClean="0"/>
              <a:t>TRANSPORTE </a:t>
            </a:r>
            <a:endParaRPr lang="es-A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60867" y="5181601"/>
            <a:ext cx="10747001" cy="1380066"/>
          </a:xfrm>
        </p:spPr>
        <p:txBody>
          <a:bodyPr>
            <a:normAutofit fontScale="92500" lnSpcReduction="20000"/>
          </a:bodyPr>
          <a:lstStyle/>
          <a:p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Grupo conformado por:</a:t>
            </a:r>
            <a:b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Leonardo Renzi</a:t>
            </a:r>
            <a:b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Manuel Fina</a:t>
            </a:r>
            <a:b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Enzo Cura Sotelo</a:t>
            </a:r>
            <a:b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Agustín Eyheramonho</a:t>
            </a:r>
            <a:b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Gabriel Rojas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AutoShape 2" descr="1.166.000+ Avión Fotografías de stock, fotos e imágenes ..."/>
          <p:cNvSpPr>
            <a:spLocks noChangeAspect="1" noChangeArrowheads="1"/>
          </p:cNvSpPr>
          <p:nvPr/>
        </p:nvSpPr>
        <p:spPr bwMode="auto">
          <a:xfrm>
            <a:off x="3247909" y="155349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160867" y="2134955"/>
            <a:ext cx="385233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Presentación sobre el capitulo 12 del libro de Kimball.</a:t>
            </a:r>
            <a:br>
              <a:rPr lang="es-AR" sz="20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AR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Materia: Datawarehouse.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9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 3 → VIAJE  Y NIVEL 4 → ITINERARIO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110067" y="2201333"/>
            <a:ext cx="5647266" cy="418576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VIAJE: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Lo que el pasajero 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realmente quería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hacer.</a:t>
            </a:r>
          </a:p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Diferencia clave:</a:t>
            </a: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Pasajero quiere: SFO → MSP</a:t>
            </a:r>
          </a:p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Aerolínea hace: SFO → DEN → MSP (por combustible)</a:t>
            </a:r>
          </a:p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viaje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es SFO → MSP (ignora paradas técnicas)</a:t>
            </a:r>
          </a:p>
          <a:p>
            <a:endParaRPr lang="es-E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¿Quién lo usa?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 y ventas para entender la 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demanda real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entre ciudades.</a:t>
            </a:r>
          </a:p>
          <a:p>
            <a:endParaRPr lang="es-ES" sz="16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Ejemplo práctico: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Si la aerolínea quiere saber ¿cuánta gente quiere ir de San Francisco a Minneapolis?, necesita nivel de VIAJE, no segmento (porque algunos hicieron escala y otros no).</a:t>
            </a:r>
          </a:p>
          <a:p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6189133" y="2447553"/>
            <a:ext cx="5647266" cy="369331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ITINERARIO: </a:t>
            </a:r>
            <a:r>
              <a:rPr lang="es-ES" dirty="0" smtClean="0"/>
              <a:t>Es </a:t>
            </a:r>
            <a:r>
              <a:rPr lang="es-ES" dirty="0"/>
              <a:t>equivalente al </a:t>
            </a:r>
            <a:r>
              <a:rPr lang="es-ES" b="1" dirty="0"/>
              <a:t>número completo del boleto</a:t>
            </a:r>
            <a:r>
              <a:rPr lang="es-ES" dirty="0"/>
              <a:t> de la </a:t>
            </a:r>
            <a:r>
              <a:rPr lang="es-ES" dirty="0" smtClean="0"/>
              <a:t>aerolínea.</a:t>
            </a:r>
          </a:p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b="1" dirty="0"/>
              <a:t>Ejemplo:</a:t>
            </a:r>
            <a:r>
              <a:rPr lang="es-ES" dirty="0"/>
              <a:t> Un pasajero compra un boleto de ida y vuelta:</a:t>
            </a:r>
            <a:endParaRPr lang="es-ES" b="0" dirty="0" smtClean="0">
              <a:effectLst/>
            </a:endParaRPr>
          </a:p>
          <a:p>
            <a:pPr fontAlgn="base"/>
            <a:r>
              <a:rPr lang="es-ES" b="1" dirty="0"/>
              <a:t>Ida:</a:t>
            </a:r>
            <a:r>
              <a:rPr lang="es-ES" dirty="0"/>
              <a:t> SFO → NYC (podría ser 2 segmentos)</a:t>
            </a:r>
          </a:p>
          <a:p>
            <a:pPr fontAlgn="base"/>
            <a:r>
              <a:rPr lang="es-ES" b="1" dirty="0"/>
              <a:t>Vuelta:</a:t>
            </a:r>
            <a:r>
              <a:rPr lang="es-ES" dirty="0"/>
              <a:t> NYC → SFO (podría ser 1 segmento)</a:t>
            </a:r>
          </a:p>
          <a:p>
            <a:pPr fontAlgn="base"/>
            <a:r>
              <a:rPr lang="es-ES" b="1" dirty="0"/>
              <a:t>Total:</a:t>
            </a:r>
            <a:r>
              <a:rPr lang="es-ES" dirty="0"/>
              <a:t> 1 itinerario que contiene 3 segmentos</a:t>
            </a:r>
          </a:p>
          <a:p>
            <a:endParaRPr lang="es-E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/>
              <a:t>¿Quién usa datos a nivel de itinerario?</a:t>
            </a:r>
            <a:endParaRPr lang="es-ES" b="0" dirty="0" smtClean="0">
              <a:effectLst/>
            </a:endParaRPr>
          </a:p>
          <a:p>
            <a:pPr fontAlgn="base"/>
            <a:r>
              <a:rPr lang="es-ES" b="1" dirty="0"/>
              <a:t>Finanzas:</a:t>
            </a:r>
            <a:r>
              <a:rPr lang="es-ES" dirty="0"/>
              <a:t> Para contabilidad de ingresos totales</a:t>
            </a:r>
          </a:p>
          <a:p>
            <a:pPr fontAlgn="base"/>
            <a:r>
              <a:rPr lang="es-ES" b="1" dirty="0"/>
              <a:t>Contabilidad:</a:t>
            </a:r>
            <a:r>
              <a:rPr lang="es-ES" dirty="0"/>
              <a:t> Para reconciliación de pagos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08397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ACLARACIÓN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179877" y="3275215"/>
            <a:ext cx="11832244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GRAN TENTACIÓN (y el gran error): </a:t>
            </a:r>
            <a:r>
              <a:rPr lang="es-ES" i="1" dirty="0" smtClean="0">
                <a:latin typeface="Arial" panose="020B0604020202020204" pitchFamily="34" charset="0"/>
                <a:cs typeface="Arial" panose="020B0604020202020204" pitchFamily="34" charset="0"/>
              </a:rPr>
              <a:t>Voy a crear UNA SÚPER TABLA que tenga TODO y sirva para TODOS.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existe una tabla para gobernarlas a todas←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Sí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intentas crear una única tabla que sirva para operaciones, marketing, ventas Y finanzas, terminarás con: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-Una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tabla demasiado detallada para algunos usuarios (lenta, confusa)</a:t>
            </a:r>
          </a:p>
          <a:p>
            <a:pPr fontAlgn="base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-Una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tabla no suficientemente detallada para otros usuarios (no pueden hacer su trabajo)</a:t>
            </a:r>
          </a:p>
          <a:p>
            <a:pPr fontAlgn="base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-Métricas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que no tienen sentido a ciertos niveles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345371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INTRODUCCIÓN AL ESQUEMA ESTRELLA	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1143" y="3545456"/>
            <a:ext cx="4283361" cy="29674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6" name="CuadroTexto 5"/>
          <p:cNvSpPr txBox="1"/>
          <p:nvPr/>
        </p:nvSpPr>
        <p:spPr>
          <a:xfrm>
            <a:off x="0" y="2265627"/>
            <a:ext cx="6374921" cy="424731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TABLA DE HECHOS 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El centro de la estrella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Métricas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numéricas (hechos):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Son las medidas que queremos analizar - ingresos, millas, impuestos, cantidades</a:t>
            </a:r>
          </a:p>
          <a:p>
            <a:pPr fontAlgn="base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Claves foráneas a dimensiones: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Conexiones a las tablas de dimensiones</a:t>
            </a:r>
          </a:p>
          <a:p>
            <a:pPr fontAlgn="base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Granularidad específica: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En nuestro caso, una fila por pase de abordaje</a:t>
            </a:r>
          </a:p>
          <a:p>
            <a:pPr fontAlgn="base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Muchas filas: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Estamos hablando de millones, potencialmente billones de filas</a:t>
            </a:r>
          </a:p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LAS TABLAS DE DIMENSIONES 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Los puntos de la estrella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Atributos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descriptivos: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Texto, categorías, descripciones</a:t>
            </a:r>
          </a:p>
          <a:p>
            <a:pPr fontAlgn="base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Información de contexto: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El 'quién, qué, dónde, cuándo, cómo, por qué'</a:t>
            </a:r>
          </a:p>
          <a:p>
            <a:pPr fontAlgn="base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Estructuras jerárquicas: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Por ejemplo: aeropuerto → ciudad → estado → país</a:t>
            </a:r>
          </a:p>
          <a:p>
            <a:pPr fontAlgn="base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Relativamente pocas filas: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Miles, decenas de miles, raramente millones</a:t>
            </a:r>
          </a:p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La diferencia clave: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Por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ejemplo:</a:t>
            </a:r>
          </a:p>
          <a:p>
            <a:pPr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'Ingresos de $50,000' es un HECHO</a:t>
            </a:r>
          </a:p>
          <a:p>
            <a:pPr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'En el aeropuerto de Atlanta' es una DIMENSIÓN</a:t>
            </a:r>
          </a:p>
          <a:p>
            <a:pPr fontAlgn="base"/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/>
          </a:p>
        </p:txBody>
      </p:sp>
      <p:sp>
        <p:nvSpPr>
          <p:cNvPr id="7" name="CuadroTexto 6"/>
          <p:cNvSpPr txBox="1"/>
          <p:nvPr/>
        </p:nvSpPr>
        <p:spPr>
          <a:xfrm>
            <a:off x="6456315" y="1914762"/>
            <a:ext cx="5564038" cy="144655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¿Qué es un Esquema Estrella?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El esquema estrella es el diseño dimensional fundamental en datawarehouse:</a:t>
            </a:r>
          </a:p>
          <a:p>
            <a:pPr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Una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tabla de HECHOS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central</a:t>
            </a:r>
          </a:p>
          <a:p>
            <a:pPr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Múltiples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tablas de DIMENSIONES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que rodean la tabla de hechos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781548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ESQUEMA DE ACTIVIDAD DE VUELOS</a:t>
            </a:r>
            <a:endParaRPr lang="es-AR" dirty="0"/>
          </a:p>
        </p:txBody>
      </p:sp>
      <p:cxnSp>
        <p:nvCxnSpPr>
          <p:cNvPr id="6" name="Conector recto 5"/>
          <p:cNvCxnSpPr/>
          <p:nvPr/>
        </p:nvCxnSpPr>
        <p:spPr>
          <a:xfrm flipV="1">
            <a:off x="1871932" y="3657600"/>
            <a:ext cx="310551" cy="362309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uadroTexto 6"/>
          <p:cNvSpPr txBox="1"/>
          <p:nvPr/>
        </p:nvSpPr>
        <p:spPr>
          <a:xfrm>
            <a:off x="6504318" y="3062377"/>
            <a:ext cx="5403011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Estas son dimensiones que no tienen su propia tabla porque son identificadores únicos sin atributos descriptivos adicionales.</a:t>
            </a:r>
          </a:p>
          <a:p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M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uy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importante: varias claves foráneas apuntan a la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misma tabla física de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dimensión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→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Esto es lo que llamamos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dimensiones de rol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y es una técnica fundamental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Imagen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757" y="2311879"/>
            <a:ext cx="6283043" cy="4447749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05768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/>
          <p:cNvSpPr/>
          <p:nvPr/>
        </p:nvSpPr>
        <p:spPr>
          <a:xfrm>
            <a:off x="0" y="1"/>
            <a:ext cx="12192000" cy="120528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913142" y="1"/>
            <a:ext cx="10572750" cy="969963"/>
          </a:xfrm>
        </p:spPr>
        <p:txBody>
          <a:bodyPr/>
          <a:lstStyle/>
          <a:p>
            <a:r>
              <a:rPr lang="es-AR" dirty="0" smtClean="0"/>
              <a:t>DIMENSIONES DE ROL</a:t>
            </a: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129396" y="1362973"/>
            <a:ext cx="11568022" cy="720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¿Qué son las Dimensiones de Rol?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Ocurren cuando la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misma dimensión se usa múltiples veces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en la tabla de hechos, pero con diferentes propósitos o 'roles'.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AR" dirty="0"/>
          </a:p>
        </p:txBody>
      </p:sp>
      <p:pic>
        <p:nvPicPr>
          <p:cNvPr id="22" name="Imagen 2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04" y="2240659"/>
            <a:ext cx="5724971" cy="4286703"/>
          </a:xfrm>
          <a:prstGeom prst="rect">
            <a:avLst/>
          </a:prstGeom>
        </p:spPr>
      </p:pic>
      <p:pic>
        <p:nvPicPr>
          <p:cNvPr id="23" name="Imagen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6796" y="2240659"/>
            <a:ext cx="4639096" cy="4401164"/>
          </a:xfrm>
          <a:prstGeom prst="rect">
            <a:avLst/>
          </a:prstGeom>
        </p:spPr>
      </p:pic>
      <p:sp>
        <p:nvSpPr>
          <p:cNvPr id="24" name="Flecha derecha 23"/>
          <p:cNvSpPr/>
          <p:nvPr/>
        </p:nvSpPr>
        <p:spPr>
          <a:xfrm>
            <a:off x="6277346" y="4207797"/>
            <a:ext cx="437705" cy="35242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877949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DIMENSIÓN PASAJEROS</a:t>
            </a:r>
            <a:endParaRPr lang="es-AR" dirty="0"/>
          </a:p>
        </p:txBody>
      </p:sp>
      <p:sp>
        <p:nvSpPr>
          <p:cNvPr id="3" name="CuadroTexto 2"/>
          <p:cNvSpPr txBox="1"/>
          <p:nvPr/>
        </p:nvSpPr>
        <p:spPr>
          <a:xfrm>
            <a:off x="2171701" y="7324725"/>
            <a:ext cx="18895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AR" dirty="0" smtClean="0"/>
              <a:t> </a:t>
            </a:r>
            <a:endParaRPr lang="es-AR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76200" y="2245380"/>
            <a:ext cx="6381750" cy="3508653"/>
          </a:xfrm>
          <a:prstGeom prst="rect">
            <a:avLst/>
          </a:prstGeom>
          <a:ln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sz="2400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Dimensión muy grande en aerolíneas</a:t>
            </a:r>
            <a:b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  – Decenas o cientos de millones de registros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Contiene datos </a:t>
            </a:r>
            <a:r>
              <a:rPr kumimoji="0" lang="es-A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estables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 cliente:</a:t>
            </a:r>
            <a:b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  – Identificación: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pasajero_key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s-AR" b="0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nro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viajero frecuente</a:t>
            </a:r>
            <a:b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  – Datos personales: nombre, email, teléfono</a:t>
            </a:r>
            <a:b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  – Datos geográficos: ciudad, estado, país</a:t>
            </a:r>
            <a:b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  – Preferencias: asiento, comida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s-AR" b="0" i="0" u="none" strike="noStrike" cap="none" normalizeH="0" baseline="0" dirty="0" smtClean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• Enfoque en </a:t>
            </a:r>
            <a:r>
              <a:rPr kumimoji="0" lang="es-A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viajeros frecuentes (</a:t>
            </a:r>
            <a:r>
              <a:rPr kumimoji="0" lang="es-AR" b="1" i="0" u="none" strike="noStrike" cap="none" normalizeH="0" baseline="0" dirty="0" err="1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VIPs</a:t>
            </a:r>
            <a:r>
              <a:rPr kumimoji="0" lang="es-AR" b="1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  – Clientes más valiosos</a:t>
            </a:r>
            <a:b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kumimoji="0" lang="es-AR" b="0" i="0" u="none" strike="noStrike" cap="none" normalizeH="0" baseline="0" dirty="0" smtClean="0">
                <a:ln>
                  <a:noFill/>
                </a:ln>
                <a:solidFill>
                  <a:schemeClr val="bg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  – Mantienen sus datos actualizados → mejor calidad</a:t>
            </a:r>
          </a:p>
        </p:txBody>
      </p:sp>
      <p:sp>
        <p:nvSpPr>
          <p:cNvPr id="7" name="CuadroTexto 6"/>
          <p:cNvSpPr txBox="1"/>
          <p:nvPr/>
        </p:nvSpPr>
        <p:spPr>
          <a:xfrm>
            <a:off x="7515225" y="2245380"/>
            <a:ext cx="3942973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/>
              <a:t>Atributos que cambian con el tiempo</a:t>
            </a:r>
            <a:endParaRPr lang="es-ES" dirty="0"/>
          </a:p>
          <a:p>
            <a:r>
              <a:rPr lang="es-ES" dirty="0"/>
              <a:t>– Nivel viajero frecuente</a:t>
            </a:r>
            <a:br>
              <a:rPr lang="es-ES" dirty="0"/>
            </a:br>
            <a:r>
              <a:rPr lang="es-ES" dirty="0"/>
              <a:t>– Aeropuerto origen preferido</a:t>
            </a:r>
            <a:br>
              <a:rPr lang="es-ES" dirty="0"/>
            </a:br>
            <a:r>
              <a:rPr lang="es-ES" dirty="0"/>
              <a:t>– Estado de membresía</a:t>
            </a:r>
            <a:br>
              <a:rPr lang="es-ES" dirty="0"/>
            </a:br>
            <a:r>
              <a:rPr lang="es-ES" dirty="0"/>
              <a:t>– Millas acumuladas</a:t>
            </a:r>
          </a:p>
          <a:p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7181850" y="4901069"/>
            <a:ext cx="474345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-Usar </a:t>
            </a:r>
            <a:r>
              <a:rPr lang="es-ES" dirty="0"/>
              <a:t>SCD Tipo 2 haría crecer la tabla con millones de filas nuevas.</a:t>
            </a:r>
            <a:br>
              <a:rPr lang="es-ES" dirty="0"/>
            </a:br>
            <a:r>
              <a:rPr lang="es-ES" dirty="0" smtClean="0"/>
              <a:t>➡ </a:t>
            </a:r>
            <a:r>
              <a:rPr lang="es-ES" dirty="0"/>
              <a:t>Se resuelve separando los atributos que cambian en una </a:t>
            </a:r>
            <a:r>
              <a:rPr lang="es-ES" b="1" dirty="0"/>
              <a:t>Mini-Dimensión de Perfil</a:t>
            </a:r>
            <a:r>
              <a:rPr lang="es-ES" dirty="0"/>
              <a:t>.</a:t>
            </a:r>
            <a:endParaRPr lang="es-AR" dirty="0"/>
          </a:p>
        </p:txBody>
      </p:sp>
      <p:sp>
        <p:nvSpPr>
          <p:cNvPr id="9" name="Flecha abajo 8"/>
          <p:cNvSpPr/>
          <p:nvPr/>
        </p:nvSpPr>
        <p:spPr>
          <a:xfrm>
            <a:off x="9020175" y="4362450"/>
            <a:ext cx="1009650" cy="45720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1874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MINI-DIMENSIÓN DE PASAJEROS</a:t>
            </a:r>
            <a:endParaRPr lang="es-AR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945" y="2019300"/>
            <a:ext cx="6306055" cy="4577126"/>
          </a:xfrm>
          <a:prstGeom prst="rect">
            <a:avLst/>
          </a:prstGeom>
        </p:spPr>
      </p:pic>
      <p:sp>
        <p:nvSpPr>
          <p:cNvPr id="13" name="CuadroTexto 12"/>
          <p:cNvSpPr txBox="1"/>
          <p:nvPr/>
        </p:nvSpPr>
        <p:spPr>
          <a:xfrm>
            <a:off x="6715125" y="3184329"/>
            <a:ext cx="5019675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Separa los atributos que cambian con frecuencia de la DIM_PASAJERO.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• Incluye combinaciones de nivel, aeropuerto, membresía y millas.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• Crea una tabla pequeña (~2.000 filas) con perfiles únicos.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• Evita crecimiento excesivo y mejora el rendimiento del DW.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• En la tabla de hechos: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pasajero_key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perfil_pasajero_key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• Permite rastrear la evolución del pasajero a lo largo del tiempo. 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6496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ángulo 12"/>
          <p:cNvSpPr/>
          <p:nvPr/>
        </p:nvSpPr>
        <p:spPr>
          <a:xfrm>
            <a:off x="0" y="1"/>
            <a:ext cx="121920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2" name="Título 1"/>
          <p:cNvSpPr>
            <a:spLocks noGrp="1"/>
          </p:cNvSpPr>
          <p:nvPr>
            <p:ph type="title" idx="4294967295"/>
          </p:nvPr>
        </p:nvSpPr>
        <p:spPr>
          <a:xfrm>
            <a:off x="1619250" y="16668"/>
            <a:ext cx="10572750" cy="969963"/>
          </a:xfrm>
        </p:spPr>
        <p:txBody>
          <a:bodyPr/>
          <a:lstStyle/>
          <a:p>
            <a:r>
              <a:rPr lang="es-AR" dirty="0" smtClean="0"/>
              <a:t>OTRAS DIMENSIONES CLAVES</a:t>
            </a:r>
            <a:endParaRPr lang="es-AR" dirty="0"/>
          </a:p>
        </p:txBody>
      </p:sp>
      <p:sp>
        <p:nvSpPr>
          <p:cNvPr id="3" name="Rectángulo 2"/>
          <p:cNvSpPr/>
          <p:nvPr/>
        </p:nvSpPr>
        <p:spPr>
          <a:xfrm>
            <a:off x="142875" y="1371599"/>
            <a:ext cx="4486274" cy="2371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200" dirty="0">
                <a:latin typeface="Arial" panose="020B0604020202020204" pitchFamily="34" charset="0"/>
                <a:cs typeface="Arial" panose="020B0604020202020204" pitchFamily="34" charset="0"/>
              </a:rPr>
              <a:t>DIM_AERONAVE </a:t>
            </a:r>
            <a:r>
              <a:rPr lang="es-A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✈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aeronave_key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(clave)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numero_cola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'N12345')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tipo_aeronave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'Boeing 737-800', 'Airbus A320')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fabricante (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'Boeing', 'Airbus')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año_fabricacion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capacidad_asientos_total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configuracion_asientos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'16 Primera, 30 Ejecutiva, 134 Económica')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edad_aeronave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-estado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(activa, en mantenimiento, retirada)</a:t>
            </a:r>
          </a:p>
          <a:p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ángulo 9"/>
          <p:cNvSpPr/>
          <p:nvPr/>
        </p:nvSpPr>
        <p:spPr>
          <a:xfrm>
            <a:off x="7134225" y="3981450"/>
            <a:ext cx="4486274" cy="2371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200" dirty="0">
                <a:latin typeface="Arial" panose="020B0604020202020204" pitchFamily="34" charset="0"/>
                <a:cs typeface="Arial" panose="020B0604020202020204" pitchFamily="34" charset="0"/>
              </a:rPr>
              <a:t> DIM_CANAL_VENTAS </a:t>
            </a:r>
            <a:r>
              <a:rPr lang="es-A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🛒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canal_ventas_key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nombre_canal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tipo_canal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(Web, Agencia de Viajes,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Call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Center,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Kiosko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Aeropuerto, App Móvil)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proveedor_servicios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'Expedia', 'Booking.com', 'Directo')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comision_pagada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(porcentaje)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categoria_canal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(Directo, Indirecto)</a:t>
            </a: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ángulo 10"/>
          <p:cNvSpPr/>
          <p:nvPr/>
        </p:nvSpPr>
        <p:spPr>
          <a:xfrm>
            <a:off x="142875" y="3971922"/>
            <a:ext cx="4486274" cy="238125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DIM_CLASE_SERVICIO </a:t>
            </a:r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💺</a:t>
            </a: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clase_servicio_key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nombre_clase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-tipo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Primera, Ejecutiva, Premium Económica, Económica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descripcion_servicio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amenidades_incluidas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4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prioridad_embarque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ángulo 11"/>
          <p:cNvSpPr/>
          <p:nvPr/>
        </p:nvSpPr>
        <p:spPr>
          <a:xfrm>
            <a:off x="7134225" y="1371598"/>
            <a:ext cx="4486274" cy="23717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AR" sz="1200" dirty="0">
                <a:latin typeface="Arial" panose="020B0604020202020204" pitchFamily="34" charset="0"/>
                <a:cs typeface="Arial" panose="020B0604020202020204" pitchFamily="34" charset="0"/>
              </a:rPr>
              <a:t>DIM_BASE_TARIFA </a:t>
            </a:r>
            <a:r>
              <a:rPr lang="es-AR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💰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base_tarifa_key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codigo_tarifa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'Y', 'B', 'M')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tipo_tarifa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ej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: 'Sin restricciones', 'Compra anticipada 21 días')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restricciones (texto descriptivo)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penalidades_cambio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(monto o porcentaje)</a:t>
            </a: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reembolsable (Sí/No)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dias_anticipacion_requeridos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promocion_especial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(Si es parte de una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promo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estadia_minima_requerida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estadia_maxima_permitida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Esta 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dimensión es crucial para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revenue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 y </a:t>
            </a:r>
            <a:r>
              <a:rPr lang="es-ES" sz="12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pricing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s-ES" sz="1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31834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271" y="1604749"/>
            <a:ext cx="3096057" cy="305795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Rectángulo 2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3319462" y="266700"/>
            <a:ext cx="5362576" cy="67230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RESUMEN SECCIÓN</a:t>
            </a:r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6276975" y="2185774"/>
            <a:ext cx="5467350" cy="33239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/>
              <a:t>• Mini-dimensiones → separan lo que cambia de lo que es estable</a:t>
            </a:r>
          </a:p>
          <a:p>
            <a:r>
              <a:rPr lang="es-ES" sz="1400" dirty="0"/>
              <a:t>  - DIM_PASAJERO: grande, estable</a:t>
            </a:r>
          </a:p>
          <a:p>
            <a:r>
              <a:rPr lang="es-ES" sz="1400" dirty="0"/>
              <a:t>  - DIM_PERFIL_PASAJERO: pequeña, variable</a:t>
            </a:r>
          </a:p>
          <a:p>
            <a:endParaRPr lang="es-ES" sz="1400" dirty="0"/>
          </a:p>
          <a:p>
            <a:r>
              <a:rPr lang="es-ES" sz="1400" dirty="0"/>
              <a:t>• Dimensiones de rol → una tabla, múltiples significados</a:t>
            </a:r>
          </a:p>
          <a:p>
            <a:r>
              <a:rPr lang="es-ES" sz="1400" dirty="0"/>
              <a:t>  - DIM_AEROPUERTO: origen, destino, </a:t>
            </a:r>
            <a:r>
              <a:rPr lang="es-ES" sz="1400" dirty="0" err="1"/>
              <a:t>origen_viaje</a:t>
            </a:r>
            <a:r>
              <a:rPr lang="es-ES" sz="1400" dirty="0"/>
              <a:t>, </a:t>
            </a:r>
            <a:r>
              <a:rPr lang="es-ES" sz="1400" dirty="0" err="1"/>
              <a:t>destino_viaje</a:t>
            </a:r>
            <a:endParaRPr lang="es-ES" sz="1400" dirty="0"/>
          </a:p>
          <a:p>
            <a:endParaRPr lang="es-ES" sz="1400" dirty="0"/>
          </a:p>
          <a:p>
            <a:r>
              <a:rPr lang="es-ES" sz="1400" dirty="0"/>
              <a:t>• Granularidad clara → una fila por pase de abordaje</a:t>
            </a:r>
          </a:p>
          <a:p>
            <a:r>
              <a:rPr lang="es-ES" sz="1400" dirty="0"/>
              <a:t>  - Define qué hechos se pueden medir</a:t>
            </a:r>
          </a:p>
          <a:p>
            <a:endParaRPr lang="es-ES" sz="1400" dirty="0"/>
          </a:p>
          <a:p>
            <a:r>
              <a:rPr lang="es-ES" sz="1400" dirty="0"/>
              <a:t>• Dimensiones conformadas → garantizan integración</a:t>
            </a:r>
          </a:p>
          <a:p>
            <a:r>
              <a:rPr lang="es-ES" sz="1400" dirty="0"/>
              <a:t>  - Misma DIM_FECHA y DIM_AEROPUERTO en todos los procesos</a:t>
            </a:r>
            <a:endParaRPr lang="es-AR" sz="1400" dirty="0"/>
          </a:p>
        </p:txBody>
      </p:sp>
      <p:sp>
        <p:nvSpPr>
          <p:cNvPr id="7" name="Rectángulo 6"/>
          <p:cNvSpPr/>
          <p:nvPr/>
        </p:nvSpPr>
        <p:spPr>
          <a:xfrm>
            <a:off x="781049" y="3724275"/>
            <a:ext cx="1019175" cy="6858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AR" sz="900" dirty="0" err="1" smtClean="0"/>
              <a:t>s</a:t>
            </a:r>
            <a:r>
              <a:rPr lang="es-AR" sz="900" b="1" spc="50" dirty="0" err="1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Dimensiones</a:t>
            </a:r>
            <a:r>
              <a:rPr lang="es-AR" sz="9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</a:t>
            </a:r>
          </a:p>
          <a:p>
            <a:pPr algn="ctr"/>
            <a:r>
              <a:rPr lang="es-AR" sz="900" b="1" spc="50" dirty="0" smtClean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de Rol</a:t>
            </a:r>
            <a:endParaRPr lang="es-AR" sz="900" dirty="0"/>
          </a:p>
        </p:txBody>
      </p:sp>
      <p:sp>
        <p:nvSpPr>
          <p:cNvPr id="8" name="Rectángulo 7"/>
          <p:cNvSpPr/>
          <p:nvPr/>
        </p:nvSpPr>
        <p:spPr>
          <a:xfrm>
            <a:off x="1771648" y="3681412"/>
            <a:ext cx="36000" cy="7715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9" name="CuadroTexto 8"/>
          <p:cNvSpPr txBox="1"/>
          <p:nvPr/>
        </p:nvSpPr>
        <p:spPr>
          <a:xfrm>
            <a:off x="161924" y="5002803"/>
            <a:ext cx="4924425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El cubo representa los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pilares del diseño dimensional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mini-dimensiones, dimensiones de rol, granularidad clara y conformidad.</a:t>
            </a:r>
            <a:b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Cada cara refleja un principio que mantiene al Data </a:t>
            </a:r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Warehouse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b="1" dirty="0">
                <a:latin typeface="Arial" panose="020B0604020202020204" pitchFamily="34" charset="0"/>
                <a:cs typeface="Arial" panose="020B0604020202020204" pitchFamily="34" charset="0"/>
              </a:rPr>
              <a:t>integrado, eficiente y escalable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25966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181225" y="266700"/>
            <a:ext cx="7067549" cy="67230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PROBLEMAS EN LOS VIAJES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95250" y="1409700"/>
            <a:ext cx="5762625" cy="5076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A dónde van realmente nuestros pasajeros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Con el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grano a nivel de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segmento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, es casi imposible responderla correctamente.</a:t>
            </a:r>
          </a:p>
          <a:p>
            <a:endParaRPr lang="es-E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¿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Por qué es difícil?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Juan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compra un boleto y toma estos vuelos:</a:t>
            </a:r>
          </a:p>
          <a:p>
            <a:pPr fontAlgn="base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Segmento 1: SFO → DEN (salida 11:00 AM, llegada 2:00 PM)</a:t>
            </a:r>
          </a:p>
          <a:p>
            <a:pPr fontAlgn="base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Segmento 2: DEN → MSP (salida 4:00 PM, llegada 7:00 PM)</a:t>
            </a:r>
          </a:p>
          <a:p>
            <a:endParaRPr lang="es-E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Pregunta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: ¿Cuál es el viaje REAL de Juan?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¿Es SFO → DEN? No, claramente Denver es solo una escala.</a:t>
            </a:r>
          </a:p>
          <a:p>
            <a:pPr fontAlgn="base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¿Es DEN → MSP? No, Juan no empezó su viaje en Denver.</a:t>
            </a:r>
          </a:p>
          <a:p>
            <a:pPr fontAlgn="base"/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¿Es SFO → MSP?  ¡Sí! Este es el viaje real que Juan quería hacer.</a:t>
            </a:r>
          </a:p>
          <a:p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096000" y="1409700"/>
            <a:ext cx="5762625" cy="39703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Los Desafíos Técnicos: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-Itinerarios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circulares: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 mayoría de los itinerarios completos empiezan y terminan en el mismo aeropuerto (viajes redondos). </a:t>
            </a: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-Identificar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destinos vs. escalas: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¿Cómo diferenciamos una escala técnica de 2 horas de un destino significativo?</a:t>
            </a: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-Procesamiento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complejo en cada </a:t>
            </a:r>
            <a:r>
              <a:rPr lang="es-ES" sz="1400" b="1" dirty="0" err="1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Si dejamos esto para que lo resuelvan las aplicaciones de BI, cada analista tendría que escribir lógica compleja para:</a:t>
            </a:r>
          </a:p>
          <a:p>
            <a:pPr lvl="1"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Recuperar todos los segmentos de un viaje</a:t>
            </a:r>
          </a:p>
          <a:p>
            <a:pPr lvl="1"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Ordenarlos por secuencia</a:t>
            </a:r>
          </a:p>
          <a:p>
            <a:pPr lvl="1"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Identificar paradas prolongadas</a:t>
            </a:r>
          </a:p>
          <a:p>
            <a:pPr lvl="1" fontAlgn="base"/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Determinar origen y destino reales</a:t>
            </a: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-Usuarios 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no técnicos no pueden hacerlo: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La persona de marketing que solo sabe usar herramientas de BI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point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-and-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click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no puede escribir esta lógica.</a:t>
            </a:r>
          </a:p>
          <a:p>
            <a:pPr fontAlgn="base"/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-Inconsistencia</a:t>
            </a:r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Diferentes aplicaciones implementarían la lógica de manera 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diferente.</a:t>
            </a:r>
          </a:p>
          <a:p>
            <a:pPr fontAlgn="base"/>
            <a:endParaRPr lang="es-ES" sz="1400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95999" y="5610225"/>
            <a:ext cx="5762625" cy="86400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ES" sz="1400" b="1" dirty="0">
                <a:latin typeface="Arial" panose="020B0604020202020204" pitchFamily="34" charset="0"/>
                <a:cs typeface="Arial" panose="020B0604020202020204" pitchFamily="34" charset="0"/>
              </a:rPr>
              <a:t>Principio Fundamental de Kimball</a:t>
            </a:r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s-ES" sz="14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complejidad debe resolverse en el ETL, NO en la capa de reportes.</a:t>
            </a:r>
          </a:p>
          <a:p>
            <a:r>
              <a:rPr lang="es-ES" dirty="0"/>
              <a:t/>
            </a:r>
            <a:br>
              <a:rPr lang="es-ES" dirty="0"/>
            </a:b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79882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¿QUÉ SON LOS VIAJES EN DW/BI?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9267" y="2170045"/>
            <a:ext cx="11229353" cy="660400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s-AR" dirty="0" smtClean="0"/>
              <a:t>VIAJE:</a:t>
            </a:r>
            <a:br>
              <a:rPr lang="es-AR" dirty="0" smtClean="0"/>
            </a:br>
            <a:r>
              <a:rPr lang="es-AR" dirty="0" smtClean="0"/>
              <a:t>una persona o cosa se traslada de un punto a otro. A veces con escalas de por medio.</a:t>
            </a:r>
          </a:p>
        </p:txBody>
      </p:sp>
      <p:sp>
        <p:nvSpPr>
          <p:cNvPr id="4" name="CuadroTexto 3"/>
          <p:cNvSpPr txBox="1"/>
          <p:nvPr/>
        </p:nvSpPr>
        <p:spPr>
          <a:xfrm>
            <a:off x="2404534" y="3128966"/>
            <a:ext cx="9660466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ES" dirty="0"/>
              <a:t>Aunque suena simple, este concepto es absolutamente fundamental para muchas industrias:</a:t>
            </a:r>
            <a:endParaRPr lang="es-ES" b="1" dirty="0" smtClean="0"/>
          </a:p>
          <a:p>
            <a:pPr fontAlgn="base"/>
            <a:r>
              <a:rPr lang="es-ES" b="1" dirty="0" smtClean="0"/>
              <a:t>→Aerolíneas:</a:t>
            </a:r>
            <a:r>
              <a:rPr lang="es-ES" dirty="0" smtClean="0"/>
              <a:t> Transportan pasajeros entre aeropuertos</a:t>
            </a:r>
          </a:p>
          <a:p>
            <a:pPr fontAlgn="base"/>
            <a:r>
              <a:rPr lang="es-ES" b="1" dirty="0" smtClean="0"/>
              <a:t>→Logística y Carga:</a:t>
            </a:r>
            <a:r>
              <a:rPr lang="es-ES" dirty="0" smtClean="0"/>
              <a:t> Mueven paquetes y mercancías</a:t>
            </a:r>
          </a:p>
          <a:p>
            <a:pPr fontAlgn="base"/>
            <a:r>
              <a:rPr lang="es-ES" b="1" dirty="0" smtClean="0"/>
              <a:t>→Telecomunicaciones:</a:t>
            </a:r>
            <a:r>
              <a:rPr lang="es-ES" dirty="0" smtClean="0"/>
              <a:t> Las llamadas 'viajan' a través de redes telefónicas entre números de origen y destino</a:t>
            </a:r>
          </a:p>
          <a:p>
            <a:pPr fontAlgn="base"/>
            <a:r>
              <a:rPr lang="es-ES" b="1" dirty="0" smtClean="0"/>
              <a:t>→Transporte marítimo:</a:t>
            </a:r>
            <a:r>
              <a:rPr lang="es-ES" dirty="0" smtClean="0"/>
              <a:t> Barcos que llevan contenedores entre puertos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59267" y="5458812"/>
            <a:ext cx="7112000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/>
              <a:t>Lo interesante aquí es que </a:t>
            </a:r>
            <a:r>
              <a:rPr lang="es-ES" b="1" dirty="0" smtClean="0"/>
              <a:t>los principios de diseño dimensional que vamos a ver son aplicables a todas estas industrias</a:t>
            </a:r>
            <a:r>
              <a:rPr lang="es-ES" dirty="0" smtClean="0"/>
              <a:t>. No se limitan solo a aerolíneas.</a:t>
            </a:r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134912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143001" y="235347"/>
            <a:ext cx="9553574" cy="67230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dirty="0" smtClean="0"/>
              <a:t>DIMENSIONES ADICIONALES DE VIAJE</a:t>
            </a:r>
            <a:endParaRPr lang="es-AR" dirty="0"/>
          </a:p>
        </p:txBody>
      </p:sp>
      <p:sp>
        <p:nvSpPr>
          <p:cNvPr id="8" name="CuadroTexto 7"/>
          <p:cNvSpPr txBox="1"/>
          <p:nvPr/>
        </p:nvSpPr>
        <p:spPr>
          <a:xfrm>
            <a:off x="6496050" y="5781675"/>
            <a:ext cx="5257800" cy="377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AR" dirty="0"/>
          </a:p>
        </p:txBody>
      </p:sp>
      <p:sp>
        <p:nvSpPr>
          <p:cNvPr id="10" name="CuadroTexto 9"/>
          <p:cNvSpPr txBox="1"/>
          <p:nvPr/>
        </p:nvSpPr>
        <p:spPr>
          <a:xfrm>
            <a:off x="133350" y="1448038"/>
            <a:ext cx="5619750" cy="332398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• Se agregan dos dimensiones de rol nuevas al hecho de segmentos: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  -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aeropuerto_origen_viaje_key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  -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aeropuerto_destino_viaje_key</a:t>
            </a:r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• No reemplazan a las existentes, solo agregan contexto.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• Determinadas en el ETL: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   Ordenar los segmentos del boleto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   Detectar paradas &gt; 4 h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   Definir origen y destino reales del viaje</a:t>
            </a:r>
          </a:p>
          <a:p>
            <a:endParaRPr lang="es-ES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• Ejemplo: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  SFO → DEN → MSP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  →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Origen_viaje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= SFO</a:t>
            </a:r>
          </a:p>
          <a:p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  → </a:t>
            </a:r>
            <a:r>
              <a:rPr lang="es-ES" sz="1400" dirty="0" err="1">
                <a:latin typeface="Arial" panose="020B0604020202020204" pitchFamily="34" charset="0"/>
                <a:cs typeface="Arial" panose="020B0604020202020204" pitchFamily="34" charset="0"/>
              </a:rPr>
              <a:t>Destino_viaje</a:t>
            </a:r>
            <a:r>
              <a:rPr lang="es-ES" sz="1400" dirty="0">
                <a:latin typeface="Arial" panose="020B0604020202020204" pitchFamily="34" charset="0"/>
                <a:cs typeface="Arial" panose="020B0604020202020204" pitchFamily="34" charset="0"/>
              </a:rPr>
              <a:t> = MSP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CuadroTexto 11"/>
          <p:cNvSpPr txBox="1"/>
          <p:nvPr/>
        </p:nvSpPr>
        <p:spPr>
          <a:xfrm>
            <a:off x="133350" y="4996845"/>
            <a:ext cx="11620500" cy="156966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Beneficios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de esta Solución:</a:t>
            </a:r>
          </a:p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1-Query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simple:</a:t>
            </a:r>
          </a:p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2-Usuarios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no técnicos pueden usarlo: Solo necesitan arrastrar y soltar campos en su herramienta de BI</a:t>
            </a:r>
          </a:p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3-Se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calcula UNA VEZ: En el ETL, no en cada </a:t>
            </a:r>
            <a:r>
              <a:rPr lang="es-ES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4-Consistencia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garantizada: Todos los reportes usan la misma lógica</a:t>
            </a:r>
          </a:p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5-Mantiene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granularidad de segmento: No perdemos detalle, solo agregamos contexto</a:t>
            </a:r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ángulo redondeado 13"/>
          <p:cNvSpPr/>
          <p:nvPr/>
        </p:nvSpPr>
        <p:spPr>
          <a:xfrm>
            <a:off x="7486650" y="1408167"/>
            <a:ext cx="2705100" cy="6188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ETL</a:t>
            </a:r>
            <a:endParaRPr lang="es-AR" dirty="0"/>
          </a:p>
        </p:txBody>
      </p:sp>
      <p:sp>
        <p:nvSpPr>
          <p:cNvPr id="15" name="Rectángulo redondeado 14"/>
          <p:cNvSpPr/>
          <p:nvPr/>
        </p:nvSpPr>
        <p:spPr>
          <a:xfrm>
            <a:off x="7286625" y="2671987"/>
            <a:ext cx="3105150" cy="756000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fontAlgn="base"/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aeropuerto_origen_viaje_key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fontAlgn="base"/>
            <a:r>
              <a:rPr lang="es-ES" sz="1600" dirty="0" err="1">
                <a:latin typeface="Arial" panose="020B0604020202020204" pitchFamily="34" charset="0"/>
                <a:cs typeface="Arial" panose="020B0604020202020204" pitchFamily="34" charset="0"/>
              </a:rPr>
              <a:t>aeropuerto_destino_viaje_key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endParaRPr lang="es-AR" dirty="0"/>
          </a:p>
        </p:txBody>
      </p:sp>
      <p:sp>
        <p:nvSpPr>
          <p:cNvPr id="16" name="Rectángulo redondeado 15"/>
          <p:cNvSpPr/>
          <p:nvPr/>
        </p:nvSpPr>
        <p:spPr>
          <a:xfrm>
            <a:off x="7472361" y="4041784"/>
            <a:ext cx="2705100" cy="618887"/>
          </a:xfrm>
          <a:prstGeom prst="round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TABLA DE HECHOS</a:t>
            </a:r>
            <a:endParaRPr lang="es-AR" dirty="0"/>
          </a:p>
        </p:txBody>
      </p:sp>
      <p:sp>
        <p:nvSpPr>
          <p:cNvPr id="17" name="Flecha abajo 16"/>
          <p:cNvSpPr/>
          <p:nvPr/>
        </p:nvSpPr>
        <p:spPr>
          <a:xfrm>
            <a:off x="8524874" y="2130665"/>
            <a:ext cx="600075" cy="410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8" name="Flecha abajo 17"/>
          <p:cNvSpPr/>
          <p:nvPr/>
        </p:nvSpPr>
        <p:spPr>
          <a:xfrm>
            <a:off x="8524874" y="3527877"/>
            <a:ext cx="600075" cy="410295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2359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143001" y="235347"/>
            <a:ext cx="9553574" cy="67230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800" dirty="0" smtClean="0"/>
              <a:t>COMBINANDO DIMENSIONES CORRELACIONADAS</a:t>
            </a:r>
            <a:endParaRPr lang="es-AR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667499" y="1457325"/>
            <a:ext cx="4962525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• Regla general: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 – Si hay relación muchos a muchos, mantener dimensiones separadas.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 – Ejemplo: DIM_PASAJERO ↔ DIM_AERONAVE → deben ser independientes.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• Excepcionalmente, pueden combinarse si: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 1-Volumen pequeño → docenas o cientos de filas.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 2-Atributos nuevos solo tienen sentido juntos.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 3-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Alta correlación → negocio los percibe como una sola unidad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200" i="1" dirty="0" smtClean="0">
                <a:latin typeface="Arial" panose="020B0604020202020204" pitchFamily="34" charset="0"/>
                <a:cs typeface="Arial" panose="020B0604020202020204" pitchFamily="34" charset="0"/>
              </a:rPr>
              <a:t>(Es </a:t>
            </a:r>
            <a:r>
              <a:rPr lang="es-ES" sz="1200" i="1" dirty="0">
                <a:latin typeface="Arial" panose="020B0604020202020204" pitchFamily="34" charset="0"/>
                <a:cs typeface="Arial" panose="020B0604020202020204" pitchFamily="34" charset="0"/>
              </a:rPr>
              <a:t>una excepción, no la regla.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Normalmente las dimensiones deben mantenerse </a:t>
            </a:r>
            <a:r>
              <a:rPr lang="es-ES" sz="1200" dirty="0" smtClean="0">
                <a:latin typeface="Arial" panose="020B0604020202020204" pitchFamily="34" charset="0"/>
                <a:cs typeface="Arial" panose="020B0604020202020204" pitchFamily="34" charset="0"/>
              </a:rPr>
              <a:t>separadas)</a:t>
            </a: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198" y="2069957"/>
            <a:ext cx="4686954" cy="2191056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428625" y="6325285"/>
            <a:ext cx="109823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400" dirty="0">
                <a:latin typeface="Arial" panose="020B0604020202020204" pitchFamily="34" charset="0"/>
              </a:rPr>
              <a:t>Veamos dos ejemplos del caso de aerolíneas donde combinar dimensiones es la solución correcta</a:t>
            </a:r>
            <a:r>
              <a:rPr lang="es-ES" sz="1400" dirty="0" smtClean="0">
                <a:latin typeface="Arial" panose="020B0604020202020204" pitchFamily="34" charset="0"/>
              </a:rPr>
              <a:t>.</a:t>
            </a:r>
            <a:endParaRPr lang="es-AR" sz="1400" dirty="0"/>
          </a:p>
        </p:txBody>
      </p:sp>
    </p:spTree>
    <p:extLst>
      <p:ext uri="{BB962C8B-B14F-4D97-AF65-F5344CB8AC3E}">
        <p14:creationId xmlns:p14="http://schemas.microsoft.com/office/powerpoint/2010/main" val="35756469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1143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571626" y="235347"/>
            <a:ext cx="9553574" cy="67230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800" dirty="0" smtClean="0"/>
              <a:t>CASO 1- CLASE DE SERVICIO COMBINADA</a:t>
            </a:r>
            <a:endParaRPr lang="es-AR" sz="2800" dirty="0"/>
          </a:p>
        </p:txBody>
      </p:sp>
      <p:sp>
        <p:nvSpPr>
          <p:cNvPr id="4" name="Rectángulo 3"/>
          <p:cNvSpPr/>
          <p:nvPr/>
        </p:nvSpPr>
        <p:spPr>
          <a:xfrm>
            <a:off x="6677025" y="1378347"/>
            <a:ext cx="5048250" cy="52014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• Problema: Marketing necesita analizar: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 – Clase comprada vs. clase volada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 – Detectar mejoras o degradaciones</a:t>
            </a:r>
          </a:p>
          <a:p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• Opción tradicional: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 – 3 dimensiones separadas → lógica compleja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 – Múltiples claves foráneas en la tabla de hechos</a:t>
            </a:r>
          </a:p>
          <a:p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• Solución (elegida):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 – Una sola DIM_CLASE_SERVICIO (16 filas)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 – Contiene combinación de ambas clases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 – Incluye indicador </a:t>
            </a:r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pre calculado: 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Mejora / Degradación / Sin cambio</a:t>
            </a:r>
          </a:p>
          <a:p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• Ventajas: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 -Solo 1 clave foránea en la tabla de hechos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 -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simples y consistentes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 -Volumen pequeño y fácil mantenimiento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 -Atributo “Grupo Comprada–Volada” da contexto natural</a:t>
            </a: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924" y="1378347"/>
            <a:ext cx="5716452" cy="5201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721151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907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638426" y="67866"/>
            <a:ext cx="9553574" cy="67230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800" dirty="0" smtClean="0"/>
              <a:t>CASO 2- RUTA DE PAR DE CIUDADES</a:t>
            </a:r>
            <a:endParaRPr lang="es-AR" sz="2800" dirty="0"/>
          </a:p>
        </p:txBody>
      </p:sp>
      <p:sp>
        <p:nvSpPr>
          <p:cNvPr id="4" name="CuadroTexto 3"/>
          <p:cNvSpPr txBox="1"/>
          <p:nvPr/>
        </p:nvSpPr>
        <p:spPr>
          <a:xfrm>
            <a:off x="6096000" y="997347"/>
            <a:ext cx="5962649" cy="553997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• Necesidad del negocio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Analizar vuelos entre pares de ciudades, sin importar la dirección.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 – Ejemplos: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  • “¿Cuántos vuelos hay entre SFO y DEN?”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  • “¿Cuál es la distancia promedio por ruta?”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  • “¿Es doméstica o internacional?”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• Problemas con dimensiones separadas: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-Consultas complejas para rutas bidireccionales.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-Etiquetas inconsistentes entre aplicaciones.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-Atributos (distancia, tipo de ruta) dependen del par, no del aeropuerto individual.</a:t>
            </a:r>
          </a:p>
          <a:p>
            <a:endParaRPr lang="es-E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Solución (bloque destacado):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→Crear DIM_RUTA_PAR_CIUDADES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 – No reemplaza origen/destino, los complementa.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 – Contiene atributos propios de la ruta: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  • Código ruta: “SFO–DEN”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  • Distancia millas/km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  • Tipo (Doméstica / Internacional)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  • Región (Transatlántica, Transpacífica, etc.)</a:t>
            </a:r>
          </a:p>
          <a:p>
            <a:r>
              <a:rPr lang="es-ES" sz="1600" dirty="0">
                <a:latin typeface="Arial" panose="020B0604020202020204" pitchFamily="34" charset="0"/>
                <a:cs typeface="Arial" panose="020B0604020202020204" pitchFamily="34" charset="0"/>
              </a:rPr>
              <a:t> – Define una representación única y consistente </a:t>
            </a:r>
            <a:r>
              <a:rPr lang="es-ES" dirty="0"/>
              <a:t>del par.</a:t>
            </a:r>
            <a:endParaRPr lang="es-A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308" y="997347"/>
            <a:ext cx="5292042" cy="3238952"/>
          </a:xfrm>
          <a:prstGeom prst="rect">
            <a:avLst/>
          </a:prstGeom>
        </p:spPr>
      </p:pic>
      <p:sp>
        <p:nvSpPr>
          <p:cNvPr id="6" name="Rectángulo 5"/>
          <p:cNvSpPr/>
          <p:nvPr/>
        </p:nvSpPr>
        <p:spPr>
          <a:xfrm>
            <a:off x="175308" y="4493474"/>
            <a:ext cx="5625417" cy="2031325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Ventajas: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-Etiquetas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estandarizadas: Todos los reportes usan 'BOS-JFK', no etiquetas inventadas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-Distancia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pre-calculada: No hay que calcularla en cada </a:t>
            </a:r>
            <a:r>
              <a:rPr lang="es-AR" sz="1400" dirty="0" err="1">
                <a:latin typeface="Arial" panose="020B0604020202020204" pitchFamily="34" charset="0"/>
                <a:cs typeface="Arial" panose="020B0604020202020204" pitchFamily="34" charset="0"/>
              </a:rPr>
              <a:t>query</a:t>
            </a:r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-Clasificaciones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listas: Doméstico/Internacional, Oceánico, Rangos de distancia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-Análisis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bidireccional fácil: Un campo para filtrar ambas direcciones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-Atributos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tienen hogar natural: La distancia 'vive' en la dimensión de ruta</a:t>
            </a:r>
          </a:p>
        </p:txBody>
      </p:sp>
    </p:spTree>
    <p:extLst>
      <p:ext uri="{BB962C8B-B14F-4D97-AF65-F5344CB8AC3E}">
        <p14:creationId xmlns:p14="http://schemas.microsoft.com/office/powerpoint/2010/main" val="22563889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5943600" y="2010966"/>
            <a:ext cx="60960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Cuándo combinar dimensiones :</a:t>
            </a:r>
          </a:p>
          <a:p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-Volumen extremadamente pequeño (decenas/cientos de filas)</a:t>
            </a:r>
          </a:p>
          <a:p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-Necesitas atributos que dependen de la combinación</a:t>
            </a:r>
          </a:p>
          <a:p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-Dimensiones altamente correlacionadas</a:t>
            </a:r>
          </a:p>
          <a:p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-Mejora significativa en usabilidad para usuarios de negocio</a:t>
            </a:r>
          </a:p>
          <a:p>
            <a:endParaRPr lang="es-A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Combinar:</a:t>
            </a:r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Clase Comprada + Clase Volada = 16 filas + indicador de mejora</a:t>
            </a:r>
          </a:p>
          <a:p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Origen + Destino (en </a:t>
            </a:r>
            <a:r>
              <a:rPr lang="es-AR" sz="16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dim_ruta</a:t>
            </a:r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) = miles de filas + distancia y tipo</a:t>
            </a:r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Rectángulo 2"/>
          <p:cNvSpPr/>
          <p:nvPr/>
        </p:nvSpPr>
        <p:spPr>
          <a:xfrm>
            <a:off x="95250" y="2010966"/>
            <a:ext cx="5362575" cy="304698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Cuándo NO combinar (la mayoría de los casos):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-Volumen 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grande (miles o millones de filas potenciales)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-Relación 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muchos-a-muchos verdadera sin correlación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-Las 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dimensiones son independientes conceptualmente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-No 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hay atributos adicionales que dependan de la combinación</a:t>
            </a:r>
          </a:p>
          <a:p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No Combinar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Pasajero + Aeronave = millones × cientos = explosión combinatoria sin sentido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Fecha + Aeropuerto = no hay atributos que dependan de la combinación</a:t>
            </a:r>
          </a:p>
        </p:txBody>
      </p:sp>
      <p:sp>
        <p:nvSpPr>
          <p:cNvPr id="4" name="Rectángulo 3"/>
          <p:cNvSpPr/>
          <p:nvPr/>
        </p:nvSpPr>
        <p:spPr>
          <a:xfrm>
            <a:off x="0" y="0"/>
            <a:ext cx="12192000" cy="907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5" name="Título 1"/>
          <p:cNvSpPr txBox="1">
            <a:spLocks/>
          </p:cNvSpPr>
          <p:nvPr/>
        </p:nvSpPr>
        <p:spPr>
          <a:xfrm>
            <a:off x="2638426" y="67866"/>
            <a:ext cx="5010149" cy="67230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800" dirty="0" smtClean="0"/>
              <a:t>RESUMEN DE CONCEPTOS</a:t>
            </a:r>
            <a:endParaRPr lang="es-AR" sz="2800" dirty="0"/>
          </a:p>
        </p:txBody>
      </p:sp>
    </p:spTree>
    <p:extLst>
      <p:ext uri="{BB962C8B-B14F-4D97-AF65-F5344CB8AC3E}">
        <p14:creationId xmlns:p14="http://schemas.microsoft.com/office/powerpoint/2010/main" val="310578185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907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638426" y="67866"/>
            <a:ext cx="6848474" cy="67230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800" dirty="0" smtClean="0"/>
              <a:t>CONSIDERACIONES INTERNACIONALES</a:t>
            </a:r>
            <a:endParaRPr lang="es-AR" sz="2800" dirty="0"/>
          </a:p>
        </p:txBody>
      </p:sp>
      <p:sp>
        <p:nvSpPr>
          <p:cNvPr id="4" name="Rectángulo 3"/>
          <p:cNvSpPr/>
          <p:nvPr/>
        </p:nvSpPr>
        <p:spPr>
          <a:xfrm>
            <a:off x="2862263" y="1083945"/>
            <a:ext cx="6096000" cy="147732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Las aerolíneas son inherentemente negocios globales:</a:t>
            </a:r>
          </a:p>
          <a:p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-Vuelan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 múltiples países</a:t>
            </a:r>
          </a:p>
          <a:p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-Operan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en diferentes zonas horarias</a:t>
            </a:r>
          </a:p>
          <a:p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-Sirven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a clientes de diferentes culturas e idiomas</a:t>
            </a:r>
          </a:p>
          <a:p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-Deben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cumplir con regulaciones </a:t>
            </a:r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locales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Rectángulo 4"/>
          <p:cNvSpPr/>
          <p:nvPr/>
        </p:nvSpPr>
        <p:spPr>
          <a:xfrm>
            <a:off x="2862263" y="3457992"/>
            <a:ext cx="6096000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-Fecha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y Hora en Múltiples Zonas Horarias</a:t>
            </a:r>
          </a:p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¿Cuándo ocurrió realmente un evento?</a:t>
            </a:r>
          </a:p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¿Hora local o hora estándar?</a:t>
            </a:r>
          </a:p>
          <a:p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-Calendarios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Específicos por País</a:t>
            </a:r>
          </a:p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Diferentes feriados</a:t>
            </a:r>
          </a:p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Diferentes definiciones de 'temporada alta'</a:t>
            </a:r>
          </a:p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Múltiples sistemas calendarios</a:t>
            </a:r>
          </a:p>
          <a:p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-Resumen </a:t>
            </a:r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de Localización</a:t>
            </a:r>
          </a:p>
          <a:p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Multimoneda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dirty="0" err="1">
                <a:latin typeface="Arial" panose="020B0604020202020204" pitchFamily="34" charset="0"/>
                <a:cs typeface="Arial" panose="020B0604020202020204" pitchFamily="34" charset="0"/>
              </a:rPr>
              <a:t>Multiidioma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Interfaces de usuario localizadas</a:t>
            </a:r>
          </a:p>
        </p:txBody>
      </p:sp>
      <p:sp>
        <p:nvSpPr>
          <p:cNvPr id="6" name="Flecha abajo 5"/>
          <p:cNvSpPr/>
          <p:nvPr/>
        </p:nvSpPr>
        <p:spPr>
          <a:xfrm>
            <a:off x="5114925" y="2696895"/>
            <a:ext cx="1047750" cy="6235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793094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907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2638425" y="67866"/>
            <a:ext cx="7644261" cy="67230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800" dirty="0" smtClean="0"/>
              <a:t>EL PROBLEMA DE LAS ZONAS HORARIAS</a:t>
            </a:r>
            <a:endParaRPr lang="es-AR" sz="2800" dirty="0"/>
          </a:p>
        </p:txBody>
      </p:sp>
      <p:sp>
        <p:nvSpPr>
          <p:cNvPr id="4" name="Rectángulo 3"/>
          <p:cNvSpPr/>
          <p:nvPr/>
        </p:nvSpPr>
        <p:spPr>
          <a:xfrm>
            <a:off x="5743575" y="1257560"/>
            <a:ext cx="6096000" cy="4770537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• En un entorno global, surge una pregunta clave: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 ¿Qué hora y fecha registramos?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 – Hora local del aeropuerto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 – Hora de la sede corporativa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 – Hora </a:t>
            </a:r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UTC (estándar 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internacional)</a:t>
            </a:r>
          </a:p>
          <a:p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• Ejemplo: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 Vuelo sale de SFO a las 23:00 (hora local)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  = 02:00 en Atlanta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  = 06:00 UTC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 ¿Cuál es la “hora real” del evento?</a:t>
            </a:r>
          </a:p>
          <a:p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La realidad: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• No existen solo 24 zonas horarias: hay más de 40 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offsets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distintos.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• Algunos tienen medias horas o cuartos de hora (India, Nepal, Islas Chatham).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• Horario de verano no es universal ni simultáneo.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• Los 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offsets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pueden cambiar por política o geografía.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827" y="1423194"/>
            <a:ext cx="5439246" cy="4439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0929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1"/>
            <a:ext cx="12192000" cy="74017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1557337" y="-113649"/>
            <a:ext cx="9077325" cy="67230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800" dirty="0" smtClean="0"/>
              <a:t>SOLUCIÓN: FECHAS Y HORAS LOCALES Y ESTÁNDAR</a:t>
            </a:r>
            <a:endParaRPr lang="es-AR" sz="2800" dirty="0"/>
          </a:p>
        </p:txBody>
      </p:sp>
      <p:sp>
        <p:nvSpPr>
          <p:cNvPr id="9" name="Rectángulo 8"/>
          <p:cNvSpPr/>
          <p:nvPr/>
        </p:nvSpPr>
        <p:spPr>
          <a:xfrm>
            <a:off x="5848350" y="853823"/>
            <a:ext cx="6096000" cy="563231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• En un entorno global, necesitamos ambas perspectivas temporales: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 – Tiempo Local: análisis operativo (por aeropuerto, hora pico, retrasos).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 – Tiempo UTC (GMT): análisis global y secuencia real de eventos.</a:t>
            </a:r>
          </a:p>
          <a:p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• El hecho de vuelo incluye claves de fecha y hora duplicadas para cada rol: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 – fecha_salida_local_key, fecha_salida_utc_key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 – hora_salida_local_key, hora_salida_utc_key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 – fecha_llegada_local_key, fecha_llegada_utc_key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 – hora_llegada_local_key, hora_llegada_utc_key</a:t>
            </a:r>
          </a:p>
          <a:p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Beneficios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r>
              <a:rPr lang="es-AR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Precisión temporal global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Queries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simples y consistentes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-Soporte para análisis local y multinacional</a:t>
            </a: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1699" y="4052738"/>
            <a:ext cx="4267796" cy="1300312"/>
          </a:xfrm>
          <a:prstGeom prst="rect">
            <a:avLst/>
          </a:prstGeom>
        </p:spPr>
      </p:pic>
      <p:pic>
        <p:nvPicPr>
          <p:cNvPr id="11" name="Imagen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7750" y="1853021"/>
            <a:ext cx="5372850" cy="380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81665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907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4" name="Título 1"/>
          <p:cNvSpPr txBox="1">
            <a:spLocks/>
          </p:cNvSpPr>
          <p:nvPr/>
        </p:nvSpPr>
        <p:spPr>
          <a:xfrm>
            <a:off x="1557337" y="-113649"/>
            <a:ext cx="9077325" cy="67230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800" dirty="0" smtClean="0"/>
              <a:t>CALENDARIOS ESPECÍFICOS POR PAÍS</a:t>
            </a:r>
            <a:endParaRPr lang="es-AR" sz="2800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203" y="1571344"/>
            <a:ext cx="6220693" cy="4515131"/>
          </a:xfrm>
          <a:prstGeom prst="rect">
            <a:avLst/>
          </a:prstGeom>
        </p:spPr>
      </p:pic>
      <p:sp>
        <p:nvSpPr>
          <p:cNvPr id="7" name="Rectángulo 6"/>
          <p:cNvSpPr/>
          <p:nvPr/>
        </p:nvSpPr>
        <p:spPr>
          <a:xfrm>
            <a:off x="6772275" y="1571344"/>
            <a:ext cx="5114925" cy="427809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• Cada país tiene su propio contexto temporal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 – Feriados nacionales y regionales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 – Estaciones opuestas por hemisferio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 – Días laborales distintos</a:t>
            </a:r>
          </a:p>
          <a:p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• Solución: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DIM_FECHA → calendario base (día, mes, año, trimestre, fiscal)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DIM_FECHA_PAIS → datos específicos por país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 – 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nombre_feriado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tipo_feriado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nombre_temporada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dia_laboral</a:t>
            </a:r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 – Clave compuesta: 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fecha_key</a:t>
            </a:r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 + </a:t>
            </a:r>
            <a:r>
              <a:rPr lang="es-AR" sz="1600" dirty="0" err="1">
                <a:latin typeface="Arial" panose="020B0604020202020204" pitchFamily="34" charset="0"/>
                <a:cs typeface="Arial" panose="020B0604020202020204" pitchFamily="34" charset="0"/>
              </a:rPr>
              <a:t>pais_key</a:t>
            </a:r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• Beneficio: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 – Permite analizar métricas desde la perspectiva de cada país</a:t>
            </a:r>
          </a:p>
          <a:p>
            <a:r>
              <a:rPr lang="es-AR" sz="1600" dirty="0">
                <a:latin typeface="Arial" panose="020B0604020202020204" pitchFamily="34" charset="0"/>
                <a:cs typeface="Arial" panose="020B0604020202020204" pitchFamily="34" charset="0"/>
              </a:rPr>
              <a:t> – Mantiene la consistencia con un calendario global</a:t>
            </a:r>
          </a:p>
        </p:txBody>
      </p:sp>
    </p:spTree>
    <p:extLst>
      <p:ext uri="{BB962C8B-B14F-4D97-AF65-F5344CB8AC3E}">
        <p14:creationId xmlns:p14="http://schemas.microsoft.com/office/powerpoint/2010/main" val="35982831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/>
          <p:cNvSpPr/>
          <p:nvPr/>
        </p:nvSpPr>
        <p:spPr>
          <a:xfrm>
            <a:off x="0" y="0"/>
            <a:ext cx="12192000" cy="90765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3" name="Título 1"/>
          <p:cNvSpPr txBox="1">
            <a:spLocks/>
          </p:cNvSpPr>
          <p:nvPr/>
        </p:nvSpPr>
        <p:spPr>
          <a:xfrm>
            <a:off x="4738688" y="0"/>
            <a:ext cx="1957388" cy="672306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000" b="1" kern="1200">
                <a:solidFill>
                  <a:srgbClr val="FEFEFE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s-AR" sz="2800" dirty="0" smtClean="0"/>
              <a:t>CIERRE</a:t>
            </a:r>
            <a:endParaRPr lang="es-AR" sz="2800" dirty="0"/>
          </a:p>
        </p:txBody>
      </p:sp>
      <p:sp>
        <p:nvSpPr>
          <p:cNvPr id="4" name="Rectángulo 3"/>
          <p:cNvSpPr/>
          <p:nvPr/>
        </p:nvSpPr>
        <p:spPr>
          <a:xfrm>
            <a:off x="85726" y="1470601"/>
            <a:ext cx="6915149" cy="48320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El diseño dimensional de Kimball es flexible y adaptable,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pero requiere planificación y decisiones conscientes sobre:</a:t>
            </a: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• Granularidad: elegir el nivel de detalle adecuado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• Dimensiones: decidir qué compartir, separar o combinar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• Conformidad: mantener significado consistente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• Localización: pensar en alcance global desde el inicio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• Usabilidad: diseñar siempre para el usuario final</a:t>
            </a: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El </a:t>
            </a:r>
            <a:r>
              <a:rPr lang="es-AR" sz="1400" u="sng" dirty="0">
                <a:latin typeface="Arial" panose="020B0604020202020204" pitchFamily="34" charset="0"/>
                <a:cs typeface="Arial" panose="020B0604020202020204" pitchFamily="34" charset="0"/>
              </a:rPr>
              <a:t>caso de Aerolíneas nos enseñó:</a:t>
            </a:r>
          </a:p>
          <a:p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Los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problemas complejos pueden resolverse con diseños simples y elegantes</a:t>
            </a:r>
          </a:p>
          <a:p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No hay una única estructura válida: depende del </a:t>
            </a:r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contexto</a:t>
            </a:r>
          </a:p>
          <a:p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-Las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técnicas avanzadas (mini-dimensiones, combinadas) existen por razones </a:t>
            </a:r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reales</a:t>
            </a:r>
          </a:p>
          <a:p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Un buen diseño anticipa crecimiento y complejidad futura</a:t>
            </a:r>
          </a:p>
          <a:p>
            <a:endParaRPr lang="es-AR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AR" sz="1400" u="sng" dirty="0" smtClean="0">
                <a:latin typeface="Arial" panose="020B0604020202020204" pitchFamily="34" charset="0"/>
                <a:cs typeface="Arial" panose="020B0604020202020204" pitchFamily="34" charset="0"/>
              </a:rPr>
              <a:t>Cuando se diseña un </a:t>
            </a:r>
            <a:r>
              <a:rPr lang="es-AR" sz="1400" u="sng" dirty="0">
                <a:latin typeface="Arial" panose="020B0604020202020204" pitchFamily="34" charset="0"/>
                <a:cs typeface="Arial" panose="020B0604020202020204" pitchFamily="34" charset="0"/>
              </a:rPr>
              <a:t>Data Warehouse…</a:t>
            </a:r>
          </a:p>
          <a:p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-Empezar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por la Matriz de Bus</a:t>
            </a:r>
          </a:p>
          <a:p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Definir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la granularidad explícitamente</a:t>
            </a:r>
          </a:p>
          <a:p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-Identificar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dimensiones de rol</a:t>
            </a:r>
          </a:p>
          <a:p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-Evaluar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si necesitás mini-dimensiones</a:t>
            </a:r>
          </a:p>
          <a:p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-Planificar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desde el inicio el alcance internacional</a:t>
            </a:r>
          </a:p>
          <a:p>
            <a:r>
              <a:rPr lang="es-AR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-Pensar </a:t>
            </a:r>
            <a:r>
              <a:rPr lang="es-AR" sz="1400" dirty="0">
                <a:latin typeface="Arial" panose="020B0604020202020204" pitchFamily="34" charset="0"/>
                <a:cs typeface="Arial" panose="020B0604020202020204" pitchFamily="34" charset="0"/>
              </a:rPr>
              <a:t>en el usuario de negocio.</a:t>
            </a:r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7325" y="2166717"/>
            <a:ext cx="3943900" cy="3153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557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16131" y="0"/>
            <a:ext cx="11165867" cy="1417638"/>
          </a:xfrm>
        </p:spPr>
        <p:txBody>
          <a:bodyPr/>
          <a:lstStyle/>
          <a:p>
            <a:r>
              <a:rPr lang="es-AR" dirty="0" smtClean="0"/>
              <a:t>¿ POR QUÉ UNA AEROLINEA COMO CASO DE ESTUDIO?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16131" y="2560953"/>
            <a:ext cx="11654444" cy="363651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s-ES" b="1" dirty="0"/>
              <a:t>Primera razón - Familiaridad Universal:</a:t>
            </a:r>
            <a:r>
              <a:rPr lang="es-ES" dirty="0"/>
              <a:t> Todos hemos volado o al menos conocemos cómo funciona una aerolínea. Esto hace que los conceptos sean más fáciles de entender y relacionar.</a:t>
            </a:r>
          </a:p>
          <a:p>
            <a:pPr marL="0" indent="0">
              <a:buNone/>
            </a:pPr>
            <a:r>
              <a:rPr lang="es-ES" b="1" dirty="0"/>
              <a:t>Segunda razón - Complejidad Real:</a:t>
            </a:r>
            <a:r>
              <a:rPr lang="es-ES" dirty="0"/>
              <a:t> Las aerolíneas tienen desafíos de diseño dimensional muy reales y complejos. No es un ejemplo simplificado; es un caso de negocio real con problemas reales.</a:t>
            </a:r>
          </a:p>
          <a:p>
            <a:pPr marL="0" indent="0">
              <a:buNone/>
            </a:pPr>
            <a:r>
              <a:rPr lang="es-ES" b="1" dirty="0"/>
              <a:t>Tercera razón - Múltiples </a:t>
            </a:r>
            <a:r>
              <a:rPr lang="es-ES" b="1" dirty="0" smtClean="0"/>
              <a:t>Granularidades:</a:t>
            </a:r>
            <a:r>
              <a:rPr lang="es-ES" dirty="0"/>
              <a:t> </a:t>
            </a:r>
            <a:r>
              <a:rPr lang="es-ES" dirty="0" smtClean="0"/>
              <a:t>En las </a:t>
            </a:r>
            <a:r>
              <a:rPr lang="es-ES" dirty="0"/>
              <a:t>aerolíneas existen diferentes niveles de detalle para los mismos datos. Algunos usuarios necesitan ver cada despegue y aterrizaje individual, otros necesitan ver el vuelo completo, y otros el viaje completo del pasajero.</a:t>
            </a:r>
          </a:p>
          <a:p>
            <a:pPr marL="0" indent="0">
              <a:buNone/>
            </a:pPr>
            <a:r>
              <a:rPr lang="es-ES" b="1" dirty="0"/>
              <a:t>Cuarta razón - Alcance Global:</a:t>
            </a:r>
            <a:r>
              <a:rPr lang="es-ES" dirty="0"/>
              <a:t> Las aerolíneas operan en múltiples países y zonas horarias, lo que nos permite explorar temas avanzados como localización, múltiples calendarios y manejo de fechas/horas internacionales."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907570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MATRIZ DE BUS DE LA AEROLINEA</a:t>
            </a:r>
            <a:endParaRPr lang="es-AR" dirty="0"/>
          </a:p>
        </p:txBody>
      </p:sp>
      <p:pic>
        <p:nvPicPr>
          <p:cNvPr id="6" name="Marcador de contenido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43" y="2180167"/>
            <a:ext cx="5547823" cy="4271433"/>
          </a:xfrm>
        </p:spPr>
      </p:pic>
      <p:sp>
        <p:nvSpPr>
          <p:cNvPr id="8" name="CuadroTexto 7"/>
          <p:cNvSpPr txBox="1"/>
          <p:nvPr/>
        </p:nvSpPr>
        <p:spPr>
          <a:xfrm>
            <a:off x="5910811" y="3111115"/>
            <a:ext cx="5902036" cy="258532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N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os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permite visualizar cuáles dimensiones son compartidas. Por ejemplo, la dimensión de Fecha se usa en TODOS los procesos. </a:t>
            </a:r>
            <a:endParaRPr lang="es-ES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La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dimensión de Pasajero se usa en la mayoría. Esto asegura que cuando construimos el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Datawarehouse,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estas dimensiones sean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conformadas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significa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lo mismo en todos los procesos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.)</a:t>
            </a:r>
            <a:endParaRPr lang="es-ES" b="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24512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CONCEPTOS CLAVE DEL NEGOCIO</a:t>
            </a:r>
            <a:br>
              <a:rPr lang="es-AR" dirty="0" smtClean="0"/>
            </a:b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124074" y="2519064"/>
            <a:ext cx="119438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-Ingresos </a:t>
            </a:r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Devengados vs No </a:t>
            </a:r>
            <a:r>
              <a:rPr lang="pt-BR" b="1" dirty="0" smtClean="0">
                <a:latin typeface="Arial" panose="020B0604020202020204" pitchFamily="34" charset="0"/>
                <a:cs typeface="Arial" panose="020B0604020202020204" pitchFamily="34" charset="0"/>
              </a:rPr>
              <a:t>Devengados</a:t>
            </a:r>
            <a:endParaRPr lang="pt-BR" b="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AR" b="1" dirty="0" smtClean="0"/>
              <a:t>-Viajeros Frecuentes</a:t>
            </a:r>
          </a:p>
          <a:p>
            <a:pPr fontAlgn="base"/>
            <a:endParaRPr lang="es-AR" b="1" dirty="0" smtClean="0"/>
          </a:p>
          <a:p>
            <a:r>
              <a:rPr lang="es-AR" b="1" dirty="0" smtClean="0"/>
              <a:t>-Estructura de Tarifas</a:t>
            </a:r>
          </a:p>
          <a:p>
            <a:pPr fontAlgn="base"/>
            <a: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  <a:t/>
            </a:r>
            <a:br>
              <a:rPr lang="pt-BR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CuadroTexto 6"/>
          <p:cNvSpPr txBox="1"/>
          <p:nvPr/>
        </p:nvSpPr>
        <p:spPr>
          <a:xfrm>
            <a:off x="124074" y="4170064"/>
            <a:ext cx="78938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smtClean="0"/>
              <a:t>-Las </a:t>
            </a:r>
            <a:r>
              <a:rPr lang="es-ES" b="1" dirty="0"/>
              <a:t>preguntas que Marketing quiere </a:t>
            </a:r>
            <a:r>
              <a:rPr lang="es-ES" b="1" dirty="0" smtClean="0"/>
              <a:t>responder</a:t>
            </a:r>
            <a:endParaRPr lang="es-ES" b="0" dirty="0" smtClean="0">
              <a:effectLst/>
            </a:endParaRPr>
          </a:p>
          <a:p>
            <a:r>
              <a:rPr lang="es-ES" dirty="0" smtClean="0"/>
              <a:t/>
            </a:r>
            <a:br>
              <a:rPr lang="es-ES" dirty="0" smtClean="0"/>
            </a:b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879131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620002" y="330810"/>
            <a:ext cx="10571998" cy="970450"/>
          </a:xfrm>
        </p:spPr>
        <p:txBody>
          <a:bodyPr/>
          <a:lstStyle/>
          <a:p>
            <a:r>
              <a:rPr lang="es-AR" dirty="0" smtClean="0"/>
              <a:t>ENFASIS EN CONCEPTO CLAVE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249381" y="2261061"/>
            <a:ext cx="11621193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El diseño dimensional es flexible y aplicable a múltiples industrias relacionadas con transporte y movimiento de recursos.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CuadroTexto 4"/>
          <p:cNvSpPr txBox="1"/>
          <p:nvPr/>
        </p:nvSpPr>
        <p:spPr>
          <a:xfrm>
            <a:off x="6880077" y="3403600"/>
            <a:ext cx="46736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fontAlgn="base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-Transporte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 carga</a:t>
            </a:r>
          </a:p>
          <a:p>
            <a:pPr fontAlgn="base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-Logística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-Servicios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 viajes</a:t>
            </a:r>
          </a:p>
          <a:p>
            <a:pPr fontAlgn="base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-Telecomunicaciones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-Cadena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 suministro</a:t>
            </a:r>
          </a:p>
          <a:p>
            <a:pPr fontAlgn="base"/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-Cualquier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industria donde algo o alguien se mueve de un punto A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un punto B</a:t>
            </a:r>
          </a:p>
          <a:p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249381" y="3867193"/>
            <a:ext cx="5884333" cy="175432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smtClean="0"/>
              <a:t>-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Principio 1: Múltiples Granularidades</a:t>
            </a: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-Principio 2: Dimensiones de Rol</a:t>
            </a: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-Principio 3: Vincular Segmentos</a:t>
            </a: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-Principio 4: Dimensiones Temporales</a:t>
            </a: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-Principio 5: Métricas Específicas del Movimiento</a:t>
            </a:r>
          </a:p>
          <a:p>
            <a:endParaRPr lang="es-AR" dirty="0"/>
          </a:p>
        </p:txBody>
      </p:sp>
      <p:cxnSp>
        <p:nvCxnSpPr>
          <p:cNvPr id="8" name="Conector recto de flecha 7"/>
          <p:cNvCxnSpPr/>
          <p:nvPr/>
        </p:nvCxnSpPr>
        <p:spPr>
          <a:xfrm flipH="1">
            <a:off x="2015067" y="2907392"/>
            <a:ext cx="8466" cy="9598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ector recto de flecha 8"/>
          <p:cNvCxnSpPr>
            <a:stCxn id="6" idx="3"/>
          </p:cNvCxnSpPr>
          <p:nvPr/>
        </p:nvCxnSpPr>
        <p:spPr>
          <a:xfrm>
            <a:off x="6133714" y="4744356"/>
            <a:ext cx="77228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7473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MÚLTIPLES NIVELES DE GRANULARIDAD</a:t>
            </a:r>
            <a:endParaRPr lang="es-A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72226" y="2485314"/>
            <a:ext cx="3453106" cy="1368811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r>
              <a:rPr lang="es-AR" b="1" dirty="0">
                <a:latin typeface="Arial" panose="020B0604020202020204" pitchFamily="34" charset="0"/>
                <a:cs typeface="Arial" panose="020B0604020202020204" pitchFamily="34" charset="0"/>
              </a:rPr>
              <a:t>¿Qué es la granularidad</a:t>
            </a:r>
            <a:r>
              <a:rPr lang="es-AR" b="1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s-AR" b="1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La granularidad define el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nivel de detalle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de cada fila en la tabla de hechos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uadroTexto 3"/>
          <p:cNvSpPr txBox="1"/>
          <p:nvPr/>
        </p:nvSpPr>
        <p:spPr>
          <a:xfrm>
            <a:off x="5791201" y="2705810"/>
            <a:ext cx="5858933" cy="313932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→Principio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fundamental de Kimball: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'Diferentes usuarios del negocio necesitan ver los datos a diferentes niveles de detalle.'</a:t>
            </a:r>
            <a:endParaRPr lang="es-ES" b="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→El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problema común: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Muchas organizaciones intentan crear UNA ÚNICA tabla que sirva para todos los usuarios y todos los propósitos. Esto rara vez funciona bien.</a:t>
            </a:r>
            <a:endParaRPr lang="es-ES" b="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→La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solución de Kimball: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Crear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múltiples tablas de hechos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a diferentes niveles de granularidad, cada una optimizada para un conjunto específico de usuarios y preguntas de negocio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s-ES" b="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Flecha derecha 4"/>
          <p:cNvSpPr/>
          <p:nvPr/>
        </p:nvSpPr>
        <p:spPr>
          <a:xfrm rot="5400000">
            <a:off x="1507713" y="4110079"/>
            <a:ext cx="982133" cy="641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/>
          <p:cNvSpPr txBox="1"/>
          <p:nvPr/>
        </p:nvSpPr>
        <p:spPr>
          <a:xfrm>
            <a:off x="127216" y="4921801"/>
            <a:ext cx="4384440" cy="92333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En el caso de aerolíneas, identificamos 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4 niveles diferentes de granularidad</a:t>
            </a:r>
            <a:endParaRPr lang="es-A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1517982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 1- TRAMO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84667" y="2455334"/>
            <a:ext cx="5520267" cy="341632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AR" dirty="0" smtClean="0">
                <a:latin typeface="Arial" panose="020B0604020202020204" pitchFamily="34" charset="0"/>
                <a:cs typeface="Arial" panose="020B0604020202020204" pitchFamily="34" charset="0"/>
              </a:rPr>
              <a:t>TRAMO: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Es como los "latidos" individuales de las operaciones de la aerolínea. Cada vez que un avión despega y aterriza, eso es un tramo.</a:t>
            </a:r>
          </a:p>
          <a:p>
            <a:endParaRPr lang="es-A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¿Por qué es importante?</a:t>
            </a: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Para operaciones: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Necesitan saber exactamente qué pasa en cada vuelo individual</a:t>
            </a: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Métricas operacionales: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Retrasos, combustible, asientos ocupados</a:t>
            </a: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No es para marketing: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Demasiado detallado para análisis de negocios</a:t>
            </a:r>
          </a:p>
          <a:p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6095999" y="2489201"/>
            <a:ext cx="57658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¿Qué métricas se capturan a nivel de tramo?</a:t>
            </a:r>
            <a:endParaRPr lang="es-ES" b="0" dirty="0" smtClean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Métricas operacionales:</a:t>
            </a:r>
            <a:b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→</a:t>
            </a:r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Duración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del vuelo: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Tiempo real en el aire</a:t>
            </a:r>
          </a:p>
          <a:p>
            <a:pPr fontAlgn="base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→Minutos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de retraso en la salida: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Si despegó tarde</a:t>
            </a:r>
          </a:p>
          <a:p>
            <a:pPr fontAlgn="base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→Minutos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de retraso en la llegada: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Si aterrizó tarde</a:t>
            </a:r>
          </a:p>
          <a:p>
            <a:pPr fontAlgn="base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→Número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de asientos en el avión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fontAlgn="base"/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→Peso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de combustible al despegar y al aterrizar</a:t>
            </a:r>
            <a:endParaRPr lang="es-E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→Factor </a:t>
            </a:r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de carga: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Porcentaje de ocupación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CuadroTexto 5"/>
          <p:cNvSpPr txBox="1"/>
          <p:nvPr/>
        </p:nvSpPr>
        <p:spPr>
          <a:xfrm>
            <a:off x="6095999" y="5222757"/>
            <a:ext cx="5765800" cy="646331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>
                <a:latin typeface="Arial" panose="020B0604020202020204" pitchFamily="34" charset="0"/>
                <a:cs typeface="Arial" panose="020B0604020202020204" pitchFamily="34" charset="0"/>
              </a:rPr>
              <a:t>Ejemplo simple: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 Un vuelo de San Francisco a 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Denver, 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es UN tramo.</a:t>
            </a:r>
            <a:endParaRPr lang="es-A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1920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NIVEL 2- SEGMENTO (elegido por Kimball)</a:t>
            </a:r>
            <a:endParaRPr lang="es-AR" dirty="0"/>
          </a:p>
        </p:txBody>
      </p:sp>
      <p:sp>
        <p:nvSpPr>
          <p:cNvPr id="4" name="CuadroTexto 3"/>
          <p:cNvSpPr txBox="1"/>
          <p:nvPr/>
        </p:nvSpPr>
        <p:spPr>
          <a:xfrm>
            <a:off x="84667" y="1891270"/>
            <a:ext cx="8382000" cy="230832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SEGMENTO:</a:t>
            </a: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Es un número de vuelo único operado por una aeronave.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Puede tener una o más paradas (tramos), pero es el mismo avión y el mismo número de vuelo.</a:t>
            </a:r>
          </a:p>
          <a:p>
            <a:endParaRPr lang="es-ES" b="1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La diferencia con tramo:</a:t>
            </a: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Tramo: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Cada despegue/aterrizaje por separado</a:t>
            </a:r>
          </a:p>
          <a:p>
            <a:r>
              <a:rPr lang="es-ES" b="1" dirty="0" smtClean="0">
                <a:latin typeface="Arial" panose="020B0604020202020204" pitchFamily="34" charset="0"/>
                <a:cs typeface="Arial" panose="020B0604020202020204" pitchFamily="34" charset="0"/>
              </a:rPr>
              <a:t>Segmento:</a:t>
            </a:r>
            <a:r>
              <a:rPr lang="es-ES" dirty="0" smtClean="0">
                <a:latin typeface="Arial" panose="020B0604020202020204" pitchFamily="34" charset="0"/>
                <a:cs typeface="Arial" panose="020B0604020202020204" pitchFamily="34" charset="0"/>
              </a:rPr>
              <a:t> El vuelo completo como unidad operacional</a:t>
            </a:r>
          </a:p>
          <a:p>
            <a:endParaRPr lang="es-AR" dirty="0"/>
          </a:p>
        </p:txBody>
      </p:sp>
      <p:sp>
        <p:nvSpPr>
          <p:cNvPr id="5" name="CuadroTexto 4"/>
          <p:cNvSpPr txBox="1"/>
          <p:nvPr/>
        </p:nvSpPr>
        <p:spPr>
          <a:xfrm>
            <a:off x="7250265" y="5214483"/>
            <a:ext cx="4275666" cy="1231106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Ejemplo claro:</a:t>
            </a:r>
          </a:p>
          <a:p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Vuelo DL0040 de SFO a MSP con parada en DEN:</a:t>
            </a:r>
          </a:p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2 tramos: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SFO→DEN y DEN→MSP</a:t>
            </a:r>
          </a:p>
          <a:p>
            <a:r>
              <a:rPr lang="es-ES" sz="1400" b="1" dirty="0" smtClean="0">
                <a:latin typeface="Arial" panose="020B0604020202020204" pitchFamily="34" charset="0"/>
                <a:cs typeface="Arial" panose="020B0604020202020204" pitchFamily="34" charset="0"/>
              </a:rPr>
              <a:t>1 segmento:</a:t>
            </a:r>
            <a:r>
              <a:rPr lang="es-ES" sz="1400" dirty="0" smtClean="0">
                <a:latin typeface="Arial" panose="020B0604020202020204" pitchFamily="34" charset="0"/>
                <a:cs typeface="Arial" panose="020B0604020202020204" pitchFamily="34" charset="0"/>
              </a:rPr>
              <a:t> Todo el vuelo DL0040</a:t>
            </a:r>
          </a:p>
          <a:p>
            <a:endParaRPr lang="es-AR" dirty="0"/>
          </a:p>
        </p:txBody>
      </p:sp>
      <p:sp>
        <p:nvSpPr>
          <p:cNvPr id="6" name="CuadroTexto 5"/>
          <p:cNvSpPr txBox="1"/>
          <p:nvPr/>
        </p:nvSpPr>
        <p:spPr>
          <a:xfrm>
            <a:off x="84667" y="4906707"/>
            <a:ext cx="5892800" cy="18466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Aquí se calculan los 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ingresos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(no en tramo)</a:t>
            </a:r>
          </a:p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Es donde trabaja </a:t>
            </a:r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marketing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(su lenguaje natural)</a:t>
            </a:r>
          </a:p>
          <a:p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Balance perfecto:</a:t>
            </a:r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 Detalle suficiente sin complejidad excesiva</a:t>
            </a:r>
          </a:p>
          <a:p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Granularidad específica:</a:t>
            </a:r>
          </a:p>
          <a:p>
            <a:r>
              <a:rPr lang="es-ES" sz="1600" b="1" dirty="0" smtClean="0">
                <a:latin typeface="Arial" panose="020B0604020202020204" pitchFamily="34" charset="0"/>
                <a:cs typeface="Arial" panose="020B0604020202020204" pitchFamily="34" charset="0"/>
              </a:rPr>
              <a:t>Una fila = Un pasajero en ese vuelo</a:t>
            </a:r>
            <a:endParaRPr lang="es-ES" sz="16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ES" sz="1600" dirty="0" smtClean="0">
                <a:latin typeface="Arial" panose="020B0604020202020204" pitchFamily="34" charset="0"/>
                <a:cs typeface="Arial" panose="020B0604020202020204" pitchFamily="34" charset="0"/>
              </a:rPr>
              <a:t>200 pasajeros en DL0040 = 200 filas</a:t>
            </a:r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29131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table">
  <a:themeElements>
    <a:clrScheme name="Citable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Citabl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Citable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6F3559E9-1A4C-49D8-94D4-F41003531C4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TM03457503[[fn=Citable]]</Template>
  <TotalTime>1393</TotalTime>
  <Words>2430</Words>
  <Application>Microsoft Office PowerPoint</Application>
  <PresentationFormat>Panorámica</PresentationFormat>
  <Paragraphs>426</Paragraphs>
  <Slides>29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29</vt:i4>
      </vt:variant>
    </vt:vector>
  </HeadingPairs>
  <TitlesOfParts>
    <vt:vector size="33" baseType="lpstr">
      <vt:lpstr>Arial</vt:lpstr>
      <vt:lpstr>Century Gothic</vt:lpstr>
      <vt:lpstr>Wingdings 2</vt:lpstr>
      <vt:lpstr>Citable</vt:lpstr>
      <vt:lpstr>TRANSPORTE </vt:lpstr>
      <vt:lpstr>¿QUÉ SON LOS VIAJES EN DW/BI?</vt:lpstr>
      <vt:lpstr>¿ POR QUÉ UNA AEROLINEA COMO CASO DE ESTUDIO?</vt:lpstr>
      <vt:lpstr>MATRIZ DE BUS DE LA AEROLINEA</vt:lpstr>
      <vt:lpstr>CONCEPTOS CLAVE DEL NEGOCIO </vt:lpstr>
      <vt:lpstr>ENFASIS EN CONCEPTO CLAVE</vt:lpstr>
      <vt:lpstr>MÚLTIPLES NIVELES DE GRANULARIDAD</vt:lpstr>
      <vt:lpstr>NIVEL 1- TRAMO</vt:lpstr>
      <vt:lpstr>NIVEL 2- SEGMENTO (elegido por Kimball)</vt:lpstr>
      <vt:lpstr>NIVEL 3 → VIAJE  Y NIVEL 4 → ITINERARIO</vt:lpstr>
      <vt:lpstr>ACLARACIÓN</vt:lpstr>
      <vt:lpstr>INTRODUCCIÓN AL ESQUEMA ESTRELLA </vt:lpstr>
      <vt:lpstr>ESQUEMA DE ACTIVIDAD DE VUELOS</vt:lpstr>
      <vt:lpstr>DIMENSIONES DE ROL</vt:lpstr>
      <vt:lpstr>DIMENSIÓN PASAJEROS</vt:lpstr>
      <vt:lpstr>MINI-DIMENSIÓN DE PASAJEROS</vt:lpstr>
      <vt:lpstr>OTRAS DIMENSIONES CLAVES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TRANSPORTE</dc:title>
  <dc:creator>Usuario</dc:creator>
  <cp:lastModifiedBy>Usuario</cp:lastModifiedBy>
  <cp:revision>61</cp:revision>
  <dcterms:created xsi:type="dcterms:W3CDTF">2025-10-29T20:36:16Z</dcterms:created>
  <dcterms:modified xsi:type="dcterms:W3CDTF">2025-10-30T20:00:57Z</dcterms:modified>
</cp:coreProperties>
</file>