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  <p:sldMasterId id="2147483707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90"/>
  </p:normalViewPr>
  <p:slideViewPr>
    <p:cSldViewPr snapToGrid="0" snapToObjects="1">
      <p:cViewPr varScale="1">
        <p:scale>
          <a:sx n="41" d="100"/>
          <a:sy n="41" d="100"/>
        </p:scale>
        <p:origin x="200" y="1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0" d="100"/>
          <a:sy n="80" d="100"/>
        </p:scale>
        <p:origin x="2200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F9F04A-72C5-624E-9E17-BAF774BDCC12}" type="datetimeFigureOut">
              <a:rPr lang="en-US" smtClean="0"/>
              <a:t>9/12/20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604E81-CBA4-1745-8B20-486CCE7D30C0}" type="slidenum">
              <a:rPr lang="en-US" smtClean="0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668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04E81-CBA4-1745-8B20-486CCE7D30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24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333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457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20237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27815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7215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46163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39342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3096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1741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1417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015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1468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0528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0405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569403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9864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16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372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9/12/20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307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260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091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498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4509A250-FF31-4206-8172-F9D3106AACB1}" type="datetimeFigureOut">
              <a:rPr lang="en-US" smtClean="0"/>
              <a:t>9/12/20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562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19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0.xml"/><Relationship Id="rId7" Type="http://schemas.openxmlformats.org/officeDocument/2006/relationships/theme" Target="../theme/theme2.xml"/><Relationship Id="rId12" Type="http://schemas.openxmlformats.org/officeDocument/2006/relationships/image" Target="../media/image4.emf"/><Relationship Id="rId2" Type="http://schemas.openxmlformats.org/officeDocument/2006/relationships/slideLayout" Target="../slideLayouts/slideLayout19.xml"/><Relationship Id="rId16" Type="http://schemas.microsoft.com/office/2007/relationships/hdphoto" Target="../media/hdphoto3.wdp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oleObject" Target="../embeddings/oleObject2.bin"/><Relationship Id="rId5" Type="http://schemas.openxmlformats.org/officeDocument/2006/relationships/slideLayout" Target="../slideLayouts/slideLayout22.xml"/><Relationship Id="rId15" Type="http://schemas.openxmlformats.org/officeDocument/2006/relationships/image" Target="../media/image5.png"/><Relationship Id="rId10" Type="http://schemas.openxmlformats.org/officeDocument/2006/relationships/tags" Target="../tags/tag5.xml"/><Relationship Id="rId4" Type="http://schemas.openxmlformats.org/officeDocument/2006/relationships/slideLayout" Target="../slideLayouts/slideLayout21.xml"/><Relationship Id="rId9" Type="http://schemas.openxmlformats.org/officeDocument/2006/relationships/tags" Target="../tags/tag4.xml"/><Relationship Id="rId14" Type="http://schemas.microsoft.com/office/2007/relationships/hdphoto" Target="../media/hdphoto2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>
            <a:extLst>
              <a:ext uri="{FF2B5EF4-FFF2-40B4-BE49-F238E27FC236}">
                <a16:creationId xmlns:a16="http://schemas.microsoft.com/office/drawing/2014/main" id="{A5B5261A-9C06-CB45-9BF3-605E46C8F39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0"/>
            </p:custDataLst>
            <p:extLst>
              <p:ext uri="{D42A27DB-BD31-4B8C-83A1-F6EECF244321}">
                <p14:modId xmlns:p14="http://schemas.microsoft.com/office/powerpoint/2010/main" val="267876601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22" imgW="7772400" imgH="10058400" progId="TCLayout.ActiveDocument.1">
                  <p:embed/>
                </p:oleObj>
              </mc:Choice>
              <mc:Fallback>
                <p:oleObj name="think-cell Slide" r:id="rId22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 hidden="1">
            <a:extLst>
              <a:ext uri="{FF2B5EF4-FFF2-40B4-BE49-F238E27FC236}">
                <a16:creationId xmlns:a16="http://schemas.microsoft.com/office/drawing/2014/main" id="{1E524C99-3DF2-B445-A19D-EDECA3F66FD5}"/>
              </a:ext>
            </a:extLst>
          </p:cNvPr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200" b="0" i="0" baseline="0" dirty="0">
              <a:latin typeface="Century Gothic" panose="020B0502020202020204" pitchFamily="34" charset="0"/>
              <a:ea typeface="+mj-ea"/>
              <a:sym typeface="Century Gothic" panose="020B0502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AAD347D-5ACD-4C99-B74B-A9C85AD731AF}" type="datetimeFigureOut">
              <a:rPr lang="en-US" smtClean="0"/>
              <a:t>9/12/20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481FD2-D198-4B4D-8357-72D633C5814E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duotone>
              <a:prstClr val="black"/>
              <a:schemeClr val="tx1">
                <a:lumMod val="8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artisticChalkSketch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02225" y="80369"/>
            <a:ext cx="1189775" cy="529231"/>
          </a:xfrm>
          <a:prstGeom prst="rect">
            <a:avLst/>
          </a:prstGeom>
          <a:noFill/>
          <a:effectLst/>
        </p:spPr>
      </p:pic>
    </p:spTree>
    <p:extLst>
      <p:ext uri="{BB962C8B-B14F-4D97-AF65-F5344CB8AC3E}">
        <p14:creationId xmlns:p14="http://schemas.microsoft.com/office/powerpoint/2010/main" val="6894406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0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>
            <a:extLst>
              <a:ext uri="{FF2B5EF4-FFF2-40B4-BE49-F238E27FC236}">
                <a16:creationId xmlns:a16="http://schemas.microsoft.com/office/drawing/2014/main" id="{855D2C1E-E26E-7549-A285-AFAB7372473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317523547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Slide" r:id="rId11" imgW="7772400" imgH="10058400" progId="TCLayout.ActiveDocument.1">
                  <p:embed/>
                </p:oleObj>
              </mc:Choice>
              <mc:Fallback>
                <p:oleObj name="think-cell Slide" r:id="rId11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 hidden="1">
            <a:extLst>
              <a:ext uri="{FF2B5EF4-FFF2-40B4-BE49-F238E27FC236}">
                <a16:creationId xmlns:a16="http://schemas.microsoft.com/office/drawing/2014/main" id="{6CD29C84-9757-A44F-8962-DB049E98E2E2}"/>
              </a:ext>
            </a:extLst>
          </p:cNvPr>
          <p:cNvSpPr/>
          <p:nvPr userDrawn="1">
            <p:custDataLst>
              <p:tags r:id="rId10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200" b="0" i="0" baseline="0" dirty="0">
              <a:latin typeface="Century Gothic" panose="020B0502020202020204" pitchFamily="34" charset="0"/>
              <a:ea typeface="+mj-ea"/>
              <a:sym typeface="Century Gothic" panose="020B0502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AAD347D-5ACD-4C99-B74B-A9C85AD731AF}" type="datetimeFigureOut">
              <a:rPr lang="en-US" smtClean="0"/>
              <a:t>9/12/20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481FD2-D198-4B4D-8357-72D633C5814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duotone>
              <a:prstClr val="black"/>
              <a:schemeClr val="tx1">
                <a:lumMod val="8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ChalkSketch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02225" y="80369"/>
            <a:ext cx="1189775" cy="529231"/>
          </a:xfrm>
          <a:prstGeom prst="rect">
            <a:avLst/>
          </a:prstGeom>
          <a:noFill/>
          <a:effectLst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690E85-10ED-CF4B-BBA0-204206D329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alphaModFix amt="15000"/>
            <a:biLevel thresh="50000"/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artisticGlowEdges/>
                    </a14:imgEffect>
                  </a14:imgLayer>
                </a14:imgProps>
              </a:ext>
            </a:extLst>
          </a:blip>
          <a:srcRect l="20819" t="1548" b="10908"/>
          <a:stretch/>
        </p:blipFill>
        <p:spPr>
          <a:xfrm>
            <a:off x="-3176" y="-110359"/>
            <a:ext cx="8688388" cy="6968359"/>
          </a:xfrm>
          <a:prstGeom prst="rect">
            <a:avLst/>
          </a:prstGeom>
          <a:effectLst>
            <a:glow rad="127000">
              <a:schemeClr val="bg1">
                <a:alpha val="0"/>
              </a:schemeClr>
            </a:glow>
            <a:outerShdw blurRad="50800" dist="50800" dir="5400000" algn="ctr" rotWithShape="0">
              <a:schemeClr val="bg1">
                <a:alpha val="69000"/>
              </a:schemeClr>
            </a:outerShdw>
          </a:effectLst>
          <a:scene3d>
            <a:camera prst="orthographicFront">
              <a:rot lat="299991" lon="20999976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310472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10" r:id="rId2"/>
    <p:sldLayoutId id="2147483713" r:id="rId3"/>
    <p:sldLayoutId id="2147483720" r:id="rId4"/>
    <p:sldLayoutId id="2147483721" r:id="rId5"/>
    <p:sldLayoutId id="2147483722" r:id="rId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4.bin"/><Relationship Id="rId4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5.bin"/><Relationship Id="rId4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6.bin"/><Relationship Id="rId4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12.png"/><Relationship Id="rId2" Type="http://schemas.openxmlformats.org/officeDocument/2006/relationships/tags" Target="../tags/tag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1.png"/><Relationship Id="rId5" Type="http://schemas.openxmlformats.org/officeDocument/2006/relationships/image" Target="../media/image10.emf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AFFA63F4-2D38-C242-960E-E678130C36A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3873323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Slide" r:id="rId5" imgW="7772400" imgH="10058400" progId="TCLayout.ActiveDocument.1">
                  <p:embed/>
                </p:oleObj>
              </mc:Choice>
              <mc:Fallback>
                <p:oleObj name="think-cell Slide" r:id="rId5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4476143-FCBC-2E4B-892C-22C756F278D2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751012" y="609601"/>
            <a:ext cx="8676222" cy="3200400"/>
          </a:xfrm>
        </p:spPr>
        <p:txBody>
          <a:bodyPr/>
          <a:lstStyle/>
          <a:p>
            <a:r>
              <a:rPr lang="en-US" dirty="0"/>
              <a:t>testing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24C587-1944-B84A-91ED-EC837A5F0D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Gonzalo Lezma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0808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A84CB818-0406-AF46-9CB1-FB510D34910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0916073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Slide" r:id="rId5" imgW="7772400" imgH="10058400" progId="TCLayout.ActiveDocument.1">
                  <p:embed/>
                </p:oleObj>
              </mc:Choice>
              <mc:Fallback>
                <p:oleObj name="think-cell Slide" r:id="rId5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3A25A7A4-00E0-8448-AC7E-1FFAC6BDC69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3200" dirty="0">
              <a:latin typeface="Century Gothic" panose="020B0502020202020204" pitchFamily="34" charset="0"/>
              <a:ea typeface="+mj-ea"/>
              <a:sym typeface="Century Gothic" panose="020B0502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11C778-88F8-7148-8F5E-65F6391D3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761999"/>
          </a:xfrm>
        </p:spPr>
        <p:txBody>
          <a:bodyPr/>
          <a:lstStyle/>
          <a:p>
            <a:r>
              <a:rPr lang="en-US" dirty="0"/>
              <a:t>AB test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FB8BA-7DA2-AF44-8BF1-9E7A526B2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1" y="1686910"/>
            <a:ext cx="9906000" cy="4104290"/>
          </a:xfrm>
        </p:spPr>
        <p:txBody>
          <a:bodyPr/>
          <a:lstStyle/>
          <a:p>
            <a:r>
              <a:rPr lang="en-US" dirty="0" err="1"/>
              <a:t>Metodologia</a:t>
            </a:r>
            <a:r>
              <a:rPr lang="en-US" dirty="0"/>
              <a:t> general </a:t>
            </a:r>
            <a:r>
              <a:rPr lang="en-US" dirty="0" err="1"/>
              <a:t>usualmente</a:t>
            </a:r>
            <a:r>
              <a:rPr lang="en-US" dirty="0"/>
              <a:t> </a:t>
            </a:r>
            <a:r>
              <a:rPr lang="en-US" dirty="0" err="1"/>
              <a:t>usada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negocios</a:t>
            </a:r>
            <a:r>
              <a:rPr lang="en-US" dirty="0"/>
              <a:t> online para </a:t>
            </a:r>
            <a:r>
              <a:rPr lang="en-US" dirty="0" err="1"/>
              <a:t>probar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una </a:t>
            </a:r>
            <a:r>
              <a:rPr lang="en-US" dirty="0" err="1"/>
              <a:t>caracteristica</a:t>
            </a:r>
            <a:r>
              <a:rPr lang="en-US" dirty="0"/>
              <a:t> o </a:t>
            </a:r>
            <a:r>
              <a:rPr lang="en-US" dirty="0" err="1"/>
              <a:t>modificacion</a:t>
            </a:r>
            <a:r>
              <a:rPr lang="en-US" dirty="0"/>
              <a:t> es </a:t>
            </a:r>
            <a:r>
              <a:rPr lang="en-US" dirty="0" err="1"/>
              <a:t>mejor</a:t>
            </a:r>
            <a:r>
              <a:rPr lang="en-US" dirty="0"/>
              <a:t> que una </a:t>
            </a:r>
            <a:r>
              <a:rPr lang="en-US" dirty="0" err="1"/>
              <a:t>alternativa</a:t>
            </a:r>
            <a:r>
              <a:rPr lang="en-US" dirty="0"/>
              <a:t>.</a:t>
            </a:r>
          </a:p>
          <a:p>
            <a:r>
              <a:rPr lang="en-US" dirty="0"/>
              <a:t>Se toman dos conjuntos de </a:t>
            </a:r>
            <a:r>
              <a:rPr lang="en-US" dirty="0" err="1"/>
              <a:t>usuarios</a:t>
            </a:r>
            <a:r>
              <a:rPr lang="en-US" dirty="0"/>
              <a:t>. </a:t>
            </a:r>
            <a:r>
              <a:rPr lang="en-US" dirty="0" err="1"/>
              <a:t>Semuestra</a:t>
            </a:r>
            <a:r>
              <a:rPr lang="en-US" dirty="0"/>
              <a:t> a 1 </a:t>
            </a:r>
            <a:r>
              <a:rPr lang="en-US" dirty="0" err="1"/>
              <a:t>grup</a:t>
            </a:r>
            <a:r>
              <a:rPr lang="en-US" dirty="0"/>
              <a:t> (control) el product </a:t>
            </a:r>
            <a:r>
              <a:rPr lang="en-US" dirty="0" err="1"/>
              <a:t>existente</a:t>
            </a:r>
            <a:r>
              <a:rPr lang="en-US" dirty="0"/>
              <a:t> y al </a:t>
            </a:r>
            <a:r>
              <a:rPr lang="en-US" dirty="0" err="1"/>
              <a:t>otro</a:t>
            </a:r>
            <a:r>
              <a:rPr lang="en-US" dirty="0"/>
              <a:t> </a:t>
            </a:r>
            <a:r>
              <a:rPr lang="en-US" dirty="0" err="1"/>
              <a:t>grupo</a:t>
            </a:r>
            <a:r>
              <a:rPr lang="en-US" dirty="0"/>
              <a:t> al alternativo  el test group.</a:t>
            </a:r>
          </a:p>
          <a:p>
            <a:r>
              <a:rPr lang="en-US" dirty="0" err="1"/>
              <a:t>Ejemplos</a:t>
            </a:r>
            <a:r>
              <a:rPr lang="en-US" dirty="0"/>
              <a:t>:</a:t>
            </a:r>
          </a:p>
          <a:p>
            <a:pPr marL="342900" indent="-342900">
              <a:buFontTx/>
              <a:buChar char="-"/>
            </a:pPr>
            <a:r>
              <a:rPr lang="en-US" dirty="0"/>
              <a:t>Google 41 shades of blue</a:t>
            </a:r>
          </a:p>
          <a:p>
            <a:pPr marL="342900" indent="-342900">
              <a:buFontTx/>
              <a:buChar char="-"/>
            </a:pPr>
            <a:r>
              <a:rPr lang="en-US" dirty="0" err="1"/>
              <a:t>Menos</a:t>
            </a:r>
            <a:r>
              <a:rPr lang="en-US" dirty="0"/>
              <a:t> visible, ranking changes linked in (top articles or</a:t>
            </a:r>
          </a:p>
          <a:p>
            <a:pPr marL="342900" indent="-342900">
              <a:buFontTx/>
              <a:buChar char="-"/>
            </a:pPr>
            <a:r>
              <a:rPr lang="en-US" dirty="0"/>
              <a:t>Amazon 2007 100 </a:t>
            </a:r>
            <a:r>
              <a:rPr lang="en-US" dirty="0" err="1"/>
              <a:t>ms</a:t>
            </a:r>
            <a:r>
              <a:rPr lang="en-US" dirty="0"/>
              <a:t> 1% decrease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ingreso</a:t>
            </a:r>
            <a:r>
              <a:rPr lang="en-US" dirty="0"/>
              <a:t>, </a:t>
            </a:r>
            <a:r>
              <a:rPr lang="en-US" dirty="0" err="1"/>
              <a:t>confirmado</a:t>
            </a:r>
            <a:r>
              <a:rPr lang="en-US" dirty="0"/>
              <a:t> por google.</a:t>
            </a:r>
          </a:p>
          <a:p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3188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0B5AA0A3-7FD3-D147-996A-22C0E73B73F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4462101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Slide" r:id="rId5" imgW="7772400" imgH="10058400" progId="TCLayout.ActiveDocument.1">
                  <p:embed/>
                </p:oleObj>
              </mc:Choice>
              <mc:Fallback>
                <p:oleObj name="think-cell Slide" r:id="rId5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F851E7D3-146B-DB42-9DB4-4F49B4F65CA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3200" dirty="0">
              <a:latin typeface="Century Gothic" panose="020B0502020202020204" pitchFamily="34" charset="0"/>
              <a:ea typeface="+mj-ea"/>
              <a:sym typeface="Century Gothic" panose="020B0502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11C778-88F8-7148-8F5E-65F6391D3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761999"/>
          </a:xfrm>
        </p:spPr>
        <p:txBody>
          <a:bodyPr/>
          <a:lstStyle/>
          <a:p>
            <a:r>
              <a:rPr lang="en-US" dirty="0"/>
              <a:t>Que </a:t>
            </a:r>
            <a:r>
              <a:rPr lang="en-US" dirty="0" err="1"/>
              <a:t>experimentos</a:t>
            </a:r>
            <a:r>
              <a:rPr lang="en-US" dirty="0"/>
              <a:t> no </a:t>
            </a:r>
            <a:r>
              <a:rPr lang="en-US" dirty="0" err="1"/>
              <a:t>funcionan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FB8BA-7DA2-AF44-8BF1-9E7A526B2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1" y="1686910"/>
            <a:ext cx="9906000" cy="4104290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err="1"/>
              <a:t>Cambios</a:t>
            </a:r>
            <a:r>
              <a:rPr lang="en-US" dirty="0"/>
              <a:t> </a:t>
            </a:r>
            <a:r>
              <a:rPr lang="en-US" dirty="0" err="1"/>
              <a:t>bruscos</a:t>
            </a:r>
            <a:r>
              <a:rPr lang="en-US" dirty="0"/>
              <a:t>: aversion al </a:t>
            </a:r>
            <a:r>
              <a:rPr lang="en-US" dirty="0" err="1"/>
              <a:t>cambio</a:t>
            </a:r>
            <a:r>
              <a:rPr lang="en-US" dirty="0"/>
              <a:t> o clicks solo para </a:t>
            </a:r>
            <a:r>
              <a:rPr lang="en-US" dirty="0" err="1"/>
              <a:t>probar</a:t>
            </a: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 err="1"/>
              <a:t>Paginas</a:t>
            </a:r>
            <a:r>
              <a:rPr lang="en-US" dirty="0"/>
              <a:t> de </a:t>
            </a:r>
            <a:r>
              <a:rPr lang="en-US" dirty="0" err="1"/>
              <a:t>busqueda</a:t>
            </a:r>
            <a:r>
              <a:rPr lang="en-US" dirty="0"/>
              <a:t> de </a:t>
            </a:r>
            <a:r>
              <a:rPr lang="en-US" dirty="0" err="1"/>
              <a:t>apartamentos</a:t>
            </a:r>
            <a:r>
              <a:rPr lang="en-US" dirty="0"/>
              <a:t>. </a:t>
            </a:r>
            <a:r>
              <a:rPr lang="en-US" dirty="0" err="1"/>
              <a:t>Visitas</a:t>
            </a:r>
            <a:r>
              <a:rPr lang="en-US" dirty="0"/>
              <a:t> no </a:t>
            </a:r>
            <a:r>
              <a:rPr lang="en-US" dirty="0" err="1"/>
              <a:t>frecuentes</a:t>
            </a:r>
            <a:r>
              <a:rPr lang="en-US" dirty="0"/>
              <a:t>.</a:t>
            </a:r>
          </a:p>
          <a:p>
            <a:pPr marL="342900" indent="-342900">
              <a:buFontTx/>
              <a:buChar char="-"/>
            </a:pPr>
            <a:r>
              <a:rPr lang="en-US" dirty="0"/>
              <a:t>Ab testing </a:t>
            </a:r>
            <a:r>
              <a:rPr lang="en-US" dirty="0" err="1"/>
              <a:t>te</a:t>
            </a:r>
            <a:r>
              <a:rPr lang="en-US" dirty="0"/>
              <a:t> da luz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cambios</a:t>
            </a:r>
            <a:r>
              <a:rPr lang="en-US" dirty="0"/>
              <a:t> locales </a:t>
            </a:r>
            <a:r>
              <a:rPr lang="en-US" dirty="0" err="1"/>
              <a:t>pero</a:t>
            </a:r>
            <a:r>
              <a:rPr lang="en-US" dirty="0"/>
              <a:t> no </a:t>
            </a:r>
            <a:r>
              <a:rPr lang="en-US" dirty="0" err="1"/>
              <a:t>cosas</a:t>
            </a:r>
            <a:r>
              <a:rPr lang="en-US" dirty="0"/>
              <a:t> que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faltar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pagina</a:t>
            </a:r>
            <a:r>
              <a:rPr lang="en-US" dirty="0"/>
              <a:t> web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0141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013B9E68-3CE6-7E46-A11B-1C96F46AE51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8839755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think-cell Slide" r:id="rId5" imgW="7772400" imgH="10058400" progId="TCLayout.ActiveDocument.1">
                  <p:embed/>
                </p:oleObj>
              </mc:Choice>
              <mc:Fallback>
                <p:oleObj name="think-cell Slide" r:id="rId5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4F142A0A-18B9-3A40-B766-8DDAD0F97F8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3200" dirty="0">
              <a:latin typeface="Century Gothic" panose="020B0502020202020204" pitchFamily="34" charset="0"/>
              <a:ea typeface="+mj-ea"/>
              <a:sym typeface="Century Gothic" panose="020B0502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11C778-88F8-7148-8F5E-65F6391D3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761999"/>
          </a:xfrm>
        </p:spPr>
        <p:txBody>
          <a:bodyPr/>
          <a:lstStyle/>
          <a:p>
            <a:r>
              <a:rPr lang="en-US" dirty="0" err="1"/>
              <a:t>Otras</a:t>
            </a:r>
            <a:r>
              <a:rPr lang="en-US" dirty="0"/>
              <a:t> </a:t>
            </a:r>
            <a:r>
              <a:rPr lang="en-US" dirty="0" err="1"/>
              <a:t>tecnicas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FB8BA-7DA2-AF44-8BF1-9E7A526B2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1" y="1686910"/>
            <a:ext cx="9906000" cy="4104290"/>
          </a:xfrm>
        </p:spPr>
        <p:txBody>
          <a:bodyPr/>
          <a:lstStyle/>
          <a:p>
            <a:r>
              <a:rPr lang="en-US" dirty="0" err="1"/>
              <a:t>Hacer</a:t>
            </a:r>
            <a:r>
              <a:rPr lang="en-US" dirty="0"/>
              <a:t> mas </a:t>
            </a:r>
            <a:r>
              <a:rPr lang="en-US" dirty="0" err="1"/>
              <a:t>hipotesis</a:t>
            </a:r>
            <a:r>
              <a:rPr lang="en-US" dirty="0"/>
              <a:t> </a:t>
            </a:r>
            <a:r>
              <a:rPr lang="en-US" dirty="0" err="1"/>
              <a:t>revisando</a:t>
            </a:r>
            <a:r>
              <a:rPr lang="en-US" dirty="0"/>
              <a:t> los logs.</a:t>
            </a:r>
          </a:p>
          <a:p>
            <a:r>
              <a:rPr lang="en-US" dirty="0"/>
              <a:t>User experience, focus, surveys - &gt; deep qualitative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624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2E253B2-0751-1942-8FC6-FF7618B51F4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6636537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D11C778-88F8-7148-8F5E-65F6391D3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761999"/>
          </a:xfrm>
        </p:spPr>
        <p:txBody>
          <a:bodyPr/>
          <a:lstStyle/>
          <a:p>
            <a:r>
              <a:rPr lang="en-US" dirty="0" err="1"/>
              <a:t>historia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FB8BA-7DA2-AF44-8BF1-9E7A526B2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1" y="1686910"/>
            <a:ext cx="9906000" cy="4104290"/>
          </a:xfrm>
        </p:spPr>
        <p:txBody>
          <a:bodyPr/>
          <a:lstStyle/>
          <a:p>
            <a:r>
              <a:rPr lang="en-US"/>
              <a:t>Agricutura</a:t>
            </a:r>
            <a:endParaRPr lang="en-US" dirty="0"/>
          </a:p>
          <a:p>
            <a:r>
              <a:rPr lang="en-US" dirty="0" err="1"/>
              <a:t>Hipotesis</a:t>
            </a:r>
            <a:r>
              <a:rPr lang="en-US" dirty="0"/>
              <a:t> testing</a:t>
            </a:r>
          </a:p>
          <a:p>
            <a:r>
              <a:rPr lang="en-US" dirty="0" err="1"/>
              <a:t>Medicina</a:t>
            </a:r>
            <a:r>
              <a:rPr lang="en-US" dirty="0"/>
              <a:t> (clinical trials)</a:t>
            </a:r>
          </a:p>
          <a:p>
            <a:pPr marL="342900" indent="-342900">
              <a:buFontTx/>
              <a:buChar char="-"/>
            </a:pPr>
            <a:r>
              <a:rPr lang="en-US" dirty="0"/>
              <a:t>Online mas data </a:t>
            </a:r>
            <a:r>
              <a:rPr lang="en-US" dirty="0" err="1"/>
              <a:t>pero</a:t>
            </a:r>
            <a:r>
              <a:rPr lang="en-US" dirty="0"/>
              <a:t> </a:t>
            </a:r>
            <a:r>
              <a:rPr lang="en-US" dirty="0" err="1"/>
              <a:t>menos</a:t>
            </a:r>
            <a:r>
              <a:rPr lang="en-US" dirty="0"/>
              <a:t> </a:t>
            </a:r>
            <a:r>
              <a:rPr lang="en-US" dirty="0" err="1"/>
              <a:t>resolucion</a:t>
            </a:r>
            <a:endParaRPr lang="en-US" dirty="0"/>
          </a:p>
          <a:p>
            <a:pPr marL="342900" indent="-342900">
              <a:buFontTx/>
              <a:buChar char="-"/>
            </a:pPr>
            <a:endParaRPr dirty="0"/>
          </a:p>
        </p:txBody>
      </p:sp>
      <p:pic>
        <p:nvPicPr>
          <p:cNvPr id="7171" name="Picture 3">
            <a:extLst>
              <a:ext uri="{FF2B5EF4-FFF2-40B4-BE49-F238E27FC236}">
                <a16:creationId xmlns:a16="http://schemas.microsoft.com/office/drawing/2014/main" id="{B58147F9-817E-304C-90E2-1BF4EB7C1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793" y="1237367"/>
            <a:ext cx="3108872" cy="2191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>
            <a:extLst>
              <a:ext uri="{FF2B5EF4-FFF2-40B4-BE49-F238E27FC236}">
                <a16:creationId xmlns:a16="http://schemas.microsoft.com/office/drawing/2014/main" id="{F2DED839-6B13-F344-8566-643EACAAB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160" y="4056766"/>
            <a:ext cx="2680138" cy="2404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1806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pXjVb1KbnLgcLeYWaV5u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vLGtiAf9OuME700llAO5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q2Uf7MNl5iYNZa2ygKLN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3kdcWdHVFZJs.gGr7P_b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uRQ_reVxjy_sYUI6X3S9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1_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{39CB091C-78B6-104F-AE7D-9EF1506604E8}tf10001063</Template>
  <TotalTime>2796</TotalTime>
  <Words>164</Words>
  <Application>Microsoft Macintosh PowerPoint</Application>
  <PresentationFormat>Widescreen</PresentationFormat>
  <Paragraphs>22</Paragraphs>
  <Slides>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Century Gothic</vt:lpstr>
      <vt:lpstr>Mesh</vt:lpstr>
      <vt:lpstr>1_Mesh</vt:lpstr>
      <vt:lpstr>think-cell Slide</vt:lpstr>
      <vt:lpstr>testing</vt:lpstr>
      <vt:lpstr>AB test</vt:lpstr>
      <vt:lpstr>Que experimentos no funcionan</vt:lpstr>
      <vt:lpstr>Otras tecnicas</vt:lpstr>
      <vt:lpstr>historia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Gonzalo Lezma</dc:creator>
  <cp:lastModifiedBy>Gonzalo Lezma</cp:lastModifiedBy>
  <cp:revision>7</cp:revision>
  <dcterms:created xsi:type="dcterms:W3CDTF">2019-05-04T17:27:02Z</dcterms:created>
  <dcterms:modified xsi:type="dcterms:W3CDTF">2020-09-14T21:57:56Z</dcterms:modified>
</cp:coreProperties>
</file>