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9F46B6-6ADD-40B6-964C-89D0BB1F6144}" v="76" dt="2021-02-05T07:45:19.035"/>
    <p1510:client id="{8C0537BF-845D-4D58-9007-DD1DEC8C9F89}" v="169" dt="2021-02-04T07:01:30.042"/>
    <p1510:client id="{EF3B1D95-A040-4CBE-851C-31D6E6EEEA5B}" v="65" dt="2021-02-05T03:31:00.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February 4,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7662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February 4,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055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February 4,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0411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February 4,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335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February 4,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0393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February 4,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4181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February 4,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388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February 4,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64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February 4,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807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February 4,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3319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February 4,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33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February 4,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91906530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36817" y="330668"/>
            <a:ext cx="7872827" cy="592012"/>
          </a:xfrm>
        </p:spPr>
        <p:txBody>
          <a:bodyPr anchor="b">
            <a:normAutofit fontScale="90000"/>
          </a:bodyPr>
          <a:lstStyle/>
          <a:p>
            <a:r>
              <a:rPr lang="en-GB" sz="4000" dirty="0">
                <a:ea typeface="+mj-lt"/>
                <a:cs typeface="+mj-lt"/>
              </a:rPr>
              <a:t>Artificial intelligence – Sem 4</a:t>
            </a:r>
            <a:endParaRPr lang="en-US" sz="4000" dirty="0">
              <a:ea typeface="+mj-lt"/>
              <a:cs typeface="+mj-lt"/>
            </a:endParaRPr>
          </a:p>
        </p:txBody>
      </p:sp>
      <p:sp>
        <p:nvSpPr>
          <p:cNvPr id="3" name="Subtitle 2"/>
          <p:cNvSpPr>
            <a:spLocks noGrp="1"/>
          </p:cNvSpPr>
          <p:nvPr>
            <p:ph type="subTitle" idx="1"/>
          </p:nvPr>
        </p:nvSpPr>
        <p:spPr>
          <a:xfrm>
            <a:off x="5066634" y="1896078"/>
            <a:ext cx="4644181" cy="660604"/>
          </a:xfrm>
        </p:spPr>
        <p:txBody>
          <a:bodyPr vert="horz" wrap="square" lIns="0" tIns="0" rIns="0" bIns="0" rtlCol="0" anchor="t">
            <a:normAutofit/>
          </a:bodyPr>
          <a:lstStyle/>
          <a:p>
            <a:r>
              <a:rPr lang="en-GB" dirty="0">
                <a:solidFill>
                  <a:srgbClr val="FFFFFF"/>
                </a:solidFill>
                <a:ea typeface="+mn-lt"/>
                <a:cs typeface="+mn-lt"/>
              </a:rPr>
              <a:t>Topic - Artificial Intelligence History</a:t>
            </a:r>
            <a:endParaRPr lang="en-US" dirty="0">
              <a:solidFill>
                <a:srgbClr val="FFFFFF"/>
              </a:solidFill>
            </a:endParaRPr>
          </a:p>
        </p:txBody>
      </p:sp>
      <p:grpSp>
        <p:nvGrpSpPr>
          <p:cNvPr id="10" name="Group 9">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11"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18" name="Freeform: Shape 17">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extBox 3">
            <a:extLst>
              <a:ext uri="{FF2B5EF4-FFF2-40B4-BE49-F238E27FC236}">
                <a16:creationId xmlns:a16="http://schemas.microsoft.com/office/drawing/2014/main" id="{B5D0407A-7C34-40D9-BD05-9A8D2ACB0CE6}"/>
              </a:ext>
            </a:extLst>
          </p:cNvPr>
          <p:cNvSpPr txBox="1"/>
          <p:nvPr/>
        </p:nvSpPr>
        <p:spPr>
          <a:xfrm>
            <a:off x="6121594" y="3245138"/>
            <a:ext cx="363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Presented by -Tejas </a:t>
            </a:r>
            <a:r>
              <a:rPr lang="en-GB" dirty="0" err="1"/>
              <a:t>dhanariya</a:t>
            </a:r>
            <a:endParaRPr lang="en-GB" dirty="0" err="1">
              <a:ea typeface="Source Sans Pro"/>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4ED70-D4F8-4FAA-9D7D-B2871FEF6C85}"/>
              </a:ext>
            </a:extLst>
          </p:cNvPr>
          <p:cNvSpPr txBox="1"/>
          <p:nvPr/>
        </p:nvSpPr>
        <p:spPr>
          <a:xfrm>
            <a:off x="784447" y="548165"/>
            <a:ext cx="67185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a:t>1940-1960: Birth of AI in the wake of cybernetics</a:t>
            </a:r>
            <a:endParaRPr lang="en-US">
              <a:ea typeface="Source Sans Pro"/>
            </a:endParaRPr>
          </a:p>
          <a:p>
            <a:pPr marL="285750" indent="-285750" algn="l">
              <a:buFont typeface="Arial" panose="020B0604020202020204" pitchFamily="34" charset="0"/>
              <a:buChar char="•"/>
            </a:pPr>
            <a:endParaRPr lang="en-GB" dirty="0">
              <a:ea typeface="Source Sans Pro"/>
            </a:endParaRPr>
          </a:p>
        </p:txBody>
      </p:sp>
      <p:sp>
        <p:nvSpPr>
          <p:cNvPr id="3" name="TextBox 2">
            <a:extLst>
              <a:ext uri="{FF2B5EF4-FFF2-40B4-BE49-F238E27FC236}">
                <a16:creationId xmlns:a16="http://schemas.microsoft.com/office/drawing/2014/main" id="{AF46D1B7-1D4A-4073-80E6-F7504F8D6080}"/>
              </a:ext>
            </a:extLst>
          </p:cNvPr>
          <p:cNvSpPr txBox="1"/>
          <p:nvPr/>
        </p:nvSpPr>
        <p:spPr>
          <a:xfrm>
            <a:off x="749005" y="1511003"/>
            <a:ext cx="113201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The period between 1940 and 1960 was strongly marked by the conjunction of technological developments (of which the Second World War was an accelerator) and the desire to understand how to bring together the functioning of machines and organic beings. For Norbert Wiener, a pioneer in cybernetics, the aim was to unify mathematical theory, electronics and automation as "a whole theory of control and communication, both in animals and machines". Just before, a first mathematical and computer model of the biological neuron (formal neuron) had been developed by Warren McCulloch and Walter Pitts as early as 1943.</a:t>
            </a:r>
            <a:endParaRPr lang="en-US" dirty="0">
              <a:ea typeface="Source Sans Pro"/>
            </a:endParaRPr>
          </a:p>
        </p:txBody>
      </p:sp>
      <p:sp>
        <p:nvSpPr>
          <p:cNvPr id="4" name="TextBox 3">
            <a:extLst>
              <a:ext uri="{FF2B5EF4-FFF2-40B4-BE49-F238E27FC236}">
                <a16:creationId xmlns:a16="http://schemas.microsoft.com/office/drawing/2014/main" id="{F46337C8-08FA-4CEE-9FC9-137CBFDDBAC3}"/>
              </a:ext>
            </a:extLst>
          </p:cNvPr>
          <p:cNvSpPr txBox="1"/>
          <p:nvPr/>
        </p:nvSpPr>
        <p:spPr>
          <a:xfrm>
            <a:off x="732391" y="3674065"/>
            <a:ext cx="1082394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The term "AI" could be attributed to John McCarthy of MIT (Massachusetts Institute of Technology), which Marvin Minsky (Carnegie-Mellon University) defines as "the construction of computer programs that engage in tasks that are currently more satisfactorily performed by human beings because they require high-level mental processes such as: perceptual learning, memory organization and critical reasoning. The summer 1956 conference at Dartmouth College (funded by the Rockefeller Institute) is considered the founder of the discipline</a:t>
            </a:r>
            <a:endParaRPr lang="en-US" dirty="0">
              <a:ea typeface="Source Sans Pro"/>
            </a:endParaRPr>
          </a:p>
        </p:txBody>
      </p:sp>
    </p:spTree>
    <p:extLst>
      <p:ext uri="{BB962C8B-B14F-4D97-AF65-F5344CB8AC3E}">
        <p14:creationId xmlns:p14="http://schemas.microsoft.com/office/powerpoint/2010/main" val="261391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 name="Freeform: Shape 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indoor&#10;&#10;Description automatically generated">
            <a:extLst>
              <a:ext uri="{FF2B5EF4-FFF2-40B4-BE49-F238E27FC236}">
                <a16:creationId xmlns:a16="http://schemas.microsoft.com/office/drawing/2014/main" id="{9B838719-0369-461E-9233-AD0796CDAE68}"/>
              </a:ext>
            </a:extLst>
          </p:cNvPr>
          <p:cNvPicPr>
            <a:picLocks noChangeAspect="1"/>
          </p:cNvPicPr>
          <p:nvPr/>
        </p:nvPicPr>
        <p:blipFill rotWithShape="1">
          <a:blip r:embed="rId2"/>
          <a:srcRect b="6825"/>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16" name="Oval 15">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931164DA-CF33-4F21-9FEA-9C9B3FD66861}"/>
              </a:ext>
            </a:extLst>
          </p:cNvPr>
          <p:cNvSpPr txBox="1"/>
          <p:nvPr/>
        </p:nvSpPr>
        <p:spPr>
          <a:xfrm>
            <a:off x="1394866" y="3958861"/>
            <a:ext cx="6373813" cy="156295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1600">
                <a:solidFill>
                  <a:schemeClr val="tx1">
                    <a:alpha val="60000"/>
                  </a:schemeClr>
                </a:solidFill>
              </a:rPr>
              <a:t>Since 2010: a new bloom based on massive data and new computing power</a:t>
            </a: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p:txBody>
      </p:sp>
      <p:sp>
        <p:nvSpPr>
          <p:cNvPr id="4" name="TextBox 3">
            <a:extLst>
              <a:ext uri="{FF2B5EF4-FFF2-40B4-BE49-F238E27FC236}">
                <a16:creationId xmlns:a16="http://schemas.microsoft.com/office/drawing/2014/main" id="{BC6C3B1A-A769-45DB-BD9D-D4DE32F40897}"/>
              </a:ext>
            </a:extLst>
          </p:cNvPr>
          <p:cNvSpPr txBox="1"/>
          <p:nvPr/>
        </p:nvSpPr>
        <p:spPr>
          <a:xfrm>
            <a:off x="3593111" y="4892258"/>
            <a:ext cx="73214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access to massive volumes of data. To be able to use algorithms for image classification and cat recognition, for example, it was previously necessary to carry out sampling yourself. Today, a simple search on Google can find millions.</a:t>
            </a:r>
            <a:endParaRPr lang="en-US"/>
          </a:p>
        </p:txBody>
      </p:sp>
    </p:spTree>
    <p:extLst>
      <p:ext uri="{BB962C8B-B14F-4D97-AF65-F5344CB8AC3E}">
        <p14:creationId xmlns:p14="http://schemas.microsoft.com/office/powerpoint/2010/main" val="159481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4"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D545D4-71B2-42B4-9C31-1B6A7F9548AC}"/>
              </a:ext>
            </a:extLst>
          </p:cNvPr>
          <p:cNvSpPr txBox="1"/>
          <p:nvPr/>
        </p:nvSpPr>
        <p:spPr>
          <a:xfrm>
            <a:off x="301027" y="286220"/>
            <a:ext cx="3565525" cy="37891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1600">
                <a:solidFill>
                  <a:schemeClr val="tx1">
                    <a:alpha val="60000"/>
                  </a:schemeClr>
                </a:solidFill>
              </a:rPr>
              <a:t>Artificial Intelligence Techniques</a:t>
            </a: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p:txBody>
      </p:sp>
      <p:sp>
        <p:nvSpPr>
          <p:cNvPr id="3" name="TextBox 2">
            <a:extLst>
              <a:ext uri="{FF2B5EF4-FFF2-40B4-BE49-F238E27FC236}">
                <a16:creationId xmlns:a16="http://schemas.microsoft.com/office/drawing/2014/main" id="{100E4069-241D-4989-95EE-5181B530B5BB}"/>
              </a:ext>
            </a:extLst>
          </p:cNvPr>
          <p:cNvSpPr txBox="1"/>
          <p:nvPr/>
        </p:nvSpPr>
        <p:spPr>
          <a:xfrm>
            <a:off x="1677507" y="838716"/>
            <a:ext cx="420474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600"/>
              </a:spcAft>
              <a:buAutoNum type="arabicPeriod"/>
            </a:pPr>
            <a:r>
              <a:rPr lang="en-GB"/>
              <a:t>Support Vector Machines</a:t>
            </a:r>
            <a:endParaRPr lang="en-US">
              <a:ea typeface="Source Sans Pro"/>
            </a:endParaRPr>
          </a:p>
          <a:p>
            <a:pPr algn="l">
              <a:spcAft>
                <a:spcPts val="600"/>
              </a:spcAft>
            </a:pPr>
            <a:endParaRPr lang="en-GB">
              <a:ea typeface="Source Sans Pro"/>
            </a:endParaRPr>
          </a:p>
        </p:txBody>
      </p:sp>
      <p:sp>
        <p:nvSpPr>
          <p:cNvPr id="4" name="TextBox 3">
            <a:extLst>
              <a:ext uri="{FF2B5EF4-FFF2-40B4-BE49-F238E27FC236}">
                <a16:creationId xmlns:a16="http://schemas.microsoft.com/office/drawing/2014/main" id="{75E79837-BDD8-4840-B56E-AEE5CA167765}"/>
              </a:ext>
            </a:extLst>
          </p:cNvPr>
          <p:cNvSpPr txBox="1"/>
          <p:nvPr/>
        </p:nvSpPr>
        <p:spPr>
          <a:xfrm>
            <a:off x="2370893" y="4814736"/>
            <a:ext cx="67540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a:ea typeface="+mn-lt"/>
                <a:cs typeface="+mn-lt"/>
              </a:rPr>
              <a:t>The main idea behind SVM is that you try to find the boundary line that separates the two classes, but in such a way that the boundary line creates a maximum separation between the classes. To demonstrate this, we will use the following simple data for our classification problem:</a:t>
            </a:r>
            <a:br>
              <a:rPr lang="en-GB" dirty="0">
                <a:ea typeface="+mn-lt"/>
                <a:cs typeface="+mn-lt"/>
              </a:rPr>
            </a:br>
            <a:r>
              <a:rPr lang="en-GB" dirty="0">
                <a:ea typeface="+mn-lt"/>
                <a:cs typeface="+mn-lt"/>
              </a:rPr>
              <a:t> </a:t>
            </a:r>
            <a:endParaRPr lang="en-US"/>
          </a:p>
        </p:txBody>
      </p:sp>
      <p:sp>
        <p:nvSpPr>
          <p:cNvPr id="5" name="TextBox 4">
            <a:extLst>
              <a:ext uri="{FF2B5EF4-FFF2-40B4-BE49-F238E27FC236}">
                <a16:creationId xmlns:a16="http://schemas.microsoft.com/office/drawing/2014/main" id="{14C31D31-B5B8-4F44-8869-4606C4E179F3}"/>
              </a:ext>
            </a:extLst>
          </p:cNvPr>
          <p:cNvSpPr txBox="1"/>
          <p:nvPr/>
        </p:nvSpPr>
        <p:spPr>
          <a:xfrm>
            <a:off x="2329490" y="1419815"/>
            <a:ext cx="82485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a:ea typeface="+mn-lt"/>
                <a:cs typeface="+mn-lt"/>
              </a:rPr>
              <a:t> the objective is to determine whether a given data point belongs to a certain class or not. After first training a classifier model on data points for which the class is known (e.g. a set of emails that are labeled as spam or not spam), you can then use the model to determine the class of new, unseen data-points. A powerful technique for these types of problems is Support Vector Machines</a:t>
            </a:r>
            <a:endParaRPr lang="en-US"/>
          </a:p>
        </p:txBody>
      </p:sp>
      <p:pic>
        <p:nvPicPr>
          <p:cNvPr id="6" name="Picture 6" descr="Chart, scatter chart&#10;&#10;Description automatically generated">
            <a:extLst>
              <a:ext uri="{FF2B5EF4-FFF2-40B4-BE49-F238E27FC236}">
                <a16:creationId xmlns:a16="http://schemas.microsoft.com/office/drawing/2014/main" id="{26D65F30-8761-487C-8728-14044470E557}"/>
              </a:ext>
            </a:extLst>
          </p:cNvPr>
          <p:cNvPicPr>
            <a:picLocks noChangeAspect="1"/>
          </p:cNvPicPr>
          <p:nvPr/>
        </p:nvPicPr>
        <p:blipFill>
          <a:blip r:embed="rId2"/>
          <a:stretch>
            <a:fillRect/>
          </a:stretch>
        </p:blipFill>
        <p:spPr>
          <a:xfrm>
            <a:off x="8996597" y="2744604"/>
            <a:ext cx="2743200" cy="1830988"/>
          </a:xfrm>
          <a:prstGeom prst="rect">
            <a:avLst/>
          </a:prstGeom>
        </p:spPr>
      </p:pic>
    </p:spTree>
    <p:extLst>
      <p:ext uri="{BB962C8B-B14F-4D97-AF65-F5344CB8AC3E}">
        <p14:creationId xmlns:p14="http://schemas.microsoft.com/office/powerpoint/2010/main" val="124852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A150843-C6AF-4CDF-8C85-CDE9E7FE55E8}"/>
              </a:ext>
            </a:extLst>
          </p:cNvPr>
          <p:cNvSpPr txBox="1"/>
          <p:nvPr/>
        </p:nvSpPr>
        <p:spPr>
          <a:xfrm>
            <a:off x="550862" y="580363"/>
            <a:ext cx="6379210" cy="1333057"/>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a:latin typeface="+mj-lt"/>
                <a:ea typeface="+mj-ea"/>
                <a:cs typeface="+mj-cs"/>
              </a:rPr>
              <a:t>2.Artificial Neural Networks</a:t>
            </a:r>
          </a:p>
          <a:p>
            <a:pPr>
              <a:lnSpc>
                <a:spcPct val="90000"/>
              </a:lnSpc>
              <a:spcBef>
                <a:spcPct val="0"/>
              </a:spcBef>
              <a:spcAft>
                <a:spcPts val="600"/>
              </a:spcAft>
            </a:pPr>
            <a:endParaRPr lang="en-US" sz="44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382D9FE0-C531-4E64-94A2-B5EACE489661}"/>
              </a:ext>
            </a:extLst>
          </p:cNvPr>
          <p:cNvPicPr>
            <a:picLocks noChangeAspect="1"/>
          </p:cNvPicPr>
          <p:nvPr/>
        </p:nvPicPr>
        <p:blipFill>
          <a:blip r:embed="rId2"/>
          <a:stretch>
            <a:fillRect/>
          </a:stretch>
        </p:blipFill>
        <p:spPr>
          <a:xfrm>
            <a:off x="550863" y="2976958"/>
            <a:ext cx="5773738" cy="2886869"/>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17" name="Group 16">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18" name="Freeform: Shape 17">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extBox 1">
            <a:extLst>
              <a:ext uri="{FF2B5EF4-FFF2-40B4-BE49-F238E27FC236}">
                <a16:creationId xmlns:a16="http://schemas.microsoft.com/office/drawing/2014/main" id="{336CCEC5-C2DB-48B0-8E9E-31EE0FDC6F9D}"/>
              </a:ext>
            </a:extLst>
          </p:cNvPr>
          <p:cNvSpPr txBox="1"/>
          <p:nvPr/>
        </p:nvSpPr>
        <p:spPr>
          <a:xfrm>
            <a:off x="7140575" y="1520825"/>
            <a:ext cx="4500562" cy="280828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spcAft>
                <a:spcPts val="800"/>
              </a:spcAft>
              <a:buFont typeface="Arial" panose="020B0604020202020204" pitchFamily="34" charset="0"/>
              <a:buChar char="•"/>
            </a:pPr>
            <a:r>
              <a:rPr lang="en-US" sz="1400">
                <a:solidFill>
                  <a:schemeClr val="tx1">
                    <a:alpha val="60000"/>
                  </a:schemeClr>
                </a:solidFill>
              </a:rPr>
              <a:t>Animals are able to process (visual or other) information from their environment and adapt to change. They use their nervous system to perform such behavior. Their nervous system can be modeled and simulated and it should be possible to (re)produce similar behavior in artificial systems. Artificial Neural Networks (ANN) can be described as processing devices that are loosely modeled after the neural structure of a brain. The biggest difference between the two is that the ANN might have hundreds or thousands of neurons, whereas the neural structure of an animal or human brain has billions.</a:t>
            </a:r>
          </a:p>
        </p:txBody>
      </p:sp>
      <p:sp>
        <p:nvSpPr>
          <p:cNvPr id="21" name="Freeform: Shape 20">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TextBox 4">
            <a:extLst>
              <a:ext uri="{FF2B5EF4-FFF2-40B4-BE49-F238E27FC236}">
                <a16:creationId xmlns:a16="http://schemas.microsoft.com/office/drawing/2014/main" id="{39EC983F-67D5-496F-AC2F-36B5A14C16DA}"/>
              </a:ext>
            </a:extLst>
          </p:cNvPr>
          <p:cNvSpPr txBox="1"/>
          <p:nvPr/>
        </p:nvSpPr>
        <p:spPr>
          <a:xfrm>
            <a:off x="7035384" y="3874957"/>
            <a:ext cx="503544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ea typeface="+mn-lt"/>
                <a:cs typeface="+mn-lt"/>
              </a:rPr>
              <a:t>While learning consists of strengthening or weakening the bonds between different neurons in the biological brain, in the ANN learning consists of changing the weights between the neurons. By providing the neural network with a large set of training data with known features, the best weights between the artificial neurons (i.e. strength of the bond) can be calculated in order to make sure that the neural network best recognizes the features.</a:t>
            </a:r>
            <a:endParaRPr lang="en-US" sz="1400">
              <a:ea typeface="Source Sans Pro"/>
            </a:endParaRPr>
          </a:p>
        </p:txBody>
      </p:sp>
    </p:spTree>
    <p:extLst>
      <p:ext uri="{BB962C8B-B14F-4D97-AF65-F5344CB8AC3E}">
        <p14:creationId xmlns:p14="http://schemas.microsoft.com/office/powerpoint/2010/main" val="373056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 name="Freeform: Shape 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Shape 1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D438371-A37F-43CB-8166-3E911559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74870" y="-114297"/>
            <a:ext cx="1853969" cy="926985"/>
          </a:xfrm>
          <a:custGeom>
            <a:avLst/>
            <a:gdLst>
              <a:gd name="connsiteX0" fmla="*/ 958943 w 1853969"/>
              <a:gd name="connsiteY0" fmla="*/ 1614 h 926985"/>
              <a:gd name="connsiteX1" fmla="*/ 1852355 w 1853969"/>
              <a:gd name="connsiteY1" fmla="*/ 895026 h 926985"/>
              <a:gd name="connsiteX2" fmla="*/ 1853969 w 1853969"/>
              <a:gd name="connsiteY2" fmla="*/ 926985 h 926985"/>
              <a:gd name="connsiteX3" fmla="*/ 1390476 w 1853969"/>
              <a:gd name="connsiteY3" fmla="*/ 926985 h 926985"/>
              <a:gd name="connsiteX4" fmla="*/ 926984 w 1853969"/>
              <a:gd name="connsiteY4" fmla="*/ 463493 h 926985"/>
              <a:gd name="connsiteX5" fmla="*/ 463493 w 1853969"/>
              <a:gd name="connsiteY5" fmla="*/ 926985 h 926985"/>
              <a:gd name="connsiteX6" fmla="*/ 0 w 1853969"/>
              <a:gd name="connsiteY6" fmla="*/ 926985 h 926985"/>
              <a:gd name="connsiteX7" fmla="*/ 926985 w 1853969"/>
              <a:gd name="connsiteY7" fmla="*/ 0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969" h="926985">
                <a:moveTo>
                  <a:pt x="958943" y="1614"/>
                </a:moveTo>
                <a:lnTo>
                  <a:pt x="1852355" y="895026"/>
                </a:lnTo>
                <a:lnTo>
                  <a:pt x="1853969" y="926985"/>
                </a:lnTo>
                <a:lnTo>
                  <a:pt x="1390476" y="926985"/>
                </a:lnTo>
                <a:cubicBezTo>
                  <a:pt x="1390476" y="671005"/>
                  <a:pt x="1182964" y="463493"/>
                  <a:pt x="926984" y="463493"/>
                </a:cubicBezTo>
                <a:cubicBezTo>
                  <a:pt x="671005" y="463493"/>
                  <a:pt x="463493" y="671005"/>
                  <a:pt x="463493" y="926985"/>
                </a:cubicBezTo>
                <a:lnTo>
                  <a:pt x="0" y="926985"/>
                </a:lnTo>
                <a:cubicBezTo>
                  <a:pt x="0" y="415026"/>
                  <a:pt x="415025" y="0"/>
                  <a:pt x="926985"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 name="Oval 16">
            <a:extLst>
              <a:ext uri="{FF2B5EF4-FFF2-40B4-BE49-F238E27FC236}">
                <a16:creationId xmlns:a16="http://schemas.microsoft.com/office/drawing/2014/main" id="{2AE18936-8FC4-4357-B2D0-AEEAFF4D7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68027" y="-45404"/>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CF94A42-720D-4B81-8D24-E4A974DE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87001" y="93562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E15EB72A-E1B0-4CE0-BB0D-BEFCDF8EF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5857" y="-131277"/>
            <a:ext cx="1853969" cy="1042921"/>
          </a:xfrm>
          <a:custGeom>
            <a:avLst/>
            <a:gdLst>
              <a:gd name="connsiteX0" fmla="*/ 959154 w 1853969"/>
              <a:gd name="connsiteY0" fmla="*/ 1828 h 1042921"/>
              <a:gd name="connsiteX1" fmla="*/ 1842210 w 1853969"/>
              <a:gd name="connsiteY1" fmla="*/ 884883 h 1042921"/>
              <a:gd name="connsiteX2" fmla="*/ 1849183 w 1853969"/>
              <a:gd name="connsiteY2" fmla="*/ 936288 h 1042921"/>
              <a:gd name="connsiteX3" fmla="*/ 1853969 w 1853969"/>
              <a:gd name="connsiteY3" fmla="*/ 1042921 h 1042921"/>
              <a:gd name="connsiteX4" fmla="*/ 1390476 w 1853969"/>
              <a:gd name="connsiteY4" fmla="*/ 1042921 h 1042921"/>
              <a:gd name="connsiteX5" fmla="*/ 926984 w 1853969"/>
              <a:gd name="connsiteY5" fmla="*/ 521461 h 1042921"/>
              <a:gd name="connsiteX6" fmla="*/ 463493 w 1853969"/>
              <a:gd name="connsiteY6" fmla="*/ 1042921 h 1042921"/>
              <a:gd name="connsiteX7" fmla="*/ 0 w 1853969"/>
              <a:gd name="connsiteY7" fmla="*/ 1042921 h 1042921"/>
              <a:gd name="connsiteX8" fmla="*/ 926985 w 1853969"/>
              <a:gd name="connsiteY8" fmla="*/ 0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969" h="1042921">
                <a:moveTo>
                  <a:pt x="959154" y="1828"/>
                </a:moveTo>
                <a:lnTo>
                  <a:pt x="1842210" y="884883"/>
                </a:lnTo>
                <a:lnTo>
                  <a:pt x="1849183" y="936288"/>
                </a:lnTo>
                <a:cubicBezTo>
                  <a:pt x="1852348" y="971348"/>
                  <a:pt x="1853969" y="1006922"/>
                  <a:pt x="1853969" y="1042921"/>
                </a:cubicBezTo>
                <a:lnTo>
                  <a:pt x="1390476" y="1042921"/>
                </a:lnTo>
                <a:cubicBezTo>
                  <a:pt x="1390476" y="754927"/>
                  <a:pt x="1182964" y="521461"/>
                  <a:pt x="926984" y="521461"/>
                </a:cubicBezTo>
                <a:cubicBezTo>
                  <a:pt x="671005" y="521461"/>
                  <a:pt x="463493" y="754927"/>
                  <a:pt x="463493" y="1042921"/>
                </a:cubicBezTo>
                <a:lnTo>
                  <a:pt x="0" y="1042921"/>
                </a:lnTo>
                <a:cubicBezTo>
                  <a:pt x="0" y="466932"/>
                  <a:pt x="415025" y="0"/>
                  <a:pt x="926985" y="0"/>
                </a:cubicBezTo>
                <a:close/>
              </a:path>
            </a:pathLst>
          </a:custGeom>
          <a:solidFill>
            <a:schemeClr val="bg2">
              <a:lumMod val="50000"/>
              <a:lumOff val="50000"/>
              <a:alpha val="2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3" name="Oval 22">
            <a:extLst>
              <a:ext uri="{FF2B5EF4-FFF2-40B4-BE49-F238E27FC236}">
                <a16:creationId xmlns:a16="http://schemas.microsoft.com/office/drawing/2014/main" id="{88D9FE19-3EE9-41F7-8054-F2C86DBEB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908" y="472902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5F1ACB0-0FEE-48F2-A5D8-F3A9E2A322B5}"/>
              </a:ext>
            </a:extLst>
          </p:cNvPr>
          <p:cNvSpPr txBox="1"/>
          <p:nvPr/>
        </p:nvSpPr>
        <p:spPr>
          <a:xfrm>
            <a:off x="3377566" y="3052367"/>
            <a:ext cx="5418772" cy="304045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2800">
                <a:solidFill>
                  <a:schemeClr val="tx1">
                    <a:alpha val="60000"/>
                  </a:schemeClr>
                </a:solidFill>
              </a:rPr>
              <a:t>Thank you</a:t>
            </a:r>
            <a:r>
              <a:rPr lang="en-US" sz="1600" dirty="0">
                <a:solidFill>
                  <a:schemeClr val="tx1">
                    <a:alpha val="60000"/>
                  </a:schemeClr>
                </a:solidFill>
              </a:rPr>
              <a:t> </a:t>
            </a:r>
          </a:p>
        </p:txBody>
      </p:sp>
      <p:grpSp>
        <p:nvGrpSpPr>
          <p:cNvPr id="25" name="Group 24">
            <a:extLst>
              <a:ext uri="{FF2B5EF4-FFF2-40B4-BE49-F238E27FC236}">
                <a16:creationId xmlns:a16="http://schemas.microsoft.com/office/drawing/2014/main" id="{1D7EF0A0-9237-4001-884B-9E0F5ECE4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62595" y="3429000"/>
            <a:ext cx="2679292" cy="2525894"/>
            <a:chOff x="9469123" y="4029759"/>
            <a:chExt cx="2679292" cy="2525894"/>
          </a:xfrm>
        </p:grpSpPr>
        <p:sp>
          <p:nvSpPr>
            <p:cNvPr id="26" name="Freeform: Shape 25">
              <a:extLst>
                <a:ext uri="{FF2B5EF4-FFF2-40B4-BE49-F238E27FC236}">
                  <a16:creationId xmlns:a16="http://schemas.microsoft.com/office/drawing/2014/main" id="{149490B2-2AF9-4660-9B40-248A345D9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9988415" y="4029759"/>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508000" dist="203200" dir="732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364A160-6ADA-4260-92B9-9BD8B6681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009123" y="3693413"/>
              <a:ext cx="1080000" cy="216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2460928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3DFloatVTI</vt:lpstr>
      <vt:lpstr>Artificial intelligence – Sem 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cp:revision>
  <dcterms:created xsi:type="dcterms:W3CDTF">2021-02-04T06:39:23Z</dcterms:created>
  <dcterms:modified xsi:type="dcterms:W3CDTF">2021-02-05T07:45:28Z</dcterms:modified>
</cp:coreProperties>
</file>