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76" r:id="rId3"/>
    <p:sldId id="295" r:id="rId4"/>
    <p:sldId id="297" r:id="rId5"/>
    <p:sldId id="300" r:id="rId6"/>
    <p:sldId id="291" r:id="rId7"/>
    <p:sldId id="294" r:id="rId8"/>
    <p:sldId id="301" r:id="rId9"/>
    <p:sldId id="302" r:id="rId10"/>
    <p:sldId id="296" r:id="rId11"/>
    <p:sldId id="293" r:id="rId12"/>
    <p:sldId id="277" r:id="rId13"/>
    <p:sldId id="298" r:id="rId14"/>
    <p:sldId id="308" r:id="rId15"/>
    <p:sldId id="303" r:id="rId16"/>
    <p:sldId id="309" r:id="rId17"/>
    <p:sldId id="310" r:id="rId18"/>
    <p:sldId id="304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94660" autoAdjust="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-80\Desktop\grafico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-80\Desktop\grafico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S-80\Desktop\grafico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S-80\Desktop\grafic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 w="25400">
          <a:noFill/>
        </a:ln>
      </c:spPr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Frequencia</c:v>
                </c:pt>
              </c:strCache>
            </c:strRef>
          </c:tx>
          <c:explosion val="25"/>
          <c:dLbls>
            <c:delete val="1"/>
          </c:dLbls>
          <c:cat>
            <c:strRef>
              <c:f>Plan1!$B$2:$B$8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72-4BE2-877D-557278D9B34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plotVisOnly val="1"/>
    <c:dispBlanksAs val="zero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Frequencia</c:v>
                </c:pt>
              </c:strCache>
            </c:strRef>
          </c:tx>
          <c:explosion val="25"/>
          <c:dLbls>
            <c:delete val="1"/>
          </c:dLbls>
          <c:cat>
            <c:strRef>
              <c:f>Plan1!$B$2:$B$8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72-4BE2-877D-557278D9B34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plotVisOnly val="1"/>
    <c:dispBlanksAs val="zero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Frequencia</c:v>
                </c:pt>
              </c:strCache>
            </c:strRef>
          </c:tx>
          <c:explosion val="25"/>
          <c:dLbls>
            <c:delete val="1"/>
          </c:dLbls>
          <c:cat>
            <c:strRef>
              <c:f>Plan1!$B$2:$B$8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72-4BE2-877D-557278D9B34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plotVisOnly val="1"/>
    <c:dispBlanksAs val="zero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0.32143</cdr:x>
      <cdr:y>0.79718</cdr:y>
    </cdr:from>
    <cdr:to>
      <cdr:x>0.625</cdr:x>
      <cdr:y>0.88051</cdr:y>
    </cdr:to>
    <cdr:sp macro="" textlink="">
      <cdr:nvSpPr>
        <cdr:cNvPr id="2" name="Espaço Reservado para Conteúdo 2"/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1296144" y="2755364"/>
          <a:ext cx="1224136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0" tIns="45720" rIns="0" bIns="45720" rtlCol="0"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 sz="1700" b="1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0.32143</cdr:x>
      <cdr:y>0.79718</cdr:y>
    </cdr:from>
    <cdr:to>
      <cdr:x>0.625</cdr:x>
      <cdr:y>0.88051</cdr:y>
    </cdr:to>
    <cdr:sp macro="" textlink="">
      <cdr:nvSpPr>
        <cdr:cNvPr id="2" name="Espaço Reservado para Conteúdo 2"/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1296144" y="2755364"/>
          <a:ext cx="1224136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0" tIns="45720" rIns="0" bIns="45720" rtlCol="0"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 sz="1700" b="1" dirty="0">
            <a:solidFill>
              <a:schemeClr val="tx1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0.32143</cdr:x>
      <cdr:y>0.79718</cdr:y>
    </cdr:from>
    <cdr:to>
      <cdr:x>0.625</cdr:x>
      <cdr:y>0.88051</cdr:y>
    </cdr:to>
    <cdr:sp macro="" textlink="">
      <cdr:nvSpPr>
        <cdr:cNvPr id="2" name="Espaço Reservado para Conteúdo 2"/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1296144" y="2755364"/>
          <a:ext cx="1224136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0" tIns="45720" rIns="0" bIns="45720" rtlCol="0"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pt-BR" sz="1700" b="1" dirty="0">
            <a:solidFill>
              <a:schemeClr val="tx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0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9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EEB9B-2BD7-4788-886B-C9B43F642D8F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-99392"/>
            <a:ext cx="9144000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Resultado de imagem para doação de sa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1642234"/>
            <a:ext cx="2133600" cy="5619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4224" y="1504528"/>
            <a:ext cx="2133600" cy="561975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081967F4-5E28-49F7-8C8F-5BD95307E1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0" y="764704"/>
            <a:ext cx="8095504" cy="48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VALIDAÇÃO DA DOR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800" dirty="0"/>
              <a:t>Identificamos que os produtores rurais, especialmente os pequenos, têm muitas dificuldades em escoar seus produtos, por diversos motivos.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6ABC89-D738-4298-BBCB-8F703BC73178}"/>
              </a:ext>
            </a:extLst>
          </p:cNvPr>
          <p:cNvSpPr/>
          <p:nvPr/>
        </p:nvSpPr>
        <p:spPr>
          <a:xfrm>
            <a:off x="0" y="4797152"/>
            <a:ext cx="9180512" cy="20608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9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PROPOSTA DE VALOR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97928"/>
            <a:ext cx="8429561" cy="4023360"/>
          </a:xfrm>
        </p:spPr>
        <p:txBody>
          <a:bodyPr/>
          <a:lstStyle/>
          <a:p>
            <a:r>
              <a:rPr lang="pt-BR" sz="2400" dirty="0"/>
              <a:t>O aplicativo presente tem o intuito de :</a:t>
            </a:r>
          </a:p>
          <a:p>
            <a:endParaRPr lang="pt-BR" sz="24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Facilitar a venda de produtos agrícolas para outras regiões;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Ajudar na divulgação dos produtos;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Facilitar o contato entre produtores e revendedores;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Suprir a falta de apoio de cooperativas e associações de produtores rurais, ou mesmo a inexistência das mesmas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0801E1-6F74-4E82-B7DB-B20F91209C94}"/>
              </a:ext>
            </a:extLst>
          </p:cNvPr>
          <p:cNvSpPr/>
          <p:nvPr/>
        </p:nvSpPr>
        <p:spPr>
          <a:xfrm>
            <a:off x="0" y="5157192"/>
            <a:ext cx="9180512" cy="17008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776864" cy="11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611560" y="2276872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TELA DE ABERTURA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2256EFA-E747-4035-A738-6A6F8C3A0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636" y="562821"/>
            <a:ext cx="2870657" cy="57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3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776864" cy="11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710BBD4-0CCC-48F9-849E-AD09579EC3E3}"/>
              </a:ext>
            </a:extLst>
          </p:cNvPr>
          <p:cNvSpPr txBox="1"/>
          <p:nvPr/>
        </p:nvSpPr>
        <p:spPr>
          <a:xfrm>
            <a:off x="2267744" y="314943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5B4307-0261-4295-83CD-1CAEFC470545}"/>
              </a:ext>
            </a:extLst>
          </p:cNvPr>
          <p:cNvSpPr txBox="1"/>
          <p:nvPr/>
        </p:nvSpPr>
        <p:spPr>
          <a:xfrm>
            <a:off x="2051720" y="302969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92D050"/>
                </a:solidFill>
              </a:rPr>
              <a:t>                             TELAS DE CADASTRO</a:t>
            </a:r>
            <a:r>
              <a:rPr lang="pt-BR" dirty="0"/>
              <a:t> </a:t>
            </a:r>
          </a:p>
        </p:txBody>
      </p:sp>
      <p:pic>
        <p:nvPicPr>
          <p:cNvPr id="5" name="Imagem 4" descr="Interface gráfica do usuári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074D988-64FD-45B4-9B40-3827A7F6E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21775"/>
            <a:ext cx="2647152" cy="5733256"/>
          </a:xfrm>
          <a:prstGeom prst="rect">
            <a:avLst/>
          </a:prstGeom>
        </p:spPr>
      </p:pic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699C3A2-9E4F-4601-AF52-7C3999E98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45" y="821775"/>
            <a:ext cx="2647153" cy="57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7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B23B7-950F-43F3-9970-6BED0B21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1800" b="1" dirty="0">
                <a:solidFill>
                  <a:srgbClr val="92D050"/>
                </a:solidFill>
              </a:rPr>
              <a:t>TELAS DE CADASTRO</a:t>
            </a:r>
          </a:p>
        </p:txBody>
      </p:sp>
      <p:pic>
        <p:nvPicPr>
          <p:cNvPr id="11" name="Espaço Reservado para Conteúdo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D34B12B-B4CD-42BA-BF2B-A2DE719FD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159" y="1825625"/>
            <a:ext cx="4785682" cy="4351338"/>
          </a:xfrm>
        </p:spPr>
      </p:pic>
    </p:spTree>
    <p:extLst>
      <p:ext uri="{BB962C8B-B14F-4D97-AF65-F5344CB8AC3E}">
        <p14:creationId xmlns:p14="http://schemas.microsoft.com/office/powerpoint/2010/main" val="368989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776864" cy="11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710BBD4-0CCC-48F9-849E-AD09579EC3E3}"/>
              </a:ext>
            </a:extLst>
          </p:cNvPr>
          <p:cNvSpPr txBox="1"/>
          <p:nvPr/>
        </p:nvSpPr>
        <p:spPr>
          <a:xfrm>
            <a:off x="2267744" y="314943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4F25BF-F807-4E32-8104-7E55D5B6A95F}"/>
              </a:ext>
            </a:extLst>
          </p:cNvPr>
          <p:cNvSpPr txBox="1"/>
          <p:nvPr/>
        </p:nvSpPr>
        <p:spPr>
          <a:xfrm>
            <a:off x="2555776" y="64614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92D050"/>
                </a:solidFill>
              </a:rPr>
              <a:t>TELAS DE VENDAS E ESTOQUE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5CAB939-F957-46B1-B90B-8F3FACD55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2009094" cy="4351338"/>
          </a:xfrm>
        </p:spPr>
      </p:pic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D6828B5-516A-463B-B9A0-F1ED737FF4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80" y="1556792"/>
            <a:ext cx="2009094" cy="4351338"/>
          </a:xfrm>
          <a:prstGeom prst="rect">
            <a:avLst/>
          </a:prstGeom>
        </p:spPr>
      </p:pic>
      <p:pic>
        <p:nvPicPr>
          <p:cNvPr id="13" name="Imagem 1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549A415-7366-468D-B06A-BA882FBE8E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16" y="1556793"/>
            <a:ext cx="20090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1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FA20E-FB00-4117-9244-E8A73D35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1800" b="1" dirty="0">
                <a:solidFill>
                  <a:srgbClr val="92D050"/>
                </a:solidFill>
              </a:rPr>
              <a:t>TELAS DE VENDAS E ESTOQUE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06FA610-70FF-4E40-B2FC-4213BB817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6" y="1988840"/>
            <a:ext cx="2009094" cy="4351338"/>
          </a:xfr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D8E3077-F83C-461F-BE74-7C59459DC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53" y="1988838"/>
            <a:ext cx="2009094" cy="4351337"/>
          </a:xfrm>
          <a:prstGeom prst="rect">
            <a:avLst/>
          </a:prstGeom>
        </p:spPr>
      </p:pic>
      <p:pic>
        <p:nvPicPr>
          <p:cNvPr id="9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73EAF33-44C1-47A1-9669-43BAAB24B3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88837"/>
            <a:ext cx="2009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5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EC867-253A-4B3E-A589-9523C48C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1800" b="1" dirty="0">
                <a:solidFill>
                  <a:srgbClr val="92D050"/>
                </a:solidFill>
              </a:rPr>
              <a:t>TELAS DE COTAÇÃO E PROPOSTAS</a:t>
            </a:r>
          </a:p>
        </p:txBody>
      </p:sp>
      <p:pic>
        <p:nvPicPr>
          <p:cNvPr id="5" name="Espaço Reservado para Conteúdo 4" descr="Uma imagem contendo Texto, Tabela&#10;&#10;Descrição gerada automaticamente">
            <a:extLst>
              <a:ext uri="{FF2B5EF4-FFF2-40B4-BE49-F238E27FC236}">
                <a16:creationId xmlns:a16="http://schemas.microsoft.com/office/drawing/2014/main" id="{FA8074B2-125D-495C-ADBE-E7252EAF4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2009094" cy="4351338"/>
          </a:xfrm>
        </p:spPr>
      </p:pic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130F551B-50EA-48F2-B378-001C6BEDE9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937400"/>
            <a:ext cx="2009094" cy="4351338"/>
          </a:xfrm>
          <a:prstGeom prst="rect">
            <a:avLst/>
          </a:prstGeom>
        </p:spPr>
      </p:pic>
      <p:pic>
        <p:nvPicPr>
          <p:cNvPr id="9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288FE95-0B66-4F5A-A005-546B7FEF41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916190"/>
            <a:ext cx="2009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ABB76CD-0548-4582-A7C8-0D1A633879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857091"/>
            <a:ext cx="78867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rgbClr val="92D050"/>
                </a:solidFill>
              </a:rPr>
              <a:t>TELAS DE PÓS-VENDA /PÓS COMPRA</a:t>
            </a:r>
          </a:p>
        </p:txBody>
      </p:sp>
      <p:pic>
        <p:nvPicPr>
          <p:cNvPr id="6" name="Espaço Reservado para Conteúdo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3831E66-FAF9-4011-9926-9ADC9FC9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49571"/>
            <a:ext cx="2009094" cy="4351338"/>
          </a:xfr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5DB6099-1DAD-4580-8DA3-E5135AB005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72" y="1663214"/>
            <a:ext cx="2009094" cy="43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4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D7FCD-7610-4B8A-B15E-5640406E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1800" b="1" dirty="0">
                <a:solidFill>
                  <a:srgbClr val="92D050"/>
                </a:solidFill>
              </a:rPr>
              <a:t>TELAS DE CONFIGURAÇÕES, DADOS E REDEFINIÇÃO DE SENHA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915D4F8-361B-4278-8759-9ED884FF8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25625"/>
            <a:ext cx="8191821" cy="4870988"/>
          </a:xfrm>
        </p:spPr>
      </p:pic>
    </p:spTree>
    <p:extLst>
      <p:ext uri="{BB962C8B-B14F-4D97-AF65-F5344CB8AC3E}">
        <p14:creationId xmlns:p14="http://schemas.microsoft.com/office/powerpoint/2010/main" val="117501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-99392"/>
            <a:ext cx="9144000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0" y="4797152"/>
            <a:ext cx="9180512" cy="20608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34785" y="332656"/>
            <a:ext cx="928129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ALUNOS</a:t>
            </a:r>
          </a:p>
          <a:p>
            <a:pPr algn="ctr"/>
            <a:endParaRPr lang="pt-BR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pt-BR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597536-A71A-458B-BB13-45F77BD56436}"/>
              </a:ext>
            </a:extLst>
          </p:cNvPr>
          <p:cNvSpPr txBox="1"/>
          <p:nvPr/>
        </p:nvSpPr>
        <p:spPr>
          <a:xfrm>
            <a:off x="107504" y="1916832"/>
            <a:ext cx="86409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 </a:t>
            </a:r>
            <a:r>
              <a:rPr lang="pt-BR" sz="3200" dirty="0"/>
              <a:t>Emanoel Hyg Cintra Chaves</a:t>
            </a:r>
          </a:p>
          <a:p>
            <a:pPr algn="ctr"/>
            <a:r>
              <a:rPr lang="pt-BR" sz="3200" dirty="0"/>
              <a:t>Emerson de Oliveira Pena</a:t>
            </a:r>
          </a:p>
          <a:p>
            <a:pPr algn="ctr"/>
            <a:r>
              <a:rPr lang="pt-BR" sz="3200" dirty="0" err="1"/>
              <a:t>Geovanne</a:t>
            </a:r>
            <a:r>
              <a:rPr lang="pt-BR" sz="3200" dirty="0"/>
              <a:t> </a:t>
            </a:r>
            <a:r>
              <a:rPr lang="pt-BR" sz="3200"/>
              <a:t>Oliveira Medeiros</a:t>
            </a:r>
            <a:endParaRPr lang="pt-BR" sz="3200" dirty="0"/>
          </a:p>
          <a:p>
            <a:pPr algn="ctr"/>
            <a:r>
              <a:rPr lang="pt-BR" sz="3200" dirty="0"/>
              <a:t>Helton Gomes Caldeira</a:t>
            </a:r>
          </a:p>
          <a:p>
            <a:pPr algn="ctr"/>
            <a:r>
              <a:rPr lang="pt-BR" sz="3200" dirty="0"/>
              <a:t>   Virgínia Aparecida </a:t>
            </a:r>
            <a:r>
              <a:rPr lang="pt-BR" sz="3200" dirty="0" err="1"/>
              <a:t>Athaides</a:t>
            </a:r>
            <a:r>
              <a:rPr lang="pt-BR" sz="3200" dirty="0"/>
              <a:t> Pereira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39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DOR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3744416"/>
          </a:xfrm>
        </p:spPr>
        <p:txBody>
          <a:bodyPr/>
          <a:lstStyle/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 Baixo preço do produto no mercado;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Muitos concorrentes;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Mercado consumidor pequeno;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Dificuldades com logística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Dificuldades com divulgação de produtos;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Dificuldades momentâneas (</a:t>
            </a:r>
            <a:r>
              <a:rPr lang="pt-BR" sz="2400" dirty="0" err="1"/>
              <a:t>ex</a:t>
            </a:r>
            <a:r>
              <a:rPr lang="pt-BR" sz="2400" dirty="0"/>
              <a:t>: COVID-19); 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0DD0DA-81A4-4077-AB28-7A767612D802}"/>
              </a:ext>
            </a:extLst>
          </p:cNvPr>
          <p:cNvSpPr/>
          <p:nvPr/>
        </p:nvSpPr>
        <p:spPr>
          <a:xfrm>
            <a:off x="0" y="5013176"/>
            <a:ext cx="9180512" cy="184482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DOR </a:t>
            </a:r>
            <a:r>
              <a:rPr lang="pt-BR" sz="40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(Informações Externas)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3B17A1F-E2E7-4746-9C00-EAFF78D96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8840"/>
            <a:ext cx="7924800" cy="37052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C838500-0000-438C-8A01-0CCE93FCD907}"/>
              </a:ext>
            </a:extLst>
          </p:cNvPr>
          <p:cNvSpPr/>
          <p:nvPr/>
        </p:nvSpPr>
        <p:spPr>
          <a:xfrm>
            <a:off x="0" y="5877272"/>
            <a:ext cx="9180512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1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DOR </a:t>
            </a:r>
            <a:r>
              <a:rPr lang="pt-BR" sz="40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(Informações Externas)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03D74AF-8872-4AAB-861B-D35EBF27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4" y="1737361"/>
            <a:ext cx="8135888" cy="45742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396655B-EEB7-4EE8-9D54-DD4C293F52C1}"/>
              </a:ext>
            </a:extLst>
          </p:cNvPr>
          <p:cNvSpPr/>
          <p:nvPr/>
        </p:nvSpPr>
        <p:spPr>
          <a:xfrm>
            <a:off x="0" y="5532436"/>
            <a:ext cx="9180512" cy="13255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VALIDAÇÃO DA DOR </a:t>
            </a:r>
            <a:b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36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(121 entrevistados)</a:t>
            </a:r>
            <a:endParaRPr lang="pt-BR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Espaço Reservado para Conteúdo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52BC0B1-2277-40DD-8448-D5B147BAD4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0" y="1825625"/>
            <a:ext cx="6928160" cy="4351338"/>
          </a:xfrm>
          <a:prstGeom prst="rect">
            <a:avLst/>
          </a:prstGeom>
        </p:spPr>
      </p:pic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103085"/>
              </p:ext>
            </p:extLst>
          </p:nvPr>
        </p:nvGraphicFramePr>
        <p:xfrm>
          <a:off x="3059832" y="2276872"/>
          <a:ext cx="2952328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3FF233BB-A3EB-4A6D-A370-E183D9800D4D}"/>
              </a:ext>
            </a:extLst>
          </p:cNvPr>
          <p:cNvSpPr/>
          <p:nvPr/>
        </p:nvSpPr>
        <p:spPr>
          <a:xfrm>
            <a:off x="0" y="6176963"/>
            <a:ext cx="9180512" cy="681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51353"/>
              </p:ext>
            </p:extLst>
          </p:nvPr>
        </p:nvGraphicFramePr>
        <p:xfrm>
          <a:off x="5004048" y="2060848"/>
          <a:ext cx="403244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VALIDAÇÃO DA DOR </a:t>
            </a:r>
            <a:b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36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(121 entrevistados)</a:t>
            </a:r>
            <a:endParaRPr lang="pt-BR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87624" y="4877544"/>
            <a:ext cx="1224136" cy="2880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700" b="1" dirty="0">
              <a:solidFill>
                <a:schemeClr val="tx1"/>
              </a:solidFill>
            </a:endParaRPr>
          </a:p>
        </p:txBody>
      </p:sp>
      <p:pic>
        <p:nvPicPr>
          <p:cNvPr id="6" name="Imagem 5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548F5DA3-0A87-45F8-8ECC-51323CD507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16832"/>
            <a:ext cx="7709480" cy="403244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E280B5F-4BE5-40D8-8D90-20D6AB07C5DA}"/>
              </a:ext>
            </a:extLst>
          </p:cNvPr>
          <p:cNvSpPr/>
          <p:nvPr/>
        </p:nvSpPr>
        <p:spPr>
          <a:xfrm>
            <a:off x="0" y="5661248"/>
            <a:ext cx="9180512" cy="11967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/>
        </p:nvGraphicFramePr>
        <p:xfrm>
          <a:off x="5004048" y="2060848"/>
          <a:ext cx="403244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VALIDAÇÃO DA DOR </a:t>
            </a:r>
            <a:b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36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(121 entrevistados)</a:t>
            </a:r>
            <a:endParaRPr lang="pt-BR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87624" y="4877544"/>
            <a:ext cx="1224136" cy="2880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700" b="1" dirty="0">
              <a:solidFill>
                <a:schemeClr val="tx1"/>
              </a:solidFill>
            </a:endParaRPr>
          </a:p>
        </p:txBody>
      </p:sp>
      <p:pic>
        <p:nvPicPr>
          <p:cNvPr id="7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79E51207-AADA-482B-BD9C-23C52F3A27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88840"/>
            <a:ext cx="7781488" cy="403244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875C9EB-BB7B-4DD9-9BA7-C03DFC33630B}"/>
              </a:ext>
            </a:extLst>
          </p:cNvPr>
          <p:cNvSpPr/>
          <p:nvPr/>
        </p:nvSpPr>
        <p:spPr>
          <a:xfrm>
            <a:off x="0" y="6021288"/>
            <a:ext cx="9180512" cy="8367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/>
        </p:nvGraphicFramePr>
        <p:xfrm>
          <a:off x="5004048" y="2060848"/>
          <a:ext cx="403244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VALIDAÇÃO DA DOR </a:t>
            </a:r>
            <a:b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36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(121 entrevistados)</a:t>
            </a:r>
            <a:endParaRPr lang="pt-BR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87624" y="4877544"/>
            <a:ext cx="1224136" cy="2880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700" b="1" dirty="0">
              <a:solidFill>
                <a:schemeClr val="tx1"/>
              </a:solidFill>
            </a:endParaRPr>
          </a:p>
        </p:txBody>
      </p:sp>
      <p:pic>
        <p:nvPicPr>
          <p:cNvPr id="6" name="Imagem 5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BD830A2C-DB02-4905-BE7B-A5A802F368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99259"/>
            <a:ext cx="7543800" cy="399589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EED8A82-0FE1-40FE-8B0D-D5342924945C}"/>
              </a:ext>
            </a:extLst>
          </p:cNvPr>
          <p:cNvSpPr/>
          <p:nvPr/>
        </p:nvSpPr>
        <p:spPr>
          <a:xfrm>
            <a:off x="0" y="5887390"/>
            <a:ext cx="9180512" cy="97060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8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7449</TotalTime>
  <Words>216</Words>
  <Application>Microsoft Office PowerPoint</Application>
  <PresentationFormat>Apresentação na tela (4:3)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Aharoni</vt:lpstr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DOR</vt:lpstr>
      <vt:lpstr>DOR (Informações Externas)</vt:lpstr>
      <vt:lpstr>DOR (Informações Externas)</vt:lpstr>
      <vt:lpstr>VALIDAÇÃO DA DOR  (121 entrevistados)</vt:lpstr>
      <vt:lpstr>VALIDAÇÃO DA DOR  (121 entrevistados)</vt:lpstr>
      <vt:lpstr>VALIDAÇÃO DA DOR  (121 entrevistados)</vt:lpstr>
      <vt:lpstr>VALIDAÇÃO DA DOR  (121 entrevistados)</vt:lpstr>
      <vt:lpstr>VALIDAÇÃO DA DOR</vt:lpstr>
      <vt:lpstr>PROPOSTA DE VALOR</vt:lpstr>
      <vt:lpstr>Apresentação do PowerPoint</vt:lpstr>
      <vt:lpstr>Apresentação do PowerPoint</vt:lpstr>
      <vt:lpstr>TELAS DE CADASTRO</vt:lpstr>
      <vt:lpstr>Apresentação do PowerPoint</vt:lpstr>
      <vt:lpstr>TELAS DE VENDAS E ESTOQUE</vt:lpstr>
      <vt:lpstr>TELAS DE COTAÇÃO E PROPOSTAS</vt:lpstr>
      <vt:lpstr>TELAS DE PÓS-VENDA /PÓS COMPRA</vt:lpstr>
      <vt:lpstr>TELAS DE CONFIGURAÇÕES, DADOS E REDEFINIÇÃO DE SENHA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Barcelos Souza, L.</dc:creator>
  <cp:lastModifiedBy>Emanoel Hyg Cintra Chaves</cp:lastModifiedBy>
  <cp:revision>163</cp:revision>
  <dcterms:created xsi:type="dcterms:W3CDTF">2015-11-17T16:16:56Z</dcterms:created>
  <dcterms:modified xsi:type="dcterms:W3CDTF">2020-10-01T19:18:39Z</dcterms:modified>
</cp:coreProperties>
</file>