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 id="262"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3B751-FA3D-4A1F-AAE7-9251FAFE9CE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1127730885"/>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3B751-FA3D-4A1F-AAE7-9251FAFE9CE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3639881249"/>
      </p:ext>
    </p:extLst>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3B751-FA3D-4A1F-AAE7-9251FAFE9CE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3702C3-C33A-4A13-ADD7-00A69732C64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9399763"/>
      </p:ext>
    </p:extLst>
  </p:cSld>
  <p:clrMapOvr>
    <a:masterClrMapping/>
  </p:clrMapOvr>
  <p:transition spd="med">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53B751-FA3D-4A1F-AAE7-9251FAFE9CE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273216086"/>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53B751-FA3D-4A1F-AAE7-9251FAFE9CE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3702C3-C33A-4A13-ADD7-00A69732C64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6556353"/>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53B751-FA3D-4A1F-AAE7-9251FAFE9CE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1613386221"/>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B751-FA3D-4A1F-AAE7-9251FAFE9CE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803579073"/>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B751-FA3D-4A1F-AAE7-9251FAFE9CE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2241991406"/>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3B751-FA3D-4A1F-AAE7-9251FAFE9CE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3321177466"/>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B751-FA3D-4A1F-AAE7-9251FAFE9CE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2875613868"/>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3B751-FA3D-4A1F-AAE7-9251FAFE9CE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122671016"/>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3B751-FA3D-4A1F-AAE7-9251FAFE9CE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1298185219"/>
      </p:ext>
    </p:extLst>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3B751-FA3D-4A1F-AAE7-9251FAFE9CE4}"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4126166559"/>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53B751-FA3D-4A1F-AAE7-9251FAFE9CE4}" type="datetimeFigureOut">
              <a:rPr lang="en-IN" smtClean="0"/>
              <a:t>18-01-2025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4220093147"/>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3B751-FA3D-4A1F-AAE7-9251FAFE9CE4}" type="datetimeFigureOut">
              <a:rPr lang="en-IN" smtClean="0"/>
              <a:t>18-01-2025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1686671349"/>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3B751-FA3D-4A1F-AAE7-9251FAFE9CE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3941553637"/>
      </p:ext>
    </p:extLst>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3B751-FA3D-4A1F-AAE7-9251FAFE9CE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3702C3-C33A-4A13-ADD7-00A69732C647}" type="slidenum">
              <a:rPr lang="en-IN" smtClean="0"/>
              <a:t>‹#›</a:t>
            </a:fld>
            <a:endParaRPr lang="en-IN"/>
          </a:p>
        </p:txBody>
      </p:sp>
    </p:spTree>
    <p:extLst>
      <p:ext uri="{BB962C8B-B14F-4D97-AF65-F5344CB8AC3E}">
        <p14:creationId xmlns:p14="http://schemas.microsoft.com/office/powerpoint/2010/main" val="3069901289"/>
      </p:ext>
    </p:extLst>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53B751-FA3D-4A1F-AAE7-9251FAFE9CE4}" type="datetimeFigureOut">
              <a:rPr lang="en-IN" smtClean="0"/>
              <a:t>18-01-2025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C3702C3-C33A-4A13-ADD7-00A69732C647}" type="slidenum">
              <a:rPr lang="en-IN" smtClean="0"/>
              <a:t>‹#›</a:t>
            </a:fld>
            <a:endParaRPr lang="en-IN"/>
          </a:p>
        </p:txBody>
      </p:sp>
    </p:spTree>
    <p:extLst>
      <p:ext uri="{BB962C8B-B14F-4D97-AF65-F5344CB8AC3E}">
        <p14:creationId xmlns:p14="http://schemas.microsoft.com/office/powerpoint/2010/main" val="6766271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med">
    <p:dissolve/>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7841D3-1143-B0F5-07B2-A87275883312}"/>
              </a:ext>
            </a:extLst>
          </p:cNvPr>
          <p:cNvPicPr>
            <a:picLocks noChangeAspect="1"/>
          </p:cNvPicPr>
          <p:nvPr/>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4EBEAD8D-D4EB-4E47-A6CB-D8C1C952D5A7}"/>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359743" y="0"/>
            <a:ext cx="7364360" cy="6858000"/>
          </a:xfrm>
          <a:prstGeom prst="ellipse">
            <a:avLst/>
          </a:prstGeom>
          <a:ln>
            <a:noFill/>
          </a:ln>
          <a:effectLst>
            <a:softEdge rad="112500"/>
          </a:effectLst>
        </p:spPr>
      </p:pic>
    </p:spTree>
    <p:extLst>
      <p:ext uri="{BB962C8B-B14F-4D97-AF65-F5344CB8AC3E}">
        <p14:creationId xmlns:p14="http://schemas.microsoft.com/office/powerpoint/2010/main" val="622384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98000">
              <a:schemeClr val="bg2">
                <a:lumMod val="25000"/>
              </a:schemeClr>
            </a:gs>
            <a:gs pos="17000">
              <a:schemeClr val="accent1">
                <a:lumMod val="75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1FE81-2694-A1CB-5A97-84ACA664CE19}"/>
              </a:ext>
            </a:extLst>
          </p:cNvPr>
          <p:cNvSpPr/>
          <p:nvPr/>
        </p:nvSpPr>
        <p:spPr>
          <a:xfrm>
            <a:off x="2604499" y="697438"/>
            <a:ext cx="6983002" cy="4339650"/>
          </a:xfrm>
          <a:prstGeom prst="rect">
            <a:avLst/>
          </a:prstGeom>
          <a:solidFill>
            <a:schemeClr val="bg2">
              <a:lumMod val="75000"/>
            </a:schemeClr>
          </a:solidFill>
          <a:ln>
            <a:solidFill>
              <a:schemeClr val="bg2">
                <a:lumMod val="75000"/>
              </a:schemeClr>
            </a:solidFill>
          </a:ln>
        </p:spPr>
        <p:txBody>
          <a:bodyPr wrap="none" lIns="91440" tIns="45720" rIns="91440" bIns="45720">
            <a:spAutoFit/>
          </a:bodyPr>
          <a:lstStyle/>
          <a:p>
            <a:pPr algn="ctr"/>
            <a:r>
              <a:rPr lang="en-US" sz="13800" b="1" dirty="0">
                <a:ln w="9525">
                  <a:solidFill>
                    <a:schemeClr val="bg1"/>
                  </a:solidFill>
                  <a:prstDash val="solid"/>
                </a:ln>
                <a:solidFill>
                  <a:schemeClr val="bg2">
                    <a:lumMod val="10000"/>
                  </a:schemeClr>
                </a:solidFill>
                <a:effectLst>
                  <a:outerShdw blurRad="12700" dist="38100" dir="2700000" algn="tl" rotWithShape="0">
                    <a:schemeClr val="accent5">
                      <a:lumMod val="60000"/>
                      <a:lumOff val="40000"/>
                    </a:schemeClr>
                  </a:outerShdw>
                </a:effectLst>
                <a:latin typeface="Calisto MT" panose="02040603050505030304" pitchFamily="18" charset="0"/>
              </a:rPr>
              <a:t>THANK</a:t>
            </a:r>
          </a:p>
          <a:p>
            <a:pPr algn="ctr"/>
            <a:r>
              <a:rPr lang="en-US" sz="13800" b="1" dirty="0">
                <a:ln w="9525">
                  <a:solidFill>
                    <a:schemeClr val="bg1"/>
                  </a:solidFill>
                  <a:prstDash val="solid"/>
                </a:ln>
                <a:solidFill>
                  <a:schemeClr val="bg2">
                    <a:lumMod val="10000"/>
                  </a:schemeClr>
                </a:solidFill>
                <a:effectLst>
                  <a:outerShdw blurRad="12700" dist="38100" dir="2700000" algn="tl" rotWithShape="0">
                    <a:schemeClr val="accent5">
                      <a:lumMod val="60000"/>
                      <a:lumOff val="40000"/>
                    </a:schemeClr>
                  </a:outerShdw>
                </a:effectLst>
                <a:latin typeface="Calisto MT" panose="02040603050505030304" pitchFamily="18" charset="0"/>
              </a:rPr>
              <a:t>YOU</a:t>
            </a:r>
          </a:p>
        </p:txBody>
      </p:sp>
    </p:spTree>
    <p:extLst>
      <p:ext uri="{BB962C8B-B14F-4D97-AF65-F5344CB8AC3E}">
        <p14:creationId xmlns:p14="http://schemas.microsoft.com/office/powerpoint/2010/main" val="3457541108"/>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DC91-4745-E4C0-E06E-F0A8542DCC62}"/>
              </a:ext>
            </a:extLst>
          </p:cNvPr>
          <p:cNvSpPr>
            <a:spLocks noGrp="1"/>
          </p:cNvSpPr>
          <p:nvPr>
            <p:ph type="title"/>
          </p:nvPr>
        </p:nvSpPr>
        <p:spPr>
          <a:xfrm>
            <a:off x="1531041" y="427465"/>
            <a:ext cx="8911687" cy="1280890"/>
          </a:xfrm>
        </p:spPr>
        <p:txBody>
          <a:bodyPr>
            <a:normAutofit/>
          </a:bodyPr>
          <a:lstStyle/>
          <a:p>
            <a:r>
              <a:rPr lang="en-IN" sz="5400" b="1" dirty="0"/>
              <a:t>Problem statement</a:t>
            </a:r>
          </a:p>
        </p:txBody>
      </p:sp>
      <p:sp>
        <p:nvSpPr>
          <p:cNvPr id="3" name="Content Placeholder 2">
            <a:extLst>
              <a:ext uri="{FF2B5EF4-FFF2-40B4-BE49-F238E27FC236}">
                <a16:creationId xmlns:a16="http://schemas.microsoft.com/office/drawing/2014/main" id="{CFB8E360-5AA4-C33C-0039-AE9E5A626CC5}"/>
              </a:ext>
            </a:extLst>
          </p:cNvPr>
          <p:cNvSpPr>
            <a:spLocks noGrp="1"/>
          </p:cNvSpPr>
          <p:nvPr>
            <p:ph idx="1"/>
          </p:nvPr>
        </p:nvSpPr>
        <p:spPr>
          <a:xfrm>
            <a:off x="4306529" y="1563330"/>
            <a:ext cx="7198082" cy="4867206"/>
          </a:xfrm>
        </p:spPr>
        <p:txBody>
          <a:bodyPr>
            <a:normAutofit fontScale="92500"/>
          </a:bodyPr>
          <a:lstStyle/>
          <a:p>
            <a:pPr algn="just"/>
            <a:r>
              <a:rPr lang="en-US" sz="2400" dirty="0"/>
              <a:t>Farmers struggle to efficiently monitor and manage crop health across fields due to limited accuracy in traditional tools, leading to suboptimal resource use and increased costs. Current methods often fail to provide the high-resolution insights needed for precise, data-driven interventions on crop health, water stress, and nutrient levels. This project aims to develop an advanced, drone-based solution using NDVI, GNDVI, NDRE, and NDWI sensors to deliver accurate, real-time insights on crop conditions. By enabling targeted, timely interventions, this approach supports optimized yield, resource conservation, and sustainable farming practices.</a:t>
            </a:r>
            <a:endParaRPr lang="en-IN" sz="2400" dirty="0"/>
          </a:p>
        </p:txBody>
      </p:sp>
      <p:pic>
        <p:nvPicPr>
          <p:cNvPr id="5" name="Picture 4">
            <a:extLst>
              <a:ext uri="{FF2B5EF4-FFF2-40B4-BE49-F238E27FC236}">
                <a16:creationId xmlns:a16="http://schemas.microsoft.com/office/drawing/2014/main" id="{F9D76D22-C69E-3BF6-917B-79E905398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32" y="1563330"/>
            <a:ext cx="4569542" cy="456954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2621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93EE05-A936-3DBE-B797-751EFCFBF697}"/>
              </a:ext>
            </a:extLst>
          </p:cNvPr>
          <p:cNvSpPr txBox="1"/>
          <p:nvPr/>
        </p:nvSpPr>
        <p:spPr>
          <a:xfrm>
            <a:off x="963561" y="825910"/>
            <a:ext cx="10264878" cy="4893647"/>
          </a:xfrm>
          <a:prstGeom prst="rect">
            <a:avLst/>
          </a:prstGeom>
          <a:noFill/>
        </p:spPr>
        <p:txBody>
          <a:bodyPr wrap="square" rtlCol="0">
            <a:spAutoFit/>
          </a:bodyPr>
          <a:lstStyle/>
          <a:p>
            <a:pPr marL="342900" indent="-342900" algn="just">
              <a:buFont typeface="Arial" panose="020B0604020202020204" pitchFamily="34" charset="0"/>
              <a:buChar char="•"/>
            </a:pPr>
            <a:r>
              <a:rPr kumimoji="0" lang="en-US" sz="2400" b="0" i="0" u="none" strike="noStrike" kern="1200" cap="none" spc="0" normalizeH="0" baseline="0" noProof="0" dirty="0">
                <a:ln w="3175" cmpd="sng">
                  <a:noFill/>
                </a:ln>
                <a:solidFill>
                  <a:prstClr val="black">
                    <a:lumMod val="85000"/>
                    <a:lumOff val="15000"/>
                  </a:prstClr>
                </a:solidFill>
                <a:effectLst/>
                <a:uLnTx/>
                <a:uFillTx/>
                <a:latin typeface="Garamond" panose="02020404030301010803"/>
                <a:ea typeface="+mj-ea"/>
                <a:cs typeface="+mj-cs"/>
              </a:rPr>
              <a:t>Existing solutions like satellite imagery, drone platforms, IoT sensors, and GIS software provide crop health data but lack field-level precision, real-time multi-index analysis, and comprehensive integration. Our project addresses these gaps with high-resolution drone monitoring across multiple indices, delivering actionable insights for targeted, sustainable farming.</a:t>
            </a:r>
          </a:p>
          <a:p>
            <a:endParaRPr kumimoji="0" lang="en-US" sz="2400" b="0" i="0" u="none" strike="noStrike" kern="1200" cap="none" spc="0" normalizeH="0" baseline="0" noProof="0" dirty="0">
              <a:ln w="3175" cmpd="sng">
                <a:noFill/>
              </a:ln>
              <a:solidFill>
                <a:prstClr val="black">
                  <a:lumMod val="85000"/>
                  <a:lumOff val="15000"/>
                </a:prstClr>
              </a:solidFill>
              <a:effectLst/>
              <a:uLnTx/>
              <a:uFillTx/>
              <a:latin typeface="Garamond" panose="02020404030301010803"/>
              <a:ea typeface="+mj-ea"/>
              <a:cs typeface="+mj-cs"/>
            </a:endParaRPr>
          </a:p>
          <a:p>
            <a:pPr marL="342900" indent="-342900">
              <a:buFont typeface="Arial" panose="020B0604020202020204" pitchFamily="34" charset="0"/>
              <a:buChar char="•"/>
            </a:pPr>
            <a:r>
              <a:rPr kumimoji="0" lang="en-US" sz="2400" b="1" i="0" u="sng" strike="noStrike" kern="1200" cap="none" spc="0" normalizeH="0" baseline="0" noProof="0" dirty="0">
                <a:ln w="3175" cmpd="sng">
                  <a:noFill/>
                </a:ln>
                <a:solidFill>
                  <a:prstClr val="black">
                    <a:lumMod val="85000"/>
                    <a:lumOff val="15000"/>
                  </a:prstClr>
                </a:solidFill>
                <a:effectLst/>
                <a:uLnTx/>
                <a:uFillTx/>
                <a:latin typeface="Garamond" panose="02020404030301010803"/>
                <a:ea typeface="+mj-ea"/>
                <a:cs typeface="+mj-cs"/>
              </a:rPr>
              <a:t>How Our Project Differs:</a:t>
            </a:r>
            <a:br>
              <a:rPr kumimoji="0" lang="en-US" sz="2400" b="1" i="0" u="sng" strike="noStrike" kern="1200" cap="none" spc="0" normalizeH="0" baseline="0" noProof="0" dirty="0">
                <a:ln w="3175" cmpd="sng">
                  <a:noFill/>
                </a:ln>
                <a:solidFill>
                  <a:prstClr val="black">
                    <a:lumMod val="85000"/>
                    <a:lumOff val="15000"/>
                  </a:prstClr>
                </a:solidFill>
                <a:effectLst/>
                <a:uLnTx/>
                <a:uFillTx/>
                <a:latin typeface="Garamond" panose="02020404030301010803"/>
                <a:ea typeface="+mj-ea"/>
                <a:cs typeface="+mj-cs"/>
              </a:rPr>
            </a:br>
            <a:r>
              <a:rPr lang="en-US" sz="2400" dirty="0">
                <a:ln w="3175" cmpd="sng">
                  <a:noFill/>
                </a:ln>
                <a:solidFill>
                  <a:prstClr val="black">
                    <a:lumMod val="85000"/>
                    <a:lumOff val="15000"/>
                  </a:prstClr>
                </a:solidFill>
                <a:latin typeface="Garamond" panose="02020404030301010803"/>
                <a:ea typeface="+mj-ea"/>
                <a:cs typeface="+mj-cs"/>
              </a:rPr>
              <a:t>O</a:t>
            </a:r>
            <a:r>
              <a:rPr kumimoji="0" lang="en-US" sz="2400" b="0" i="0" u="none" strike="noStrike" kern="1200" cap="none" spc="0" normalizeH="0" baseline="0" noProof="0" dirty="0" err="1">
                <a:ln w="3175" cmpd="sng">
                  <a:noFill/>
                </a:ln>
                <a:solidFill>
                  <a:prstClr val="black">
                    <a:lumMod val="85000"/>
                    <a:lumOff val="15000"/>
                  </a:prstClr>
                </a:solidFill>
                <a:effectLst/>
                <a:uLnTx/>
                <a:uFillTx/>
                <a:latin typeface="Garamond" panose="02020404030301010803"/>
                <a:ea typeface="+mj-ea"/>
                <a:cs typeface="+mj-cs"/>
              </a:rPr>
              <a:t>ur</a:t>
            </a:r>
            <a:r>
              <a:rPr kumimoji="0" lang="en-US" sz="2400" b="0" i="0" u="none" strike="noStrike" kern="1200" cap="none" spc="0" normalizeH="0" baseline="0" noProof="0" dirty="0">
                <a:ln w="3175" cmpd="sng">
                  <a:noFill/>
                </a:ln>
                <a:solidFill>
                  <a:prstClr val="black">
                    <a:lumMod val="85000"/>
                    <a:lumOff val="15000"/>
                  </a:prstClr>
                </a:solidFill>
                <a:effectLst/>
                <a:uLnTx/>
                <a:uFillTx/>
                <a:latin typeface="Garamond" panose="02020404030301010803"/>
                <a:ea typeface="+mj-ea"/>
                <a:cs typeface="+mj-cs"/>
              </a:rPr>
              <a:t> project aims to create a more advanced, customizable solution that integrates multiple vegetation indices (NDVI, GNDVI, NDRE, NDWI) to monitor plant health, water stress, and nutrient levels more comprehensively. Additionally, it includes optimized drone flight planning and real-time data processing to offer actionable insights for targeted field interventions—enabling more timely, efficient, and sustainable farming practices than currently available solutions.</a:t>
            </a:r>
            <a:endParaRPr lang="en-IN" dirty="0"/>
          </a:p>
        </p:txBody>
      </p:sp>
    </p:spTree>
    <p:extLst>
      <p:ext uri="{BB962C8B-B14F-4D97-AF65-F5344CB8AC3E}">
        <p14:creationId xmlns:p14="http://schemas.microsoft.com/office/powerpoint/2010/main" val="1019008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FD2E-DF7C-E6F3-E506-D62F833A69C9}"/>
              </a:ext>
            </a:extLst>
          </p:cNvPr>
          <p:cNvSpPr>
            <a:spLocks noGrp="1"/>
          </p:cNvSpPr>
          <p:nvPr>
            <p:ph type="title"/>
          </p:nvPr>
        </p:nvSpPr>
        <p:spPr>
          <a:xfrm>
            <a:off x="1640156" y="171826"/>
            <a:ext cx="5635715" cy="752406"/>
          </a:xfrm>
          <a:solidFill>
            <a:schemeClr val="bg2"/>
          </a:solidFill>
        </p:spPr>
        <p:txBody>
          <a:bodyPr>
            <a:normAutofit fontScale="90000"/>
          </a:bodyPr>
          <a:lstStyle/>
          <a:p>
            <a:r>
              <a:rPr lang="en-IN" sz="4800" dirty="0"/>
              <a:t>OPPORTUNITIES</a:t>
            </a:r>
          </a:p>
        </p:txBody>
      </p:sp>
      <p:sp>
        <p:nvSpPr>
          <p:cNvPr id="3" name="Content Placeholder 2">
            <a:extLst>
              <a:ext uri="{FF2B5EF4-FFF2-40B4-BE49-F238E27FC236}">
                <a16:creationId xmlns:a16="http://schemas.microsoft.com/office/drawing/2014/main" id="{8A7C197F-3D2A-4A06-F7F8-D7876AE367E9}"/>
              </a:ext>
            </a:extLst>
          </p:cNvPr>
          <p:cNvSpPr>
            <a:spLocks noGrp="1"/>
          </p:cNvSpPr>
          <p:nvPr>
            <p:ph idx="1"/>
          </p:nvPr>
        </p:nvSpPr>
        <p:spPr>
          <a:xfrm>
            <a:off x="4581832" y="1022554"/>
            <a:ext cx="7394727" cy="5663619"/>
          </a:xfrm>
        </p:spPr>
        <p:txBody>
          <a:bodyPr>
            <a:normAutofit fontScale="92500" lnSpcReduction="10000"/>
          </a:bodyPr>
          <a:lstStyle/>
          <a:p>
            <a:pPr algn="just">
              <a:buFont typeface="+mj-lt"/>
              <a:buAutoNum type="arabicPeriod"/>
            </a:pPr>
            <a:r>
              <a:rPr lang="en-US" b="1" dirty="0"/>
              <a:t>Advanced Drones</a:t>
            </a:r>
            <a:r>
              <a:rPr lang="en-US" dirty="0"/>
              <a:t>: Enhanced drones with longer battery life and automated flight paths can efficiently collect high-resolution data over larger areas.</a:t>
            </a:r>
          </a:p>
          <a:p>
            <a:pPr algn="just">
              <a:buFont typeface="+mj-lt"/>
              <a:buAutoNum type="arabicPeriod"/>
            </a:pPr>
            <a:r>
              <a:rPr lang="en-US" b="1" dirty="0"/>
              <a:t>Diverse Sensors</a:t>
            </a:r>
            <a:r>
              <a:rPr lang="en-US" dirty="0"/>
              <a:t>: Affordable, compact sensors (NDVI, GNDVI, NDRE, thermal, multispectral) allow for comprehensive monitoring of crop health.</a:t>
            </a:r>
          </a:p>
          <a:p>
            <a:pPr algn="just">
              <a:buFont typeface="+mj-lt"/>
              <a:buAutoNum type="arabicPeriod"/>
            </a:pPr>
            <a:r>
              <a:rPr lang="en-US" b="1" dirty="0"/>
              <a:t>Real-Time Processing</a:t>
            </a:r>
            <a:r>
              <a:rPr lang="en-US" dirty="0"/>
              <a:t>: Advances in edge computing and cloud technology enable quick analysis of large datasets, providing immediate insights.</a:t>
            </a:r>
          </a:p>
          <a:p>
            <a:pPr algn="just">
              <a:buFont typeface="+mj-lt"/>
              <a:buAutoNum type="arabicPeriod"/>
            </a:pPr>
            <a:r>
              <a:rPr lang="en-US" b="1" dirty="0"/>
              <a:t>AI and Machine Learning</a:t>
            </a:r>
            <a:r>
              <a:rPr lang="en-US" dirty="0"/>
              <a:t>: Improved algorithms can predict crop health and optimize resource distribution for effective interventions.</a:t>
            </a:r>
          </a:p>
          <a:p>
            <a:pPr algn="just">
              <a:buFont typeface="+mj-lt"/>
              <a:buAutoNum type="arabicPeriod"/>
            </a:pPr>
            <a:r>
              <a:rPr lang="en-US" b="1" dirty="0"/>
              <a:t>IoT Integration</a:t>
            </a:r>
            <a:r>
              <a:rPr lang="en-US" dirty="0"/>
              <a:t>: Combining IoT devices with drones enables seamless remote monitoring and data management for farmers.</a:t>
            </a:r>
          </a:p>
          <a:p>
            <a:pPr algn="just">
              <a:buFont typeface="+mj-lt"/>
              <a:buAutoNum type="arabicPeriod"/>
            </a:pPr>
            <a:r>
              <a:rPr lang="en-US" b="1" dirty="0"/>
              <a:t>Cost-Effective Data Storage</a:t>
            </a:r>
            <a:r>
              <a:rPr lang="en-US" dirty="0"/>
              <a:t>: Lower costs and better image resolution facilitate long-term data tracking and analysis for informed decision-making.</a:t>
            </a:r>
          </a:p>
          <a:p>
            <a:pPr algn="just"/>
            <a:r>
              <a:rPr lang="en-US" dirty="0"/>
              <a:t>These advancements enhance efficiency and sustainability in large-scale agriculture.</a:t>
            </a:r>
          </a:p>
        </p:txBody>
      </p:sp>
      <p:pic>
        <p:nvPicPr>
          <p:cNvPr id="5" name="Picture 4">
            <a:extLst>
              <a:ext uri="{FF2B5EF4-FFF2-40B4-BE49-F238E27FC236}">
                <a16:creationId xmlns:a16="http://schemas.microsoft.com/office/drawing/2014/main" id="{A5D9CC42-202A-0294-D2E2-E0D03EA43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1" y="1565788"/>
            <a:ext cx="4621828" cy="426965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681397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D49E1C5-8F2D-FFAB-7C92-78C734073F8D}"/>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ACF15A-F5E8-E53A-23DA-7D02EDCA56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928" y="1"/>
            <a:ext cx="6971071" cy="4251296"/>
          </a:xfrm>
        </p:spPr>
      </p:pic>
      <p:pic>
        <p:nvPicPr>
          <p:cNvPr id="7" name="Picture 6">
            <a:extLst>
              <a:ext uri="{FF2B5EF4-FFF2-40B4-BE49-F238E27FC236}">
                <a16:creationId xmlns:a16="http://schemas.microsoft.com/office/drawing/2014/main" id="{87C8B4B9-5C8D-B873-FD88-094269C21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83512"/>
            <a:ext cx="6033240" cy="3574488"/>
          </a:xfrm>
          <a:prstGeom prst="rect">
            <a:avLst/>
          </a:prstGeom>
        </p:spPr>
      </p:pic>
    </p:spTree>
    <p:extLst>
      <p:ext uri="{BB962C8B-B14F-4D97-AF65-F5344CB8AC3E}">
        <p14:creationId xmlns:p14="http://schemas.microsoft.com/office/powerpoint/2010/main" val="3000497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5E0A7A-4E3E-91E3-D74D-882A7BB16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114" y="733425"/>
            <a:ext cx="7686675" cy="6124575"/>
          </a:xfrm>
          <a:prstGeom prst="rect">
            <a:avLst/>
          </a:prstGeom>
        </p:spPr>
      </p:pic>
      <p:sp>
        <p:nvSpPr>
          <p:cNvPr id="4" name="TextBox 3">
            <a:extLst>
              <a:ext uri="{FF2B5EF4-FFF2-40B4-BE49-F238E27FC236}">
                <a16:creationId xmlns:a16="http://schemas.microsoft.com/office/drawing/2014/main" id="{BA1CE27C-4908-5534-EA7D-AF86F2D00BFF}"/>
              </a:ext>
            </a:extLst>
          </p:cNvPr>
          <p:cNvSpPr txBox="1"/>
          <p:nvPr/>
        </p:nvSpPr>
        <p:spPr>
          <a:xfrm>
            <a:off x="1543665" y="0"/>
            <a:ext cx="8249264" cy="830997"/>
          </a:xfrm>
          <a:prstGeom prst="rect">
            <a:avLst/>
          </a:prstGeom>
          <a:noFill/>
        </p:spPr>
        <p:txBody>
          <a:bodyPr wrap="square" rtlCol="0">
            <a:spAutoFit/>
          </a:bodyPr>
          <a:lstStyle/>
          <a:p>
            <a:pPr>
              <a:spcBef>
                <a:spcPct val="0"/>
              </a:spcBef>
            </a:pPr>
            <a:r>
              <a:rPr lang="en-IN" sz="4800" dirty="0">
                <a:solidFill>
                  <a:schemeClr val="tx1">
                    <a:lumMod val="85000"/>
                    <a:lumOff val="15000"/>
                  </a:schemeClr>
                </a:solidFill>
                <a:latin typeface="+mj-lt"/>
                <a:ea typeface="+mj-ea"/>
                <a:cs typeface="+mj-cs"/>
              </a:rPr>
              <a:t>FLOW OF EXECUTION</a:t>
            </a:r>
          </a:p>
        </p:txBody>
      </p:sp>
    </p:spTree>
    <p:extLst>
      <p:ext uri="{BB962C8B-B14F-4D97-AF65-F5344CB8AC3E}">
        <p14:creationId xmlns:p14="http://schemas.microsoft.com/office/powerpoint/2010/main" val="3335097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9D84-A2C2-A46B-4870-2187F8CF8983}"/>
              </a:ext>
            </a:extLst>
          </p:cNvPr>
          <p:cNvSpPr>
            <a:spLocks noGrp="1"/>
          </p:cNvSpPr>
          <p:nvPr>
            <p:ph type="title"/>
          </p:nvPr>
        </p:nvSpPr>
        <p:spPr>
          <a:xfrm>
            <a:off x="2022654" y="427465"/>
            <a:ext cx="8911687" cy="870393"/>
          </a:xfrm>
        </p:spPr>
        <p:txBody>
          <a:bodyPr>
            <a:normAutofit/>
          </a:bodyPr>
          <a:lstStyle/>
          <a:p>
            <a:r>
              <a:rPr lang="en-IN" sz="4800" dirty="0"/>
              <a:t>TECH STACK</a:t>
            </a:r>
          </a:p>
        </p:txBody>
      </p:sp>
      <p:sp>
        <p:nvSpPr>
          <p:cNvPr id="6" name="Rectangle 3">
            <a:extLst>
              <a:ext uri="{FF2B5EF4-FFF2-40B4-BE49-F238E27FC236}">
                <a16:creationId xmlns:a16="http://schemas.microsoft.com/office/drawing/2014/main" id="{40025F55-E4C9-726B-6EAC-FA6F8D45C9D4}"/>
              </a:ext>
            </a:extLst>
          </p:cNvPr>
          <p:cNvSpPr>
            <a:spLocks noGrp="1" noChangeArrowheads="1"/>
          </p:cNvSpPr>
          <p:nvPr>
            <p:ph idx="1"/>
          </p:nvPr>
        </p:nvSpPr>
        <p:spPr bwMode="auto">
          <a:xfrm>
            <a:off x="5171768" y="1896207"/>
            <a:ext cx="695140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n w="3175" cmpd="sng">
                  <a:noFill/>
                </a:ln>
                <a:solidFill>
                  <a:prstClr val="black">
                    <a:lumMod val="85000"/>
                    <a:lumOff val="15000"/>
                  </a:prstClr>
                </a:solidFill>
                <a:latin typeface="Garamond" panose="02020404030301010803"/>
                <a:ea typeface="+mj-ea"/>
                <a:cs typeface="+mj-cs"/>
              </a:rPr>
              <a:t>Programming Languages: </a:t>
            </a:r>
            <a:r>
              <a:rPr lang="en-US" altLang="en-US" sz="2400" dirty="0">
                <a:ln w="3175" cmpd="sng">
                  <a:noFill/>
                </a:ln>
                <a:solidFill>
                  <a:prstClr val="black">
                    <a:lumMod val="85000"/>
                    <a:lumOff val="15000"/>
                  </a:prstClr>
                </a:solidFill>
                <a:latin typeface="Garamond" panose="02020404030301010803"/>
                <a:ea typeface="+mj-ea"/>
                <a:cs typeface="+mj-cs"/>
              </a:rPr>
              <a:t>Kotlin, Java, Python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n w="3175" cmpd="sng">
                  <a:noFill/>
                </a:ln>
                <a:solidFill>
                  <a:prstClr val="black">
                    <a:lumMod val="85000"/>
                    <a:lumOff val="15000"/>
                  </a:prstClr>
                </a:solidFill>
                <a:latin typeface="Garamond" panose="02020404030301010803"/>
                <a:ea typeface="+mj-ea"/>
                <a:cs typeface="+mj-cs"/>
              </a:rPr>
              <a:t>Android Studio</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n w="3175" cmpd="sng">
                  <a:noFill/>
                </a:ln>
                <a:solidFill>
                  <a:prstClr val="black">
                    <a:lumMod val="85000"/>
                    <a:lumOff val="15000"/>
                  </a:prstClr>
                </a:solidFill>
                <a:latin typeface="Garamond" panose="02020404030301010803"/>
                <a:ea typeface="+mj-ea"/>
                <a:cs typeface="+mj-cs"/>
              </a:rPr>
              <a:t>UI Frameworks: </a:t>
            </a:r>
            <a:r>
              <a:rPr lang="en-US" altLang="en-US" sz="2400" dirty="0">
                <a:ln w="3175" cmpd="sng">
                  <a:noFill/>
                </a:ln>
                <a:solidFill>
                  <a:prstClr val="black">
                    <a:lumMod val="85000"/>
                    <a:lumOff val="15000"/>
                  </a:prstClr>
                </a:solidFill>
                <a:latin typeface="Garamond" panose="02020404030301010803"/>
                <a:ea typeface="+mj-ea"/>
                <a:cs typeface="+mj-cs"/>
              </a:rPr>
              <a:t>XML Layouts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n w="3175" cmpd="sng">
                  <a:noFill/>
                </a:ln>
                <a:solidFill>
                  <a:prstClr val="black">
                    <a:lumMod val="85000"/>
                    <a:lumOff val="15000"/>
                  </a:prstClr>
                </a:solidFill>
                <a:latin typeface="Garamond" panose="02020404030301010803"/>
                <a:ea typeface="+mj-ea"/>
                <a:cs typeface="+mj-cs"/>
              </a:rPr>
              <a:t>Cloud Platforms: </a:t>
            </a:r>
            <a:r>
              <a:rPr lang="en-US" altLang="en-US" sz="2400" dirty="0">
                <a:ln w="3175" cmpd="sng">
                  <a:noFill/>
                </a:ln>
                <a:solidFill>
                  <a:prstClr val="black">
                    <a:lumMod val="85000"/>
                    <a:lumOff val="15000"/>
                  </a:prstClr>
                </a:solidFill>
                <a:latin typeface="Garamond" panose="02020404030301010803"/>
                <a:ea typeface="+mj-ea"/>
                <a:cs typeface="+mj-cs"/>
              </a:rPr>
              <a:t>Firebase (</a:t>
            </a:r>
            <a:r>
              <a:rPr lang="en-US" altLang="en-US" sz="2400" dirty="0" err="1">
                <a:ln w="3175" cmpd="sng">
                  <a:noFill/>
                </a:ln>
                <a:solidFill>
                  <a:prstClr val="black">
                    <a:lumMod val="85000"/>
                    <a:lumOff val="15000"/>
                  </a:prstClr>
                </a:solidFill>
                <a:latin typeface="Garamond" panose="02020404030301010803"/>
                <a:ea typeface="+mj-ea"/>
                <a:cs typeface="+mj-cs"/>
              </a:rPr>
              <a:t>Firestore</a:t>
            </a:r>
            <a:r>
              <a:rPr lang="en-US" altLang="en-US" sz="2400" dirty="0">
                <a:ln w="3175" cmpd="sng">
                  <a:noFill/>
                </a:ln>
                <a:solidFill>
                  <a:prstClr val="black">
                    <a:lumMod val="85000"/>
                    <a:lumOff val="15000"/>
                  </a:prstClr>
                </a:solidFill>
                <a:latin typeface="Garamond" panose="02020404030301010803"/>
                <a:ea typeface="+mj-ea"/>
                <a:cs typeface="+mj-cs"/>
              </a:rPr>
              <a:t>, Storage, Analytics, Realtime Database, Cloud Functions)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n w="3175" cmpd="sng">
                  <a:noFill/>
                </a:ln>
                <a:solidFill>
                  <a:prstClr val="black">
                    <a:lumMod val="85000"/>
                    <a:lumOff val="15000"/>
                  </a:prstClr>
                </a:solidFill>
                <a:latin typeface="Garamond" panose="02020404030301010803"/>
                <a:ea typeface="+mj-ea"/>
                <a:cs typeface="+mj-cs"/>
              </a:rPr>
              <a:t>Local Storage: </a:t>
            </a:r>
            <a:r>
              <a:rPr lang="en-US" altLang="en-US" sz="2400" dirty="0" err="1">
                <a:ln w="3175" cmpd="sng">
                  <a:noFill/>
                </a:ln>
                <a:solidFill>
                  <a:prstClr val="black">
                    <a:lumMod val="85000"/>
                    <a:lumOff val="15000"/>
                  </a:prstClr>
                </a:solidFill>
                <a:latin typeface="Garamond" panose="02020404030301010803"/>
                <a:ea typeface="+mj-ea"/>
                <a:cs typeface="+mj-cs"/>
              </a:rPr>
              <a:t>SharedPreferences</a:t>
            </a:r>
            <a:r>
              <a:rPr lang="en-US" altLang="en-US" sz="2400" dirty="0">
                <a:ln w="3175" cmpd="sng">
                  <a:noFill/>
                </a:ln>
                <a:solidFill>
                  <a:prstClr val="black">
                    <a:lumMod val="85000"/>
                    <a:lumOff val="15000"/>
                  </a:prstClr>
                </a:solidFill>
                <a:latin typeface="Garamond" panose="02020404030301010803"/>
                <a:ea typeface="+mj-ea"/>
                <a:cs typeface="+mj-cs"/>
              </a:rPr>
              <a:t>, </a:t>
            </a:r>
            <a:r>
              <a:rPr lang="en-US" altLang="en-US" sz="2400" dirty="0" err="1">
                <a:ln w="3175" cmpd="sng">
                  <a:noFill/>
                </a:ln>
                <a:solidFill>
                  <a:prstClr val="black">
                    <a:lumMod val="85000"/>
                    <a:lumOff val="15000"/>
                  </a:prstClr>
                </a:solidFill>
                <a:latin typeface="Garamond" panose="02020404030301010803"/>
                <a:ea typeface="+mj-ea"/>
                <a:cs typeface="+mj-cs"/>
              </a:rPr>
              <a:t>DataStore</a:t>
            </a:r>
            <a:endParaRPr lang="en-US" altLang="en-US" sz="2400" dirty="0">
              <a:ln w="3175" cmpd="sng">
                <a:noFill/>
              </a:ln>
              <a:solidFill>
                <a:prstClr val="black">
                  <a:lumMod val="85000"/>
                  <a:lumOff val="15000"/>
                </a:prstClr>
              </a:solidFill>
              <a:latin typeface="Garamond" panose="02020404030301010803"/>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n w="3175" cmpd="sng">
                  <a:noFill/>
                </a:ln>
                <a:solidFill>
                  <a:prstClr val="black">
                    <a:lumMod val="85000"/>
                    <a:lumOff val="15000"/>
                  </a:prstClr>
                </a:solidFill>
                <a:latin typeface="Garamond" panose="02020404030301010803"/>
                <a:ea typeface="+mj-ea"/>
                <a:cs typeface="+mj-cs"/>
              </a:rPr>
              <a:t>Machine Learning Frameworks: </a:t>
            </a:r>
            <a:r>
              <a:rPr lang="en-US" altLang="en-US" sz="2400" dirty="0" err="1">
                <a:ln w="3175" cmpd="sng">
                  <a:noFill/>
                </a:ln>
                <a:solidFill>
                  <a:prstClr val="black">
                    <a:lumMod val="85000"/>
                    <a:lumOff val="15000"/>
                  </a:prstClr>
                </a:solidFill>
                <a:latin typeface="Garamond" panose="02020404030301010803"/>
                <a:ea typeface="+mj-ea"/>
                <a:cs typeface="+mj-cs"/>
              </a:rPr>
              <a:t>Py</a:t>
            </a:r>
            <a:r>
              <a:rPr lang="en-US" altLang="en-US" sz="2400" dirty="0">
                <a:ln w="3175" cmpd="sng">
                  <a:noFill/>
                </a:ln>
                <a:solidFill>
                  <a:prstClr val="black">
                    <a:lumMod val="85000"/>
                    <a:lumOff val="15000"/>
                  </a:prstClr>
                </a:solidFill>
                <a:latin typeface="Garamond" panose="02020404030301010803"/>
                <a:ea typeface="+mj-ea"/>
                <a:cs typeface="+mj-cs"/>
              </a:rPr>
              <a:t>-Torch</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n w="3175" cmpd="sng">
                  <a:noFill/>
                </a:ln>
                <a:solidFill>
                  <a:prstClr val="black">
                    <a:lumMod val="85000"/>
                    <a:lumOff val="15000"/>
                  </a:prstClr>
                </a:solidFill>
                <a:latin typeface="Garamond" panose="02020404030301010803"/>
                <a:ea typeface="+mj-ea"/>
                <a:cs typeface="+mj-cs"/>
              </a:rPr>
              <a:t>Mapping Libraries: </a:t>
            </a:r>
            <a:r>
              <a:rPr lang="en-US" altLang="en-US" sz="2400" dirty="0">
                <a:ln w="3175" cmpd="sng">
                  <a:noFill/>
                </a:ln>
                <a:solidFill>
                  <a:prstClr val="black">
                    <a:lumMod val="85000"/>
                    <a:lumOff val="15000"/>
                  </a:prstClr>
                </a:solidFill>
                <a:latin typeface="Garamond" panose="02020404030301010803"/>
                <a:ea typeface="+mj-ea"/>
                <a:cs typeface="+mj-cs"/>
              </a:rPr>
              <a:t>Google Maps SDK, </a:t>
            </a:r>
            <a:r>
              <a:rPr lang="en-US" altLang="en-US" sz="2400" dirty="0" err="1">
                <a:ln w="3175" cmpd="sng">
                  <a:noFill/>
                </a:ln>
                <a:solidFill>
                  <a:prstClr val="black">
                    <a:lumMod val="85000"/>
                    <a:lumOff val="15000"/>
                  </a:prstClr>
                </a:solidFill>
                <a:latin typeface="Garamond" panose="02020404030301010803"/>
                <a:ea typeface="+mj-ea"/>
                <a:cs typeface="+mj-cs"/>
              </a:rPr>
              <a:t>Mapbox</a:t>
            </a:r>
            <a:r>
              <a:rPr lang="en-US" altLang="en-US" sz="2400" dirty="0">
                <a:ln w="3175" cmpd="sng">
                  <a:noFill/>
                </a:ln>
                <a:solidFill>
                  <a:prstClr val="black">
                    <a:lumMod val="85000"/>
                    <a:lumOff val="15000"/>
                  </a:prstClr>
                </a:solidFill>
                <a:latin typeface="Garamond" panose="02020404030301010803"/>
                <a:ea typeface="+mj-ea"/>
                <a:cs typeface="+mj-cs"/>
              </a:rPr>
              <a:t> SDK</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n w="3175" cmpd="sng">
                  <a:noFill/>
                </a:ln>
                <a:solidFill>
                  <a:prstClr val="black">
                    <a:lumMod val="85000"/>
                    <a:lumOff val="15000"/>
                  </a:prstClr>
                </a:solidFill>
                <a:latin typeface="Garamond" panose="02020404030301010803"/>
                <a:ea typeface="+mj-ea"/>
                <a:cs typeface="+mj-cs"/>
              </a:rPr>
              <a:t>NLP and Chatbot Frameworks</a:t>
            </a:r>
            <a:r>
              <a:rPr lang="en-US" altLang="en-US" sz="2400" b="1">
                <a:ln w="3175" cmpd="sng">
                  <a:noFill/>
                </a:ln>
                <a:solidFill>
                  <a:prstClr val="black">
                    <a:lumMod val="85000"/>
                    <a:lumOff val="15000"/>
                  </a:prstClr>
                </a:solidFill>
                <a:latin typeface="Garamond" panose="02020404030301010803"/>
                <a:ea typeface="+mj-ea"/>
                <a:cs typeface="+mj-cs"/>
              </a:rPr>
              <a:t>:</a:t>
            </a:r>
            <a:r>
              <a:rPr lang="en-US" altLang="en-US" sz="2400">
                <a:ln w="3175" cmpd="sng">
                  <a:noFill/>
                </a:ln>
                <a:solidFill>
                  <a:prstClr val="black">
                    <a:lumMod val="85000"/>
                    <a:lumOff val="15000"/>
                  </a:prstClr>
                </a:solidFill>
                <a:latin typeface="Garamond" panose="02020404030301010803"/>
                <a:ea typeface="+mj-ea"/>
                <a:cs typeface="+mj-cs"/>
              </a:rPr>
              <a:t> TensorFlow </a:t>
            </a:r>
            <a:r>
              <a:rPr lang="en-US" altLang="en-US" sz="2400" dirty="0">
                <a:ln w="3175" cmpd="sng">
                  <a:noFill/>
                </a:ln>
                <a:solidFill>
                  <a:prstClr val="black">
                    <a:lumMod val="85000"/>
                    <a:lumOff val="15000"/>
                  </a:prstClr>
                </a:solidFill>
                <a:latin typeface="Garamond" panose="02020404030301010803"/>
                <a:ea typeface="+mj-ea"/>
                <a:cs typeface="+mj-cs"/>
              </a:rPr>
              <a:t>Lite (for custom NLP models)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err="1">
                <a:ln w="3175" cmpd="sng">
                  <a:noFill/>
                </a:ln>
                <a:solidFill>
                  <a:prstClr val="black">
                    <a:lumMod val="85000"/>
                    <a:lumOff val="15000"/>
                  </a:prstClr>
                </a:solidFill>
                <a:latin typeface="Garamond" panose="02020404030301010803"/>
                <a:ea typeface="+mj-ea"/>
                <a:cs typeface="+mj-cs"/>
              </a:rPr>
              <a:t>GeoFencing:</a:t>
            </a:r>
            <a:r>
              <a:rPr lang="en-US" altLang="en-US" sz="2400" dirty="0" err="1">
                <a:ln w="3175" cmpd="sng">
                  <a:noFill/>
                </a:ln>
                <a:solidFill>
                  <a:prstClr val="black">
                    <a:lumMod val="85000"/>
                    <a:lumOff val="15000"/>
                  </a:prstClr>
                </a:solidFill>
                <a:latin typeface="Garamond" panose="02020404030301010803"/>
                <a:ea typeface="+mj-ea"/>
                <a:cs typeface="+mj-cs"/>
              </a:rPr>
              <a:t>GPS</a:t>
            </a:r>
            <a:r>
              <a:rPr lang="en-US" altLang="en-US" sz="2400" dirty="0">
                <a:ln w="3175" cmpd="sng">
                  <a:noFill/>
                </a:ln>
                <a:solidFill>
                  <a:prstClr val="black">
                    <a:lumMod val="85000"/>
                    <a:lumOff val="15000"/>
                  </a:prstClr>
                </a:solidFill>
                <a:latin typeface="Garamond" panose="02020404030301010803"/>
                <a:ea typeface="+mj-ea"/>
                <a:cs typeface="+mj-cs"/>
              </a:rPr>
              <a:t>/GNSS,RFID</a:t>
            </a:r>
          </a:p>
        </p:txBody>
      </p:sp>
      <p:pic>
        <p:nvPicPr>
          <p:cNvPr id="8" name="Picture 7">
            <a:extLst>
              <a:ext uri="{FF2B5EF4-FFF2-40B4-BE49-F238E27FC236}">
                <a16:creationId xmlns:a16="http://schemas.microsoft.com/office/drawing/2014/main" id="{300C1689-2B6F-BC35-5C70-16A6CF2F4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6" y="1275735"/>
            <a:ext cx="4933335" cy="493333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424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301A-2ABA-983E-4363-D36A1FF4F7E8}"/>
              </a:ext>
            </a:extLst>
          </p:cNvPr>
          <p:cNvSpPr>
            <a:spLocks noGrp="1"/>
          </p:cNvSpPr>
          <p:nvPr>
            <p:ph type="title"/>
          </p:nvPr>
        </p:nvSpPr>
        <p:spPr>
          <a:xfrm>
            <a:off x="1640156" y="230820"/>
            <a:ext cx="8911687" cy="715958"/>
          </a:xfrm>
        </p:spPr>
        <p:txBody>
          <a:bodyPr/>
          <a:lstStyle/>
          <a:p>
            <a:pPr algn="ctr"/>
            <a:r>
              <a:rPr lang="en-IN" dirty="0"/>
              <a:t>BENEFITS FOR FARMERS</a:t>
            </a:r>
          </a:p>
        </p:txBody>
      </p:sp>
      <p:sp>
        <p:nvSpPr>
          <p:cNvPr id="3" name="Content Placeholder 2">
            <a:extLst>
              <a:ext uri="{FF2B5EF4-FFF2-40B4-BE49-F238E27FC236}">
                <a16:creationId xmlns:a16="http://schemas.microsoft.com/office/drawing/2014/main" id="{98D62507-E4BD-4162-0928-367CC79755B0}"/>
              </a:ext>
            </a:extLst>
          </p:cNvPr>
          <p:cNvSpPr>
            <a:spLocks noGrp="1"/>
          </p:cNvSpPr>
          <p:nvPr>
            <p:ph idx="1"/>
          </p:nvPr>
        </p:nvSpPr>
        <p:spPr>
          <a:xfrm>
            <a:off x="2136928" y="946778"/>
            <a:ext cx="9317652" cy="5643716"/>
          </a:xfrm>
        </p:spPr>
        <p:txBody>
          <a:bodyPr>
            <a:normAutofit/>
          </a:bodyPr>
          <a:lstStyle/>
          <a:p>
            <a:pPr algn="just"/>
            <a:r>
              <a:rPr lang="en-US" sz="1600" b="1" dirty="0"/>
              <a:t>Benefits for Farmers</a:t>
            </a:r>
          </a:p>
          <a:p>
            <a:pPr algn="just">
              <a:buFont typeface="+mj-lt"/>
              <a:buAutoNum type="arabicPeriod"/>
            </a:pPr>
            <a:r>
              <a:rPr lang="en-US" sz="1600" b="1" dirty="0"/>
              <a:t>Improved Crop Monitoring</a:t>
            </a:r>
            <a:r>
              <a:rPr lang="en-US" sz="1600" dirty="0"/>
              <a:t>: Early detection of crop stress and diseases through multi-spectral sensors allows for timely corrective actions.</a:t>
            </a:r>
          </a:p>
          <a:p>
            <a:pPr algn="just">
              <a:buFont typeface="+mj-lt"/>
              <a:buAutoNum type="arabicPeriod"/>
            </a:pPr>
            <a:r>
              <a:rPr lang="en-US" sz="1600" b="1" dirty="0"/>
              <a:t>Resource Optimization</a:t>
            </a:r>
            <a:r>
              <a:rPr lang="en-US" sz="1600" dirty="0"/>
              <a:t>: Targeted interventions reduce waste and lower costs by optimizing water, fertilizers, and pesticides.</a:t>
            </a:r>
          </a:p>
          <a:p>
            <a:pPr algn="just">
              <a:buFont typeface="+mj-lt"/>
              <a:buAutoNum type="arabicPeriod"/>
            </a:pPr>
            <a:r>
              <a:rPr lang="en-US" sz="1600" b="1" dirty="0"/>
              <a:t>Enhanced Yield</a:t>
            </a:r>
            <a:r>
              <a:rPr lang="en-US" sz="1600" dirty="0"/>
              <a:t>: Precision agriculture increases crop yield and quality, boosting farmers' income with actionable insights.</a:t>
            </a:r>
          </a:p>
          <a:p>
            <a:pPr algn="just">
              <a:buFont typeface="+mj-lt"/>
              <a:buAutoNum type="arabicPeriod"/>
            </a:pPr>
            <a:r>
              <a:rPr lang="en-US" sz="1600" b="1" dirty="0"/>
              <a:t>Sustainability</a:t>
            </a:r>
            <a:r>
              <a:rPr lang="en-US" sz="1600" dirty="0"/>
              <a:t>: Minimizing chemical overuse and optimizing resource usage promotes environmentally friendly farming practices.</a:t>
            </a:r>
          </a:p>
          <a:p>
            <a:pPr algn="just">
              <a:buFont typeface="+mj-lt"/>
              <a:buAutoNum type="arabicPeriod"/>
            </a:pPr>
            <a:r>
              <a:rPr lang="en-US" sz="1600" b="1" dirty="0"/>
              <a:t>Time Efficiency</a:t>
            </a:r>
            <a:r>
              <a:rPr lang="en-US" sz="1600" dirty="0"/>
              <a:t>: Drones automate data collection, saving time and labor costs, while remote data access simplifies field management.</a:t>
            </a:r>
          </a:p>
          <a:p>
            <a:pPr algn="just">
              <a:buFont typeface="+mj-lt"/>
              <a:buAutoNum type="arabicPeriod"/>
            </a:pPr>
            <a:r>
              <a:rPr lang="en-US" sz="1600" b="1" dirty="0"/>
              <a:t>Better Decision-Making</a:t>
            </a:r>
            <a:r>
              <a:rPr lang="en-US" sz="1600" dirty="0"/>
              <a:t>: Historical data analysis and predictive analytics help farmers plan effectively and improve future practices.</a:t>
            </a:r>
          </a:p>
          <a:p>
            <a:pPr algn="just">
              <a:buFont typeface="+mj-lt"/>
              <a:buAutoNum type="arabicPeriod"/>
            </a:pPr>
            <a:r>
              <a:rPr lang="en-US" sz="1600" b="1" dirty="0"/>
              <a:t>User-Friendly Technology</a:t>
            </a:r>
            <a:r>
              <a:rPr lang="en-US" sz="1600" dirty="0"/>
              <a:t>: An intuitive app interface makes it easy for farmers to interpret data and take action, with training support enhancing digital literacy.</a:t>
            </a:r>
          </a:p>
          <a:p>
            <a:pPr algn="just">
              <a:buFont typeface="+mj-lt"/>
              <a:buAutoNum type="arabicPeriod"/>
            </a:pPr>
            <a:r>
              <a:rPr lang="en-US" sz="1600" b="1" dirty="0"/>
              <a:t>Community Building</a:t>
            </a:r>
            <a:r>
              <a:rPr lang="en-US" sz="1600" dirty="0"/>
              <a:t>: Collaboration among farmers fosters shared knowledge and best practices.</a:t>
            </a:r>
          </a:p>
        </p:txBody>
      </p:sp>
    </p:spTree>
    <p:extLst>
      <p:ext uri="{BB962C8B-B14F-4D97-AF65-F5344CB8AC3E}">
        <p14:creationId xmlns:p14="http://schemas.microsoft.com/office/powerpoint/2010/main" val="28247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5B1-1ABD-89A1-AD8A-1B03F391764F}"/>
              </a:ext>
            </a:extLst>
          </p:cNvPr>
          <p:cNvSpPr>
            <a:spLocks noGrp="1"/>
          </p:cNvSpPr>
          <p:nvPr>
            <p:ph type="title"/>
          </p:nvPr>
        </p:nvSpPr>
        <p:spPr>
          <a:xfrm>
            <a:off x="1717853" y="167452"/>
            <a:ext cx="10061192" cy="732741"/>
          </a:xfrm>
        </p:spPr>
        <p:txBody>
          <a:bodyPr>
            <a:normAutofit fontScale="90000"/>
          </a:bodyPr>
          <a:lstStyle/>
          <a:p>
            <a:r>
              <a:rPr lang="en-IN" sz="4000" dirty="0"/>
              <a:t>FUTURE SCOPE (PLANT DISEASE DETECTTION)</a:t>
            </a:r>
          </a:p>
        </p:txBody>
      </p:sp>
      <p:sp>
        <p:nvSpPr>
          <p:cNvPr id="3" name="Content Placeholder 2">
            <a:extLst>
              <a:ext uri="{FF2B5EF4-FFF2-40B4-BE49-F238E27FC236}">
                <a16:creationId xmlns:a16="http://schemas.microsoft.com/office/drawing/2014/main" id="{2DFA22E7-D7CE-3855-BC97-932CDC242882}"/>
              </a:ext>
            </a:extLst>
          </p:cNvPr>
          <p:cNvSpPr>
            <a:spLocks noGrp="1"/>
          </p:cNvSpPr>
          <p:nvPr>
            <p:ph idx="1"/>
          </p:nvPr>
        </p:nvSpPr>
        <p:spPr>
          <a:xfrm>
            <a:off x="5220929" y="885986"/>
            <a:ext cx="6725263" cy="5957807"/>
          </a:xfrm>
        </p:spPr>
        <p:txBody>
          <a:bodyPr>
            <a:normAutofit fontScale="92500" lnSpcReduction="10000"/>
          </a:bodyPr>
          <a:lstStyle/>
          <a:p>
            <a:r>
              <a:rPr lang="en-US" b="1" dirty="0"/>
              <a:t>Process</a:t>
            </a:r>
            <a:r>
              <a:rPr lang="en-US" dirty="0"/>
              <a:t>:</a:t>
            </a:r>
          </a:p>
          <a:p>
            <a:pPr>
              <a:buFont typeface="+mj-lt"/>
              <a:buAutoNum type="arabicPeriod"/>
            </a:pPr>
            <a:r>
              <a:rPr lang="en-US" b="1" dirty="0"/>
              <a:t>Data Collection</a:t>
            </a:r>
            <a:r>
              <a:rPr lang="en-US" dirty="0"/>
              <a:t>: Gather labeled images of healthy and diseased plants.</a:t>
            </a:r>
          </a:p>
          <a:p>
            <a:pPr>
              <a:buFont typeface="+mj-lt"/>
              <a:buAutoNum type="arabicPeriod"/>
            </a:pPr>
            <a:r>
              <a:rPr lang="en-US" b="1" dirty="0"/>
              <a:t>Image Preprocessing</a:t>
            </a:r>
            <a:r>
              <a:rPr lang="en-US" dirty="0"/>
              <a:t>: Enhance images through normalization and augmentation.</a:t>
            </a:r>
          </a:p>
          <a:p>
            <a:pPr>
              <a:buFont typeface="+mj-lt"/>
              <a:buAutoNum type="arabicPeriod"/>
            </a:pPr>
            <a:r>
              <a:rPr lang="en-US" b="1" dirty="0"/>
              <a:t>Feature Extraction</a:t>
            </a:r>
            <a:r>
              <a:rPr lang="en-US" dirty="0"/>
              <a:t>: Use Convolutional Neural Networks (CNNs) to identify disease-related features.</a:t>
            </a:r>
          </a:p>
          <a:p>
            <a:pPr>
              <a:buFont typeface="+mj-lt"/>
              <a:buAutoNum type="arabicPeriod"/>
            </a:pPr>
            <a:r>
              <a:rPr lang="en-US" b="1" dirty="0"/>
              <a:t>Model Training</a:t>
            </a:r>
            <a:r>
              <a:rPr lang="en-US" dirty="0"/>
              <a:t>: Train and evaluate models for disease classification.</a:t>
            </a:r>
          </a:p>
          <a:p>
            <a:pPr>
              <a:buFont typeface="+mj-lt"/>
              <a:buAutoNum type="arabicPeriod"/>
            </a:pPr>
            <a:r>
              <a:rPr lang="en-US" b="1" dirty="0"/>
              <a:t>Real-Time Detection</a:t>
            </a:r>
            <a:r>
              <a:rPr lang="en-US" dirty="0"/>
              <a:t>: Deploy models for instant analysis of new plant images.</a:t>
            </a:r>
          </a:p>
          <a:p>
            <a:pPr marL="0" indent="0">
              <a:buNone/>
            </a:pPr>
            <a:endParaRPr lang="en-US" dirty="0"/>
          </a:p>
          <a:p>
            <a:r>
              <a:rPr lang="en-US" b="1" dirty="0"/>
              <a:t>Benefits</a:t>
            </a:r>
            <a:r>
              <a:rPr lang="en-US" dirty="0"/>
              <a:t>:</a:t>
            </a:r>
          </a:p>
          <a:p>
            <a:pPr>
              <a:buFont typeface="Arial" panose="020B0604020202020204" pitchFamily="34" charset="0"/>
              <a:buChar char="•"/>
            </a:pPr>
            <a:r>
              <a:rPr lang="en-US" b="1" dirty="0"/>
              <a:t>Early Detection</a:t>
            </a:r>
            <a:r>
              <a:rPr lang="en-US" dirty="0"/>
              <a:t>: Reduces crop loss through prompt action.</a:t>
            </a:r>
          </a:p>
          <a:p>
            <a:pPr>
              <a:buFont typeface="Arial" panose="020B0604020202020204" pitchFamily="34" charset="0"/>
              <a:buChar char="•"/>
            </a:pPr>
            <a:r>
              <a:rPr lang="en-US" b="1" dirty="0"/>
              <a:t>Resource Optimization</a:t>
            </a:r>
            <a:r>
              <a:rPr lang="en-US" dirty="0"/>
              <a:t>: Minimizes pesticide and fertilizer use.</a:t>
            </a:r>
          </a:p>
          <a:p>
            <a:pPr>
              <a:buFont typeface="Arial" panose="020B0604020202020204" pitchFamily="34" charset="0"/>
              <a:buChar char="•"/>
            </a:pPr>
            <a:r>
              <a:rPr lang="en-US" b="1" dirty="0"/>
              <a:t>Data-Driven Insights</a:t>
            </a:r>
            <a:r>
              <a:rPr lang="en-US" dirty="0"/>
              <a:t>: Aids farmers in better management decisions.</a:t>
            </a:r>
          </a:p>
          <a:p>
            <a:endParaRPr lang="en-IN" dirty="0"/>
          </a:p>
        </p:txBody>
      </p:sp>
      <p:sp>
        <p:nvSpPr>
          <p:cNvPr id="4" name="AutoShape 2" descr="A futuristic image depicting plant disease detection using AI and machine learning models. The scene shows a field of crops with a drone equipped with a camera flying overhead, capturing images of the plants. On the side, a computer screen displays analysis results, showing a machine learning model detecting different types of plant diseases by highlighting affected areas on the plants. Digital overlays illustrate data flow from the drone to the computer, with graphs and heat maps indicating the detected diseases. The setting is outdoors with bright daylight.">
            <a:extLst>
              <a:ext uri="{FF2B5EF4-FFF2-40B4-BE49-F238E27FC236}">
                <a16:creationId xmlns:a16="http://schemas.microsoft.com/office/drawing/2014/main" id="{285A7427-DE05-A644-14F9-7F00FA100F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6ED1E537-C09B-3168-BCCF-0A073ED6C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08" y="2179643"/>
            <a:ext cx="5184490" cy="29608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838420283"/>
      </p:ext>
    </p:extLst>
  </p:cSld>
  <p:clrMapOvr>
    <a:masterClrMapping/>
  </p:clrMapOvr>
  <p:transition spd="med">
    <p:dissolve/>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337</TotalTime>
  <Words>717</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Calisto MT</vt:lpstr>
      <vt:lpstr>Century Gothic</vt:lpstr>
      <vt:lpstr>Garamond</vt:lpstr>
      <vt:lpstr>Wingdings 3</vt:lpstr>
      <vt:lpstr>Wisp</vt:lpstr>
      <vt:lpstr>PowerPoint Presentation</vt:lpstr>
      <vt:lpstr>Problem statement</vt:lpstr>
      <vt:lpstr>PowerPoint Presentation</vt:lpstr>
      <vt:lpstr>OPPORTUNITIES</vt:lpstr>
      <vt:lpstr>PowerPoint Presentation</vt:lpstr>
      <vt:lpstr>PowerPoint Presentation</vt:lpstr>
      <vt:lpstr>TECH STACK</vt:lpstr>
      <vt:lpstr>BENEFITS FOR FARMERS</vt:lpstr>
      <vt:lpstr>FUTURE SCOPE (PLANT DISEASE DETECTTION)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PRANEETH VARIGALA</dc:creator>
  <cp:lastModifiedBy>PAVAN PRANEETH VARIGALA</cp:lastModifiedBy>
  <cp:revision>8</cp:revision>
  <dcterms:created xsi:type="dcterms:W3CDTF">2024-10-26T07:17:42Z</dcterms:created>
  <dcterms:modified xsi:type="dcterms:W3CDTF">2025-01-18T15:17:46Z</dcterms:modified>
</cp:coreProperties>
</file>