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82" r:id="rId3"/>
    <p:sldId id="283" r:id="rId4"/>
    <p:sldId id="284" r:id="rId5"/>
  </p:sldIdLst>
  <p:sldSz cx="9144000" cy="5143500" type="screen16x9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AFF"/>
    <a:srgbClr val="C4ECFF"/>
    <a:srgbClr val="DDF4FF"/>
    <a:srgbClr val="923922"/>
    <a:srgbClr val="B7472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8" autoAdjust="0"/>
    <p:restoredTop sz="96215" autoAdjust="0"/>
  </p:normalViewPr>
  <p:slideViewPr>
    <p:cSldViewPr snapToGrid="0" showGuides="1">
      <p:cViewPr varScale="1">
        <p:scale>
          <a:sx n="159" d="100"/>
          <a:sy n="159" d="100"/>
        </p:scale>
        <p:origin x="156" y="276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3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DAECDC21-5B70-4930-9BF1-9696AE79AB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E6CD77F-1893-4D40-964C-2E9B8315EB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5496A-E642-4BEB-ABCA-E37F611BE8F6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421D5A3-171F-4B7F-BAFE-83E38E5ECA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44C3A37-117D-418B-A7F0-D8B5A84870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5D19E-5C5E-4A80-B538-79835DED0B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99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42C8D-84DC-4A58-B40A-E4658D8E1567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2DA1B-3183-4065-B4D7-59854A7932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8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2DA1B-3183-4065-B4D7-59854A7932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3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264" y="3701561"/>
            <a:ext cx="8135936" cy="495941"/>
          </a:xfrm>
        </p:spPr>
        <p:txBody>
          <a:bodyPr wrap="none"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264" y="4317023"/>
            <a:ext cx="8136000" cy="236190"/>
          </a:xfrm>
        </p:spPr>
        <p:txBody>
          <a:bodyPr wrap="none">
            <a:noAutofit/>
          </a:bodyPr>
          <a:lstStyle>
            <a:lvl1pPr marL="0" indent="0" algn="l">
              <a:buNone/>
              <a:defRPr sz="1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2" descr="G:\Corporate Communication\Logo's\FrieslandCampina\Nourishing by Nature tagline\Nbn_tag_with_FC_final.png">
            <a:extLst>
              <a:ext uri="{FF2B5EF4-FFF2-40B4-BE49-F238E27FC236}">
                <a16:creationId xmlns:a16="http://schemas.microsoft.com/office/drawing/2014/main" id="{DAB4FAF4-3E77-4CE8-BF97-5F2621BEB6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78" y="229339"/>
            <a:ext cx="1749655" cy="92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jdelijke aanduiding voor afbeelding 7">
            <a:extLst>
              <a:ext uri="{FF2B5EF4-FFF2-40B4-BE49-F238E27FC236}">
                <a16:creationId xmlns:a16="http://schemas.microsoft.com/office/drawing/2014/main" id="{2C25B549-EAFB-4B8F-91BB-A6D7C9F2A9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6264" y="1276350"/>
            <a:ext cx="8567736" cy="2425211"/>
          </a:xfr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5D285F27-B601-4E99-AFEA-9081C183CE1D}"/>
              </a:ext>
            </a:extLst>
          </p:cNvPr>
          <p:cNvSpPr txBox="1"/>
          <p:nvPr userDrawn="1"/>
        </p:nvSpPr>
        <p:spPr>
          <a:xfrm>
            <a:off x="576264" y="4902710"/>
            <a:ext cx="1017907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2019 FrieslandCampina</a:t>
            </a:r>
          </a:p>
        </p:txBody>
      </p:sp>
      <p:grpSp>
        <p:nvGrpSpPr>
          <p:cNvPr id="5" name="Groep 4">
            <a:extLst>
              <a:ext uri="{FF2B5EF4-FFF2-40B4-BE49-F238E27FC236}">
                <a16:creationId xmlns:a16="http://schemas.microsoft.com/office/drawing/2014/main" id="{D5A2D930-4F05-43DA-8F93-DEAFE1096447}"/>
              </a:ext>
            </a:extLst>
          </p:cNvPr>
          <p:cNvGrpSpPr/>
          <p:nvPr userDrawn="1"/>
        </p:nvGrpSpPr>
        <p:grpSpPr>
          <a:xfrm>
            <a:off x="9197145" y="1199569"/>
            <a:ext cx="847607" cy="568067"/>
            <a:chOff x="9197145" y="1199569"/>
            <a:chExt cx="847607" cy="568067"/>
          </a:xfrm>
        </p:grpSpPr>
        <p:sp>
          <p:nvSpPr>
            <p:cNvPr id="7" name="Freeform 20">
              <a:extLst>
                <a:ext uri="{FF2B5EF4-FFF2-40B4-BE49-F238E27FC236}">
                  <a16:creationId xmlns:a16="http://schemas.microsoft.com/office/drawing/2014/main" id="{EC6D8501-6CE5-4E1D-B8D6-010E436AF74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197145" y="1199569"/>
              <a:ext cx="188173" cy="137179"/>
            </a:xfrm>
            <a:custGeom>
              <a:avLst/>
              <a:gdLst>
                <a:gd name="T0" fmla="*/ 3 w 48"/>
                <a:gd name="T1" fmla="*/ 22 h 35"/>
                <a:gd name="T2" fmla="*/ 32 w 48"/>
                <a:gd name="T3" fmla="*/ 24 h 35"/>
                <a:gd name="T4" fmla="*/ 29 w 48"/>
                <a:gd name="T5" fmla="*/ 25 h 35"/>
                <a:gd name="T6" fmla="*/ 22 w 48"/>
                <a:gd name="T7" fmla="*/ 31 h 35"/>
                <a:gd name="T8" fmla="*/ 23 w 48"/>
                <a:gd name="T9" fmla="*/ 33 h 35"/>
                <a:gd name="T10" fmla="*/ 31 w 48"/>
                <a:gd name="T11" fmla="*/ 28 h 35"/>
                <a:gd name="T12" fmla="*/ 39 w 48"/>
                <a:gd name="T13" fmla="*/ 25 h 35"/>
                <a:gd name="T14" fmla="*/ 44 w 48"/>
                <a:gd name="T15" fmla="*/ 23 h 35"/>
                <a:gd name="T16" fmla="*/ 46 w 48"/>
                <a:gd name="T17" fmla="*/ 22 h 35"/>
                <a:gd name="T18" fmla="*/ 47 w 48"/>
                <a:gd name="T19" fmla="*/ 22 h 35"/>
                <a:gd name="T20" fmla="*/ 47 w 48"/>
                <a:gd name="T21" fmla="*/ 22 h 35"/>
                <a:gd name="T22" fmla="*/ 47 w 48"/>
                <a:gd name="T23" fmla="*/ 18 h 35"/>
                <a:gd name="T24" fmla="*/ 46 w 48"/>
                <a:gd name="T25" fmla="*/ 17 h 35"/>
                <a:gd name="T26" fmla="*/ 20 w 48"/>
                <a:gd name="T27" fmla="*/ 1 h 35"/>
                <a:gd name="T28" fmla="*/ 17 w 48"/>
                <a:gd name="T29" fmla="*/ 4 h 35"/>
                <a:gd name="T30" fmla="*/ 40 w 48"/>
                <a:gd name="T31" fmla="*/ 19 h 35"/>
                <a:gd name="T32" fmla="*/ 38 w 48"/>
                <a:gd name="T33" fmla="*/ 20 h 35"/>
                <a:gd name="T34" fmla="*/ 3 w 48"/>
                <a:gd name="T35" fmla="*/ 17 h 35"/>
                <a:gd name="T36" fmla="*/ 3 w 48"/>
                <a:gd name="T37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35">
                  <a:moveTo>
                    <a:pt x="3" y="22"/>
                  </a:moveTo>
                  <a:cubicBezTo>
                    <a:pt x="5" y="22"/>
                    <a:pt x="21" y="23"/>
                    <a:pt x="32" y="24"/>
                  </a:cubicBezTo>
                  <a:cubicBezTo>
                    <a:pt x="31" y="24"/>
                    <a:pt x="30" y="25"/>
                    <a:pt x="29" y="25"/>
                  </a:cubicBezTo>
                  <a:cubicBezTo>
                    <a:pt x="24" y="28"/>
                    <a:pt x="22" y="31"/>
                    <a:pt x="22" y="31"/>
                  </a:cubicBezTo>
                  <a:cubicBezTo>
                    <a:pt x="21" y="34"/>
                    <a:pt x="21" y="35"/>
                    <a:pt x="23" y="33"/>
                  </a:cubicBezTo>
                  <a:cubicBezTo>
                    <a:pt x="23" y="33"/>
                    <a:pt x="26" y="31"/>
                    <a:pt x="31" y="28"/>
                  </a:cubicBezTo>
                  <a:cubicBezTo>
                    <a:pt x="33" y="27"/>
                    <a:pt x="36" y="26"/>
                    <a:pt x="39" y="25"/>
                  </a:cubicBezTo>
                  <a:cubicBezTo>
                    <a:pt x="40" y="24"/>
                    <a:pt x="42" y="24"/>
                    <a:pt x="44" y="23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0"/>
                    <a:pt x="48" y="19"/>
                    <a:pt x="47" y="18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33" y="10"/>
                    <a:pt x="21" y="1"/>
                    <a:pt x="20" y="1"/>
                  </a:cubicBezTo>
                  <a:cubicBezTo>
                    <a:pt x="18" y="0"/>
                    <a:pt x="13" y="1"/>
                    <a:pt x="17" y="4"/>
                  </a:cubicBezTo>
                  <a:cubicBezTo>
                    <a:pt x="18" y="6"/>
                    <a:pt x="28" y="14"/>
                    <a:pt x="40" y="19"/>
                  </a:cubicBezTo>
                  <a:cubicBezTo>
                    <a:pt x="39" y="20"/>
                    <a:pt x="39" y="20"/>
                    <a:pt x="38" y="20"/>
                  </a:cubicBezTo>
                  <a:cubicBezTo>
                    <a:pt x="28" y="19"/>
                    <a:pt x="4" y="16"/>
                    <a:pt x="3" y="17"/>
                  </a:cubicBezTo>
                  <a:cubicBezTo>
                    <a:pt x="2" y="18"/>
                    <a:pt x="0" y="21"/>
                    <a:pt x="3" y="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Tekstvak 3">
              <a:extLst>
                <a:ext uri="{FF2B5EF4-FFF2-40B4-BE49-F238E27FC236}">
                  <a16:creationId xmlns:a16="http://schemas.microsoft.com/office/drawing/2014/main" id="{2565ADC4-81D8-4B71-BCBD-613626D2F4F6}"/>
                </a:ext>
              </a:extLst>
            </p:cNvPr>
            <p:cNvSpPr txBox="1"/>
            <p:nvPr userDrawn="1"/>
          </p:nvSpPr>
          <p:spPr>
            <a:xfrm>
              <a:off x="9197146" y="1336749"/>
              <a:ext cx="847606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700" b="0" dirty="0"/>
                <a:t>Delete the stamps</a:t>
              </a:r>
              <a:br>
                <a:rPr lang="en-US" sz="700" b="0" dirty="0"/>
              </a:br>
              <a:r>
                <a:rPr lang="en-US" sz="700" b="0" dirty="0"/>
                <a:t>you don’t use and align the correct one on 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422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63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textbox right, image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7">
            <a:extLst>
              <a:ext uri="{FF2B5EF4-FFF2-40B4-BE49-F238E27FC236}">
                <a16:creationId xmlns:a16="http://schemas.microsoft.com/office/drawing/2014/main" id="{E6CB0FF7-1576-42CF-90ED-22F22D2E36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DDA9FFC-231F-4F6E-8A73-FD632F17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9831" y="3323492"/>
            <a:ext cx="3464169" cy="1227871"/>
          </a:xfrm>
          <a:solidFill>
            <a:schemeClr val="bg1">
              <a:alpha val="70000"/>
            </a:schemeClr>
          </a:solidFill>
        </p:spPr>
        <p:txBody>
          <a:bodyPr lIns="144000" tIns="108000" rIns="108000" bIns="108000" anchor="ctr" anchorCtr="0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extbox left, image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7">
            <a:extLst>
              <a:ext uri="{FF2B5EF4-FFF2-40B4-BE49-F238E27FC236}">
                <a16:creationId xmlns:a16="http://schemas.microsoft.com/office/drawing/2014/main" id="{E6CB0FF7-1576-42CF-90ED-22F22D2E36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DDA9FFC-231F-4F6E-8A73-FD632F17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323492"/>
            <a:ext cx="3464169" cy="1227871"/>
          </a:xfrm>
          <a:solidFill>
            <a:schemeClr val="accent1">
              <a:alpha val="70000"/>
            </a:schemeClr>
          </a:solidFill>
        </p:spPr>
        <p:txBody>
          <a:bodyPr lIns="108000" tIns="108000" rIns="144000" bIns="108000" anchor="ctr" anchorCtr="0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98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extbox right, image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7">
            <a:extLst>
              <a:ext uri="{FF2B5EF4-FFF2-40B4-BE49-F238E27FC236}">
                <a16:creationId xmlns:a16="http://schemas.microsoft.com/office/drawing/2014/main" id="{E6CB0FF7-1576-42CF-90ED-22F22D2E36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DDA9FFC-231F-4F6E-8A73-FD632F17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9831" y="3323492"/>
            <a:ext cx="3464169" cy="1227871"/>
          </a:xfrm>
          <a:solidFill>
            <a:schemeClr val="accent1">
              <a:alpha val="70000"/>
            </a:schemeClr>
          </a:solidFill>
        </p:spPr>
        <p:txBody>
          <a:bodyPr lIns="144000" tIns="108000" rIns="108000" bIns="108000"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6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18" y="1276350"/>
            <a:ext cx="8276981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C4E6-A4E4-4BB6-9F79-35D77AB1CC5A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 | Internal use only |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E23E-9022-4929-B297-EB2777CDBB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28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18" y="1558194"/>
            <a:ext cx="8276981" cy="2993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2944-4BA3-415C-81C0-A3717FAF72E1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 | Internal use only |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E23E-9022-4929-B297-EB2777CDBB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7DBD289-E124-4653-9BF3-FE57FA1AC7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5218" y="1276350"/>
            <a:ext cx="8276400" cy="281844"/>
          </a:xfrm>
        </p:spPr>
        <p:txBody>
          <a:bodyPr wrap="none"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7097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18" y="411163"/>
            <a:ext cx="8276981" cy="7777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600" y="1277998"/>
            <a:ext cx="4050000" cy="32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198" y="1277998"/>
            <a:ext cx="4050000" cy="32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349C-1D89-4689-A09E-66FAF47E47B3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 | Internal use only |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E23E-9022-4929-B297-EB2777CDBB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5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18" y="411163"/>
            <a:ext cx="8276981" cy="7777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600" y="1558194"/>
            <a:ext cx="4050000" cy="29958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199" y="1558194"/>
            <a:ext cx="4050000" cy="29958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9988-4A5F-4B43-99D8-A183CF49EDB8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 | Internal use only |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E23E-9022-4929-B297-EB2777CDBB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jdelijke aanduiding voor tekst 7">
            <a:extLst>
              <a:ext uri="{FF2B5EF4-FFF2-40B4-BE49-F238E27FC236}">
                <a16:creationId xmlns:a16="http://schemas.microsoft.com/office/drawing/2014/main" id="{27508BEF-285C-40D0-8A0C-EE0B84C47D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5218" y="1276350"/>
            <a:ext cx="4050000" cy="281844"/>
          </a:xfrm>
        </p:spPr>
        <p:txBody>
          <a:bodyPr wrap="none"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ijdelijke aanduiding voor tekst 7">
            <a:extLst>
              <a:ext uri="{FF2B5EF4-FFF2-40B4-BE49-F238E27FC236}">
                <a16:creationId xmlns:a16="http://schemas.microsoft.com/office/drawing/2014/main" id="{9913EE84-7DEC-4A2D-AD57-9B4798154D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62198" y="1277998"/>
            <a:ext cx="4050000" cy="281844"/>
          </a:xfrm>
        </p:spPr>
        <p:txBody>
          <a:bodyPr wrap="none"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Subtitel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10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18" y="411163"/>
            <a:ext cx="8276981" cy="7777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600" y="1277998"/>
            <a:ext cx="4050000" cy="32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349C-1D89-4689-A09E-66FAF47E47B3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 | Internal use only |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E23E-9022-4929-B297-EB2777CDBB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jdelijke aanduiding voor tabel 8">
            <a:extLst>
              <a:ext uri="{FF2B5EF4-FFF2-40B4-BE49-F238E27FC236}">
                <a16:creationId xmlns:a16="http://schemas.microsoft.com/office/drawing/2014/main" id="{D2E9F6DD-7E2C-4192-BBC9-125146AEF9DA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662488" y="1276350"/>
            <a:ext cx="4481512" cy="3276600"/>
          </a:xfrm>
        </p:spPr>
        <p:txBody>
          <a:bodyPr/>
          <a:lstStyle/>
          <a:p>
            <a:r>
              <a:rPr lang="en-US"/>
              <a:t>Click icon to add table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30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C4E6-A4E4-4BB6-9F79-35D77AB1CC5A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 | Internal use only |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E23E-9022-4929-B297-EB2777CDBB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jdelijke aanduiding voor tabel 7">
            <a:extLst>
              <a:ext uri="{FF2B5EF4-FFF2-40B4-BE49-F238E27FC236}">
                <a16:creationId xmlns:a16="http://schemas.microsoft.com/office/drawing/2014/main" id="{DEED083B-6C6C-41E9-9AEE-A277FCC01CE9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31800" y="1276350"/>
            <a:ext cx="8712200" cy="3275013"/>
          </a:xfrm>
        </p:spPr>
        <p:txBody>
          <a:bodyPr/>
          <a:lstStyle/>
          <a:p>
            <a:r>
              <a:rPr lang="en-US"/>
              <a:t>Click icon to add table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352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, label, image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7">
            <a:extLst>
              <a:ext uri="{FF2B5EF4-FFF2-40B4-BE49-F238E27FC236}">
                <a16:creationId xmlns:a16="http://schemas.microsoft.com/office/drawing/2014/main" id="{2C25B549-EAFB-4B8F-91BB-A6D7C9F2A99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264" y="3701561"/>
            <a:ext cx="8135936" cy="495941"/>
          </a:xfrm>
        </p:spPr>
        <p:txBody>
          <a:bodyPr wrap="none" anchor="b"/>
          <a:lstStyle>
            <a:lvl1pPr algn="l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264" y="4317023"/>
            <a:ext cx="8136000" cy="236190"/>
          </a:xfrm>
        </p:spPr>
        <p:txBody>
          <a:bodyPr wrap="none">
            <a:noAutofit/>
          </a:bodyPr>
          <a:lstStyle>
            <a:lvl1pPr marL="0" indent="0" algn="l">
              <a:buNone/>
              <a:defRPr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id="{7367AF78-7FF8-4A2F-8D63-54A156370453}"/>
              </a:ext>
            </a:extLst>
          </p:cNvPr>
          <p:cNvGrpSpPr/>
          <p:nvPr userDrawn="1"/>
        </p:nvGrpSpPr>
        <p:grpSpPr>
          <a:xfrm>
            <a:off x="584203" y="0"/>
            <a:ext cx="2052000" cy="1345223"/>
            <a:chOff x="431799" y="0"/>
            <a:chExt cx="2052000" cy="1345223"/>
          </a:xfrm>
          <a:solidFill>
            <a:schemeClr val="bg1"/>
          </a:solidFill>
        </p:grpSpPr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00A9712D-43A1-4C0E-808B-4526FA50BEE7}"/>
                </a:ext>
              </a:extLst>
            </p:cNvPr>
            <p:cNvSpPr/>
            <p:nvPr userDrawn="1"/>
          </p:nvSpPr>
          <p:spPr>
            <a:xfrm>
              <a:off x="431799" y="0"/>
              <a:ext cx="2052000" cy="1345223"/>
            </a:xfrm>
            <a:custGeom>
              <a:avLst/>
              <a:gdLst>
                <a:gd name="connsiteX0" fmla="*/ 0 w 2003669"/>
                <a:gd name="connsiteY0" fmla="*/ 0 h 1345223"/>
                <a:gd name="connsiteX1" fmla="*/ 2003669 w 2003669"/>
                <a:gd name="connsiteY1" fmla="*/ 0 h 1345223"/>
                <a:gd name="connsiteX2" fmla="*/ 2003669 w 2003669"/>
                <a:gd name="connsiteY2" fmla="*/ 1121015 h 1345223"/>
                <a:gd name="connsiteX3" fmla="*/ 1779461 w 2003669"/>
                <a:gd name="connsiteY3" fmla="*/ 1345223 h 1345223"/>
                <a:gd name="connsiteX4" fmla="*/ 0 w 2003669"/>
                <a:gd name="connsiteY4" fmla="*/ 1345223 h 1345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3669" h="1345223">
                  <a:moveTo>
                    <a:pt x="0" y="0"/>
                  </a:moveTo>
                  <a:lnTo>
                    <a:pt x="2003669" y="0"/>
                  </a:lnTo>
                  <a:lnTo>
                    <a:pt x="2003669" y="1121015"/>
                  </a:lnTo>
                  <a:cubicBezTo>
                    <a:pt x="2003669" y="1244842"/>
                    <a:pt x="1903288" y="1345223"/>
                    <a:pt x="1779461" y="1345223"/>
                  </a:cubicBezTo>
                  <a:lnTo>
                    <a:pt x="0" y="13452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5" name="Picture 2" descr="G:\Corporate Communication\Logo's\FrieslandCampina\Nourishing by Nature tagline\Nbn_tag_with_FC_final.png">
              <a:extLst>
                <a:ext uri="{FF2B5EF4-FFF2-40B4-BE49-F238E27FC236}">
                  <a16:creationId xmlns:a16="http://schemas.microsoft.com/office/drawing/2014/main" id="{0DFF235E-E51E-4F63-8BC4-A110B1C9659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891" y="229339"/>
              <a:ext cx="1749655" cy="927490"/>
            </a:xfrm>
            <a:prstGeom prst="rect">
              <a:avLst/>
            </a:prstGeom>
            <a:solidFill>
              <a:srgbClr val="FFFFFF"/>
            </a:solidFill>
          </p:spPr>
        </p:pic>
      </p:grpSp>
      <p:grpSp>
        <p:nvGrpSpPr>
          <p:cNvPr id="11" name="Groep 10">
            <a:extLst>
              <a:ext uri="{FF2B5EF4-FFF2-40B4-BE49-F238E27FC236}">
                <a16:creationId xmlns:a16="http://schemas.microsoft.com/office/drawing/2014/main" id="{F99E37CC-D793-4197-9663-6F350E779F77}"/>
              </a:ext>
            </a:extLst>
          </p:cNvPr>
          <p:cNvGrpSpPr/>
          <p:nvPr userDrawn="1"/>
        </p:nvGrpSpPr>
        <p:grpSpPr>
          <a:xfrm>
            <a:off x="9197145" y="303148"/>
            <a:ext cx="868079" cy="568067"/>
            <a:chOff x="9197145" y="1199569"/>
            <a:chExt cx="868079" cy="568067"/>
          </a:xfrm>
        </p:grpSpPr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E2AF4D61-E061-4F07-AB9B-F318CFCBA55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197145" y="1199569"/>
              <a:ext cx="188173" cy="137179"/>
            </a:xfrm>
            <a:custGeom>
              <a:avLst/>
              <a:gdLst>
                <a:gd name="T0" fmla="*/ 3 w 48"/>
                <a:gd name="T1" fmla="*/ 22 h 35"/>
                <a:gd name="T2" fmla="*/ 32 w 48"/>
                <a:gd name="T3" fmla="*/ 24 h 35"/>
                <a:gd name="T4" fmla="*/ 29 w 48"/>
                <a:gd name="T5" fmla="*/ 25 h 35"/>
                <a:gd name="T6" fmla="*/ 22 w 48"/>
                <a:gd name="T7" fmla="*/ 31 h 35"/>
                <a:gd name="T8" fmla="*/ 23 w 48"/>
                <a:gd name="T9" fmla="*/ 33 h 35"/>
                <a:gd name="T10" fmla="*/ 31 w 48"/>
                <a:gd name="T11" fmla="*/ 28 h 35"/>
                <a:gd name="T12" fmla="*/ 39 w 48"/>
                <a:gd name="T13" fmla="*/ 25 h 35"/>
                <a:gd name="T14" fmla="*/ 44 w 48"/>
                <a:gd name="T15" fmla="*/ 23 h 35"/>
                <a:gd name="T16" fmla="*/ 46 w 48"/>
                <a:gd name="T17" fmla="*/ 22 h 35"/>
                <a:gd name="T18" fmla="*/ 47 w 48"/>
                <a:gd name="T19" fmla="*/ 22 h 35"/>
                <a:gd name="T20" fmla="*/ 47 w 48"/>
                <a:gd name="T21" fmla="*/ 22 h 35"/>
                <a:gd name="T22" fmla="*/ 47 w 48"/>
                <a:gd name="T23" fmla="*/ 18 h 35"/>
                <a:gd name="T24" fmla="*/ 46 w 48"/>
                <a:gd name="T25" fmla="*/ 17 h 35"/>
                <a:gd name="T26" fmla="*/ 20 w 48"/>
                <a:gd name="T27" fmla="*/ 1 h 35"/>
                <a:gd name="T28" fmla="*/ 17 w 48"/>
                <a:gd name="T29" fmla="*/ 4 h 35"/>
                <a:gd name="T30" fmla="*/ 40 w 48"/>
                <a:gd name="T31" fmla="*/ 19 h 35"/>
                <a:gd name="T32" fmla="*/ 38 w 48"/>
                <a:gd name="T33" fmla="*/ 20 h 35"/>
                <a:gd name="T34" fmla="*/ 3 w 48"/>
                <a:gd name="T35" fmla="*/ 17 h 35"/>
                <a:gd name="T36" fmla="*/ 3 w 48"/>
                <a:gd name="T37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35">
                  <a:moveTo>
                    <a:pt x="3" y="22"/>
                  </a:moveTo>
                  <a:cubicBezTo>
                    <a:pt x="5" y="22"/>
                    <a:pt x="21" y="23"/>
                    <a:pt x="32" y="24"/>
                  </a:cubicBezTo>
                  <a:cubicBezTo>
                    <a:pt x="31" y="24"/>
                    <a:pt x="30" y="25"/>
                    <a:pt x="29" y="25"/>
                  </a:cubicBezTo>
                  <a:cubicBezTo>
                    <a:pt x="24" y="28"/>
                    <a:pt x="22" y="31"/>
                    <a:pt x="22" y="31"/>
                  </a:cubicBezTo>
                  <a:cubicBezTo>
                    <a:pt x="21" y="34"/>
                    <a:pt x="21" y="35"/>
                    <a:pt x="23" y="33"/>
                  </a:cubicBezTo>
                  <a:cubicBezTo>
                    <a:pt x="23" y="33"/>
                    <a:pt x="26" y="31"/>
                    <a:pt x="31" y="28"/>
                  </a:cubicBezTo>
                  <a:cubicBezTo>
                    <a:pt x="33" y="27"/>
                    <a:pt x="36" y="26"/>
                    <a:pt x="39" y="25"/>
                  </a:cubicBezTo>
                  <a:cubicBezTo>
                    <a:pt x="40" y="24"/>
                    <a:pt x="42" y="24"/>
                    <a:pt x="44" y="23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0"/>
                    <a:pt x="48" y="19"/>
                    <a:pt x="47" y="18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33" y="10"/>
                    <a:pt x="21" y="1"/>
                    <a:pt x="20" y="1"/>
                  </a:cubicBezTo>
                  <a:cubicBezTo>
                    <a:pt x="18" y="0"/>
                    <a:pt x="13" y="1"/>
                    <a:pt x="17" y="4"/>
                  </a:cubicBezTo>
                  <a:cubicBezTo>
                    <a:pt x="18" y="6"/>
                    <a:pt x="28" y="14"/>
                    <a:pt x="40" y="19"/>
                  </a:cubicBezTo>
                  <a:cubicBezTo>
                    <a:pt x="39" y="20"/>
                    <a:pt x="39" y="20"/>
                    <a:pt x="38" y="20"/>
                  </a:cubicBezTo>
                  <a:cubicBezTo>
                    <a:pt x="28" y="19"/>
                    <a:pt x="4" y="16"/>
                    <a:pt x="3" y="17"/>
                  </a:cubicBezTo>
                  <a:cubicBezTo>
                    <a:pt x="2" y="18"/>
                    <a:pt x="0" y="21"/>
                    <a:pt x="3" y="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578119B6-9A35-403C-817B-2305AC2A52EC}"/>
                </a:ext>
              </a:extLst>
            </p:cNvPr>
            <p:cNvSpPr txBox="1"/>
            <p:nvPr userDrawn="1"/>
          </p:nvSpPr>
          <p:spPr>
            <a:xfrm>
              <a:off x="9197146" y="1336749"/>
              <a:ext cx="86807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700" b="0" dirty="0"/>
                <a:t>Delete the stamps</a:t>
              </a:r>
              <a:br>
                <a:rPr lang="en-US" sz="700" b="0" dirty="0"/>
              </a:br>
              <a:r>
                <a:rPr lang="en-US" sz="700" b="0" dirty="0"/>
                <a:t>you don’t use and align the correct one on top</a:t>
              </a:r>
            </a:p>
          </p:txBody>
        </p:sp>
      </p:grpSp>
      <p:sp>
        <p:nvSpPr>
          <p:cNvPr id="14" name="Tekstvak 13">
            <a:extLst>
              <a:ext uri="{FF2B5EF4-FFF2-40B4-BE49-F238E27FC236}">
                <a16:creationId xmlns:a16="http://schemas.microsoft.com/office/drawing/2014/main" id="{DC5962A3-4C39-48E2-8F13-64644EE4471E}"/>
              </a:ext>
            </a:extLst>
          </p:cNvPr>
          <p:cNvSpPr txBox="1"/>
          <p:nvPr userDrawn="1"/>
        </p:nvSpPr>
        <p:spPr>
          <a:xfrm>
            <a:off x="576264" y="4902710"/>
            <a:ext cx="1017907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© 2019 FrieslandCampina</a:t>
            </a:r>
          </a:p>
        </p:txBody>
      </p:sp>
    </p:spTree>
    <p:extLst>
      <p:ext uri="{BB962C8B-B14F-4D97-AF65-F5344CB8AC3E}">
        <p14:creationId xmlns:p14="http://schemas.microsoft.com/office/powerpoint/2010/main" val="129015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63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object,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F720B503-17F8-4237-9A82-0CEE6CD5AC3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5219" y="1276350"/>
            <a:ext cx="2167304" cy="3275013"/>
          </a:xfr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18" y="411163"/>
            <a:ext cx="8276981" cy="7777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5954" y="1276350"/>
            <a:ext cx="5916245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9D63-D31E-4DAC-9522-2075CE846DEA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 | Internal use only |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E23E-9022-4929-B297-EB2777CDBB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43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object, image righ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F720B503-17F8-4237-9A82-0CEE6CD5AC3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76696" y="1276350"/>
            <a:ext cx="2167304" cy="3275013"/>
          </a:xfr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18" y="411163"/>
            <a:ext cx="8276981" cy="7777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18" y="1276350"/>
            <a:ext cx="6350246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128B-89AC-4C97-9401-82E9A831AE5D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 | Internal use only |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E23E-9022-4929-B297-EB2777CDBB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2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object,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19" y="1276350"/>
            <a:ext cx="3943353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B62E-A4D6-4FC0-8ADD-3D7BB8E655B3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 | Internal use only |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E23E-9022-4929-B297-EB2777CDBB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F720B503-17F8-4237-9A82-0CEE6CD5AC3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1276350"/>
            <a:ext cx="4572000" cy="3275013"/>
          </a:xfr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06676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transparent object, image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34A8F4F4-9D8D-460A-9588-0A4CE994FDB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65"/>
            <a:ext cx="9144000" cy="5142035"/>
          </a:xfr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	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18" y="0"/>
            <a:ext cx="3978000" cy="1278000"/>
          </a:xfrm>
          <a:solidFill>
            <a:schemeClr val="bg1">
              <a:alpha val="70000"/>
            </a:schemeClr>
          </a:solidFill>
        </p:spPr>
        <p:txBody>
          <a:bodyPr lIns="144000" tIns="41760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600" y="1277998"/>
            <a:ext cx="3978000" cy="3865502"/>
          </a:xfrm>
          <a:solidFill>
            <a:schemeClr val="bg1">
              <a:alpha val="70000"/>
            </a:schemeClr>
          </a:solidFill>
        </p:spPr>
        <p:txBody>
          <a:bodyPr l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AD16-568B-42E9-84C0-E1790A67B90C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 | Internal use only |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E23E-9022-4929-B297-EB2777CDBB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7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small transparent object, image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F720B503-17F8-4237-9A82-0CEE6CD5AC3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65"/>
            <a:ext cx="9144000" cy="5142035"/>
          </a:xfr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19" y="1283674"/>
            <a:ext cx="3978520" cy="397579"/>
          </a:xfrm>
          <a:solidFill>
            <a:srgbClr val="FFFFFF">
              <a:alpha val="69804"/>
            </a:srgbClr>
          </a:solidFill>
        </p:spPr>
        <p:txBody>
          <a:bodyPr lIns="144000" tIns="108000" rIns="72000" bIns="36000" anchor="ctr" anchorCtr="0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19" y="1681252"/>
            <a:ext cx="3978520" cy="2870111"/>
          </a:xfrm>
          <a:solidFill>
            <a:srgbClr val="FFFFFF">
              <a:alpha val="69804"/>
            </a:srgbClr>
          </a:solidFill>
        </p:spPr>
        <p:txBody>
          <a:bodyPr lIns="144000" tIns="72000" rIns="72000" bIns="36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E8AC-E061-4813-9C1D-1898B914B9EB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 | Internal use only |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E23E-9022-4929-B297-EB2777CDBB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98F6-3BC0-40C0-A42F-E0AFA9D288F2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 | Internal use only |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E23E-9022-4929-B297-EB2777CDBB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F720B503-17F8-4237-9A82-0CEE6CD5AC3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5218" y="1276350"/>
            <a:ext cx="8708782" cy="3275013"/>
          </a:xfr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65786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textbox left, image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7">
            <a:extLst>
              <a:ext uri="{FF2B5EF4-FFF2-40B4-BE49-F238E27FC236}">
                <a16:creationId xmlns:a16="http://schemas.microsoft.com/office/drawing/2014/main" id="{E6CB0FF7-1576-42CF-90ED-22F22D2E36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DDA9FFC-231F-4F6E-8A73-FD632F17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323492"/>
            <a:ext cx="3464169" cy="1227871"/>
          </a:xfrm>
          <a:solidFill>
            <a:schemeClr val="bg1">
              <a:alpha val="70000"/>
            </a:schemeClr>
          </a:solidFill>
        </p:spPr>
        <p:txBody>
          <a:bodyPr lIns="108000" tIns="108000" rIns="144000" bIns="108000" anchor="ctr" anchorCtr="0">
            <a:noAutofit/>
          </a:bodyPr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8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218" y="411163"/>
            <a:ext cx="8276981" cy="7777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err="1"/>
              <a:t>Klik</a:t>
            </a:r>
            <a:r>
              <a:rPr lang="en-US" dirty="0"/>
              <a:t> om </a:t>
            </a:r>
            <a:r>
              <a:rPr lang="en-US" dirty="0" err="1"/>
              <a:t>stijl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218" y="1276350"/>
            <a:ext cx="8276981" cy="32750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18305" y="4902710"/>
            <a:ext cx="468078" cy="9233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6C258-174B-4AEF-AFAA-1CC12B14D01A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0942" y="4910404"/>
            <a:ext cx="1239122" cy="7694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Draft | Internal use only |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9695" y="4910404"/>
            <a:ext cx="149080" cy="7694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0E23E-9022-4929-B297-EB2777CDBB1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9C3BABF6-1FF7-45F2-A403-0D63B6FC33D2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926" y="4706574"/>
            <a:ext cx="680403" cy="360129"/>
          </a:xfrm>
          <a:prstGeom prst="rect">
            <a:avLst/>
          </a:prstGeom>
        </p:spPr>
      </p:pic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82AD1FAB-66C9-45E3-AA5F-2F0AE5E5AD72}"/>
              </a:ext>
            </a:extLst>
          </p:cNvPr>
          <p:cNvCxnSpPr/>
          <p:nvPr userDrawn="1"/>
        </p:nvCxnSpPr>
        <p:spPr>
          <a:xfrm>
            <a:off x="435218" y="4858876"/>
            <a:ext cx="0" cy="180000"/>
          </a:xfrm>
          <a:prstGeom prst="line">
            <a:avLst/>
          </a:prstGeom>
          <a:ln w="635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32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3" r:id="rId2"/>
    <p:sldLayoutId id="2147483678" r:id="rId3"/>
    <p:sldLayoutId id="2147483684" r:id="rId4"/>
    <p:sldLayoutId id="2147483672" r:id="rId5"/>
    <p:sldLayoutId id="2147483686" r:id="rId6"/>
    <p:sldLayoutId id="2147483679" r:id="rId7"/>
    <p:sldLayoutId id="2147483677" r:id="rId8"/>
    <p:sldLayoutId id="2147483673" r:id="rId9"/>
    <p:sldLayoutId id="2147483674" r:id="rId10"/>
    <p:sldLayoutId id="2147483675" r:id="rId11"/>
    <p:sldLayoutId id="2147483676" r:id="rId12"/>
    <p:sldLayoutId id="2147483662" r:id="rId13"/>
    <p:sldLayoutId id="2147483680" r:id="rId14"/>
    <p:sldLayoutId id="2147483664" r:id="rId15"/>
    <p:sldLayoutId id="2147483681" r:id="rId16"/>
    <p:sldLayoutId id="2147483688" r:id="rId17"/>
    <p:sldLayoutId id="2147483687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6213" indent="-176213" algn="l" defTabSz="685800" rtl="0" eaLnBrk="1" latinLnBrk="0" hangingPunct="1">
        <a:lnSpc>
          <a:spcPct val="113000"/>
        </a:lnSpc>
        <a:spcBef>
          <a:spcPts val="1200"/>
        </a:spcBef>
        <a:buClr>
          <a:schemeClr val="accent1"/>
        </a:buClr>
        <a:buFont typeface="Symbol" panose="05050102010706020507" pitchFamily="18" charset="2"/>
        <a:buChar char="·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1"/>
        </a:buClr>
        <a:buFont typeface="Symbol" panose="05050102010706020507" pitchFamily="18" charset="2"/>
        <a:buChar char="·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1"/>
        </a:buClr>
        <a:buFont typeface="Symbol" panose="05050102010706020507" pitchFamily="18" charset="2"/>
        <a:buChar char="·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1"/>
        </a:buClr>
        <a:buFont typeface="Symbol" panose="05050102010706020507" pitchFamily="18" charset="2"/>
        <a:buChar char="·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1"/>
        </a:buClr>
        <a:buFont typeface="Symbol" panose="05050102010706020507" pitchFamily="18" charset="2"/>
        <a:buChar char="·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488" userDrawn="1">
          <p15:clr>
            <a:srgbClr val="F26B43"/>
          </p15:clr>
        </p15:guide>
        <p15:guide id="3" pos="272" userDrawn="1">
          <p15:clr>
            <a:srgbClr val="F26B43"/>
          </p15:clr>
        </p15:guide>
        <p15:guide id="5" orient="horz" pos="2867" userDrawn="1">
          <p15:clr>
            <a:srgbClr val="F26B43"/>
          </p15:clr>
        </p15:guide>
        <p15:guide id="6" orient="horz" pos="804" userDrawn="1">
          <p15:clr>
            <a:srgbClr val="F26B43"/>
          </p15:clr>
        </p15:guide>
        <p15:guide id="7" orient="horz" pos="758" userDrawn="1">
          <p15:clr>
            <a:srgbClr val="F26B43"/>
          </p15:clr>
        </p15:guide>
        <p15:guide id="8" orient="horz" pos="2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afbeelding 4" descr="Afbeelding met vloer, binnen, lucht, gebouw&#10;&#10;Beschrijving is gegenereerd met hoge betrouwbaarheid">
            <a:extLst>
              <a:ext uri="{FF2B5EF4-FFF2-40B4-BE49-F238E27FC236}">
                <a16:creationId xmlns:a16="http://schemas.microsoft.com/office/drawing/2014/main" id="{8848A693-AF1F-49FD-9D1E-49A12FCBCAF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2" r="10722"/>
          <a:stretch>
            <a:fillRect/>
          </a:stretch>
        </p:blipFill>
        <p:spPr/>
      </p:pic>
      <p:sp>
        <p:nvSpPr>
          <p:cNvPr id="10" name="Titel 9">
            <a:extLst>
              <a:ext uri="{FF2B5EF4-FFF2-40B4-BE49-F238E27FC236}">
                <a16:creationId xmlns:a16="http://schemas.microsoft.com/office/drawing/2014/main" id="{4C112025-0D4A-4A94-A6A9-E8489D728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eDairy </a:t>
            </a:r>
            <a:r>
              <a:rPr lang="en-US" noProof="0" dirty="0" err="1"/>
              <a:t>spreekuur</a:t>
            </a:r>
            <a:r>
              <a:rPr lang="en-US" noProof="0" dirty="0"/>
              <a:t> 31-03-2022</a:t>
            </a:r>
          </a:p>
        </p:txBody>
      </p:sp>
      <p:sp>
        <p:nvSpPr>
          <p:cNvPr id="11" name="Ondertitel 10">
            <a:extLst>
              <a:ext uri="{FF2B5EF4-FFF2-40B4-BE49-F238E27FC236}">
                <a16:creationId xmlns:a16="http://schemas.microsoft.com/office/drawing/2014/main" id="{88CD28E1-9C15-4739-BCB1-469B9E107C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Jan Hoogenberg</a:t>
            </a:r>
          </a:p>
        </p:txBody>
      </p:sp>
      <p:pic>
        <p:nvPicPr>
          <p:cNvPr id="27" name="Afbeelding 26">
            <a:extLst>
              <a:ext uri="{FF2B5EF4-FFF2-40B4-BE49-F238E27FC236}">
                <a16:creationId xmlns:a16="http://schemas.microsoft.com/office/drawing/2014/main" id="{34B1266B-241B-4C9E-A0F4-2663292743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001" y="2991703"/>
            <a:ext cx="913332" cy="900000"/>
          </a:xfrm>
          <a:prstGeom prst="rect">
            <a:avLst/>
          </a:prstGeom>
        </p:spPr>
      </p:pic>
      <p:pic>
        <p:nvPicPr>
          <p:cNvPr id="29" name="Afbeelding 28">
            <a:extLst>
              <a:ext uri="{FF2B5EF4-FFF2-40B4-BE49-F238E27FC236}">
                <a16:creationId xmlns:a16="http://schemas.microsoft.com/office/drawing/2014/main" id="{AEAA0BA2-3406-42E4-9737-85EB4226BD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333" y="2057194"/>
            <a:ext cx="900000" cy="900000"/>
          </a:xfrm>
          <a:prstGeom prst="rect">
            <a:avLst/>
          </a:prstGeom>
        </p:spPr>
      </p:pic>
      <p:pic>
        <p:nvPicPr>
          <p:cNvPr id="31" name="Afbeelding 30">
            <a:extLst>
              <a:ext uri="{FF2B5EF4-FFF2-40B4-BE49-F238E27FC236}">
                <a16:creationId xmlns:a16="http://schemas.microsoft.com/office/drawing/2014/main" id="{14B2523D-B470-4525-8ACD-1719165F11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333" y="1122685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2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57AF84-D8FF-40E6-858C-099AA9DD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E5A58F-3BEB-4B6E-81B5-8B8C29482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nl-NL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Hoe worden wijzigingen en </a:t>
            </a:r>
            <a:r>
              <a:rPr lang="nl-NL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deletes</a:t>
            </a:r>
            <a:r>
              <a:rPr lang="nl-NL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in de </a:t>
            </a:r>
            <a:r>
              <a:rPr lang="nl-NL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Json</a:t>
            </a:r>
            <a:r>
              <a:rPr lang="nl-NL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berichten (delivery, </a:t>
            </a:r>
            <a:r>
              <a:rPr lang="nl-NL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quality</a:t>
            </a:r>
            <a:r>
              <a:rPr lang="nl-NL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nl-NL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invoice</a:t>
            </a:r>
            <a:r>
              <a:rPr lang="nl-NL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doorgegeven)? </a:t>
            </a:r>
            <a:br>
              <a:rPr lang="nl-NL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nl-NL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Bijvoorbeeld een wijziging in het vetgehalte op een levering, een kwaliteitsbepaling die opnieuw is verricht of een levering die verwijderd dient te worden.</a:t>
            </a:r>
          </a:p>
          <a:p>
            <a:pPr marL="342900" lvl="0" indent="-342900">
              <a:buFont typeface="+mj-lt"/>
              <a:buAutoNum type="arabicPeriod"/>
            </a:pP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nl-NL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Hoe worden aanpassingen/correcties m.b.t. het melkgeld doorgegeven in de </a:t>
            </a:r>
            <a:r>
              <a:rPr lang="nl-NL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ubl-invoice</a:t>
            </a:r>
            <a:r>
              <a:rPr lang="nl-NL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variant en in de </a:t>
            </a:r>
            <a:r>
              <a:rPr lang="nl-NL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Json-invoice</a:t>
            </a:r>
            <a:r>
              <a:rPr lang="nl-NL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variant?</a:t>
            </a: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5C48D08-AE97-4888-987F-3E3DB61B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E23E-9022-4929-B297-EB2777CDBB1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31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57AF84-D8FF-40E6-858C-099AA9DD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Wijzigingen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E5A58F-3BEB-4B6E-81B5-8B8C29482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Delivery en </a:t>
            </a:r>
            <a:r>
              <a:rPr lang="nl-NL" dirty="0" err="1"/>
              <a:t>Quality</a:t>
            </a:r>
            <a:endParaRPr lang="nl-NL" dirty="0"/>
          </a:p>
          <a:p>
            <a:pPr lvl="1"/>
            <a:r>
              <a:rPr lang="nl-NL" dirty="0"/>
              <a:t>Een delete is bij ons niets anders dan het zetten van een verwijdermarkering. Derhalve is een delete een gewone wijziging.</a:t>
            </a:r>
          </a:p>
          <a:p>
            <a:pPr lvl="1"/>
            <a:r>
              <a:rPr lang="nl-NL" dirty="0"/>
              <a:t>Alle wijzigingen worden vanuit ons SAP-systeem doorgegeven naar de eDairy database, hierbij wordt de datum/tijd van wijziging ook vastgelegd.</a:t>
            </a:r>
          </a:p>
          <a:p>
            <a:pPr lvl="1"/>
            <a:r>
              <a:rPr lang="nl-NL" dirty="0"/>
              <a:t>Bij het opvragen sturen we altijd het gehele bericht.</a:t>
            </a:r>
          </a:p>
          <a:p>
            <a:pPr lvl="1"/>
            <a:endParaRPr lang="nl-NL" dirty="0"/>
          </a:p>
          <a:p>
            <a:r>
              <a:rPr lang="nl-NL" dirty="0" err="1"/>
              <a:t>Invoice</a:t>
            </a:r>
            <a:endParaRPr lang="nl-NL" dirty="0"/>
          </a:p>
          <a:p>
            <a:pPr lvl="1"/>
            <a:r>
              <a:rPr lang="nl-NL" dirty="0"/>
              <a:t>De factuur kent geen </a:t>
            </a:r>
            <a:r>
              <a:rPr lang="nl-NL" dirty="0" err="1"/>
              <a:t>deletes</a:t>
            </a:r>
            <a:r>
              <a:rPr lang="nl-NL" dirty="0"/>
              <a:t> en geen wijzigingen.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5C48D08-AE97-4888-987F-3E3DB61B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E23E-9022-4929-B297-EB2777CDBB1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88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57AF84-D8FF-40E6-858C-099AA9DD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Facturen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E5A58F-3BEB-4B6E-81B5-8B8C29482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Bij FrieslandCampina wordt één keer per maand het melkgeld afgerekend.</a:t>
            </a:r>
          </a:p>
          <a:p>
            <a:r>
              <a:rPr lang="nl-NL" dirty="0"/>
              <a:t>Correcties worden gedaan op de eerst volgende melkgeldafrekening.</a:t>
            </a:r>
          </a:p>
          <a:p>
            <a:r>
              <a:rPr lang="nl-NL" dirty="0"/>
              <a:t>Op dit moment gebruiken we geen storno facturen.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5C48D08-AE97-4888-987F-3E3DB61B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E23E-9022-4929-B297-EB2777CDBB1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71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LANGUAGE" val="English US"/>
</p:tagLst>
</file>

<file path=ppt/theme/theme1.xml><?xml version="1.0" encoding="utf-8"?>
<a:theme xmlns:a="http://schemas.openxmlformats.org/drawingml/2006/main" name="FrieslandCampina">
  <a:themeElements>
    <a:clrScheme name="FrieslandCampina">
      <a:dk1>
        <a:srgbClr val="3F4043"/>
      </a:dk1>
      <a:lt1>
        <a:srgbClr val="FFFFFF"/>
      </a:lt1>
      <a:dk2>
        <a:srgbClr val="3F4043"/>
      </a:dk2>
      <a:lt2>
        <a:srgbClr val="FFFFFF"/>
      </a:lt2>
      <a:accent1>
        <a:srgbClr val="0094D9"/>
      </a:accent1>
      <a:accent2>
        <a:srgbClr val="39B54A"/>
      </a:accent2>
      <a:accent3>
        <a:srgbClr val="D7DF23"/>
      </a:accent3>
      <a:accent4>
        <a:srgbClr val="EC008C"/>
      </a:accent4>
      <a:accent5>
        <a:srgbClr val="ED1C24"/>
      </a:accent5>
      <a:accent6>
        <a:srgbClr val="F7931E"/>
      </a:accent6>
      <a:hlink>
        <a:srgbClr val="3F4043"/>
      </a:hlink>
      <a:folHlink>
        <a:srgbClr val="3F4043"/>
      </a:folHlink>
    </a:clrScheme>
    <a:fontScheme name="Etten-Leu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112000"/>
          </a:lnSpc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112000"/>
          </a:lnSpc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. FrieslandCampina Corporate PPT 16x9 incl NBN template 2019" id="{39D29A09-D06F-4081-BD62-7A86EE1ED80B}" vid="{9D69BA3B-6456-4EEA-91AA-8FA7882528F9}"/>
    </a:ext>
  </a:extLst>
</a:theme>
</file>

<file path=ppt/theme/theme2.xml><?xml version="1.0" encoding="utf-8"?>
<a:theme xmlns:a="http://schemas.openxmlformats.org/drawingml/2006/main" name="Kantoorthema">
  <a:themeElements>
    <a:clrScheme name="FrieslandCampina">
      <a:dk1>
        <a:srgbClr val="3F4043"/>
      </a:dk1>
      <a:lt1>
        <a:srgbClr val="FFFFFF"/>
      </a:lt1>
      <a:dk2>
        <a:srgbClr val="3F4043"/>
      </a:dk2>
      <a:lt2>
        <a:srgbClr val="FFFFFF"/>
      </a:lt2>
      <a:accent1>
        <a:srgbClr val="0094D9"/>
      </a:accent1>
      <a:accent2>
        <a:srgbClr val="39B54A"/>
      </a:accent2>
      <a:accent3>
        <a:srgbClr val="D7DF23"/>
      </a:accent3>
      <a:accent4>
        <a:srgbClr val="EC008C"/>
      </a:accent4>
      <a:accent5>
        <a:srgbClr val="ED1C24"/>
      </a:accent5>
      <a:accent6>
        <a:srgbClr val="F7931E"/>
      </a:accent6>
      <a:hlink>
        <a:srgbClr val="3F4043"/>
      </a:hlink>
      <a:folHlink>
        <a:srgbClr val="3F4043"/>
      </a:folHlink>
    </a:clrScheme>
    <a:fontScheme name="Aangepast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FrieslandCampina">
      <a:dk1>
        <a:srgbClr val="3F4043"/>
      </a:dk1>
      <a:lt1>
        <a:srgbClr val="FFFFFF"/>
      </a:lt1>
      <a:dk2>
        <a:srgbClr val="3F4043"/>
      </a:dk2>
      <a:lt2>
        <a:srgbClr val="FFFFFF"/>
      </a:lt2>
      <a:accent1>
        <a:srgbClr val="0094D9"/>
      </a:accent1>
      <a:accent2>
        <a:srgbClr val="39B54A"/>
      </a:accent2>
      <a:accent3>
        <a:srgbClr val="D7DF23"/>
      </a:accent3>
      <a:accent4>
        <a:srgbClr val="EC008C"/>
      </a:accent4>
      <a:accent5>
        <a:srgbClr val="ED1C24"/>
      </a:accent5>
      <a:accent6>
        <a:srgbClr val="F7931E"/>
      </a:accent6>
      <a:hlink>
        <a:srgbClr val="3F4043"/>
      </a:hlink>
      <a:folHlink>
        <a:srgbClr val="3F4043"/>
      </a:folHlink>
    </a:clrScheme>
    <a:fontScheme name="Etten-Leu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177</Words>
  <Application>Microsoft Office PowerPoint</Application>
  <PresentationFormat>On-screen Show (16:9)</PresentationFormat>
  <Paragraphs>22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Symbol</vt:lpstr>
      <vt:lpstr>Verdana</vt:lpstr>
      <vt:lpstr>FrieslandCampina</vt:lpstr>
      <vt:lpstr>eDairy spreekuur 31-03-2022</vt:lpstr>
      <vt:lpstr>Vragen</vt:lpstr>
      <vt:lpstr>Wijzigingen</vt:lpstr>
      <vt:lpstr>Facturen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– title 24 pt – max. 1 line</dc:title>
  <dc:creator>Hoogenberg, J. (Jan)</dc:creator>
  <cp:lastModifiedBy>Hoogenberg, J. (Jan)</cp:lastModifiedBy>
  <cp:revision>4</cp:revision>
  <dcterms:created xsi:type="dcterms:W3CDTF">2022-03-30T06:02:49Z</dcterms:created>
  <dcterms:modified xsi:type="dcterms:W3CDTF">2022-03-30T09:37:00Z</dcterms:modified>
</cp:coreProperties>
</file>