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Helvetica Neue"/>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44">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44"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notesMaster" Target="notesMasters/notesMaster1.xml"/><Relationship Id="rId19" Type="http://schemas.openxmlformats.org/officeDocument/2006/relationships/font" Target="fonts/HelveticaNeue-boldItalic.fntdata"/><Relationship Id="rId6" Type="http://schemas.openxmlformats.org/officeDocument/2006/relationships/slide" Target="slides/slide1.xml"/><Relationship Id="rId18"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7ffe8dae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f7ffe8dae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4" name="Google Shape;44;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2" name="Google Shape;3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6" name="Google Shape;36;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8" name="Google Shape;3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1" name="Google Shape;4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rapidapi.com/weatherapi/api/weatherapi-com/playground/apiendpoint_bef542ef-a177-4633-aacc-ee9703945037" TargetMode="External"/><Relationship Id="rId4" Type="http://schemas.openxmlformats.org/officeDocument/2006/relationships/hyperlink" Target="https://drive.google.com/drive/folders/1ueCzLjRsghldCvH16CepV4M796ZrK7-U?usp=drive_li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3.png"/><Relationship Id="rId11" Type="http://schemas.openxmlformats.org/officeDocument/2006/relationships/image" Target="../media/image5.png"/><Relationship Id="rId10" Type="http://schemas.openxmlformats.org/officeDocument/2006/relationships/image" Target="../media/image11.png"/><Relationship Id="rId9"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2.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2"/>
          <p:cNvSpPr/>
          <p:nvPr/>
        </p:nvSpPr>
        <p:spPr>
          <a:xfrm>
            <a:off x="4419600" y="2419350"/>
            <a:ext cx="339436"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 name="Google Shape;51;p12"/>
          <p:cNvPicPr preferRelativeResize="0"/>
          <p:nvPr/>
        </p:nvPicPr>
        <p:blipFill rotWithShape="1">
          <a:blip r:embed="rId3">
            <a:alphaModFix/>
          </a:blip>
          <a:srcRect b="0" l="0" r="0" t="0"/>
          <a:stretch/>
        </p:blipFill>
        <p:spPr>
          <a:xfrm>
            <a:off x="298397" y="121302"/>
            <a:ext cx="1815529" cy="726211"/>
          </a:xfrm>
          <a:prstGeom prst="rect">
            <a:avLst/>
          </a:prstGeom>
          <a:noFill/>
          <a:ln>
            <a:noFill/>
          </a:ln>
        </p:spPr>
      </p:pic>
      <p:sp>
        <p:nvSpPr>
          <p:cNvPr id="52" name="Google Shape;52;p12"/>
          <p:cNvSpPr txBox="1"/>
          <p:nvPr/>
        </p:nvSpPr>
        <p:spPr>
          <a:xfrm>
            <a:off x="2291711" y="2363998"/>
            <a:ext cx="45606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0" i="0" lang="en-IN" sz="2100" u="none" cap="none" strike="noStrike">
                <a:solidFill>
                  <a:srgbClr val="000000"/>
                </a:solidFill>
                <a:latin typeface="Helvetica Neue"/>
                <a:ea typeface="Helvetica Neue"/>
                <a:cs typeface="Helvetica Neue"/>
                <a:sym typeface="Helvetica Neue"/>
              </a:rPr>
              <a:t>Technical Report + BMC</a:t>
            </a:r>
            <a:endParaRPr b="0" i="0" sz="2100" u="none" cap="none" strike="noStrike">
              <a:solidFill>
                <a:srgbClr val="000000"/>
              </a:solidFill>
              <a:latin typeface="Helvetica Neue"/>
              <a:ea typeface="Helvetica Neue"/>
              <a:cs typeface="Helvetica Neue"/>
              <a:sym typeface="Helvetica Neue"/>
            </a:endParaRPr>
          </a:p>
        </p:txBody>
      </p:sp>
      <p:pic>
        <p:nvPicPr>
          <p:cNvPr id="53" name="Google Shape;53;p12"/>
          <p:cNvPicPr preferRelativeResize="0"/>
          <p:nvPr/>
        </p:nvPicPr>
        <p:blipFill rotWithShape="1">
          <a:blip r:embed="rId4">
            <a:alphaModFix/>
          </a:blip>
          <a:srcRect b="0" l="0" r="0" t="0"/>
          <a:stretch/>
        </p:blipFill>
        <p:spPr>
          <a:xfrm>
            <a:off x="8018550" y="222798"/>
            <a:ext cx="848208" cy="523224"/>
          </a:xfrm>
          <a:prstGeom prst="rect">
            <a:avLst/>
          </a:prstGeom>
          <a:noFill/>
          <a:ln>
            <a:noFill/>
          </a:ln>
        </p:spPr>
      </p:pic>
      <p:sp>
        <p:nvSpPr>
          <p:cNvPr id="54" name="Google Shape;54;p12"/>
          <p:cNvSpPr txBox="1"/>
          <p:nvPr/>
        </p:nvSpPr>
        <p:spPr>
          <a:xfrm>
            <a:off x="1369060" y="3039745"/>
            <a:ext cx="6769735" cy="153225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Helvetica Neue"/>
                <a:ea typeface="Helvetica Neue"/>
                <a:cs typeface="Helvetica Neue"/>
                <a:sym typeface="Helvetica Neue"/>
              </a:rPr>
              <a:t>AT PS5 - Data - Driven Crop Yield  Prediction</a:t>
            </a:r>
            <a:endParaRPr/>
          </a:p>
        </p:txBody>
      </p:sp>
      <p:sp>
        <p:nvSpPr>
          <p:cNvPr id="55" name="Google Shape;55;p12"/>
          <p:cNvSpPr txBox="1"/>
          <p:nvPr/>
        </p:nvSpPr>
        <p:spPr>
          <a:xfrm>
            <a:off x="2217420" y="4044950"/>
            <a:ext cx="4652010" cy="7696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Helvetica Neue"/>
                <a:ea typeface="Helvetica Neue"/>
                <a:cs typeface="Helvetica Neue"/>
                <a:sym typeface="Helvetica Neue"/>
              </a:rPr>
              <a:t>Agro - Genesis</a:t>
            </a:r>
            <a:endParaRPr/>
          </a:p>
        </p:txBody>
      </p:sp>
      <p:pic>
        <p:nvPicPr>
          <p:cNvPr id="56" name="Google Shape;56;p12"/>
          <p:cNvPicPr preferRelativeResize="0"/>
          <p:nvPr/>
        </p:nvPicPr>
        <p:blipFill rotWithShape="1">
          <a:blip r:embed="rId5">
            <a:alphaModFix/>
          </a:blip>
          <a:srcRect b="0" l="0" r="0" t="0"/>
          <a:stretch/>
        </p:blipFill>
        <p:spPr>
          <a:xfrm>
            <a:off x="2075738" y="609600"/>
            <a:ext cx="4992519" cy="211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p:nvPr/>
        </p:nvSpPr>
        <p:spPr>
          <a:xfrm>
            <a:off x="311700" y="1099875"/>
            <a:ext cx="8520600" cy="376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1200"/>
              </a:spcAft>
              <a:buClr>
                <a:schemeClr val="dk1"/>
              </a:buClr>
              <a:buSzPts val="1100"/>
              <a:buFont typeface="Arial"/>
              <a:buNone/>
            </a:pPr>
            <a:r>
              <a:t/>
            </a:r>
            <a:endParaRPr b="1" i="0" sz="1800" u="none" cap="none" strike="noStrike">
              <a:solidFill>
                <a:schemeClr val="dk2"/>
              </a:solidFill>
              <a:latin typeface="Helvetica Neue"/>
              <a:ea typeface="Helvetica Neue"/>
              <a:cs typeface="Helvetica Neue"/>
              <a:sym typeface="Helvetica Neue"/>
            </a:endParaRPr>
          </a:p>
        </p:txBody>
      </p:sp>
      <p:sp>
        <p:nvSpPr>
          <p:cNvPr id="153" name="Google Shape;153;p21"/>
          <p:cNvSpPr txBox="1"/>
          <p:nvPr>
            <p:ph type="title"/>
          </p:nvPr>
        </p:nvSpPr>
        <p:spPr>
          <a:xfrm>
            <a:off x="605015" y="253690"/>
            <a:ext cx="5776800" cy="6990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b="1" lang="en-IN" sz="2400">
                <a:latin typeface="Helvetica Neue"/>
                <a:ea typeface="Helvetica Neue"/>
                <a:cs typeface="Helvetica Neue"/>
                <a:sym typeface="Helvetica Neue"/>
              </a:rPr>
              <a:t>Conclusion</a:t>
            </a:r>
            <a:endParaRPr b="1" sz="2400">
              <a:latin typeface="Helvetica Neue"/>
              <a:ea typeface="Helvetica Neue"/>
              <a:cs typeface="Helvetica Neue"/>
              <a:sym typeface="Helvetica Neue"/>
            </a:endParaRPr>
          </a:p>
        </p:txBody>
      </p:sp>
      <p:sp>
        <p:nvSpPr>
          <p:cNvPr id="154" name="Google Shape;154;p21"/>
          <p:cNvSpPr txBox="1"/>
          <p:nvPr/>
        </p:nvSpPr>
        <p:spPr>
          <a:xfrm>
            <a:off x="804407" y="1805833"/>
            <a:ext cx="7535100" cy="2573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400"/>
              <a:buFont typeface="Arial"/>
              <a:buNone/>
            </a:pPr>
            <a:r>
              <a:rPr b="0" i="0" lang="en-IN" sz="1400" u="none" cap="none" strike="noStrike">
                <a:solidFill>
                  <a:srgbClr val="000000"/>
                </a:solidFill>
                <a:latin typeface="Helvetica Neue"/>
                <a:ea typeface="Helvetica Neue"/>
                <a:cs typeface="Helvetica Neue"/>
                <a:sym typeface="Helvetica Neue"/>
              </a:rPr>
              <a:t>🡪</a:t>
            </a:r>
            <a:r>
              <a:rPr b="1" i="0" lang="en-IN" sz="1400" u="none" cap="none" strike="noStrike">
                <a:solidFill>
                  <a:srgbClr val="000000"/>
                </a:solidFill>
                <a:latin typeface="Helvetica Neue"/>
                <a:ea typeface="Helvetica Neue"/>
                <a:cs typeface="Helvetica Neue"/>
                <a:sym typeface="Helvetica Neue"/>
              </a:rPr>
              <a:t>Impact and Future Implications</a:t>
            </a:r>
            <a:r>
              <a:rPr b="0" i="0" lang="en-IN" sz="1400" u="none" cap="none" strike="noStrike">
                <a:solidFill>
                  <a:srgbClr val="000000"/>
                </a:solidFill>
                <a:latin typeface="Helvetica Neue"/>
                <a:ea typeface="Helvetica Neue"/>
                <a:cs typeface="Helvetica Neue"/>
                <a:sym typeface="Helvetica Neue"/>
              </a:rPr>
              <a:t>:</a:t>
            </a:r>
            <a:endParaRPr/>
          </a:p>
          <a:p>
            <a:pPr indent="0" lvl="0" marL="457200" marR="0" rtl="0" algn="l">
              <a:lnSpc>
                <a:spcPct val="115000"/>
              </a:lnSpc>
              <a:spcBef>
                <a:spcPts val="0"/>
              </a:spcBef>
              <a:spcAft>
                <a:spcPts val="0"/>
              </a:spcAft>
              <a:buClr>
                <a:srgbClr val="000000"/>
              </a:buClr>
              <a:buSzPts val="1400"/>
              <a:buFont typeface="Arial"/>
              <a:buNone/>
            </a:pPr>
            <a:r>
              <a:rPr b="0" i="0" lang="en-IN" sz="1400" u="none" cap="none" strike="noStrike">
                <a:solidFill>
                  <a:srgbClr val="000000"/>
                </a:solidFill>
                <a:latin typeface="Helvetica Neue"/>
                <a:ea typeface="Helvetica Neue"/>
                <a:cs typeface="Helvetica Neue"/>
                <a:sym typeface="Helvetica Neue"/>
              </a:rPr>
              <a:t>-</a:t>
            </a:r>
            <a:r>
              <a:rPr b="0" i="0" lang="en-IN" sz="1800" u="none" cap="none" strike="noStrike">
                <a:solidFill>
                  <a:srgbClr val="000000"/>
                </a:solidFill>
                <a:latin typeface="Helvetica Neue"/>
                <a:ea typeface="Helvetica Neue"/>
                <a:cs typeface="Helvetica Neue"/>
                <a:sym typeface="Helvetica Neue"/>
              </a:rPr>
              <a:t> </a:t>
            </a:r>
            <a:r>
              <a:rPr b="0" i="0" lang="en-IN" sz="1400" u="none" cap="none" strike="noStrike">
                <a:solidFill>
                  <a:srgbClr val="000000"/>
                </a:solidFill>
                <a:latin typeface="Helvetica Neue"/>
                <a:ea typeface="Helvetica Neue"/>
                <a:cs typeface="Helvetica Neue"/>
                <a:sym typeface="Helvetica Neue"/>
              </a:rPr>
              <a:t>Empowers Farmers: Improves yields and decision-making.</a:t>
            </a:r>
            <a:endParaRPr/>
          </a:p>
          <a:p>
            <a:pPr indent="0" lvl="0" marL="457200" marR="0" rtl="0" algn="l">
              <a:lnSpc>
                <a:spcPct val="115000"/>
              </a:lnSpc>
              <a:spcBef>
                <a:spcPts val="0"/>
              </a:spcBef>
              <a:spcAft>
                <a:spcPts val="0"/>
              </a:spcAft>
              <a:buClr>
                <a:srgbClr val="000000"/>
              </a:buClr>
              <a:buSzPts val="1400"/>
              <a:buFont typeface="Arial"/>
              <a:buNone/>
            </a:pPr>
            <a:r>
              <a:rPr b="0" i="0" lang="en-IN" sz="1400" u="none" cap="none" strike="noStrike">
                <a:solidFill>
                  <a:srgbClr val="000000"/>
                </a:solidFill>
                <a:latin typeface="Helvetica Neue"/>
                <a:ea typeface="Helvetica Neue"/>
                <a:cs typeface="Helvetica Neue"/>
                <a:sym typeface="Helvetica Neue"/>
              </a:rPr>
              <a:t>- Supports Research: Advances data-driven agriculture.</a:t>
            </a:r>
            <a:endParaRPr/>
          </a:p>
          <a:p>
            <a:pPr indent="0" lvl="0" marL="457200" marR="0" rtl="0" algn="l">
              <a:lnSpc>
                <a:spcPct val="115000"/>
              </a:lnSpc>
              <a:spcBef>
                <a:spcPts val="0"/>
              </a:spcBef>
              <a:spcAft>
                <a:spcPts val="0"/>
              </a:spcAft>
              <a:buClr>
                <a:srgbClr val="000000"/>
              </a:buClr>
              <a:buSzPts val="1400"/>
              <a:buFont typeface="Arial"/>
              <a:buNone/>
            </a:pPr>
            <a:r>
              <a:rPr b="0" i="0" lang="en-IN" sz="1400" u="none" cap="none" strike="noStrike">
                <a:solidFill>
                  <a:srgbClr val="000000"/>
                </a:solidFill>
                <a:latin typeface="Helvetica Neue"/>
                <a:ea typeface="Helvetica Neue"/>
                <a:cs typeface="Helvetica Neue"/>
                <a:sym typeface="Helvetica Neue"/>
              </a:rPr>
              <a:t>- Global Impact: Promotes food security and sustainability</a:t>
            </a:r>
            <a:r>
              <a:rPr b="0" i="0" lang="en-IN" sz="1800" u="none" cap="none" strike="noStrike">
                <a:solidFill>
                  <a:srgbClr val="000000"/>
                </a:solidFill>
                <a:latin typeface="Helvetica Neue"/>
                <a:ea typeface="Helvetica Neue"/>
                <a:cs typeface="Helvetica Neue"/>
                <a:sym typeface="Helvetica Neue"/>
              </a:rPr>
              <a:t>.</a:t>
            </a:r>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800"/>
              <a:buFont typeface="Arial"/>
              <a:buNone/>
            </a:pPr>
            <a:r>
              <a:rPr b="0" i="0" lang="en-IN" sz="1800" u="none" cap="none" strike="noStrike">
                <a:solidFill>
                  <a:srgbClr val="000000"/>
                </a:solidFill>
                <a:latin typeface="Helvetica Neue"/>
                <a:ea typeface="Helvetica Neue"/>
                <a:cs typeface="Helvetica Neue"/>
                <a:sym typeface="Helvetica Neue"/>
              </a:rPr>
              <a:t> </a:t>
            </a:r>
            <a:r>
              <a:rPr b="0" i="0" lang="en-IN" sz="1400" u="none" cap="none" strike="noStrike">
                <a:solidFill>
                  <a:srgbClr val="000000"/>
                </a:solidFill>
                <a:latin typeface="Helvetica Neue"/>
                <a:ea typeface="Helvetica Neue"/>
                <a:cs typeface="Helvetica Neue"/>
                <a:sym typeface="Helvetica Neue"/>
              </a:rPr>
              <a:t>🡪</a:t>
            </a:r>
            <a:r>
              <a:rPr b="1" i="0" lang="en-IN" sz="1400" u="none" cap="none" strike="noStrike">
                <a:solidFill>
                  <a:srgbClr val="000000"/>
                </a:solidFill>
                <a:latin typeface="Helvetica Neue"/>
                <a:ea typeface="Helvetica Neue"/>
                <a:cs typeface="Helvetica Neue"/>
                <a:sym typeface="Helvetica Neue"/>
              </a:rPr>
              <a:t>Final Thoughts</a:t>
            </a:r>
            <a:r>
              <a:rPr b="0" i="0" lang="en-IN" sz="1400" u="none" cap="none" strike="noStrike">
                <a:solidFill>
                  <a:srgbClr val="000000"/>
                </a:solidFill>
                <a:latin typeface="Helvetica Neue"/>
                <a:ea typeface="Helvetica Neue"/>
                <a:cs typeface="Helvetica Neue"/>
                <a:sym typeface="Helvetica Neue"/>
              </a:rPr>
              <a:t>: </a:t>
            </a:r>
            <a:endParaRPr b="0" i="0" sz="14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Clr>
                <a:srgbClr val="000000"/>
              </a:buClr>
              <a:buSzPts val="1800"/>
              <a:buFont typeface="Arial"/>
              <a:buNone/>
            </a:pPr>
            <a:r>
              <a:rPr b="0" i="0" lang="en-IN" sz="1400" u="none" cap="none" strike="noStrike">
                <a:solidFill>
                  <a:srgbClr val="000000"/>
                </a:solidFill>
                <a:latin typeface="Helvetica Neue"/>
                <a:ea typeface="Helvetica Neue"/>
                <a:cs typeface="Helvetica Neue"/>
                <a:sym typeface="Helvetica Neue"/>
              </a:rPr>
              <a:t>The solution has strong potential. Ongoing improvements will make it     even more effective for future farming needs.</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IN" sz="2400">
                <a:latin typeface="Helvetica Neue"/>
                <a:ea typeface="Helvetica Neue"/>
                <a:cs typeface="Helvetica Neue"/>
                <a:sym typeface="Helvetica Neue"/>
              </a:rPr>
              <a:t>TEAM DETAILS </a:t>
            </a:r>
            <a:endParaRPr b="1" sz="2400">
              <a:latin typeface="Helvetica Neue"/>
              <a:ea typeface="Helvetica Neue"/>
              <a:cs typeface="Helvetica Neue"/>
              <a:sym typeface="Helvetica Neue"/>
            </a:endParaRPr>
          </a:p>
        </p:txBody>
      </p:sp>
      <p:sp>
        <p:nvSpPr>
          <p:cNvPr id="62" name="Google Shape;62;p13"/>
          <p:cNvSpPr/>
          <p:nvPr/>
        </p:nvSpPr>
        <p:spPr>
          <a:xfrm>
            <a:off x="311691" y="1180458"/>
            <a:ext cx="8520600" cy="376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14300" marR="0" rtl="0" algn="l">
              <a:lnSpc>
                <a:spcPct val="115000"/>
              </a:lnSpc>
              <a:spcBef>
                <a:spcPts val="0"/>
              </a:spcBef>
              <a:spcAft>
                <a:spcPts val="0"/>
              </a:spcAft>
              <a:buClr>
                <a:srgbClr val="000000"/>
              </a:buClr>
              <a:buSzPts val="1800"/>
              <a:buFont typeface="Arial"/>
              <a:buNone/>
            </a:pPr>
            <a:r>
              <a:rPr b="1" i="0" lang="en-IN" sz="1800" u="none" cap="none" strike="noStrike">
                <a:solidFill>
                  <a:srgbClr val="000000"/>
                </a:solidFill>
                <a:latin typeface="Helvetica Neue"/>
                <a:ea typeface="Helvetica Neue"/>
                <a:cs typeface="Helvetica Neue"/>
                <a:sym typeface="Helvetica Neue"/>
              </a:rPr>
              <a:t>Team Name: </a:t>
            </a:r>
            <a:r>
              <a:rPr b="0" i="0" lang="en-IN" sz="1400" u="none" cap="none" strike="noStrike">
                <a:solidFill>
                  <a:srgbClr val="000000"/>
                </a:solidFill>
                <a:latin typeface="Helvetica Neue"/>
                <a:ea typeface="Helvetica Neue"/>
                <a:cs typeface="Helvetica Neue"/>
                <a:sym typeface="Helvetica Neue"/>
              </a:rPr>
              <a:t>Agro - Genesis</a:t>
            </a:r>
            <a:endParaRPr/>
          </a:p>
          <a:p>
            <a:pPr indent="0" lvl="0" marL="114300" marR="0" rtl="0" algn="l">
              <a:lnSpc>
                <a:spcPct val="115000"/>
              </a:lnSpc>
              <a:spcBef>
                <a:spcPts val="0"/>
              </a:spcBef>
              <a:spcAft>
                <a:spcPts val="0"/>
              </a:spcAft>
              <a:buClr>
                <a:srgbClr val="000000"/>
              </a:buClr>
              <a:buSzPts val="1800"/>
              <a:buFont typeface="Arial"/>
              <a:buNone/>
            </a:pPr>
            <a:r>
              <a:t/>
            </a:r>
            <a:endParaRPr b="0" i="0" sz="1400" u="none" cap="none" strike="noStrike">
              <a:solidFill>
                <a:srgbClr val="000000"/>
              </a:solidFill>
              <a:latin typeface="Helvetica Neue"/>
              <a:ea typeface="Helvetica Neue"/>
              <a:cs typeface="Helvetica Neue"/>
              <a:sym typeface="Helvetica Neue"/>
            </a:endParaRPr>
          </a:p>
          <a:p>
            <a:pPr indent="0" lvl="0" marL="1143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a:ea typeface="Helvetica Neue"/>
              <a:cs typeface="Helvetica Neue"/>
              <a:sym typeface="Helvetica Neue"/>
            </a:endParaRPr>
          </a:p>
          <a:p>
            <a:pPr indent="0" lvl="0" marL="114300" marR="0" rtl="0" algn="l">
              <a:lnSpc>
                <a:spcPct val="115000"/>
              </a:lnSpc>
              <a:spcBef>
                <a:spcPts val="0"/>
              </a:spcBef>
              <a:spcAft>
                <a:spcPts val="0"/>
              </a:spcAft>
              <a:buClr>
                <a:srgbClr val="000000"/>
              </a:buClr>
              <a:buSzPts val="2400"/>
              <a:buFont typeface="Arial"/>
              <a:buNone/>
            </a:pPr>
            <a:r>
              <a:rPr b="0" i="0" lang="en-IN" sz="2400" u="none" cap="none" strike="noStrike">
                <a:solidFill>
                  <a:srgbClr val="000000"/>
                </a:solidFill>
                <a:latin typeface="Helvetica Neue"/>
                <a:ea typeface="Helvetica Neue"/>
                <a:cs typeface="Helvetica Neue"/>
                <a:sym typeface="Helvetica Neue"/>
              </a:rPr>
              <a:t>POINT OF CONTACT DETAILS</a:t>
            </a:r>
            <a:endParaRPr b="0" i="0" sz="2400" u="none" cap="none" strike="noStrike">
              <a:solidFill>
                <a:srgbClr val="000000"/>
              </a:solidFill>
              <a:latin typeface="Helvetica Neue"/>
              <a:ea typeface="Helvetica Neue"/>
              <a:cs typeface="Helvetica Neue"/>
              <a:sym typeface="Helvetica Neue"/>
            </a:endParaRPr>
          </a:p>
          <a:p>
            <a:pPr indent="0" lvl="0" marL="114300" marR="0" rtl="0" algn="l">
              <a:lnSpc>
                <a:spcPct val="115000"/>
              </a:lnSpc>
              <a:spcBef>
                <a:spcPts val="0"/>
              </a:spcBef>
              <a:spcAft>
                <a:spcPts val="0"/>
              </a:spcAft>
              <a:buClr>
                <a:srgbClr val="000000"/>
              </a:buClr>
              <a:buSzPts val="1800"/>
              <a:buFont typeface="Arial"/>
              <a:buNone/>
            </a:pPr>
            <a:r>
              <a:t/>
            </a:r>
            <a:endParaRPr b="1" i="0" sz="1800" u="none" cap="none" strike="noStrike">
              <a:solidFill>
                <a:srgbClr val="000000"/>
              </a:solidFill>
              <a:latin typeface="Helvetica Neue"/>
              <a:ea typeface="Helvetica Neue"/>
              <a:cs typeface="Helvetica Neue"/>
              <a:sym typeface="Helvetica Neue"/>
            </a:endParaRPr>
          </a:p>
          <a:p>
            <a:pPr indent="0" lvl="0" marL="114300" marR="0" rtl="0" algn="l">
              <a:lnSpc>
                <a:spcPct val="115000"/>
              </a:lnSpc>
              <a:spcBef>
                <a:spcPts val="0"/>
              </a:spcBef>
              <a:spcAft>
                <a:spcPts val="0"/>
              </a:spcAft>
              <a:buClr>
                <a:srgbClr val="000000"/>
              </a:buClr>
              <a:buSzPts val="1800"/>
              <a:buFont typeface="Arial"/>
              <a:buNone/>
            </a:pPr>
            <a:r>
              <a:rPr b="1" i="0" lang="en-IN" sz="1800" u="none" cap="none" strike="noStrike">
                <a:solidFill>
                  <a:srgbClr val="000000"/>
                </a:solidFill>
                <a:latin typeface="Helvetica Neue"/>
                <a:ea typeface="Helvetica Neue"/>
                <a:cs typeface="Helvetica Neue"/>
                <a:sym typeface="Helvetica Neue"/>
              </a:rPr>
              <a:t> </a:t>
            </a:r>
            <a:r>
              <a:rPr b="1" i="0" lang="en-IN" sz="1600" u="none" cap="none" strike="noStrike">
                <a:solidFill>
                  <a:srgbClr val="000000"/>
                </a:solidFill>
                <a:latin typeface="Helvetica Neue"/>
                <a:ea typeface="Helvetica Neue"/>
                <a:cs typeface="Helvetica Neue"/>
                <a:sym typeface="Helvetica Neue"/>
              </a:rPr>
              <a:t>Name: </a:t>
            </a:r>
            <a:r>
              <a:rPr b="0" i="0" lang="en-IN" sz="1600" u="none" cap="none" strike="noStrike">
                <a:solidFill>
                  <a:srgbClr val="000000"/>
                </a:solidFill>
                <a:latin typeface="Helvetica Neue"/>
                <a:ea typeface="Helvetica Neue"/>
                <a:cs typeface="Helvetica Neue"/>
                <a:sym typeface="Helvetica Neue"/>
              </a:rPr>
              <a:t>K.Thirumala Narasimha Naidu</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1200"/>
              </a:spcBef>
              <a:spcAft>
                <a:spcPts val="0"/>
              </a:spcAft>
              <a:buClr>
                <a:srgbClr val="000000"/>
              </a:buClr>
              <a:buSzPts val="2400"/>
              <a:buFont typeface="Arial"/>
              <a:buNone/>
            </a:pPr>
            <a:r>
              <a:rPr b="1" i="0" lang="en-IN" sz="2400" u="none" cap="none" strike="noStrike">
                <a:solidFill>
                  <a:srgbClr val="000000"/>
                </a:solidFill>
                <a:latin typeface="Helvetica Neue"/>
                <a:ea typeface="Helvetica Neue"/>
                <a:cs typeface="Helvetica Neue"/>
                <a:sym typeface="Helvetica Neue"/>
              </a:rPr>
              <a:t>  </a:t>
            </a:r>
            <a:r>
              <a:rPr b="1" i="0" lang="en-IN" sz="1600" u="none" cap="none" strike="noStrike">
                <a:solidFill>
                  <a:srgbClr val="000000"/>
                </a:solidFill>
                <a:latin typeface="Helvetica Neue"/>
                <a:ea typeface="Helvetica Neue"/>
                <a:cs typeface="Helvetica Neue"/>
                <a:sym typeface="Helvetica Neue"/>
              </a:rPr>
              <a:t>Mobile number: </a:t>
            </a:r>
            <a:r>
              <a:rPr b="0" i="0" lang="en-IN" sz="1600" u="none" cap="none" strike="noStrike">
                <a:solidFill>
                  <a:srgbClr val="000000"/>
                </a:solidFill>
                <a:latin typeface="Helvetica Neue"/>
                <a:ea typeface="Helvetica Neue"/>
                <a:cs typeface="Helvetica Neue"/>
                <a:sym typeface="Helvetica Neue"/>
              </a:rPr>
              <a:t>8125150264</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1200"/>
              </a:spcBef>
              <a:spcAft>
                <a:spcPts val="0"/>
              </a:spcAft>
              <a:buClr>
                <a:srgbClr val="000000"/>
              </a:buClr>
              <a:buSzPts val="2400"/>
              <a:buFont typeface="Arial"/>
              <a:buNone/>
            </a:pPr>
            <a:r>
              <a:rPr b="1" i="0" lang="en-IN" sz="2400" u="none" cap="none" strike="noStrike">
                <a:solidFill>
                  <a:srgbClr val="000000"/>
                </a:solidFill>
                <a:latin typeface="Helvetica Neue"/>
                <a:ea typeface="Helvetica Neue"/>
                <a:cs typeface="Helvetica Neue"/>
                <a:sym typeface="Helvetica Neue"/>
              </a:rPr>
              <a:t>  </a:t>
            </a:r>
            <a:r>
              <a:rPr b="1" i="0" lang="en-IN" sz="1600" u="none" cap="none" strike="noStrike">
                <a:solidFill>
                  <a:srgbClr val="000000"/>
                </a:solidFill>
                <a:latin typeface="Helvetica Neue"/>
                <a:ea typeface="Helvetica Neue"/>
                <a:cs typeface="Helvetica Neue"/>
                <a:sym typeface="Helvetica Neue"/>
              </a:rPr>
              <a:t>email:</a:t>
            </a:r>
            <a:r>
              <a:rPr b="0" i="0" lang="en-IN" sz="1600" u="none" cap="none" strike="noStrike">
                <a:solidFill>
                  <a:srgbClr val="000000"/>
                </a:solidFill>
                <a:latin typeface="Helvetica Neue"/>
                <a:ea typeface="Helvetica Neue"/>
                <a:cs typeface="Helvetica Neue"/>
                <a:sym typeface="Helvetica Neue"/>
              </a:rPr>
              <a:t>22pa1a0577@vishnu.edu.in</a:t>
            </a:r>
            <a:endParaRPr b="0" i="0" sz="1600" u="none" cap="none" strike="noStrike">
              <a:solidFill>
                <a:srgbClr val="000000"/>
              </a:solidFill>
              <a:latin typeface="Helvetica Neue"/>
              <a:ea typeface="Helvetica Neue"/>
              <a:cs typeface="Helvetica Neue"/>
              <a:sym typeface="Helvetica Neue"/>
            </a:endParaRPr>
          </a:p>
          <a:p>
            <a:pPr indent="0" lvl="0" marL="0" marR="0" rtl="0" algn="ctr">
              <a:lnSpc>
                <a:spcPct val="115000"/>
              </a:lnSpc>
              <a:spcBef>
                <a:spcPts val="0"/>
              </a:spcBef>
              <a:spcAft>
                <a:spcPts val="1200"/>
              </a:spcAft>
              <a:buClr>
                <a:schemeClr val="dk1"/>
              </a:buClr>
              <a:buSzPts val="1100"/>
              <a:buFont typeface="Arial"/>
              <a:buNone/>
            </a:pPr>
            <a:r>
              <a:t/>
            </a:r>
            <a:endParaRPr b="0" i="0" sz="1800" u="none" cap="none" strike="noStrike">
              <a:solidFill>
                <a:schemeClr val="dk2"/>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p:nvPr/>
        </p:nvSpPr>
        <p:spPr>
          <a:xfrm>
            <a:off x="311700" y="1099875"/>
            <a:ext cx="8520600" cy="376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1200"/>
              </a:spcAft>
              <a:buClr>
                <a:schemeClr val="dk1"/>
              </a:buClr>
              <a:buSzPts val="1100"/>
              <a:buFont typeface="Arial"/>
              <a:buNone/>
            </a:pPr>
            <a:r>
              <a:t/>
            </a:r>
            <a:endParaRPr b="1" i="0" sz="1800" u="none" cap="none" strike="noStrike">
              <a:solidFill>
                <a:schemeClr val="dk2"/>
              </a:solidFill>
              <a:latin typeface="Helvetica Neue"/>
              <a:ea typeface="Helvetica Neue"/>
              <a:cs typeface="Helvetica Neue"/>
              <a:sym typeface="Helvetica Neue"/>
            </a:endParaRPr>
          </a:p>
        </p:txBody>
      </p:sp>
      <p:sp>
        <p:nvSpPr>
          <p:cNvPr id="68" name="Google Shape;68;p14"/>
          <p:cNvSpPr txBox="1"/>
          <p:nvPr>
            <p:ph type="title"/>
          </p:nvPr>
        </p:nvSpPr>
        <p:spPr>
          <a:xfrm>
            <a:off x="605155" y="254000"/>
            <a:ext cx="7666990" cy="699135"/>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66666"/>
              <a:buNone/>
            </a:pPr>
            <a:r>
              <a:rPr b="1" lang="en-IN" sz="2400">
                <a:latin typeface="Helvetica Neue"/>
                <a:ea typeface="Helvetica Neue"/>
                <a:cs typeface="Helvetica Neue"/>
                <a:sym typeface="Helvetica Neue"/>
              </a:rPr>
              <a:t>PS Code - AT PS5 - Data - Driven Crop Yield Prediction</a:t>
            </a:r>
            <a:endParaRPr/>
          </a:p>
        </p:txBody>
      </p:sp>
      <p:sp>
        <p:nvSpPr>
          <p:cNvPr id="69" name="Google Shape;69;p14"/>
          <p:cNvSpPr txBox="1"/>
          <p:nvPr/>
        </p:nvSpPr>
        <p:spPr>
          <a:xfrm>
            <a:off x="666750" y="1195425"/>
            <a:ext cx="7810500" cy="35733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1" i="0" lang="en-IN" sz="1600" u="none" cap="none" strike="noStrike">
                <a:solidFill>
                  <a:srgbClr val="000000"/>
                </a:solidFill>
                <a:latin typeface="Helvetica Neue"/>
                <a:ea typeface="Helvetica Neue"/>
                <a:cs typeface="Helvetica Neue"/>
                <a:sym typeface="Helvetica Neue"/>
              </a:rPr>
              <a:t>Introduction</a:t>
            </a:r>
            <a:r>
              <a:rPr b="0" i="0" lang="en-IN" sz="1600" u="none" cap="none" strike="noStrike">
                <a:solidFill>
                  <a:srgbClr val="000000"/>
                </a:solidFill>
                <a:latin typeface="Helvetica Neue"/>
                <a:ea typeface="Helvetica Neue"/>
                <a:cs typeface="Helvetica Neue"/>
                <a:sym typeface="Helvetica Neue"/>
              </a:rPr>
              <a:t>:</a:t>
            </a:r>
            <a:endParaRPr sz="1600">
              <a:latin typeface="Helvetica Neue"/>
              <a:ea typeface="Helvetica Neue"/>
              <a:cs typeface="Helvetica Neue"/>
              <a:sym typeface="Helvetica Neue"/>
            </a:endParaRPr>
          </a:p>
          <a:p>
            <a:pPr indent="0" lvl="0" marL="0" marR="0" rtl="0" algn="just">
              <a:lnSpc>
                <a:spcPct val="115000"/>
              </a:lnSpc>
              <a:spcBef>
                <a:spcPts val="0"/>
              </a:spcBef>
              <a:spcAft>
                <a:spcPts val="0"/>
              </a:spcAft>
              <a:buClr>
                <a:srgbClr val="000000"/>
              </a:buClr>
              <a:buSzPts val="1400"/>
              <a:buFont typeface="Arial"/>
              <a:buNone/>
            </a:pPr>
            <a:r>
              <a:t/>
            </a:r>
            <a:endParaRPr sz="1600">
              <a:latin typeface="Helvetica Neue"/>
              <a:ea typeface="Helvetica Neue"/>
              <a:cs typeface="Helvetica Neue"/>
              <a:sym typeface="Helvetica Neue"/>
            </a:endParaRPr>
          </a:p>
          <a:p>
            <a:pPr indent="0" lvl="0" marL="457200" marR="0" rtl="0" algn="just">
              <a:lnSpc>
                <a:spcPct val="115000"/>
              </a:lnSpc>
              <a:spcBef>
                <a:spcPts val="0"/>
              </a:spcBef>
              <a:spcAft>
                <a:spcPts val="0"/>
              </a:spcAft>
              <a:buClr>
                <a:srgbClr val="000000"/>
              </a:buClr>
              <a:buSzPts val="1400"/>
              <a:buFont typeface="Arial"/>
              <a:buNone/>
            </a:pPr>
            <a:r>
              <a:rPr b="0" i="0" lang="en-IN" sz="1400" u="none" cap="none" strike="noStrike">
                <a:solidFill>
                  <a:srgbClr val="000000"/>
                </a:solidFill>
                <a:latin typeface="Helvetica Neue"/>
                <a:ea typeface="Helvetica Neue"/>
                <a:cs typeface="Helvetica Neue"/>
                <a:sym typeface="Helvetica Neue"/>
              </a:rPr>
              <a:t>🡪</a:t>
            </a:r>
            <a:r>
              <a:rPr b="1" i="0" lang="en-IN" sz="1400" u="none" cap="none" strike="noStrike">
                <a:solidFill>
                  <a:srgbClr val="000000"/>
                </a:solidFill>
                <a:latin typeface="Helvetica Neue"/>
                <a:ea typeface="Helvetica Neue"/>
                <a:cs typeface="Helvetica Neue"/>
                <a:sym typeface="Helvetica Neue"/>
              </a:rPr>
              <a:t>Background:</a:t>
            </a:r>
            <a:r>
              <a:rPr b="0" i="0" lang="en-IN" sz="1400" u="none" cap="none" strike="noStrike">
                <a:solidFill>
                  <a:srgbClr val="000000"/>
                </a:solidFill>
                <a:latin typeface="Helvetica Neue"/>
                <a:ea typeface="Helvetica Neue"/>
                <a:cs typeface="Helvetica Neue"/>
                <a:sym typeface="Helvetica Neue"/>
              </a:rPr>
              <a:t> </a:t>
            </a:r>
            <a:endParaRPr b="0" i="0" sz="1400" u="none" cap="none" strike="noStrike">
              <a:solidFill>
                <a:srgbClr val="000000"/>
              </a:solidFill>
              <a:latin typeface="Helvetica Neue"/>
              <a:ea typeface="Helvetica Neue"/>
              <a:cs typeface="Helvetica Neue"/>
              <a:sym typeface="Helvetica Neue"/>
            </a:endParaRPr>
          </a:p>
          <a:p>
            <a:pPr indent="0" lvl="0" marL="914400" marR="0" rtl="0" algn="just">
              <a:lnSpc>
                <a:spcPct val="115000"/>
              </a:lnSpc>
              <a:spcBef>
                <a:spcPts val="0"/>
              </a:spcBef>
              <a:spcAft>
                <a:spcPts val="0"/>
              </a:spcAft>
              <a:buClr>
                <a:srgbClr val="000000"/>
              </a:buClr>
              <a:buSzPts val="1400"/>
              <a:buFont typeface="Arial"/>
              <a:buNone/>
            </a:pPr>
            <a:r>
              <a:rPr b="0" i="0" lang="en-IN" sz="1400" u="none" cap="none" strike="noStrike">
                <a:solidFill>
                  <a:srgbClr val="000000"/>
                </a:solidFill>
                <a:latin typeface="Helvetica Neue"/>
                <a:ea typeface="Helvetica Neue"/>
                <a:cs typeface="Helvetica Neue"/>
                <a:sym typeface="Helvetica Neue"/>
              </a:rPr>
              <a:t>Farmers struggle with unpredictable crop yields due to variable weather, soil, and environmental conditions. Accurate predictions are crucial for better planning, reduced risks, and sustainable farming.</a:t>
            </a:r>
            <a:endParaRPr>
              <a:latin typeface="Helvetica Neue"/>
              <a:ea typeface="Helvetica Neue"/>
              <a:cs typeface="Helvetica Neue"/>
              <a:sym typeface="Helvetica Neue"/>
            </a:endParaRPr>
          </a:p>
          <a:p>
            <a:pPr indent="0" lvl="0" marL="457200" marR="0" rtl="0" algn="just">
              <a:lnSpc>
                <a:spcPct val="115000"/>
              </a:lnSpc>
              <a:spcBef>
                <a:spcPts val="0"/>
              </a:spcBef>
              <a:spcAft>
                <a:spcPts val="0"/>
              </a:spcAft>
              <a:buClr>
                <a:srgbClr val="000000"/>
              </a:buClr>
              <a:buSzPts val="1400"/>
              <a:buFont typeface="Arial"/>
              <a:buNone/>
            </a:pPr>
            <a:r>
              <a:rPr b="0" i="0" lang="en-IN" sz="1400" u="none" cap="none" strike="noStrike">
                <a:solidFill>
                  <a:srgbClr val="000000"/>
                </a:solidFill>
                <a:latin typeface="Helvetica Neue"/>
                <a:ea typeface="Helvetica Neue"/>
                <a:cs typeface="Helvetica Neue"/>
                <a:sym typeface="Helvetica Neue"/>
              </a:rPr>
              <a:t>🡪</a:t>
            </a:r>
            <a:r>
              <a:rPr b="1" i="0" lang="en-IN" sz="1400" u="none" cap="none" strike="noStrike">
                <a:solidFill>
                  <a:srgbClr val="000000"/>
                </a:solidFill>
                <a:latin typeface="Helvetica Neue"/>
                <a:ea typeface="Helvetica Neue"/>
                <a:cs typeface="Helvetica Neue"/>
                <a:sym typeface="Helvetica Neue"/>
              </a:rPr>
              <a:t>Objectives and Key features:</a:t>
            </a:r>
            <a:endParaRPr b="1" i="0" sz="1400" u="none" cap="none" strike="noStrike">
              <a:solidFill>
                <a:srgbClr val="000000"/>
              </a:solidFill>
              <a:latin typeface="Helvetica Neue"/>
              <a:ea typeface="Helvetica Neue"/>
              <a:cs typeface="Helvetica Neue"/>
              <a:sym typeface="Helvetica Neue"/>
            </a:endParaRPr>
          </a:p>
          <a:p>
            <a:pPr indent="-285750" lvl="0" marL="1200150" marR="0" rtl="0" algn="just">
              <a:lnSpc>
                <a:spcPct val="115000"/>
              </a:lnSpc>
              <a:spcBef>
                <a:spcPts val="0"/>
              </a:spcBef>
              <a:spcAft>
                <a:spcPts val="0"/>
              </a:spcAft>
              <a:buClr>
                <a:srgbClr val="000000"/>
              </a:buClr>
              <a:buSzPts val="1400"/>
              <a:buFont typeface="Arial"/>
              <a:buChar char="•"/>
            </a:pPr>
            <a:r>
              <a:rPr b="1" i="0" lang="en-IN" sz="1400" u="none" cap="none" strike="noStrike">
                <a:solidFill>
                  <a:srgbClr val="000000"/>
                </a:solidFill>
                <a:latin typeface="Helvetica Neue"/>
                <a:ea typeface="Helvetica Neue"/>
                <a:cs typeface="Helvetica Neue"/>
                <a:sym typeface="Helvetica Neue"/>
              </a:rPr>
              <a:t>Accurate Predictions: </a:t>
            </a:r>
            <a:r>
              <a:rPr b="0" i="0" lang="en-IN" sz="1400" u="none" cap="none" strike="noStrike">
                <a:solidFill>
                  <a:srgbClr val="000000"/>
                </a:solidFill>
                <a:latin typeface="Helvetica Neue"/>
                <a:ea typeface="Helvetica Neue"/>
                <a:cs typeface="Helvetica Neue"/>
                <a:sym typeface="Helvetica Neue"/>
              </a:rPr>
              <a:t>Reliable crop forecasts using data.</a:t>
            </a:r>
            <a:endParaRPr b="1" i="0" sz="1400" u="none" cap="none" strike="noStrike">
              <a:solidFill>
                <a:srgbClr val="000000"/>
              </a:solidFill>
              <a:latin typeface="Helvetica Neue"/>
              <a:ea typeface="Helvetica Neue"/>
              <a:cs typeface="Helvetica Neue"/>
              <a:sym typeface="Helvetica Neue"/>
            </a:endParaRPr>
          </a:p>
          <a:p>
            <a:pPr indent="-285750" lvl="0" marL="1200150" marR="0" rtl="0" algn="just">
              <a:lnSpc>
                <a:spcPct val="115000"/>
              </a:lnSpc>
              <a:spcBef>
                <a:spcPts val="0"/>
              </a:spcBef>
              <a:spcAft>
                <a:spcPts val="0"/>
              </a:spcAft>
              <a:buClr>
                <a:srgbClr val="000000"/>
              </a:buClr>
              <a:buSzPts val="1400"/>
              <a:buFont typeface="Arial"/>
              <a:buChar char="•"/>
            </a:pPr>
            <a:r>
              <a:rPr b="1" i="0" lang="en-IN" sz="1400" u="none" cap="none" strike="noStrike">
                <a:solidFill>
                  <a:srgbClr val="000000"/>
                </a:solidFill>
                <a:latin typeface="Helvetica Neue"/>
                <a:ea typeface="Helvetica Neue"/>
                <a:cs typeface="Helvetica Neue"/>
                <a:sym typeface="Helvetica Neue"/>
              </a:rPr>
              <a:t>Better Planning: </a:t>
            </a:r>
            <a:r>
              <a:rPr b="0" i="0" lang="en-IN" sz="1400" u="none" cap="none" strike="noStrike">
                <a:solidFill>
                  <a:srgbClr val="000000"/>
                </a:solidFill>
                <a:latin typeface="Helvetica Neue"/>
                <a:ea typeface="Helvetica Neue"/>
                <a:cs typeface="Helvetica Neue"/>
                <a:sym typeface="Helvetica Neue"/>
              </a:rPr>
              <a:t>Optimize farming activities.</a:t>
            </a:r>
            <a:endParaRPr/>
          </a:p>
          <a:p>
            <a:pPr indent="-285750" lvl="0" marL="1200150" marR="0" rtl="0" algn="just">
              <a:lnSpc>
                <a:spcPct val="115000"/>
              </a:lnSpc>
              <a:spcBef>
                <a:spcPts val="0"/>
              </a:spcBef>
              <a:spcAft>
                <a:spcPts val="0"/>
              </a:spcAft>
              <a:buClr>
                <a:srgbClr val="000000"/>
              </a:buClr>
              <a:buSzPts val="1400"/>
              <a:buFont typeface="Arial"/>
              <a:buChar char="•"/>
            </a:pPr>
            <a:r>
              <a:rPr b="1" i="0" lang="en-IN" sz="1400" u="none" cap="none" strike="noStrike">
                <a:solidFill>
                  <a:srgbClr val="000000"/>
                </a:solidFill>
                <a:latin typeface="Helvetica Neue"/>
                <a:ea typeface="Helvetica Neue"/>
                <a:cs typeface="Helvetica Neue"/>
                <a:sym typeface="Helvetica Neue"/>
              </a:rPr>
              <a:t>Risk Management: </a:t>
            </a:r>
            <a:r>
              <a:rPr b="0" i="0" lang="en-IN" sz="1400" u="none" cap="none" strike="noStrike">
                <a:solidFill>
                  <a:srgbClr val="000000"/>
                </a:solidFill>
                <a:latin typeface="Helvetica Neue"/>
                <a:ea typeface="Helvetica Neue"/>
                <a:cs typeface="Helvetica Neue"/>
                <a:sym typeface="Helvetica Neue"/>
              </a:rPr>
              <a:t>Prepare for yield changes.</a:t>
            </a:r>
            <a:endParaRPr/>
          </a:p>
          <a:p>
            <a:pPr indent="-285750" lvl="0" marL="1200150" marR="0" rtl="0" algn="just">
              <a:lnSpc>
                <a:spcPct val="115000"/>
              </a:lnSpc>
              <a:spcBef>
                <a:spcPts val="0"/>
              </a:spcBef>
              <a:spcAft>
                <a:spcPts val="0"/>
              </a:spcAft>
              <a:buClr>
                <a:srgbClr val="000000"/>
              </a:buClr>
              <a:buSzPts val="1400"/>
              <a:buFont typeface="Arial"/>
              <a:buChar char="•"/>
            </a:pPr>
            <a:r>
              <a:rPr b="1" i="0" lang="en-IN" sz="1400" u="none" cap="none" strike="noStrike">
                <a:solidFill>
                  <a:srgbClr val="000000"/>
                </a:solidFill>
                <a:latin typeface="Helvetica Neue"/>
                <a:ea typeface="Helvetica Neue"/>
                <a:cs typeface="Helvetica Neue"/>
                <a:sym typeface="Helvetica Neue"/>
              </a:rPr>
              <a:t>Smart Farming: </a:t>
            </a:r>
            <a:r>
              <a:rPr b="0" i="0" lang="en-IN" sz="1400" u="none" cap="none" strike="noStrike">
                <a:solidFill>
                  <a:srgbClr val="000000"/>
                </a:solidFill>
                <a:latin typeface="Helvetica Neue"/>
                <a:ea typeface="Helvetica Neue"/>
                <a:cs typeface="Helvetica Neue"/>
                <a:sym typeface="Helvetica Neue"/>
              </a:rPr>
              <a:t>Integrate technology with traditional methods.</a:t>
            </a:r>
            <a:endParaRPr/>
          </a:p>
          <a:p>
            <a:pPr indent="-285750" lvl="0" marL="1200150" marR="0" rtl="0" algn="just">
              <a:lnSpc>
                <a:spcPct val="115000"/>
              </a:lnSpc>
              <a:spcBef>
                <a:spcPts val="0"/>
              </a:spcBef>
              <a:spcAft>
                <a:spcPts val="0"/>
              </a:spcAft>
              <a:buClr>
                <a:srgbClr val="000000"/>
              </a:buClr>
              <a:buSzPts val="1400"/>
              <a:buFont typeface="Arial"/>
              <a:buChar char="•"/>
            </a:pPr>
            <a:r>
              <a:rPr b="1" i="0" lang="en-IN" sz="1400" u="none" cap="none" strike="noStrike">
                <a:solidFill>
                  <a:srgbClr val="000000"/>
                </a:solidFill>
                <a:latin typeface="Helvetica Neue"/>
                <a:ea typeface="Helvetica Neue"/>
                <a:cs typeface="Helvetica Neue"/>
                <a:sym typeface="Helvetica Neue"/>
              </a:rPr>
              <a:t>Boost Productivity: </a:t>
            </a:r>
            <a:r>
              <a:rPr b="0" i="0" lang="en-IN" sz="1400" u="none" cap="none" strike="noStrike">
                <a:solidFill>
                  <a:srgbClr val="000000"/>
                </a:solidFill>
                <a:latin typeface="Helvetica Neue"/>
                <a:ea typeface="Helvetica Neue"/>
                <a:cs typeface="Helvetica Neue"/>
                <a:sym typeface="Helvetica Neue"/>
              </a:rPr>
              <a:t>Enhance efficiency and output.</a:t>
            </a:r>
            <a:endParaRPr/>
          </a:p>
          <a:p>
            <a:pPr indent="-285750" lvl="0" marL="1200150" marR="0" rtl="0" algn="just">
              <a:lnSpc>
                <a:spcPct val="115000"/>
              </a:lnSpc>
              <a:spcBef>
                <a:spcPts val="0"/>
              </a:spcBef>
              <a:spcAft>
                <a:spcPts val="0"/>
              </a:spcAft>
              <a:buClr>
                <a:srgbClr val="000000"/>
              </a:buClr>
              <a:buSzPts val="1400"/>
              <a:buFont typeface="Arial"/>
              <a:buChar char="•"/>
            </a:pPr>
            <a:r>
              <a:rPr b="1" i="0" lang="en-IN" sz="1400" u="none" cap="none" strike="noStrike">
                <a:solidFill>
                  <a:srgbClr val="000000"/>
                </a:solidFill>
                <a:latin typeface="Helvetica Neue"/>
                <a:ea typeface="Helvetica Neue"/>
                <a:cs typeface="Helvetica Neue"/>
                <a:sym typeface="Helvetica Neue"/>
              </a:rPr>
              <a:t>Sustainable Growth: </a:t>
            </a:r>
            <a:r>
              <a:rPr b="0" i="0" lang="en-IN" sz="1400" u="none" cap="none" strike="noStrike">
                <a:solidFill>
                  <a:srgbClr val="000000"/>
                </a:solidFill>
                <a:latin typeface="Helvetica Neue"/>
                <a:ea typeface="Helvetica Neue"/>
                <a:cs typeface="Helvetica Neue"/>
                <a:sym typeface="Helvetica Neue"/>
              </a:rPr>
              <a:t>Promote eco-friendly practices.</a:t>
            </a:r>
            <a:endParaRPr/>
          </a:p>
          <a:p>
            <a:pPr indent="-196850" lvl="0" marL="285750" marR="0" rtl="0" algn="just">
              <a:lnSpc>
                <a:spcPct val="115000"/>
              </a:lnSpc>
              <a:spcBef>
                <a:spcPts val="0"/>
              </a:spcBef>
              <a:spcAft>
                <a:spcPts val="0"/>
              </a:spcAft>
              <a:buClr>
                <a:srgbClr val="000000"/>
              </a:buClr>
              <a:buSzPts val="1400"/>
              <a:buFont typeface="Arial"/>
              <a:buNone/>
            </a:pPr>
            <a:r>
              <a:t/>
            </a:r>
            <a:endParaRPr b="1" i="0" sz="1400" u="none" cap="none" strike="noStrike">
              <a:solidFill>
                <a:srgbClr val="000000"/>
              </a:solidFill>
              <a:latin typeface="Helvetica Neue"/>
              <a:ea typeface="Helvetica Neue"/>
              <a:cs typeface="Helvetica Neue"/>
              <a:sym typeface="Helvetica Neue"/>
            </a:endParaRPr>
          </a:p>
          <a:p>
            <a:pPr indent="-196850" lvl="0" marL="28575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p:nvPr/>
        </p:nvSpPr>
        <p:spPr>
          <a:xfrm>
            <a:off x="311700" y="896093"/>
            <a:ext cx="8520600" cy="3968182"/>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1200"/>
              </a:spcAft>
              <a:buClr>
                <a:schemeClr val="dk1"/>
              </a:buClr>
              <a:buSzPts val="1100"/>
              <a:buFont typeface="Arial"/>
              <a:buNone/>
            </a:pPr>
            <a:r>
              <a:t/>
            </a:r>
            <a:endParaRPr b="1" i="0" sz="1800" u="none" cap="none" strike="noStrike">
              <a:solidFill>
                <a:schemeClr val="dk2"/>
              </a:solidFill>
              <a:latin typeface="Helvetica Neue"/>
              <a:ea typeface="Helvetica Neue"/>
              <a:cs typeface="Helvetica Neue"/>
              <a:sym typeface="Helvetica Neue"/>
            </a:endParaRPr>
          </a:p>
        </p:txBody>
      </p:sp>
      <p:sp>
        <p:nvSpPr>
          <p:cNvPr id="75" name="Google Shape;75;p15"/>
          <p:cNvSpPr txBox="1"/>
          <p:nvPr>
            <p:ph type="title"/>
          </p:nvPr>
        </p:nvSpPr>
        <p:spPr>
          <a:xfrm>
            <a:off x="529905" y="32339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b="1" lang="en-IN" sz="2400">
                <a:latin typeface="Helvetica Neue"/>
                <a:ea typeface="Helvetica Neue"/>
                <a:cs typeface="Helvetica Neue"/>
                <a:sym typeface="Helvetica Neue"/>
              </a:rPr>
              <a:t>Tech Stack</a:t>
            </a:r>
            <a:endParaRPr sz="2400">
              <a:latin typeface="Helvetica Neue"/>
              <a:ea typeface="Helvetica Neue"/>
              <a:cs typeface="Helvetica Neue"/>
              <a:sym typeface="Helvetica Neue"/>
            </a:endParaRPr>
          </a:p>
        </p:txBody>
      </p:sp>
      <p:sp>
        <p:nvSpPr>
          <p:cNvPr id="76" name="Google Shape;76;p15"/>
          <p:cNvSpPr txBox="1"/>
          <p:nvPr/>
        </p:nvSpPr>
        <p:spPr>
          <a:xfrm>
            <a:off x="434600" y="1321875"/>
            <a:ext cx="8128500" cy="329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Helvetica Neue"/>
                <a:ea typeface="Helvetica Neue"/>
                <a:cs typeface="Helvetica Neue"/>
                <a:sym typeface="Helvetica Neue"/>
              </a:rPr>
              <a:t>🡪</a:t>
            </a:r>
            <a:r>
              <a:rPr b="1" i="0" lang="en-IN" sz="1400" u="none" cap="none" strike="noStrike">
                <a:solidFill>
                  <a:srgbClr val="000000"/>
                </a:solidFill>
                <a:latin typeface="Helvetica Neue"/>
                <a:ea typeface="Helvetica Neue"/>
                <a:cs typeface="Helvetica Neue"/>
                <a:sym typeface="Helvetica Neue"/>
              </a:rPr>
              <a:t>Technologies</a:t>
            </a:r>
            <a:r>
              <a:rPr b="0" i="0" lang="en-IN" sz="1400" u="none" cap="none" strike="noStrike">
                <a:solidFill>
                  <a:srgbClr val="000000"/>
                </a:solidFill>
                <a:latin typeface="Helvetica Neue"/>
                <a:ea typeface="Helvetica Neue"/>
                <a:cs typeface="Helvetica Neue"/>
                <a:sym typeface="Helvetica Neue"/>
              </a:rPr>
              <a:t>:</a:t>
            </a:r>
            <a:endParaRPr/>
          </a:p>
          <a:p>
            <a:pPr indent="-317500" lvl="0" marL="914400" marR="0" rtl="0" algn="l">
              <a:lnSpc>
                <a:spcPct val="100000"/>
              </a:lnSpc>
              <a:spcBef>
                <a:spcPts val="0"/>
              </a:spcBef>
              <a:spcAft>
                <a:spcPts val="0"/>
              </a:spcAft>
              <a:buClr>
                <a:srgbClr val="000000"/>
              </a:buClr>
              <a:buSzPts val="1400"/>
              <a:buFont typeface="Helvetica Neue"/>
              <a:buChar char="●"/>
            </a:pPr>
            <a:r>
              <a:rPr b="0" i="0" lang="en-IN" sz="1400" u="none" cap="none" strike="noStrike">
                <a:solidFill>
                  <a:srgbClr val="000000"/>
                </a:solidFill>
                <a:latin typeface="Helvetica Neue"/>
                <a:ea typeface="Helvetica Neue"/>
                <a:cs typeface="Helvetica Neue"/>
                <a:sym typeface="Helvetica Neue"/>
              </a:rPr>
              <a:t>Flutter (App development for Android, IOS ), </a:t>
            </a:r>
            <a:endParaRPr b="0" i="0" sz="1400" u="none" cap="none" strike="noStrike">
              <a:solidFill>
                <a:srgbClr val="000000"/>
              </a:solidFill>
              <a:latin typeface="Helvetica Neue"/>
              <a:ea typeface="Helvetica Neue"/>
              <a:cs typeface="Helvetica Neue"/>
              <a:sym typeface="Helvetica Neue"/>
            </a:endParaRPr>
          </a:p>
          <a:p>
            <a:pPr indent="-317500" lvl="0" marL="914400" marR="0" rtl="0" algn="l">
              <a:lnSpc>
                <a:spcPct val="100000"/>
              </a:lnSpc>
              <a:spcBef>
                <a:spcPts val="0"/>
              </a:spcBef>
              <a:spcAft>
                <a:spcPts val="0"/>
              </a:spcAft>
              <a:buClr>
                <a:srgbClr val="000000"/>
              </a:buClr>
              <a:buSzPts val="1400"/>
              <a:buFont typeface="Helvetica Neue"/>
              <a:buChar char="●"/>
            </a:pPr>
            <a:r>
              <a:rPr b="0" i="0" lang="en-IN" sz="1400" u="none" cap="none" strike="noStrike">
                <a:solidFill>
                  <a:srgbClr val="000000"/>
                </a:solidFill>
                <a:latin typeface="Helvetica Neue"/>
                <a:ea typeface="Helvetica Neue"/>
                <a:cs typeface="Helvetica Neue"/>
                <a:sym typeface="Helvetica Neue"/>
              </a:rPr>
              <a:t>REST API, </a:t>
            </a:r>
            <a:endParaRPr b="0" i="0" sz="1400" u="none" cap="none" strike="noStrike">
              <a:solidFill>
                <a:srgbClr val="000000"/>
              </a:solidFill>
              <a:latin typeface="Helvetica Neue"/>
              <a:ea typeface="Helvetica Neue"/>
              <a:cs typeface="Helvetica Neue"/>
              <a:sym typeface="Helvetica Neue"/>
            </a:endParaRPr>
          </a:p>
          <a:p>
            <a:pPr indent="-317500" lvl="0" marL="914400" marR="0" rtl="0" algn="l">
              <a:lnSpc>
                <a:spcPct val="100000"/>
              </a:lnSpc>
              <a:spcBef>
                <a:spcPts val="0"/>
              </a:spcBef>
              <a:spcAft>
                <a:spcPts val="0"/>
              </a:spcAft>
              <a:buClr>
                <a:srgbClr val="000000"/>
              </a:buClr>
              <a:buSzPts val="1400"/>
              <a:buFont typeface="Helvetica Neue"/>
              <a:buChar char="●"/>
            </a:pPr>
            <a:r>
              <a:rPr b="0" i="0" lang="en-IN" sz="1400" u="none" cap="none" strike="noStrike">
                <a:solidFill>
                  <a:srgbClr val="000000"/>
                </a:solidFill>
                <a:latin typeface="Helvetica Neue"/>
                <a:ea typeface="Helvetica Neue"/>
                <a:cs typeface="Helvetica Neue"/>
                <a:sym typeface="Helvetica Neue"/>
              </a:rPr>
              <a:t>Node.js (environment setup for REST API), </a:t>
            </a:r>
            <a:endParaRPr b="0" i="0" sz="1400" u="none" cap="none" strike="noStrike">
              <a:solidFill>
                <a:srgbClr val="000000"/>
              </a:solidFill>
              <a:latin typeface="Helvetica Neue"/>
              <a:ea typeface="Helvetica Neue"/>
              <a:cs typeface="Helvetica Neue"/>
              <a:sym typeface="Helvetica Neue"/>
            </a:endParaRPr>
          </a:p>
          <a:p>
            <a:pPr indent="-317500" lvl="0" marL="914400" marR="0" rtl="0" algn="l">
              <a:lnSpc>
                <a:spcPct val="100000"/>
              </a:lnSpc>
              <a:spcBef>
                <a:spcPts val="0"/>
              </a:spcBef>
              <a:spcAft>
                <a:spcPts val="0"/>
              </a:spcAft>
              <a:buClr>
                <a:srgbClr val="000000"/>
              </a:buClr>
              <a:buSzPts val="1400"/>
              <a:buFont typeface="Helvetica Neue"/>
              <a:buChar char="●"/>
            </a:pPr>
            <a:r>
              <a:rPr b="0" i="0" lang="en-IN" sz="1400" u="none" cap="none" strike="noStrike">
                <a:solidFill>
                  <a:srgbClr val="000000"/>
                </a:solidFill>
                <a:latin typeface="Helvetica Neue"/>
                <a:ea typeface="Helvetica Neue"/>
                <a:cs typeface="Helvetica Neue"/>
                <a:sym typeface="Helvetica Neue"/>
              </a:rPr>
              <a:t>ML Model , </a:t>
            </a:r>
            <a:endParaRPr b="0" i="0" sz="1400" u="none" cap="none" strike="noStrike">
              <a:solidFill>
                <a:srgbClr val="000000"/>
              </a:solidFill>
              <a:latin typeface="Helvetica Neue"/>
              <a:ea typeface="Helvetica Neue"/>
              <a:cs typeface="Helvetica Neue"/>
              <a:sym typeface="Helvetica Neue"/>
            </a:endParaRPr>
          </a:p>
          <a:p>
            <a:pPr indent="-317500" lvl="0" marL="914400" marR="0" rtl="0" algn="l">
              <a:lnSpc>
                <a:spcPct val="100000"/>
              </a:lnSpc>
              <a:spcBef>
                <a:spcPts val="0"/>
              </a:spcBef>
              <a:spcAft>
                <a:spcPts val="0"/>
              </a:spcAft>
              <a:buClr>
                <a:srgbClr val="000000"/>
              </a:buClr>
              <a:buSzPts val="1400"/>
              <a:buFont typeface="Helvetica Neue"/>
              <a:buChar char="●"/>
            </a:pPr>
            <a:r>
              <a:rPr b="0" i="0" lang="en-IN" sz="1400" u="none" cap="none" strike="noStrike">
                <a:solidFill>
                  <a:srgbClr val="000000"/>
                </a:solidFill>
                <a:latin typeface="Helvetica Neue"/>
                <a:ea typeface="Helvetica Neue"/>
                <a:cs typeface="Helvetica Neue"/>
                <a:sym typeface="Helvetica Neue"/>
              </a:rPr>
              <a:t>Flask ( Accessing the predictions made by ML Model to flutter application)</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lang="en-IN">
                <a:solidFill>
                  <a:schemeClr val="dk1"/>
                </a:solidFill>
                <a:latin typeface="Helvetica Neue"/>
                <a:ea typeface="Helvetica Neue"/>
                <a:cs typeface="Helvetica Neue"/>
                <a:sym typeface="Helvetica Neue"/>
              </a:rPr>
              <a:t>🡪</a:t>
            </a:r>
            <a:r>
              <a:rPr b="1" lang="en-IN">
                <a:solidFill>
                  <a:schemeClr val="dk1"/>
                </a:solidFill>
                <a:latin typeface="Helvetica Neue"/>
                <a:ea typeface="Helvetica Neue"/>
                <a:cs typeface="Helvetica Neue"/>
                <a:sym typeface="Helvetica Neue"/>
              </a:rPr>
              <a:t>Tools : </a:t>
            </a:r>
            <a:endParaRPr b="1">
              <a:solidFill>
                <a:schemeClr val="dk1"/>
              </a:solidFill>
              <a:latin typeface="Helvetica Neue"/>
              <a:ea typeface="Helvetica Neue"/>
              <a:cs typeface="Helvetica Neue"/>
              <a:sym typeface="Helvetica Neue"/>
            </a:endParaRPr>
          </a:p>
          <a:p>
            <a:pPr indent="-304800" lvl="0" marL="914400" marR="0" rtl="0" algn="l">
              <a:lnSpc>
                <a:spcPct val="100000"/>
              </a:lnSpc>
              <a:spcBef>
                <a:spcPts val="0"/>
              </a:spcBef>
              <a:spcAft>
                <a:spcPts val="0"/>
              </a:spcAft>
              <a:buSzPts val="1200"/>
              <a:buFont typeface="Helvetica Neue"/>
              <a:buChar char="●"/>
            </a:pPr>
            <a:r>
              <a:rPr b="1" lang="en-IN" sz="1200">
                <a:latin typeface="Helvetica Neue"/>
                <a:ea typeface="Helvetica Neue"/>
                <a:cs typeface="Helvetica Neue"/>
                <a:sym typeface="Helvetica Neue"/>
              </a:rPr>
              <a:t>API :</a:t>
            </a:r>
            <a:endParaRPr b="1" sz="1200">
              <a:latin typeface="Helvetica Neue"/>
              <a:ea typeface="Helvetica Neue"/>
              <a:cs typeface="Helvetica Neue"/>
              <a:sym typeface="Helvetica Neue"/>
            </a:endParaRPr>
          </a:p>
          <a:p>
            <a:pPr indent="0" lvl="0" marL="914400" marR="0" rtl="0" algn="l">
              <a:lnSpc>
                <a:spcPct val="100000"/>
              </a:lnSpc>
              <a:spcBef>
                <a:spcPts val="0"/>
              </a:spcBef>
              <a:spcAft>
                <a:spcPts val="0"/>
              </a:spcAft>
              <a:buNone/>
            </a:pPr>
            <a:r>
              <a:rPr lang="en-IN" u="sng">
                <a:solidFill>
                  <a:schemeClr val="hlink"/>
                </a:solidFill>
                <a:latin typeface="Helvetica Neue"/>
                <a:ea typeface="Helvetica Neue"/>
                <a:cs typeface="Helvetica Neue"/>
                <a:sym typeface="Helvetica Neue"/>
                <a:hlinkClick r:id="rId3"/>
              </a:rPr>
              <a:t>https://rapidapi.com/weatherapi/api/weatherapi-com/playground/apiendpoint_bef542ef-a177-4633-aacc-ee9703945037</a:t>
            </a:r>
            <a:endParaRPr>
              <a:latin typeface="Helvetica Neue"/>
              <a:ea typeface="Helvetica Neue"/>
              <a:cs typeface="Helvetica Neue"/>
              <a:sym typeface="Helvetica Neue"/>
            </a:endParaRPr>
          </a:p>
          <a:p>
            <a:pPr indent="-317500" lvl="0" marL="914400" marR="0" rtl="0" algn="l">
              <a:lnSpc>
                <a:spcPct val="100000"/>
              </a:lnSpc>
              <a:spcBef>
                <a:spcPts val="0"/>
              </a:spcBef>
              <a:spcAft>
                <a:spcPts val="0"/>
              </a:spcAft>
              <a:buSzPts val="1400"/>
              <a:buFont typeface="Helvetica Neue"/>
              <a:buChar char="●"/>
            </a:pPr>
            <a:r>
              <a:rPr b="1" lang="en-IN" sz="1200">
                <a:latin typeface="Helvetica Neue"/>
                <a:ea typeface="Helvetica Neue"/>
                <a:cs typeface="Helvetica Neue"/>
                <a:sym typeface="Helvetica Neue"/>
              </a:rPr>
              <a:t>Datasets :</a:t>
            </a:r>
            <a:r>
              <a:rPr b="1" lang="en-IN">
                <a:latin typeface="Helvetica Neue"/>
                <a:ea typeface="Helvetica Neue"/>
                <a:cs typeface="Helvetica Neue"/>
                <a:sym typeface="Helvetica Neue"/>
              </a:rPr>
              <a:t> </a:t>
            </a:r>
            <a:r>
              <a:rPr lang="en-IN" u="sng">
                <a:solidFill>
                  <a:schemeClr val="hlink"/>
                </a:solidFill>
                <a:latin typeface="Helvetica Neue"/>
                <a:ea typeface="Helvetica Neue"/>
                <a:cs typeface="Helvetica Neue"/>
                <a:sym typeface="Helvetica Neue"/>
                <a:hlinkClick r:id="rId4"/>
              </a:rPr>
              <a:t>https://drive.google.com/drive/folders/1ueCzLjRsghldCvH16CepV4M796ZrK7-U?usp=drive_link</a:t>
            </a:r>
            <a:endParaRPr u="sng">
              <a:latin typeface="Helvetica Neue"/>
              <a:ea typeface="Helvetica Neue"/>
              <a:cs typeface="Helvetica Neue"/>
              <a:sym typeface="Helvetica Neue"/>
            </a:endParaRPr>
          </a:p>
          <a:p>
            <a:pPr indent="457200" lvl="0" marL="0" marR="0" rtl="0" algn="l">
              <a:lnSpc>
                <a:spcPct val="100000"/>
              </a:lnSpc>
              <a:spcBef>
                <a:spcPts val="0"/>
              </a:spcBef>
              <a:spcAft>
                <a:spcPts val="0"/>
              </a:spcAft>
              <a:buNone/>
            </a:pPr>
            <a:r>
              <a:rPr b="0" i="0" lang="en-IN" sz="1400" u="none" cap="none" strike="noStrike">
                <a:solidFill>
                  <a:srgbClr val="000000"/>
                </a:solidFill>
                <a:latin typeface="Helvetica Neue"/>
                <a:ea typeface="Helvetica Neue"/>
                <a:cs typeface="Helvetica Neue"/>
                <a:sym typeface="Helvetica Neue"/>
              </a:rPr>
              <a:t>	</a:t>
            </a:r>
            <a:endParaRPr b="0" i="0" sz="1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p:nvPr/>
        </p:nvSpPr>
        <p:spPr>
          <a:xfrm>
            <a:off x="311700" y="896093"/>
            <a:ext cx="8520600" cy="396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1200"/>
              </a:spcAft>
              <a:buClr>
                <a:schemeClr val="dk1"/>
              </a:buClr>
              <a:buSzPts val="1100"/>
              <a:buFont typeface="Arial"/>
              <a:buNone/>
            </a:pPr>
            <a:r>
              <a:t/>
            </a:r>
            <a:endParaRPr b="1" i="0" sz="1800" u="none" cap="none" strike="noStrike">
              <a:solidFill>
                <a:schemeClr val="dk2"/>
              </a:solidFill>
              <a:latin typeface="Helvetica Neue"/>
              <a:ea typeface="Helvetica Neue"/>
              <a:cs typeface="Helvetica Neue"/>
              <a:sym typeface="Helvetica Neue"/>
            </a:endParaRPr>
          </a:p>
        </p:txBody>
      </p:sp>
      <p:sp>
        <p:nvSpPr>
          <p:cNvPr id="82" name="Google Shape;82;p16"/>
          <p:cNvSpPr txBox="1"/>
          <p:nvPr>
            <p:ph type="title"/>
          </p:nvPr>
        </p:nvSpPr>
        <p:spPr>
          <a:xfrm>
            <a:off x="529905" y="32339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b="1" lang="en-IN" sz="2400">
                <a:latin typeface="Helvetica Neue"/>
                <a:ea typeface="Helvetica Neue"/>
                <a:cs typeface="Helvetica Neue"/>
                <a:sym typeface="Helvetica Neue"/>
              </a:rPr>
              <a:t>Tech Stack</a:t>
            </a:r>
            <a:endParaRPr sz="2400">
              <a:latin typeface="Helvetica Neue"/>
              <a:ea typeface="Helvetica Neue"/>
              <a:cs typeface="Helvetica Neue"/>
              <a:sym typeface="Helvetica Neue"/>
            </a:endParaRPr>
          </a:p>
        </p:txBody>
      </p:sp>
      <p:sp>
        <p:nvSpPr>
          <p:cNvPr id="83" name="Google Shape;83;p16"/>
          <p:cNvSpPr txBox="1"/>
          <p:nvPr/>
        </p:nvSpPr>
        <p:spPr>
          <a:xfrm>
            <a:off x="775155" y="1110489"/>
            <a:ext cx="8030100" cy="3324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400"/>
              <a:buFont typeface="Arial"/>
              <a:buNone/>
            </a:pPr>
            <a:r>
              <a:t/>
            </a:r>
            <a:endParaRPr>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Helvetica Neue"/>
                <a:ea typeface="Helvetica Neue"/>
                <a:cs typeface="Helvetica Neue"/>
                <a:sym typeface="Helvetica Neue"/>
              </a:rPr>
              <a:t>🡪</a:t>
            </a:r>
            <a:r>
              <a:rPr b="1" i="0" lang="en-IN" sz="1400" u="none" cap="none" strike="noStrike">
                <a:solidFill>
                  <a:srgbClr val="000000"/>
                </a:solidFill>
                <a:latin typeface="Helvetica Neue"/>
                <a:ea typeface="Helvetica Neue"/>
                <a:cs typeface="Helvetica Neue"/>
                <a:sym typeface="Helvetica Neue"/>
              </a:rPr>
              <a:t>System Architecture</a:t>
            </a:r>
            <a:r>
              <a:rPr b="0" i="0" lang="en-IN" sz="1400" u="none" cap="none" strike="noStrike">
                <a:solidFill>
                  <a:srgbClr val="000000"/>
                </a:solidFill>
                <a:latin typeface="Helvetica Neue"/>
                <a:ea typeface="Helvetica Neue"/>
                <a:cs typeface="Helvetica Neue"/>
                <a:sym typeface="Helvetica Neue"/>
              </a:rPr>
              <a:t>:</a:t>
            </a:r>
            <a:endParaRPr/>
          </a:p>
          <a:p>
            <a:pPr indent="0" lvl="0" marL="45720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Helvetica Neue"/>
                <a:ea typeface="Helvetica Neue"/>
                <a:cs typeface="Helvetica Neue"/>
                <a:sym typeface="Helvetica Neue"/>
              </a:rPr>
              <a:t>In this crop yield prediction project, the system is structured to ensure smooth interaction between various components. The Flutter mobile app serves as the user interface, where farmers and agronomists can input data such as crop type and location. This data is sent to a Node.js server, which acts as the central hub for communication. The Node.js server fetches real-time weather data from an external API and then combines it with the user’s input before sending it to a Flask server that hosts a machine learning model. The ML model processes this information to predict crop yield. The prediction is then sent back through the Node.js server to the Flutter app, where the results are displayed to the user. This architecture ensures that users receive accurate crop yield predictions by leveraging real-time data and machine learning, all while maintaining a seamless user experience on the mobile app.</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b="0" i="0" lang="en-IN" sz="1400" u="none" cap="none" strike="noStrike">
                <a:solidFill>
                  <a:srgbClr val="000000"/>
                </a:solidFill>
                <a:latin typeface="Helvetica Neue"/>
                <a:ea typeface="Helvetica Neue"/>
                <a:cs typeface="Helvetica Neue"/>
                <a:sym typeface="Helvetica Neue"/>
              </a:rPr>
              <a:t>	</a:t>
            </a:r>
            <a:endParaRPr b="0" i="0" sz="1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408325" y="399876"/>
            <a:ext cx="8520600" cy="57270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IN" sz="2400">
                <a:latin typeface="Helvetica Neue"/>
                <a:ea typeface="Helvetica Neue"/>
                <a:cs typeface="Helvetica Neue"/>
                <a:sym typeface="Helvetica Neue"/>
              </a:rPr>
              <a:t>System Architecture</a:t>
            </a:r>
            <a:br>
              <a:rPr b="1" lang="en-IN" sz="2400">
                <a:latin typeface="Helvetica Neue"/>
                <a:ea typeface="Helvetica Neue"/>
                <a:cs typeface="Helvetica Neue"/>
                <a:sym typeface="Helvetica Neue"/>
              </a:rPr>
            </a:br>
            <a:r>
              <a:rPr b="1" lang="en-IN" sz="2400">
                <a:latin typeface="Helvetica Neue"/>
                <a:ea typeface="Helvetica Neue"/>
                <a:cs typeface="Helvetica Neue"/>
                <a:sym typeface="Helvetica Neue"/>
              </a:rPr>
              <a:t>  </a:t>
            </a:r>
            <a:endParaRPr b="1" sz="2400">
              <a:latin typeface="Helvetica Neue"/>
              <a:ea typeface="Helvetica Neue"/>
              <a:cs typeface="Helvetica Neue"/>
              <a:sym typeface="Helvetica Neue"/>
            </a:endParaRPr>
          </a:p>
        </p:txBody>
      </p:sp>
      <p:pic>
        <p:nvPicPr>
          <p:cNvPr id="89" name="Google Shape;89;p17"/>
          <p:cNvPicPr preferRelativeResize="0"/>
          <p:nvPr/>
        </p:nvPicPr>
        <p:blipFill rotWithShape="1">
          <a:blip r:embed="rId3">
            <a:alphaModFix/>
          </a:blip>
          <a:srcRect b="0" l="0" r="0" t="0"/>
          <a:stretch/>
        </p:blipFill>
        <p:spPr>
          <a:xfrm>
            <a:off x="539825" y="972577"/>
            <a:ext cx="8064349" cy="39474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3827"/>
            <a:ext cx="8520600" cy="26285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IN" sz="2400">
                <a:latin typeface="Helvetica Neue"/>
                <a:ea typeface="Helvetica Neue"/>
                <a:cs typeface="Helvetica Neue"/>
                <a:sym typeface="Helvetica Neue"/>
              </a:rPr>
              <a:t>System Methodology</a:t>
            </a:r>
            <a:br>
              <a:rPr b="1" lang="en-IN" sz="2400">
                <a:latin typeface="Helvetica Neue"/>
                <a:ea typeface="Helvetica Neue"/>
                <a:cs typeface="Helvetica Neue"/>
                <a:sym typeface="Helvetica Neue"/>
              </a:rPr>
            </a:br>
            <a:r>
              <a:rPr b="1" lang="en-IN" sz="2400">
                <a:latin typeface="Helvetica Neue"/>
                <a:ea typeface="Helvetica Neue"/>
                <a:cs typeface="Helvetica Neue"/>
                <a:sym typeface="Helvetica Neue"/>
              </a:rPr>
              <a:t>  </a:t>
            </a:r>
            <a:endParaRPr b="1" sz="2400">
              <a:latin typeface="Helvetica Neue"/>
              <a:ea typeface="Helvetica Neue"/>
              <a:cs typeface="Helvetica Neue"/>
              <a:sym typeface="Helvetica Neue"/>
            </a:endParaRPr>
          </a:p>
        </p:txBody>
      </p:sp>
      <p:pic>
        <p:nvPicPr>
          <p:cNvPr id="95" name="Google Shape;95;p18"/>
          <p:cNvPicPr preferRelativeResize="0"/>
          <p:nvPr/>
        </p:nvPicPr>
        <p:blipFill rotWithShape="1">
          <a:blip r:embed="rId3">
            <a:alphaModFix/>
          </a:blip>
          <a:srcRect b="0" l="20000" r="19638" t="0"/>
          <a:stretch/>
        </p:blipFill>
        <p:spPr>
          <a:xfrm>
            <a:off x="1426683" y="582341"/>
            <a:ext cx="6516478" cy="45273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p:nvPr/>
        </p:nvSpPr>
        <p:spPr>
          <a:xfrm>
            <a:off x="311700" y="1099875"/>
            <a:ext cx="8520600" cy="376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1200"/>
              </a:spcAft>
              <a:buClr>
                <a:schemeClr val="dk1"/>
              </a:buClr>
              <a:buSzPts val="1100"/>
              <a:buFont typeface="Arial"/>
              <a:buNone/>
            </a:pPr>
            <a:r>
              <a:t/>
            </a:r>
            <a:endParaRPr b="1" i="0" sz="1800" u="none" cap="none" strike="noStrike">
              <a:solidFill>
                <a:schemeClr val="dk2"/>
              </a:solidFill>
              <a:latin typeface="Helvetica Neue"/>
              <a:ea typeface="Helvetica Neue"/>
              <a:cs typeface="Helvetica Neue"/>
              <a:sym typeface="Helvetica Neue"/>
            </a:endParaRPr>
          </a:p>
        </p:txBody>
      </p:sp>
      <p:sp>
        <p:nvSpPr>
          <p:cNvPr id="101" name="Google Shape;101;p19"/>
          <p:cNvSpPr txBox="1"/>
          <p:nvPr>
            <p:ph type="title"/>
          </p:nvPr>
        </p:nvSpPr>
        <p:spPr>
          <a:xfrm>
            <a:off x="408325" y="3376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b="1" lang="en-IN" sz="2400">
                <a:latin typeface="Helvetica Neue"/>
                <a:ea typeface="Helvetica Neue"/>
                <a:cs typeface="Helvetica Neue"/>
                <a:sym typeface="Helvetica Neue"/>
              </a:rPr>
              <a:t>Possible Outcomes</a:t>
            </a:r>
            <a:endParaRPr sz="2400">
              <a:latin typeface="Helvetica Neue"/>
              <a:ea typeface="Helvetica Neue"/>
              <a:cs typeface="Helvetica Neue"/>
              <a:sym typeface="Helvetica Neue"/>
            </a:endParaRPr>
          </a:p>
        </p:txBody>
      </p:sp>
      <p:sp>
        <p:nvSpPr>
          <p:cNvPr id="102" name="Google Shape;102;p19"/>
          <p:cNvSpPr txBox="1"/>
          <p:nvPr/>
        </p:nvSpPr>
        <p:spPr>
          <a:xfrm>
            <a:off x="621665" y="1227455"/>
            <a:ext cx="7518400" cy="339217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400"/>
              <a:buFont typeface="Arial"/>
              <a:buNone/>
            </a:pPr>
            <a:r>
              <a:rPr b="0" i="0" lang="en-IN" sz="1400" u="none" cap="none" strike="noStrike">
                <a:solidFill>
                  <a:srgbClr val="000000"/>
                </a:solidFill>
                <a:latin typeface="Helvetica Neue"/>
                <a:ea typeface="Helvetica Neue"/>
                <a:cs typeface="Helvetica Neue"/>
                <a:sym typeface="Helvetica Neue"/>
              </a:rPr>
              <a:t>🡪</a:t>
            </a:r>
            <a:r>
              <a:rPr b="1" i="0" lang="en-IN" sz="1400" u="none" cap="none" strike="noStrike">
                <a:solidFill>
                  <a:srgbClr val="000000"/>
                </a:solidFill>
                <a:latin typeface="Helvetica Neue"/>
                <a:ea typeface="Helvetica Neue"/>
                <a:cs typeface="Helvetica Neue"/>
                <a:sym typeface="Helvetica Neue"/>
              </a:rPr>
              <a:t>Expected Results</a:t>
            </a:r>
            <a:r>
              <a:rPr b="0" i="0" lang="en-IN" sz="1400" u="none" cap="none" strike="noStrike">
                <a:solidFill>
                  <a:srgbClr val="000000"/>
                </a:solidFill>
                <a:latin typeface="Helvetica Neue"/>
                <a:ea typeface="Helvetica Neue"/>
                <a:cs typeface="Helvetica Neue"/>
                <a:sym typeface="Helvetica Neue"/>
              </a:rPr>
              <a:t>: </a:t>
            </a:r>
            <a:endParaRPr/>
          </a:p>
          <a:p>
            <a:pPr indent="-285750" lvl="0" marL="742950" marR="0" rtl="0" algn="l">
              <a:lnSpc>
                <a:spcPct val="115000"/>
              </a:lnSpc>
              <a:spcBef>
                <a:spcPts val="0"/>
              </a:spcBef>
              <a:spcAft>
                <a:spcPts val="0"/>
              </a:spcAft>
              <a:buClr>
                <a:srgbClr val="000000"/>
              </a:buClr>
              <a:buSzPts val="1400"/>
              <a:buFont typeface="Arial"/>
              <a:buChar char="•"/>
            </a:pPr>
            <a:r>
              <a:rPr b="0" i="0" lang="en-IN" sz="1400" u="none" cap="none" strike="noStrike">
                <a:solidFill>
                  <a:srgbClr val="000000"/>
                </a:solidFill>
                <a:latin typeface="Helvetica Neue"/>
                <a:ea typeface="Helvetica Neue"/>
                <a:cs typeface="Helvetica Neue"/>
                <a:sym typeface="Helvetica Neue"/>
              </a:rPr>
              <a:t>Accurate predictions, better planning, and higher yields.</a:t>
            </a:r>
            <a:endParaRPr/>
          </a:p>
          <a:p>
            <a:pPr indent="-285750" lvl="0" marL="742950" marR="0" rtl="0" algn="l">
              <a:lnSpc>
                <a:spcPct val="115000"/>
              </a:lnSpc>
              <a:spcBef>
                <a:spcPts val="0"/>
              </a:spcBef>
              <a:spcAft>
                <a:spcPts val="0"/>
              </a:spcAft>
              <a:buClr>
                <a:srgbClr val="000000"/>
              </a:buClr>
              <a:buSzPts val="1400"/>
              <a:buFont typeface="Arial"/>
              <a:buChar char="•"/>
            </a:pPr>
            <a:r>
              <a:rPr b="0" i="0" lang="en-IN" sz="1400" u="none" cap="none" strike="noStrike">
                <a:solidFill>
                  <a:srgbClr val="000000"/>
                </a:solidFill>
                <a:latin typeface="Helvetica Neue"/>
                <a:ea typeface="Helvetica Neue"/>
                <a:cs typeface="Helvetica Neue"/>
                <a:sym typeface="Helvetica Neue"/>
              </a:rPr>
              <a:t>Reduced risks and more sustainable farming practices.</a:t>
            </a:r>
            <a:endParaRPr/>
          </a:p>
          <a:p>
            <a:pPr indent="-196850" lvl="0" marL="28575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400"/>
              <a:buFont typeface="Arial"/>
              <a:buNone/>
            </a:pPr>
            <a:r>
              <a:rPr b="0" i="0" lang="en-IN" sz="1400" u="none" cap="none" strike="noStrike">
                <a:solidFill>
                  <a:srgbClr val="000000"/>
                </a:solidFill>
                <a:latin typeface="Helvetica Neue"/>
                <a:ea typeface="Helvetica Neue"/>
                <a:cs typeface="Helvetica Neue"/>
                <a:sym typeface="Helvetica Neue"/>
              </a:rPr>
              <a:t>🡪</a:t>
            </a:r>
            <a:r>
              <a:rPr b="1" i="0" lang="en-IN" sz="1400" u="none" cap="none" strike="noStrike">
                <a:solidFill>
                  <a:srgbClr val="000000"/>
                </a:solidFill>
                <a:latin typeface="Helvetica Neue"/>
                <a:ea typeface="Helvetica Neue"/>
                <a:cs typeface="Helvetica Neue"/>
                <a:sym typeface="Helvetica Neue"/>
              </a:rPr>
              <a:t>Scalability</a:t>
            </a:r>
            <a:r>
              <a:rPr b="0" i="0" lang="en-IN" sz="1400" u="none" cap="none" strike="noStrike">
                <a:solidFill>
                  <a:srgbClr val="000000"/>
                </a:solidFill>
                <a:latin typeface="Helvetica Neue"/>
                <a:ea typeface="Helvetica Neue"/>
                <a:cs typeface="Helvetica Neue"/>
                <a:sym typeface="Helvetica Neue"/>
              </a:rPr>
              <a:t>:</a:t>
            </a:r>
            <a:endParaRPr/>
          </a:p>
          <a:p>
            <a:pPr indent="-285750" lvl="0" marL="742950" marR="0" rtl="0" algn="l">
              <a:lnSpc>
                <a:spcPct val="115000"/>
              </a:lnSpc>
              <a:spcBef>
                <a:spcPts val="0"/>
              </a:spcBef>
              <a:spcAft>
                <a:spcPts val="0"/>
              </a:spcAft>
              <a:buClr>
                <a:srgbClr val="000000"/>
              </a:buClr>
              <a:buSzPts val="1400"/>
              <a:buFont typeface="Arial"/>
              <a:buChar char="•"/>
            </a:pPr>
            <a:r>
              <a:rPr b="0" i="0" lang="en-IN" sz="1400" u="none" cap="none" strike="noStrike">
                <a:solidFill>
                  <a:srgbClr val="000000"/>
                </a:solidFill>
                <a:latin typeface="Helvetica Neue"/>
                <a:ea typeface="Helvetica Neue"/>
                <a:cs typeface="Helvetica Neue"/>
                <a:sym typeface="Helvetica Neue"/>
              </a:rPr>
              <a:t>Adaptable to different crops and regions.</a:t>
            </a:r>
            <a:endParaRPr b="0" i="0" sz="1400" u="none" cap="none" strike="noStrike">
              <a:solidFill>
                <a:srgbClr val="000000"/>
              </a:solidFill>
              <a:latin typeface="Helvetica Neue"/>
              <a:ea typeface="Helvetica Neue"/>
              <a:cs typeface="Helvetica Neue"/>
              <a:sym typeface="Helvetica Neue"/>
            </a:endParaRPr>
          </a:p>
          <a:p>
            <a:pPr indent="-285750" lvl="0" marL="742950" marR="0" rtl="0" algn="l">
              <a:lnSpc>
                <a:spcPct val="115000"/>
              </a:lnSpc>
              <a:spcBef>
                <a:spcPts val="0"/>
              </a:spcBef>
              <a:spcAft>
                <a:spcPts val="0"/>
              </a:spcAft>
              <a:buClr>
                <a:srgbClr val="000000"/>
              </a:buClr>
              <a:buSzPts val="1400"/>
              <a:buFont typeface="Arial"/>
              <a:buChar char="•"/>
            </a:pPr>
            <a:r>
              <a:rPr b="0" i="0" lang="en-IN" sz="1400" u="none" cap="none" strike="noStrike">
                <a:solidFill>
                  <a:srgbClr val="000000"/>
                </a:solidFill>
                <a:latin typeface="Helvetica Neue"/>
                <a:ea typeface="Helvetica Neue"/>
                <a:cs typeface="Helvetica Neue"/>
                <a:sym typeface="Helvetica Neue"/>
              </a:rPr>
              <a:t>Continuous updates ensure long-term use.</a:t>
            </a:r>
            <a:endParaRPr b="0" i="0" sz="1400" u="none" cap="none" strike="noStrike">
              <a:solidFill>
                <a:srgbClr val="000000"/>
              </a:solidFill>
              <a:latin typeface="Helvetica Neue"/>
              <a:ea typeface="Helvetica Neue"/>
              <a:cs typeface="Helvetica Neue"/>
              <a:sym typeface="Helvetica Neue"/>
            </a:endParaRPr>
          </a:p>
          <a:p>
            <a:pPr indent="-285750" lvl="0" marL="742950" marR="0" rtl="0" algn="l">
              <a:lnSpc>
                <a:spcPct val="115000"/>
              </a:lnSpc>
              <a:spcBef>
                <a:spcPts val="0"/>
              </a:spcBef>
              <a:spcAft>
                <a:spcPts val="0"/>
              </a:spcAft>
              <a:buClr>
                <a:srgbClr val="000000"/>
              </a:buClr>
              <a:buSzPts val="1400"/>
              <a:buFont typeface="Arial"/>
              <a:buChar char="•"/>
            </a:pPr>
            <a:r>
              <a:rPr b="0" i="0" lang="en-IN" sz="1400" u="none" cap="none" strike="noStrike">
                <a:solidFill>
                  <a:srgbClr val="000000"/>
                </a:solidFill>
                <a:latin typeface="Helvetica Neue"/>
                <a:ea typeface="Helvetica Neue"/>
                <a:cs typeface="Helvetica Neue"/>
                <a:sym typeface="Helvetica Neue"/>
              </a:rPr>
              <a:t>Potential to scale from local farms to a global level.</a:t>
            </a:r>
            <a:endParaRPr/>
          </a:p>
          <a:p>
            <a:pPr indent="-196850" lvl="0" marL="28575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400"/>
              <a:buFont typeface="Arial"/>
              <a:buNone/>
            </a:pPr>
            <a:r>
              <a:rPr b="0" i="0" lang="en-IN" sz="1400" u="none" cap="none" strike="noStrike">
                <a:solidFill>
                  <a:srgbClr val="000000"/>
                </a:solidFill>
                <a:latin typeface="Helvetica Neue"/>
                <a:ea typeface="Helvetica Neue"/>
                <a:cs typeface="Helvetica Neue"/>
                <a:sym typeface="Helvetica Neue"/>
              </a:rPr>
              <a:t>🡪</a:t>
            </a:r>
            <a:r>
              <a:rPr b="1" i="0" lang="en-IN" sz="1400" u="none" cap="none" strike="noStrike">
                <a:solidFill>
                  <a:srgbClr val="000000"/>
                </a:solidFill>
                <a:latin typeface="Helvetica Neue"/>
                <a:ea typeface="Helvetica Neue"/>
                <a:cs typeface="Helvetica Neue"/>
                <a:sym typeface="Helvetica Neue"/>
              </a:rPr>
              <a:t>Challenges</a:t>
            </a:r>
            <a:r>
              <a:rPr b="0" i="0" lang="en-IN" sz="1400" u="none" cap="none" strike="noStrike">
                <a:solidFill>
                  <a:srgbClr val="000000"/>
                </a:solidFill>
                <a:latin typeface="Helvetica Neue"/>
                <a:ea typeface="Helvetica Neue"/>
                <a:cs typeface="Helvetica Neue"/>
                <a:sym typeface="Helvetica Neue"/>
              </a:rPr>
              <a:t>: </a:t>
            </a:r>
            <a:endParaRPr/>
          </a:p>
          <a:p>
            <a:pPr indent="-285750" lvl="0" marL="742950" marR="0" rtl="0" algn="l">
              <a:lnSpc>
                <a:spcPct val="115000"/>
              </a:lnSpc>
              <a:spcBef>
                <a:spcPts val="0"/>
              </a:spcBef>
              <a:spcAft>
                <a:spcPts val="0"/>
              </a:spcAft>
              <a:buClr>
                <a:srgbClr val="000000"/>
              </a:buClr>
              <a:buSzPts val="1400"/>
              <a:buFont typeface="Arial"/>
              <a:buChar char="•"/>
            </a:pPr>
            <a:r>
              <a:rPr b="0" i="0" lang="en-IN" sz="1400" u="none" cap="none" strike="noStrike">
                <a:solidFill>
                  <a:srgbClr val="000000"/>
                </a:solidFill>
                <a:latin typeface="Helvetica Neue"/>
                <a:ea typeface="Helvetica Neue"/>
                <a:cs typeface="Helvetica Neue"/>
                <a:sym typeface="Helvetica Neue"/>
              </a:rPr>
              <a:t>Data Quality: Improve with cleaning and validation.</a:t>
            </a:r>
            <a:endParaRPr/>
          </a:p>
          <a:p>
            <a:pPr indent="-285750" lvl="0" marL="742950" marR="0" rtl="0" algn="l">
              <a:lnSpc>
                <a:spcPct val="115000"/>
              </a:lnSpc>
              <a:spcBef>
                <a:spcPts val="0"/>
              </a:spcBef>
              <a:spcAft>
                <a:spcPts val="0"/>
              </a:spcAft>
              <a:buClr>
                <a:srgbClr val="000000"/>
              </a:buClr>
              <a:buSzPts val="1400"/>
              <a:buFont typeface="Arial"/>
              <a:buChar char="•"/>
            </a:pPr>
            <a:r>
              <a:rPr b="0" i="0" lang="en-IN" sz="1400" u="none" cap="none" strike="noStrike">
                <a:solidFill>
                  <a:srgbClr val="000000"/>
                </a:solidFill>
                <a:latin typeface="Helvetica Neue"/>
                <a:ea typeface="Helvetica Neue"/>
                <a:cs typeface="Helvetica Neue"/>
                <a:sym typeface="Helvetica Neue"/>
              </a:rPr>
              <a:t>Scope Limitations: Update and retrain models regularly.</a:t>
            </a:r>
            <a:endParaRPr/>
          </a:p>
          <a:p>
            <a:pPr indent="-285750" lvl="0" marL="742950" marR="0" rtl="0" algn="l">
              <a:lnSpc>
                <a:spcPct val="115000"/>
              </a:lnSpc>
              <a:spcBef>
                <a:spcPts val="0"/>
              </a:spcBef>
              <a:spcAft>
                <a:spcPts val="0"/>
              </a:spcAft>
              <a:buClr>
                <a:srgbClr val="000000"/>
              </a:buClr>
              <a:buSzPts val="1400"/>
              <a:buFont typeface="Arial"/>
              <a:buChar char="•"/>
            </a:pPr>
            <a:r>
              <a:rPr b="0" i="0" lang="en-IN" sz="1400" u="none" cap="none" strike="noStrike">
                <a:solidFill>
                  <a:srgbClr val="000000"/>
                </a:solidFill>
                <a:latin typeface="Helvetica Neue"/>
                <a:ea typeface="Helvetica Neue"/>
                <a:cs typeface="Helvetica Neue"/>
                <a:sym typeface="Helvetica Neue"/>
              </a:rPr>
              <a:t>Data Gaps: Use IoT and farmer collaboration to fill gaps.</a:t>
            </a:r>
            <a:endParaRPr/>
          </a:p>
          <a:p>
            <a:pPr indent="-285750" lvl="0" marL="742950" marR="0" rtl="0" algn="l">
              <a:lnSpc>
                <a:spcPct val="115000"/>
              </a:lnSpc>
              <a:spcBef>
                <a:spcPts val="0"/>
              </a:spcBef>
              <a:spcAft>
                <a:spcPts val="0"/>
              </a:spcAft>
              <a:buClr>
                <a:srgbClr val="000000"/>
              </a:buClr>
              <a:buSzPts val="1400"/>
              <a:buFont typeface="Arial"/>
              <a:buChar char="•"/>
            </a:pPr>
            <a:r>
              <a:rPr b="0" i="0" lang="en-IN" sz="1400" u="none" cap="none" strike="noStrike">
                <a:solidFill>
                  <a:srgbClr val="000000"/>
                </a:solidFill>
                <a:latin typeface="Helvetica Neue"/>
                <a:ea typeface="Helvetica Neue"/>
                <a:cs typeface="Helvetica Neue"/>
                <a:sym typeface="Helvetica Neue"/>
              </a:rPr>
              <a:t>Adaptability: Continuously refine for changing conditions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p:nvPr/>
        </p:nvSpPr>
        <p:spPr>
          <a:xfrm>
            <a:off x="167640" y="382893"/>
            <a:ext cx="8808600" cy="46788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5"/>
              <a:buFont typeface="Arial"/>
              <a:buNone/>
            </a:pPr>
            <a:r>
              <a:rPr b="0" i="0" lang="en-IN" sz="805" u="none" cap="none" strike="noStrike">
                <a:solidFill>
                  <a:schemeClr val="lt1"/>
                </a:solidFill>
                <a:latin typeface="Arial"/>
                <a:ea typeface="Arial"/>
                <a:cs typeface="Arial"/>
                <a:sym typeface="Arial"/>
              </a:rPr>
              <a:t>bfbcbcb</a:t>
            </a:r>
            <a:endParaRPr/>
          </a:p>
        </p:txBody>
      </p:sp>
      <p:cxnSp>
        <p:nvCxnSpPr>
          <p:cNvPr id="108" name="Google Shape;108;p20"/>
          <p:cNvCxnSpPr/>
          <p:nvPr/>
        </p:nvCxnSpPr>
        <p:spPr>
          <a:xfrm>
            <a:off x="249111" y="3754734"/>
            <a:ext cx="8651787" cy="0"/>
          </a:xfrm>
          <a:prstGeom prst="straightConnector1">
            <a:avLst/>
          </a:prstGeom>
          <a:noFill/>
          <a:ln cap="flat" cmpd="sng" w="9525">
            <a:solidFill>
              <a:schemeClr val="dk1"/>
            </a:solidFill>
            <a:prstDash val="solid"/>
            <a:round/>
            <a:headEnd len="sm" w="sm" type="none"/>
            <a:tailEnd len="sm" w="sm" type="none"/>
          </a:ln>
        </p:spPr>
      </p:cxnSp>
      <p:cxnSp>
        <p:nvCxnSpPr>
          <p:cNvPr id="109" name="Google Shape;109;p20"/>
          <p:cNvCxnSpPr/>
          <p:nvPr/>
        </p:nvCxnSpPr>
        <p:spPr>
          <a:xfrm>
            <a:off x="1875306" y="388620"/>
            <a:ext cx="24063" cy="3366114"/>
          </a:xfrm>
          <a:prstGeom prst="straightConnector1">
            <a:avLst/>
          </a:prstGeom>
          <a:noFill/>
          <a:ln cap="flat" cmpd="sng" w="9525">
            <a:solidFill>
              <a:schemeClr val="dk1"/>
            </a:solidFill>
            <a:prstDash val="solid"/>
            <a:round/>
            <a:headEnd len="sm" w="sm" type="none"/>
            <a:tailEnd len="sm" w="sm" type="none"/>
          </a:ln>
        </p:spPr>
      </p:cxnSp>
      <p:cxnSp>
        <p:nvCxnSpPr>
          <p:cNvPr id="110" name="Google Shape;110;p20"/>
          <p:cNvCxnSpPr/>
          <p:nvPr/>
        </p:nvCxnSpPr>
        <p:spPr>
          <a:xfrm>
            <a:off x="3562885" y="388620"/>
            <a:ext cx="23258" cy="3366114"/>
          </a:xfrm>
          <a:prstGeom prst="straightConnector1">
            <a:avLst/>
          </a:prstGeom>
          <a:noFill/>
          <a:ln cap="flat" cmpd="sng" w="9525">
            <a:solidFill>
              <a:schemeClr val="dk1"/>
            </a:solidFill>
            <a:prstDash val="solid"/>
            <a:round/>
            <a:headEnd len="sm" w="sm" type="none"/>
            <a:tailEnd len="sm" w="sm" type="none"/>
          </a:ln>
        </p:spPr>
      </p:cxnSp>
      <p:cxnSp>
        <p:nvCxnSpPr>
          <p:cNvPr id="111" name="Google Shape;111;p20"/>
          <p:cNvCxnSpPr/>
          <p:nvPr/>
        </p:nvCxnSpPr>
        <p:spPr>
          <a:xfrm>
            <a:off x="5362824" y="406320"/>
            <a:ext cx="0" cy="3348414"/>
          </a:xfrm>
          <a:prstGeom prst="straightConnector1">
            <a:avLst/>
          </a:prstGeom>
          <a:noFill/>
          <a:ln cap="flat" cmpd="sng" w="9525">
            <a:solidFill>
              <a:schemeClr val="dk1"/>
            </a:solidFill>
            <a:prstDash val="solid"/>
            <a:round/>
            <a:headEnd len="sm" w="sm" type="none"/>
            <a:tailEnd len="sm" w="sm" type="none"/>
          </a:ln>
        </p:spPr>
      </p:cxnSp>
      <p:cxnSp>
        <p:nvCxnSpPr>
          <p:cNvPr id="112" name="Google Shape;112;p20"/>
          <p:cNvCxnSpPr/>
          <p:nvPr/>
        </p:nvCxnSpPr>
        <p:spPr>
          <a:xfrm>
            <a:off x="7274547" y="388620"/>
            <a:ext cx="5242" cy="3366114"/>
          </a:xfrm>
          <a:prstGeom prst="straightConnector1">
            <a:avLst/>
          </a:prstGeom>
          <a:noFill/>
          <a:ln cap="flat" cmpd="sng" w="9525">
            <a:solidFill>
              <a:schemeClr val="dk1"/>
            </a:solidFill>
            <a:prstDash val="solid"/>
            <a:round/>
            <a:headEnd len="sm" w="sm" type="none"/>
            <a:tailEnd len="sm" w="sm" type="none"/>
          </a:ln>
        </p:spPr>
      </p:cxnSp>
      <p:cxnSp>
        <p:nvCxnSpPr>
          <p:cNvPr id="113" name="Google Shape;113;p20"/>
          <p:cNvCxnSpPr/>
          <p:nvPr/>
        </p:nvCxnSpPr>
        <p:spPr>
          <a:xfrm>
            <a:off x="4462854" y="3754734"/>
            <a:ext cx="0" cy="1312565"/>
          </a:xfrm>
          <a:prstGeom prst="straightConnector1">
            <a:avLst/>
          </a:prstGeom>
          <a:noFill/>
          <a:ln cap="flat" cmpd="sng" w="9525">
            <a:solidFill>
              <a:schemeClr val="dk1"/>
            </a:solidFill>
            <a:prstDash val="solid"/>
            <a:round/>
            <a:headEnd len="sm" w="sm" type="none"/>
            <a:tailEnd len="sm" w="sm" type="none"/>
          </a:ln>
        </p:spPr>
      </p:cxnSp>
      <p:cxnSp>
        <p:nvCxnSpPr>
          <p:cNvPr id="114" name="Google Shape;114;p20"/>
          <p:cNvCxnSpPr/>
          <p:nvPr/>
        </p:nvCxnSpPr>
        <p:spPr>
          <a:xfrm>
            <a:off x="1899369" y="2256652"/>
            <a:ext cx="1686776" cy="0"/>
          </a:xfrm>
          <a:prstGeom prst="straightConnector1">
            <a:avLst/>
          </a:prstGeom>
          <a:noFill/>
          <a:ln cap="flat" cmpd="sng" w="9525">
            <a:solidFill>
              <a:schemeClr val="dk1"/>
            </a:solidFill>
            <a:prstDash val="solid"/>
            <a:round/>
            <a:headEnd len="sm" w="sm" type="none"/>
            <a:tailEnd len="sm" w="sm" type="none"/>
          </a:ln>
        </p:spPr>
      </p:cxnSp>
      <p:cxnSp>
        <p:nvCxnSpPr>
          <p:cNvPr id="115" name="Google Shape;115;p20"/>
          <p:cNvCxnSpPr/>
          <p:nvPr/>
        </p:nvCxnSpPr>
        <p:spPr>
          <a:xfrm>
            <a:off x="5362824" y="2256652"/>
            <a:ext cx="1911723" cy="0"/>
          </a:xfrm>
          <a:prstGeom prst="straightConnector1">
            <a:avLst/>
          </a:prstGeom>
          <a:noFill/>
          <a:ln cap="flat" cmpd="sng" w="9525">
            <a:solidFill>
              <a:schemeClr val="dk1"/>
            </a:solidFill>
            <a:prstDash val="solid"/>
            <a:round/>
            <a:headEnd len="sm" w="sm" type="none"/>
            <a:tailEnd len="sm" w="sm" type="none"/>
          </a:ln>
        </p:spPr>
      </p:cxnSp>
      <p:pic>
        <p:nvPicPr>
          <p:cNvPr id="116" name="Google Shape;116;p20"/>
          <p:cNvPicPr preferRelativeResize="0"/>
          <p:nvPr/>
        </p:nvPicPr>
        <p:blipFill rotWithShape="1">
          <a:blip r:embed="rId3">
            <a:alphaModFix/>
          </a:blip>
          <a:srcRect b="0" l="0" r="0" t="0"/>
          <a:stretch/>
        </p:blipFill>
        <p:spPr>
          <a:xfrm>
            <a:off x="1617848" y="406320"/>
            <a:ext cx="238175" cy="241814"/>
          </a:xfrm>
          <a:prstGeom prst="rect">
            <a:avLst/>
          </a:prstGeom>
          <a:noFill/>
          <a:ln>
            <a:noFill/>
          </a:ln>
        </p:spPr>
      </p:pic>
      <p:pic>
        <p:nvPicPr>
          <p:cNvPr id="117" name="Google Shape;117;p20"/>
          <p:cNvPicPr preferRelativeResize="0"/>
          <p:nvPr/>
        </p:nvPicPr>
        <p:blipFill rotWithShape="1">
          <a:blip r:embed="rId4">
            <a:alphaModFix/>
          </a:blip>
          <a:srcRect b="0" l="0" r="0" t="0"/>
          <a:stretch/>
        </p:blipFill>
        <p:spPr>
          <a:xfrm>
            <a:off x="3261428" y="484199"/>
            <a:ext cx="243406" cy="244192"/>
          </a:xfrm>
          <a:prstGeom prst="rect">
            <a:avLst/>
          </a:prstGeom>
          <a:noFill/>
          <a:ln>
            <a:noFill/>
          </a:ln>
        </p:spPr>
      </p:pic>
      <p:pic>
        <p:nvPicPr>
          <p:cNvPr id="118" name="Google Shape;118;p20"/>
          <p:cNvPicPr preferRelativeResize="0"/>
          <p:nvPr/>
        </p:nvPicPr>
        <p:blipFill rotWithShape="1">
          <a:blip r:embed="rId5">
            <a:alphaModFix/>
          </a:blip>
          <a:srcRect b="0" l="0" r="0" t="0"/>
          <a:stretch/>
        </p:blipFill>
        <p:spPr>
          <a:xfrm>
            <a:off x="4964243" y="404315"/>
            <a:ext cx="325223" cy="324076"/>
          </a:xfrm>
          <a:prstGeom prst="rect">
            <a:avLst/>
          </a:prstGeom>
          <a:noFill/>
          <a:ln>
            <a:noFill/>
          </a:ln>
        </p:spPr>
      </p:pic>
      <p:pic>
        <p:nvPicPr>
          <p:cNvPr id="119" name="Google Shape;119;p20"/>
          <p:cNvPicPr preferRelativeResize="0"/>
          <p:nvPr/>
        </p:nvPicPr>
        <p:blipFill rotWithShape="1">
          <a:blip r:embed="rId6">
            <a:alphaModFix/>
          </a:blip>
          <a:srcRect b="0" l="0" r="0" t="0"/>
          <a:stretch/>
        </p:blipFill>
        <p:spPr>
          <a:xfrm>
            <a:off x="6941387" y="450268"/>
            <a:ext cx="270617" cy="232170"/>
          </a:xfrm>
          <a:prstGeom prst="rect">
            <a:avLst/>
          </a:prstGeom>
          <a:noFill/>
          <a:ln>
            <a:noFill/>
          </a:ln>
        </p:spPr>
      </p:pic>
      <p:pic>
        <p:nvPicPr>
          <p:cNvPr id="120" name="Google Shape;120;p20"/>
          <p:cNvPicPr preferRelativeResize="0"/>
          <p:nvPr/>
        </p:nvPicPr>
        <p:blipFill rotWithShape="1">
          <a:blip r:embed="rId7">
            <a:alphaModFix/>
          </a:blip>
          <a:srcRect b="0" l="0" r="0" t="0"/>
          <a:stretch/>
        </p:blipFill>
        <p:spPr>
          <a:xfrm>
            <a:off x="8619123" y="433051"/>
            <a:ext cx="265827" cy="236853"/>
          </a:xfrm>
          <a:prstGeom prst="rect">
            <a:avLst/>
          </a:prstGeom>
          <a:noFill/>
          <a:ln>
            <a:noFill/>
          </a:ln>
        </p:spPr>
      </p:pic>
      <p:pic>
        <p:nvPicPr>
          <p:cNvPr id="121" name="Google Shape;121;p20"/>
          <p:cNvPicPr preferRelativeResize="0"/>
          <p:nvPr/>
        </p:nvPicPr>
        <p:blipFill rotWithShape="1">
          <a:blip r:embed="rId8">
            <a:alphaModFix/>
          </a:blip>
          <a:srcRect b="0" l="0" r="0" t="0"/>
          <a:stretch/>
        </p:blipFill>
        <p:spPr>
          <a:xfrm>
            <a:off x="3237523" y="2272194"/>
            <a:ext cx="305088" cy="255153"/>
          </a:xfrm>
          <a:prstGeom prst="rect">
            <a:avLst/>
          </a:prstGeom>
          <a:noFill/>
          <a:ln>
            <a:noFill/>
          </a:ln>
        </p:spPr>
      </p:pic>
      <p:pic>
        <p:nvPicPr>
          <p:cNvPr id="122" name="Google Shape;122;p20"/>
          <p:cNvPicPr preferRelativeResize="0"/>
          <p:nvPr/>
        </p:nvPicPr>
        <p:blipFill rotWithShape="1">
          <a:blip r:embed="rId9">
            <a:alphaModFix/>
          </a:blip>
          <a:srcRect b="0" l="0" r="0" t="0"/>
          <a:stretch/>
        </p:blipFill>
        <p:spPr>
          <a:xfrm flipH="1">
            <a:off x="6645625" y="2282608"/>
            <a:ext cx="383324" cy="283796"/>
          </a:xfrm>
          <a:prstGeom prst="rect">
            <a:avLst/>
          </a:prstGeom>
          <a:noFill/>
          <a:ln>
            <a:noFill/>
          </a:ln>
        </p:spPr>
      </p:pic>
      <p:pic>
        <p:nvPicPr>
          <p:cNvPr id="123" name="Google Shape;123;p20"/>
          <p:cNvPicPr preferRelativeResize="0"/>
          <p:nvPr/>
        </p:nvPicPr>
        <p:blipFill rotWithShape="1">
          <a:blip r:embed="rId10">
            <a:alphaModFix/>
          </a:blip>
          <a:srcRect b="0" l="0" r="0" t="0"/>
          <a:stretch/>
        </p:blipFill>
        <p:spPr>
          <a:xfrm>
            <a:off x="3941795" y="3798684"/>
            <a:ext cx="401795" cy="334218"/>
          </a:xfrm>
          <a:prstGeom prst="rect">
            <a:avLst/>
          </a:prstGeom>
          <a:noFill/>
          <a:ln>
            <a:noFill/>
          </a:ln>
        </p:spPr>
      </p:pic>
      <p:pic>
        <p:nvPicPr>
          <p:cNvPr id="124" name="Google Shape;124;p20"/>
          <p:cNvPicPr preferRelativeResize="0"/>
          <p:nvPr/>
        </p:nvPicPr>
        <p:blipFill rotWithShape="1">
          <a:blip r:embed="rId11">
            <a:alphaModFix/>
          </a:blip>
          <a:srcRect b="0" l="0" r="0" t="0"/>
          <a:stretch/>
        </p:blipFill>
        <p:spPr>
          <a:xfrm>
            <a:off x="8491645" y="3814081"/>
            <a:ext cx="377232" cy="316450"/>
          </a:xfrm>
          <a:prstGeom prst="rect">
            <a:avLst/>
          </a:prstGeom>
          <a:noFill/>
          <a:ln>
            <a:noFill/>
          </a:ln>
        </p:spPr>
      </p:pic>
      <p:sp>
        <p:nvSpPr>
          <p:cNvPr id="125" name="Google Shape;125;p20"/>
          <p:cNvSpPr txBox="1"/>
          <p:nvPr/>
        </p:nvSpPr>
        <p:spPr>
          <a:xfrm>
            <a:off x="409406" y="414544"/>
            <a:ext cx="1225200" cy="23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20"/>
              <a:buFont typeface="Arial"/>
              <a:buNone/>
            </a:pPr>
            <a:r>
              <a:rPr b="1" i="0" lang="en-IN" sz="920" u="none" cap="none" strike="noStrike">
                <a:solidFill>
                  <a:srgbClr val="000000"/>
                </a:solidFill>
                <a:latin typeface="Arial"/>
                <a:ea typeface="Arial"/>
                <a:cs typeface="Arial"/>
                <a:sym typeface="Arial"/>
              </a:rPr>
              <a:t>Key partnerships</a:t>
            </a:r>
            <a:endParaRPr/>
          </a:p>
        </p:txBody>
      </p:sp>
      <p:sp>
        <p:nvSpPr>
          <p:cNvPr id="126" name="Google Shape;126;p20"/>
          <p:cNvSpPr txBox="1"/>
          <p:nvPr/>
        </p:nvSpPr>
        <p:spPr>
          <a:xfrm>
            <a:off x="2139864" y="435366"/>
            <a:ext cx="1027893" cy="2335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20"/>
              <a:buFont typeface="Arial"/>
              <a:buNone/>
            </a:pPr>
            <a:r>
              <a:rPr b="1" i="0" lang="en-IN" sz="920" u="none" cap="none" strike="noStrike">
                <a:solidFill>
                  <a:srgbClr val="000000"/>
                </a:solidFill>
                <a:latin typeface="Helvetica Neue"/>
                <a:ea typeface="Helvetica Neue"/>
                <a:cs typeface="Helvetica Neue"/>
                <a:sym typeface="Helvetica Neue"/>
              </a:rPr>
              <a:t>Key activities</a:t>
            </a:r>
            <a:endParaRPr b="0" i="0" sz="1400" u="none" cap="none" strike="noStrike">
              <a:solidFill>
                <a:srgbClr val="000000"/>
              </a:solidFill>
              <a:latin typeface="Helvetica Neue"/>
              <a:ea typeface="Helvetica Neue"/>
              <a:cs typeface="Helvetica Neue"/>
              <a:sym typeface="Helvetica Neue"/>
            </a:endParaRPr>
          </a:p>
        </p:txBody>
      </p:sp>
      <p:sp>
        <p:nvSpPr>
          <p:cNvPr id="127" name="Google Shape;127;p20"/>
          <p:cNvSpPr txBox="1"/>
          <p:nvPr/>
        </p:nvSpPr>
        <p:spPr>
          <a:xfrm>
            <a:off x="3758961" y="441328"/>
            <a:ext cx="1213587" cy="2335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20"/>
              <a:buFont typeface="Arial"/>
              <a:buNone/>
            </a:pPr>
            <a:r>
              <a:rPr b="1" i="0" lang="en-IN" sz="920" u="none" cap="none" strike="noStrike">
                <a:solidFill>
                  <a:srgbClr val="000000"/>
                </a:solidFill>
                <a:latin typeface="Helvetica Neue"/>
                <a:ea typeface="Helvetica Neue"/>
                <a:cs typeface="Helvetica Neue"/>
                <a:sym typeface="Helvetica Neue"/>
              </a:rPr>
              <a:t>Value proportions</a:t>
            </a:r>
            <a:endParaRPr b="0" i="0" sz="1400" u="none" cap="none" strike="noStrike">
              <a:solidFill>
                <a:srgbClr val="000000"/>
              </a:solidFill>
              <a:latin typeface="Helvetica Neue"/>
              <a:ea typeface="Helvetica Neue"/>
              <a:cs typeface="Helvetica Neue"/>
              <a:sym typeface="Helvetica Neue"/>
            </a:endParaRPr>
          </a:p>
        </p:txBody>
      </p:sp>
      <p:sp>
        <p:nvSpPr>
          <p:cNvPr id="128" name="Google Shape;128;p20"/>
          <p:cNvSpPr txBox="1"/>
          <p:nvPr/>
        </p:nvSpPr>
        <p:spPr>
          <a:xfrm>
            <a:off x="5420395" y="435366"/>
            <a:ext cx="1581300" cy="23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20"/>
              <a:buFont typeface="Arial"/>
              <a:buNone/>
            </a:pPr>
            <a:r>
              <a:rPr b="1" i="0" lang="en-IN" sz="920" u="none" cap="none" strike="noStrike">
                <a:solidFill>
                  <a:srgbClr val="000000"/>
                </a:solidFill>
                <a:latin typeface="Helvetica Neue"/>
                <a:ea typeface="Helvetica Neue"/>
                <a:cs typeface="Helvetica Neue"/>
                <a:sym typeface="Helvetica Neue"/>
              </a:rPr>
              <a:t>Customer relationships</a:t>
            </a:r>
            <a:endParaRPr b="0" i="0" sz="1400" u="none" cap="none" strike="noStrike">
              <a:solidFill>
                <a:srgbClr val="000000"/>
              </a:solidFill>
              <a:latin typeface="Helvetica Neue"/>
              <a:ea typeface="Helvetica Neue"/>
              <a:cs typeface="Helvetica Neue"/>
              <a:sym typeface="Helvetica Neue"/>
            </a:endParaRPr>
          </a:p>
        </p:txBody>
      </p:sp>
      <p:sp>
        <p:nvSpPr>
          <p:cNvPr id="129" name="Google Shape;129;p20"/>
          <p:cNvSpPr txBox="1"/>
          <p:nvPr/>
        </p:nvSpPr>
        <p:spPr>
          <a:xfrm>
            <a:off x="7220833" y="435380"/>
            <a:ext cx="1626900" cy="23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20"/>
              <a:buFont typeface="Arial"/>
              <a:buNone/>
            </a:pPr>
            <a:r>
              <a:rPr b="1" i="0" lang="en-IN" sz="920" u="none" cap="none" strike="noStrike">
                <a:solidFill>
                  <a:srgbClr val="000000"/>
                </a:solidFill>
                <a:latin typeface="Helvetica Neue"/>
                <a:ea typeface="Helvetica Neue"/>
                <a:cs typeface="Helvetica Neue"/>
                <a:sym typeface="Helvetica Neue"/>
              </a:rPr>
              <a:t>Customer segments</a:t>
            </a:r>
            <a:endParaRPr b="0" i="0" sz="1400" u="none" cap="none" strike="noStrike">
              <a:solidFill>
                <a:srgbClr val="000000"/>
              </a:solidFill>
              <a:latin typeface="Helvetica Neue"/>
              <a:ea typeface="Helvetica Neue"/>
              <a:cs typeface="Helvetica Neue"/>
              <a:sym typeface="Helvetica Neue"/>
            </a:endParaRPr>
          </a:p>
        </p:txBody>
      </p:sp>
      <p:sp>
        <p:nvSpPr>
          <p:cNvPr id="130" name="Google Shape;130;p20"/>
          <p:cNvSpPr txBox="1"/>
          <p:nvPr/>
        </p:nvSpPr>
        <p:spPr>
          <a:xfrm>
            <a:off x="2109582" y="2272194"/>
            <a:ext cx="1102324" cy="2335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20"/>
              <a:buFont typeface="Arial"/>
              <a:buNone/>
            </a:pPr>
            <a:r>
              <a:rPr b="1" i="0" lang="en-IN" sz="920" u="none" cap="none" strike="noStrike">
                <a:solidFill>
                  <a:srgbClr val="000000"/>
                </a:solidFill>
                <a:latin typeface="Helvetica Neue"/>
                <a:ea typeface="Helvetica Neue"/>
                <a:cs typeface="Helvetica Neue"/>
                <a:sym typeface="Helvetica Neue"/>
              </a:rPr>
              <a:t>Key resources</a:t>
            </a:r>
            <a:endParaRPr b="0" i="0" sz="1400" u="none" cap="none" strike="noStrike">
              <a:solidFill>
                <a:srgbClr val="000000"/>
              </a:solidFill>
              <a:latin typeface="Helvetica Neue"/>
              <a:ea typeface="Helvetica Neue"/>
              <a:cs typeface="Helvetica Neue"/>
              <a:sym typeface="Helvetica Neue"/>
            </a:endParaRPr>
          </a:p>
        </p:txBody>
      </p:sp>
      <p:sp>
        <p:nvSpPr>
          <p:cNvPr id="131" name="Google Shape;131;p20"/>
          <p:cNvSpPr txBox="1"/>
          <p:nvPr/>
        </p:nvSpPr>
        <p:spPr>
          <a:xfrm>
            <a:off x="5577190" y="2299439"/>
            <a:ext cx="995700" cy="3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20"/>
              <a:buFont typeface="Arial"/>
              <a:buNone/>
            </a:pPr>
            <a:r>
              <a:rPr b="1" i="0" lang="en-IN" sz="920" u="none" cap="none" strike="noStrike">
                <a:solidFill>
                  <a:srgbClr val="000000"/>
                </a:solidFill>
                <a:latin typeface="Arial"/>
                <a:ea typeface="Arial"/>
                <a:cs typeface="Arial"/>
                <a:sym typeface="Arial"/>
              </a:rPr>
              <a:t>Channels</a:t>
            </a:r>
            <a:endParaRPr/>
          </a:p>
        </p:txBody>
      </p:sp>
      <p:sp>
        <p:nvSpPr>
          <p:cNvPr id="132" name="Google Shape;132;p20"/>
          <p:cNvSpPr txBox="1"/>
          <p:nvPr/>
        </p:nvSpPr>
        <p:spPr>
          <a:xfrm>
            <a:off x="332237" y="3829983"/>
            <a:ext cx="2461500" cy="23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20"/>
              <a:buFont typeface="Arial"/>
              <a:buNone/>
            </a:pPr>
            <a:r>
              <a:rPr b="1" i="0" lang="en-IN" sz="920" u="none" cap="none" strike="noStrike">
                <a:solidFill>
                  <a:srgbClr val="000000"/>
                </a:solidFill>
                <a:latin typeface="Helvetica Neue"/>
                <a:ea typeface="Helvetica Neue"/>
                <a:cs typeface="Helvetica Neue"/>
                <a:sym typeface="Helvetica Neue"/>
              </a:rPr>
              <a:t>Cost Structure</a:t>
            </a:r>
            <a:endParaRPr b="0" i="0" sz="1400" u="none" cap="none" strike="noStrike">
              <a:solidFill>
                <a:srgbClr val="000000"/>
              </a:solidFill>
              <a:latin typeface="Helvetica Neue"/>
              <a:ea typeface="Helvetica Neue"/>
              <a:cs typeface="Helvetica Neue"/>
              <a:sym typeface="Helvetica Neue"/>
            </a:endParaRPr>
          </a:p>
        </p:txBody>
      </p:sp>
      <p:sp>
        <p:nvSpPr>
          <p:cNvPr id="133" name="Google Shape;133;p20"/>
          <p:cNvSpPr txBox="1"/>
          <p:nvPr/>
        </p:nvSpPr>
        <p:spPr>
          <a:xfrm>
            <a:off x="4752591" y="3836079"/>
            <a:ext cx="1649198" cy="2335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20"/>
              <a:buFont typeface="Arial"/>
              <a:buNone/>
            </a:pPr>
            <a:r>
              <a:rPr b="1" i="0" lang="en-IN" sz="920" u="none" cap="none" strike="noStrike">
                <a:solidFill>
                  <a:srgbClr val="000000"/>
                </a:solidFill>
                <a:latin typeface="Helvetica Neue"/>
                <a:ea typeface="Helvetica Neue"/>
                <a:cs typeface="Helvetica Neue"/>
                <a:sym typeface="Helvetica Neue"/>
              </a:rPr>
              <a:t>Revenue Streams</a:t>
            </a:r>
            <a:endParaRPr b="0" i="0" sz="1400" u="none" cap="none" strike="noStrike">
              <a:solidFill>
                <a:srgbClr val="000000"/>
              </a:solidFill>
              <a:latin typeface="Helvetica Neue"/>
              <a:ea typeface="Helvetica Neue"/>
              <a:cs typeface="Helvetica Neue"/>
              <a:sym typeface="Helvetica Neue"/>
            </a:endParaRPr>
          </a:p>
        </p:txBody>
      </p:sp>
      <p:sp>
        <p:nvSpPr>
          <p:cNvPr id="134" name="Google Shape;134;p20"/>
          <p:cNvSpPr txBox="1"/>
          <p:nvPr/>
        </p:nvSpPr>
        <p:spPr>
          <a:xfrm>
            <a:off x="327132" y="1124726"/>
            <a:ext cx="1548174" cy="3169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35" name="Google Shape;135;p20"/>
          <p:cNvSpPr txBox="1"/>
          <p:nvPr/>
        </p:nvSpPr>
        <p:spPr>
          <a:xfrm>
            <a:off x="409406" y="8420"/>
            <a:ext cx="793449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Helvetica Neue"/>
                <a:ea typeface="Helvetica Neue"/>
                <a:cs typeface="Helvetica Neue"/>
                <a:sym typeface="Helvetica Neue"/>
              </a:rPr>
              <a:t>Business Model Canvas ( All the content of BMC should be in this page itself )</a:t>
            </a:r>
            <a:endParaRPr/>
          </a:p>
        </p:txBody>
      </p:sp>
      <p:sp>
        <p:nvSpPr>
          <p:cNvPr id="136" name="Google Shape;136;p20"/>
          <p:cNvSpPr txBox="1"/>
          <p:nvPr/>
        </p:nvSpPr>
        <p:spPr>
          <a:xfrm>
            <a:off x="344170" y="688340"/>
            <a:ext cx="1386840" cy="16148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Distributers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Seed Companies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Manure Providers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Machinery Suppliers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Transport Agencies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Merchants</a:t>
            </a:r>
            <a:endParaRPr/>
          </a:p>
        </p:txBody>
      </p:sp>
      <p:sp>
        <p:nvSpPr>
          <p:cNvPr id="137" name="Google Shape;137;p20"/>
          <p:cNvSpPr txBox="1"/>
          <p:nvPr/>
        </p:nvSpPr>
        <p:spPr>
          <a:xfrm>
            <a:off x="2033270" y="721995"/>
            <a:ext cx="1420495" cy="1476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Data Collection</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Model and Platform Developement</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Weather Updates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R&amp;D,Promotions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Online Services</a:t>
            </a:r>
            <a:endParaRPr/>
          </a:p>
        </p:txBody>
      </p:sp>
      <p:sp>
        <p:nvSpPr>
          <p:cNvPr id="138" name="Google Shape;138;p20"/>
          <p:cNvSpPr txBox="1"/>
          <p:nvPr/>
        </p:nvSpPr>
        <p:spPr>
          <a:xfrm>
            <a:off x="3695065" y="722630"/>
            <a:ext cx="1537970" cy="2584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Low Price</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Accurate Predictions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Risk Management</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Boost Productivity</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Machinery Assistance</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Transport Assistance</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High Yields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No Brokerage</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Sustainable Growth</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p:txBody>
      </p:sp>
      <p:sp>
        <p:nvSpPr>
          <p:cNvPr id="139" name="Google Shape;139;p20"/>
          <p:cNvSpPr txBox="1"/>
          <p:nvPr/>
        </p:nvSpPr>
        <p:spPr>
          <a:xfrm>
            <a:off x="5537835" y="739140"/>
            <a:ext cx="1605280" cy="1476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Easy Access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Personalized Support</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Regular Updates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Weather Alerts &amp; Market updates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Feedback &amp; Farming Tips</a:t>
            </a:r>
            <a:endParaRPr/>
          </a:p>
        </p:txBody>
      </p:sp>
      <p:sp>
        <p:nvSpPr>
          <p:cNvPr id="140" name="Google Shape;140;p20"/>
          <p:cNvSpPr txBox="1"/>
          <p:nvPr/>
        </p:nvSpPr>
        <p:spPr>
          <a:xfrm>
            <a:off x="7403465" y="763905"/>
            <a:ext cx="1420495" cy="16148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Small Farmers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Agri-Businesses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Cooperatives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Logistics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Distributors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Providers</a:t>
            </a:r>
            <a:endParaRPr/>
          </a:p>
        </p:txBody>
      </p:sp>
      <p:sp>
        <p:nvSpPr>
          <p:cNvPr id="141" name="Google Shape;141;p20"/>
          <p:cNvSpPr txBox="1"/>
          <p:nvPr/>
        </p:nvSpPr>
        <p:spPr>
          <a:xfrm>
            <a:off x="2033270" y="2537460"/>
            <a:ext cx="1437005" cy="11988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Datasets &amp; Algorithms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Front-end &amp; Back-end</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R&amp;D and Partners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Communities &amp; mobile/Web App</a:t>
            </a:r>
            <a:endParaRPr/>
          </a:p>
        </p:txBody>
      </p:sp>
      <p:sp>
        <p:nvSpPr>
          <p:cNvPr id="142" name="Google Shape;142;p20"/>
          <p:cNvSpPr txBox="1"/>
          <p:nvPr/>
        </p:nvSpPr>
        <p:spPr>
          <a:xfrm>
            <a:off x="360680" y="4091940"/>
            <a:ext cx="4025900" cy="9220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R&amp;D Costs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Hardware &amp; Developement Costs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Marketing &amp; Partnership Costs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p:txBody>
      </p:sp>
      <p:sp>
        <p:nvSpPr>
          <p:cNvPr id="143" name="Google Shape;143;p20"/>
          <p:cNvSpPr txBox="1"/>
          <p:nvPr/>
        </p:nvSpPr>
        <p:spPr>
          <a:xfrm>
            <a:off x="2529205" y="4430395"/>
            <a:ext cx="1638935" cy="206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Travel Expenses</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p:txBody>
      </p:sp>
      <p:sp>
        <p:nvSpPr>
          <p:cNvPr id="144" name="Google Shape;144;p20"/>
          <p:cNvSpPr txBox="1"/>
          <p:nvPr/>
        </p:nvSpPr>
        <p:spPr>
          <a:xfrm>
            <a:off x="4722495" y="4150995"/>
            <a:ext cx="3916680" cy="7835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Subscription</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Premimum Services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Collaboration</a:t>
            </a:r>
            <a:endParaRPr/>
          </a:p>
        </p:txBody>
      </p:sp>
      <p:sp>
        <p:nvSpPr>
          <p:cNvPr id="145" name="Google Shape;145;p20"/>
          <p:cNvSpPr txBox="1"/>
          <p:nvPr/>
        </p:nvSpPr>
        <p:spPr>
          <a:xfrm>
            <a:off x="6130925" y="4050030"/>
            <a:ext cx="2677160" cy="88455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6" name="Google Shape;146;p20"/>
          <p:cNvSpPr txBox="1"/>
          <p:nvPr/>
        </p:nvSpPr>
        <p:spPr>
          <a:xfrm>
            <a:off x="6008370" y="4075430"/>
            <a:ext cx="2748280" cy="6451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   Training</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Advertisements</a:t>
            </a:r>
            <a:endParaRPr b="0" i="0" sz="900" u="none" cap="none" strike="noStrike">
              <a:solidFill>
                <a:srgbClr val="000000"/>
              </a:solidFill>
              <a:latin typeface="Arial"/>
              <a:ea typeface="Arial"/>
              <a:cs typeface="Arial"/>
              <a:sym typeface="Arial"/>
            </a:endParaRPr>
          </a:p>
        </p:txBody>
      </p:sp>
      <p:sp>
        <p:nvSpPr>
          <p:cNvPr id="147" name="Google Shape;147;p20"/>
          <p:cNvSpPr txBox="1"/>
          <p:nvPr/>
        </p:nvSpPr>
        <p:spPr>
          <a:xfrm>
            <a:off x="5521325" y="2579370"/>
            <a:ext cx="1613535" cy="1337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Social Media </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Digital Marketing</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Campaigns &amp; Talks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900" u="none" cap="none" strike="noStrike">
                <a:solidFill>
                  <a:srgbClr val="000000"/>
                </a:solidFill>
                <a:latin typeface="Arial"/>
                <a:ea typeface="Arial"/>
                <a:cs typeface="Arial"/>
                <a:sym typeface="Arial"/>
              </a:rPr>
              <a:t>Conferences &amp; Communications</a:t>
            </a:r>
            <a:endParaRPr/>
          </a:p>
          <a:p>
            <a:pPr indent="0" lvl="0" marL="0" marR="0" rtl="0" algn="l">
              <a:lnSpc>
                <a:spcPct val="100000"/>
              </a:lnSpc>
              <a:spcBef>
                <a:spcPts val="0"/>
              </a:spcBef>
              <a:spcAft>
                <a:spcPts val="0"/>
              </a:spcAft>
              <a:buNone/>
            </a:pPr>
            <a:r>
              <a:t/>
            </a:r>
            <a:endParaRPr b="1" i="0" sz="9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