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8"/>
  </p:notesMasterIdLst>
  <p:handoutMasterIdLst>
    <p:handoutMasterId r:id="rId19"/>
  </p:handoutMasterIdLst>
  <p:sldIdLst>
    <p:sldId id="295" r:id="rId2"/>
    <p:sldId id="296" r:id="rId3"/>
    <p:sldId id="273" r:id="rId4"/>
    <p:sldId id="297" r:id="rId5"/>
    <p:sldId id="298" r:id="rId6"/>
    <p:sldId id="333" r:id="rId7"/>
    <p:sldId id="301" r:id="rId8"/>
    <p:sldId id="302" r:id="rId9"/>
    <p:sldId id="303" r:id="rId10"/>
    <p:sldId id="304" r:id="rId11"/>
    <p:sldId id="281" r:id="rId12"/>
    <p:sldId id="331" r:id="rId13"/>
    <p:sldId id="306" r:id="rId14"/>
    <p:sldId id="305" r:id="rId15"/>
    <p:sldId id="284" r:id="rId16"/>
    <p:sldId id="31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vd" initials="a" lastIdx="78" clrIdx="0"/>
  <p:cmAuthor id="1" name="ajscheff" initials="a" lastIdx="0" clrIdx="1"/>
  <p:cmAuthor id="2" name="Andy van Dam" initials="AvD" lastIdx="17" clrIdx="2"/>
  <p:cmAuthor id="3" name="Andy van Dam" initials="avd" lastIdx="36" clrIdx="3"/>
  <p:cmAuthor id="4" name="Brandon Montell" initials=""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3772" autoAdjust="0"/>
    <p:restoredTop sz="99317" autoAdjust="0"/>
  </p:normalViewPr>
  <p:slideViewPr>
    <p:cSldViewPr snapToGrid="0">
      <p:cViewPr>
        <p:scale>
          <a:sx n="100" d="100"/>
          <a:sy n="100" d="100"/>
        </p:scale>
        <p:origin x="-1140"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0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AE650C-511D-4228-8FB9-927639A32E11}" type="datetimeFigureOut">
              <a:rPr lang="en-US" smtClean="0"/>
              <a:t>12/11/2014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BF8F3-AF61-455C-B215-7666D262649F}" type="slidenum">
              <a:rPr lang="en-US" smtClean="0"/>
              <a:t>‹nº›</a:t>
            </a:fld>
            <a:endParaRPr lang="en-US"/>
          </a:p>
        </p:txBody>
      </p:sp>
    </p:spTree>
    <p:extLst>
      <p:ext uri="{BB962C8B-B14F-4D97-AF65-F5344CB8AC3E}">
        <p14:creationId xmlns:p14="http://schemas.microsoft.com/office/powerpoint/2010/main" val="3512123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8833F-B719-416D-BA20-C01B5E5FFC94}" type="datetimeFigureOut">
              <a:rPr lang="en-US" smtClean="0"/>
              <a:pPr/>
              <a:t>12/11/2014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71143-D4C4-4C0C-8BE1-F1DB23389C83}" type="slidenum">
              <a:rPr lang="en-US" smtClean="0"/>
              <a:pPr/>
              <a:t>‹nº›</a:t>
            </a:fld>
            <a:endParaRPr lang="en-US"/>
          </a:p>
        </p:txBody>
      </p:sp>
    </p:spTree>
    <p:extLst>
      <p:ext uri="{BB962C8B-B14F-4D97-AF65-F5344CB8AC3E}">
        <p14:creationId xmlns:p14="http://schemas.microsoft.com/office/powerpoint/2010/main" val="23264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1</a:t>
            </a:fld>
            <a:endParaRPr lang="en-US"/>
          </a:p>
        </p:txBody>
      </p:sp>
    </p:spTree>
    <p:extLst>
      <p:ext uri="{BB962C8B-B14F-4D97-AF65-F5344CB8AC3E}">
        <p14:creationId xmlns:p14="http://schemas.microsoft.com/office/powerpoint/2010/main" val="278410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2</a:t>
            </a:fld>
            <a:endParaRPr lang="en-US"/>
          </a:p>
        </p:txBody>
      </p:sp>
    </p:spTree>
    <p:extLst>
      <p:ext uri="{BB962C8B-B14F-4D97-AF65-F5344CB8AC3E}">
        <p14:creationId xmlns:p14="http://schemas.microsoft.com/office/powerpoint/2010/main" val="2093216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3</a:t>
            </a:fld>
            <a:endParaRPr lang="en-US"/>
          </a:p>
        </p:txBody>
      </p:sp>
    </p:spTree>
    <p:extLst>
      <p:ext uri="{BB962C8B-B14F-4D97-AF65-F5344CB8AC3E}">
        <p14:creationId xmlns:p14="http://schemas.microsoft.com/office/powerpoint/2010/main" val="391858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11</a:t>
            </a:fld>
            <a:endParaRPr lang="en-US"/>
          </a:p>
        </p:txBody>
      </p:sp>
    </p:spTree>
    <p:extLst>
      <p:ext uri="{BB962C8B-B14F-4D97-AF65-F5344CB8AC3E}">
        <p14:creationId xmlns:p14="http://schemas.microsoft.com/office/powerpoint/2010/main" val="357674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15</a:t>
            </a:fld>
            <a:endParaRPr lang="en-US"/>
          </a:p>
        </p:txBody>
      </p:sp>
    </p:spTree>
    <p:extLst>
      <p:ext uri="{BB962C8B-B14F-4D97-AF65-F5344CB8AC3E}">
        <p14:creationId xmlns:p14="http://schemas.microsoft.com/office/powerpoint/2010/main" val="358131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3" name="Rectangle 32"/>
          <p:cNvSpPr/>
          <p:nvPr/>
        </p:nvSpPr>
        <p:spPr>
          <a:xfrm>
            <a:off x="457200" y="3786188"/>
            <a:ext cx="8242300" cy="514350"/>
          </a:xfrm>
          <a:prstGeom prst="rect">
            <a:avLst/>
          </a:prstGeom>
          <a:solidFill>
            <a:schemeClr val="bg1">
              <a:alpha val="50000"/>
            </a:schemeClr>
          </a:solid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1" name="Rectangle 20"/>
          <p:cNvSpPr/>
          <p:nvPr/>
        </p:nvSpPr>
        <p:spPr>
          <a:xfrm>
            <a:off x="457200" y="2736056"/>
            <a:ext cx="8229600" cy="960120"/>
          </a:xfrm>
          <a:prstGeom prst="rect">
            <a:avLst/>
          </a:prstGeom>
          <a:solidFill>
            <a:schemeClr val="bg1">
              <a:alpha val="50000"/>
            </a:schemeClr>
          </a:solid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8" name="Title 7"/>
          <p:cNvSpPr>
            <a:spLocks noGrp="1"/>
          </p:cNvSpPr>
          <p:nvPr>
            <p:ph type="ctrTitle"/>
          </p:nvPr>
        </p:nvSpPr>
        <p:spPr>
          <a:xfrm>
            <a:off x="685800" y="2736056"/>
            <a:ext cx="8001000" cy="960120"/>
          </a:xfrm>
          <a:prstGeom prst="rect">
            <a:avLst/>
          </a:prstGeom>
        </p:spPr>
        <p:txBody>
          <a:bodyPr anchor="t" anchorCtr="0"/>
          <a:lstStyle>
            <a:lvl1pPr algn="r">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685800" y="3786188"/>
            <a:ext cx="8001001" cy="514350"/>
          </a:xfrm>
        </p:spPr>
        <p:txBody>
          <a:bodyPr/>
          <a:lstStyle>
            <a:lvl1pPr marL="0" indent="0" algn="r">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2" name="Rectangle 21"/>
          <p:cNvSpPr/>
          <p:nvPr/>
        </p:nvSpPr>
        <p:spPr>
          <a:xfrm>
            <a:off x="457200"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32" name="Rectangle 31"/>
          <p:cNvSpPr/>
          <p:nvPr/>
        </p:nvSpPr>
        <p:spPr>
          <a:xfrm>
            <a:off x="4572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 name="Rectangle 1"/>
          <p:cNvSpPr/>
          <p:nvPr/>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20"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b="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2" name="Rectangle 11"/>
          <p:cNvSpPr/>
          <p:nvPr userDrawn="1"/>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raight Connector 12"/>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p>
          <a:p>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9" name="Straight Connector 8"/>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a:prstGeom prst="rect">
            <a:avLst/>
          </a:prstGeom>
        </p:spPr>
        <p:txBody>
          <a:bodyPr/>
          <a:lstStyle/>
          <a:p>
            <a:endParaRPr lang="en-US"/>
          </a:p>
        </p:txBody>
      </p:sp>
      <p:sp>
        <p:nvSpPr>
          <p:cNvPr id="5" name="Footer Placeholder 4"/>
          <p:cNvSpPr>
            <a:spLocks noGrp="1"/>
          </p:cNvSpPr>
          <p:nvPr>
            <p:ph type="ftr" sz="quarter" idx="11"/>
          </p:nvPr>
        </p:nvSpPr>
        <p:spPr>
          <a:xfrm>
            <a:off x="2898648" y="4766310"/>
            <a:ext cx="3474720" cy="274320"/>
          </a:xfrm>
          <a:prstGeom prst="rect">
            <a:avLst/>
          </a:prstGeom>
        </p:spPr>
        <p:txBody>
          <a:bodyPr/>
          <a:lstStyle/>
          <a:p>
            <a:r>
              <a:rPr lang="en-US" smtClean="0"/>
              <a:t>Andries van Dam</a:t>
            </a:r>
            <a:endParaRPr lang="en-US"/>
          </a:p>
        </p:txBody>
      </p:sp>
      <p:sp>
        <p:nvSpPr>
          <p:cNvPr id="6" name="Slide Number Placeholder 5"/>
          <p:cNvSpPr>
            <a:spLocks noGrp="1"/>
          </p:cNvSpPr>
          <p:nvPr>
            <p:ph type="sldNum" sz="quarter" idx="12"/>
          </p:nvPr>
        </p:nvSpPr>
        <p:spPr>
          <a:xfrm>
            <a:off x="1069848" y="4766310"/>
            <a:ext cx="1520952" cy="274320"/>
          </a:xfrm>
          <a:prstGeom prst="rect">
            <a:avLst/>
          </a:prstGeom>
        </p:spPr>
        <p:txBody>
          <a:bodyPr/>
          <a:lstStyle/>
          <a:p>
            <a:fld id="{8B09B1D7-08F4-4981-B496-0018F6D397C3}" type="slidenum">
              <a:rPr lang="en-US" smtClean="0"/>
              <a:pPr/>
              <a:t>‹nº›</a:t>
            </a:fld>
            <a:endParaRPr 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4"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8" name="Content Placeholder 7"/>
          <p:cNvSpPr>
            <a:spLocks noGrp="1"/>
          </p:cNvSpPr>
          <p:nvPr>
            <p:ph sz="quarter" idx="1"/>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6" name="Straight Connector 15"/>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lide Number Placeholder 6"/>
          <p:cNvSpPr>
            <a:spLocks noGrp="1"/>
          </p:cNvSpPr>
          <p:nvPr>
            <p:ph type="sldNum" sz="quarter" idx="11"/>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2" name="Content Placeholder 7"/>
          <p:cNvSpPr>
            <a:spLocks noGrp="1"/>
          </p:cNvSpPr>
          <p:nvPr>
            <p:ph sz="quarter" idx="12"/>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1" name="Straight Connector 10"/>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r>
              <a:rPr lang="en-US" dirty="0" smtClean="0"/>
              <a:t>11/11/2014</a:t>
            </a:r>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4" name="Rectangle 13"/>
          <p:cNvSpPr/>
          <p:nvPr userDrawn="1"/>
        </p:nvSpPr>
        <p:spPr>
          <a:xfrm>
            <a:off x="457200" y="4800600"/>
            <a:ext cx="160020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rPr>
              <a:t>Andries van Dam</a:t>
            </a:r>
            <a:r>
              <a:rPr lang="en-US" sz="1400" b="0" kern="1200" baseline="30000" dirty="0" smtClean="0">
                <a:solidFill>
                  <a:schemeClr val="tx1">
                    <a:lumMod val="50000"/>
                    <a:lumOff val="50000"/>
                  </a:schemeClr>
                </a:solidFill>
                <a:latin typeface="+mn-lt"/>
                <a:ea typeface="+mn-ea"/>
                <a:cs typeface="+mn-cs"/>
              </a:rPr>
              <a:t>©</a:t>
            </a:r>
          </a:p>
        </p:txBody>
      </p:sp>
      <p:sp>
        <p:nvSpPr>
          <p:cNvPr id="6" name="Straight Connector 5"/>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914401"/>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nvPr>
        </p:nvSpPr>
        <p:spPr>
          <a:xfrm>
            <a:off x="457200" y="4800600"/>
            <a:ext cx="6934200" cy="240983"/>
          </a:xfrm>
          <a:prstGeom prst="rect">
            <a:avLst/>
          </a:prstGeom>
          <a:noFill/>
        </p:spPr>
        <p:txBody>
          <a:bodyPr/>
          <a:lstStyle>
            <a:lvl1pPr algn="l">
              <a:defRPr sz="1400">
                <a:solidFill>
                  <a:schemeClr val="tx1">
                    <a:lumMod val="50000"/>
                    <a:lumOff val="50000"/>
                  </a:schemeClr>
                </a:solidFill>
              </a:defRPr>
            </a:lvl1pPr>
          </a:lstStyle>
          <a:p>
            <a:r>
              <a:rPr lang="en-US" dirty="0" err="1" smtClean="0"/>
              <a:t>Andries</a:t>
            </a:r>
            <a:r>
              <a:rPr lang="en-US" dirty="0" smtClean="0"/>
              <a:t> van Dam</a:t>
            </a:r>
            <a:r>
              <a:rPr lang="en-US" baseline="30000" dirty="0" smtClean="0"/>
              <a:t>©</a:t>
            </a:r>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876800" y="4764881"/>
            <a:ext cx="1066800" cy="274320"/>
          </a:xfrm>
          <a:prstGeom prst="rect">
            <a:avLst/>
          </a:prstGeom>
        </p:spPr>
        <p:txBody>
          <a:bodyPr/>
          <a:lstStyle/>
          <a:p>
            <a:endParaRPr lang="en-US"/>
          </a:p>
        </p:txBody>
      </p:sp>
      <p:sp>
        <p:nvSpPr>
          <p:cNvPr id="6" name="Footer Placeholder 5"/>
          <p:cNvSpPr>
            <a:spLocks noGrp="1"/>
          </p:cNvSpPr>
          <p:nvPr>
            <p:ph type="ftr" sz="quarter" idx="11"/>
          </p:nvPr>
        </p:nvSpPr>
        <p:spPr>
          <a:xfrm>
            <a:off x="457200" y="4767263"/>
            <a:ext cx="5410200" cy="274320"/>
          </a:xfrm>
          <a:prstGeom prst="rect">
            <a:avLst/>
          </a:prstGeom>
        </p:spPr>
        <p:txBody>
          <a:bodyPr/>
          <a:lstStyle/>
          <a:p>
            <a:r>
              <a:rPr lang="en-US" dirty="0" err="1" smtClean="0"/>
              <a:t>Andries</a:t>
            </a:r>
            <a:r>
              <a:rPr lang="en-US" dirty="0" smtClean="0"/>
              <a:t> van Dam</a:t>
            </a:r>
            <a:r>
              <a:rPr lang="en-US" baseline="30000" dirty="0" smtClean="0">
                <a:solidFill>
                  <a:schemeClr val="tx1">
                    <a:lumMod val="50000"/>
                    <a:lumOff val="50000"/>
                  </a:schemeClr>
                </a:solidFill>
              </a:rPr>
              <a:t>©</a:t>
            </a:r>
          </a:p>
        </p:txBody>
      </p:sp>
      <p:sp>
        <p:nvSpPr>
          <p:cNvPr id="7" name="Slide Number Placeholder 6"/>
          <p:cNvSpPr>
            <a:spLocks noGrp="1"/>
          </p:cNvSpPr>
          <p:nvPr>
            <p:ph type="sldNum" sz="quarter" idx="12"/>
          </p:nvPr>
        </p:nvSpPr>
        <p:spPr>
          <a:xfrm>
            <a:off x="5943600" y="4764881"/>
            <a:ext cx="2743200" cy="274320"/>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8B09B1D7-08F4-4981-B496-0018F6D397C3}" type="slidenum">
              <a:rPr lang="en-US" smtClean="0"/>
              <a:pPr/>
              <a:t>‹nº›</a:t>
            </a:fld>
            <a:r>
              <a:rPr lang="en-US" dirty="0" smtClean="0"/>
              <a:t> of 37</a:t>
            </a:r>
          </a:p>
          <a:p>
            <a:endParaRPr lang="en-US" dirty="0"/>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ooter Placeholder 5"/>
          <p:cNvSpPr txBox="1">
            <a:spLocks/>
          </p:cNvSpPr>
          <p:nvPr userDrawn="1"/>
        </p:nvSpPr>
        <p:spPr>
          <a:xfrm>
            <a:off x="2286000" y="4800084"/>
            <a:ext cx="5105400" cy="240983"/>
          </a:xfrm>
          <a:prstGeom prst="rect">
            <a:avLst/>
          </a:prstGeom>
          <a:noFill/>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11/11/2014</a:t>
            </a:r>
            <a:endParaRPr lang="en-US" dirty="0"/>
          </a:p>
        </p:txBody>
      </p:sp>
      <p:sp>
        <p:nvSpPr>
          <p:cNvPr id="13" name="Text Placeholder 12"/>
          <p:cNvSpPr>
            <a:spLocks noGrp="1"/>
          </p:cNvSpPr>
          <p:nvPr>
            <p:ph type="body" idx="1"/>
          </p:nvPr>
        </p:nvSpPr>
        <p:spPr>
          <a:xfrm>
            <a:off x="457200" y="1028700"/>
            <a:ext cx="8229600" cy="36576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1" name="Footer Placeholder 2"/>
          <p:cNvSpPr txBox="1">
            <a:spLocks/>
          </p:cNvSpPr>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1" kern="1000" spc="100" dirty="0" smtClean="0">
                <a:solidFill>
                  <a:schemeClr val="tx1">
                    <a:lumMod val="50000"/>
                    <a:lumOff val="50000"/>
                  </a:schemeClr>
                </a:solidFill>
                <a:latin typeface="Segoe UI" pitchFamily="34" charset="0"/>
                <a:cs typeface="Segoe UI" pitchFamily="34" charset="0"/>
              </a:rPr>
              <a:t>cs123 	</a:t>
            </a:r>
            <a:r>
              <a:rPr lang="en-US" kern="1000" spc="100" dirty="0" smtClean="0">
                <a:solidFill>
                  <a:schemeClr val="tx1">
                    <a:lumMod val="50000"/>
                    <a:lumOff val="50000"/>
                  </a:schemeClr>
                </a:solidFill>
                <a:latin typeface="Segoe UI" pitchFamily="34" charset="0"/>
                <a:cs typeface="Segoe UI" pitchFamily="34" charset="0"/>
              </a:rPr>
              <a:t>INTRODUCTION</a:t>
            </a:r>
            <a:r>
              <a:rPr lang="en-US" kern="1000" spc="100" baseline="0" dirty="0" smtClean="0">
                <a:solidFill>
                  <a:schemeClr val="tx1">
                    <a:lumMod val="50000"/>
                    <a:lumOff val="50000"/>
                  </a:schemeClr>
                </a:solidFill>
                <a:latin typeface="Segoe UI" pitchFamily="34" charset="0"/>
                <a:cs typeface="Segoe UI" pitchFamily="34" charset="0"/>
              </a:rPr>
              <a:t> TO COMPUTER GRAPHICS</a:t>
            </a:r>
            <a:endParaRPr lang="en-US" kern="1000" spc="100" dirty="0">
              <a:solidFill>
                <a:schemeClr val="tx1">
                  <a:lumMod val="50000"/>
                  <a:lumOff val="50000"/>
                </a:schemeClr>
              </a:solidFill>
              <a:latin typeface="Segoe UI" pitchFamily="34" charset="0"/>
              <a:cs typeface="Segoe UI" pitchFamily="34" charset="0"/>
            </a:endParaRPr>
          </a:p>
        </p:txBody>
      </p:sp>
      <p:sp>
        <p:nvSpPr>
          <p:cNvPr id="4" name="Rectangle 3"/>
          <p:cNvSpPr/>
          <p:nvPr/>
        </p:nvSpPr>
        <p:spPr>
          <a:xfrm>
            <a:off x="457200" y="4800600"/>
            <a:ext cx="175260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rPr>
              <a:t>Andries van Dam</a:t>
            </a:r>
            <a:r>
              <a:rPr lang="en-US" sz="1400" b="0" kern="1200" baseline="30000" dirty="0" smtClean="0">
                <a:solidFill>
                  <a:schemeClr val="tx1">
                    <a:lumMod val="50000"/>
                    <a:lumOff val="50000"/>
                  </a:schemeClr>
                </a:solidFill>
                <a:latin typeface="+mn-lt"/>
                <a:ea typeface="+mn-ea"/>
                <a:cs typeface="+mn-cs"/>
              </a:rPr>
              <a:t>©</a:t>
            </a:r>
          </a:p>
        </p:txBody>
      </p:sp>
      <p:sp>
        <p:nvSpPr>
          <p:cNvPr id="16" name="Title Placeholder 15"/>
          <p:cNvSpPr>
            <a:spLocks noGrp="1"/>
          </p:cNvSpPr>
          <p:nvPr>
            <p:ph type="title"/>
          </p:nvPr>
        </p:nvSpPr>
        <p:spPr>
          <a:xfrm>
            <a:off x="457200" y="514350"/>
            <a:ext cx="8229600" cy="45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 name="TextBox 1"/>
          <p:cNvSpPr txBox="1"/>
          <p:nvPr userDrawn="1"/>
        </p:nvSpPr>
        <p:spPr>
          <a:xfrm>
            <a:off x="7620000" y="4793906"/>
            <a:ext cx="1066800" cy="307777"/>
          </a:xfrm>
          <a:prstGeom prst="rect">
            <a:avLst/>
          </a:prstGeom>
          <a:noFill/>
        </p:spPr>
        <p:txBody>
          <a:bodyPr wrap="square" rtlCol="0">
            <a:spAutoFit/>
          </a:bodyPr>
          <a:lstStyle/>
          <a:p>
            <a:pPr algn="r"/>
            <a:fld id="{37931B2A-F3B5-4D6F-ADFA-A5767EB45BD9}" type="slidenum">
              <a:rPr lang="en-US" sz="1400" smtClean="0"/>
              <a:pPr algn="r"/>
              <a:t>‹nº›</a:t>
            </a:fld>
            <a:r>
              <a:rPr lang="en-US" sz="1400" dirty="0" smtClean="0"/>
              <a:t> of 34</a:t>
            </a:r>
            <a:endParaRPr lang="en-US" sz="1400"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Lst>
  <p:timing>
    <p:tnLst>
      <p:par>
        <p:cTn id="1" dur="indefinite" restart="never" nodeType="tmRoot"/>
      </p:par>
    </p:tnLst>
  </p:timing>
  <p:hf hd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cs.wpi.edu/~matt/courses/cs563/talks/shadow/shadow.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cse.csusb.edu/tong/courses/cs520/notes/texture.php" TargetMode="Externa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en.wikipedia.org/wiki/Displacement_mapping" TargetMode="External"/><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support.solidangle.com/display/AFMUG/Displacement" TargetMode="External"/><Relationship Id="rId4" Type="http://schemas.openxmlformats.org/officeDocument/2006/relationships/hyperlink" Target="http://www.nvidia.com/object/tessellation.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tencil_buff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ozone3d.net/tutorials/images/stencil_shadow_volumes/shadow_volume.jpg" TargetMode="External"/><Relationship Id="rId4" Type="http://schemas.openxmlformats.org/officeDocument/2006/relationships/hyperlink" Target="http://arxiv.org/ftp/cs/papers/0301/0301002.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developer.download.nvidia.com/SDK/10.5/opengl/src/cascaded_shadow_maps/doc/cascaded_shadow_maps.pdf" TargetMode="External"/><Relationship Id="rId7" Type="http://schemas.openxmlformats.org/officeDocument/2006/relationships/hyperlink" Target="http://www-sop.inria.fr/reves/Marc.Stamminger/psm/" TargetMode="External"/><Relationship Id="rId2" Type="http://schemas.openxmlformats.org/officeDocument/2006/relationships/hyperlink" Target="http://http.developer.nvidia.com/GPUGems/gpugems_ch11.html" TargetMode="External"/><Relationship Id="rId1" Type="http://schemas.openxmlformats.org/officeDocument/2006/relationships/slideLayout" Target="../slideLayouts/slideLayout2.xml"/><Relationship Id="rId6" Type="http://schemas.openxmlformats.org/officeDocument/2006/relationships/hyperlink" Target="http://http.developer.nvidia.com/GPUGems3/gpugems3_ch08.html" TargetMode="External"/><Relationship Id="rId5" Type="http://schemas.openxmlformats.org/officeDocument/2006/relationships/image" Target="../media/image7.png"/><Relationship Id="rId4" Type="http://schemas.openxmlformats.org/officeDocument/2006/relationships/hyperlink" Target="http://www.punkuser.net/vs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5791200" cy="3600450"/>
          </a:xfrm>
        </p:spPr>
        <p:txBody>
          <a:bodyPr>
            <a:normAutofit lnSpcReduction="10000"/>
          </a:bodyPr>
          <a:lstStyle/>
          <a:p>
            <a:r>
              <a:rPr lang="en-US" dirty="0" smtClean="0"/>
              <a:t>Render each object twice</a:t>
            </a:r>
          </a:p>
          <a:p>
            <a:pPr lvl="1"/>
            <a:r>
              <a:rPr lang="en-US" dirty="0" smtClean="0"/>
              <a:t>First pass: render normally</a:t>
            </a:r>
          </a:p>
          <a:p>
            <a:pPr lvl="1"/>
            <a:r>
              <a:rPr lang="en-US" dirty="0" smtClean="0"/>
              <a:t>Second pass: use transformations to project object onto ground plane, render completely black</a:t>
            </a:r>
          </a:p>
          <a:p>
            <a:r>
              <a:rPr lang="en-US" dirty="0" smtClean="0"/>
              <a:t>Pros: Easy, can be convincing. Eye more sensitive to presence of shadow than shadow’s exact shape</a:t>
            </a:r>
          </a:p>
          <a:p>
            <a:r>
              <a:rPr lang="en-US" dirty="0" smtClean="0"/>
              <a:t>Cons: Becomes complex computational geometry problem in anything but simplest case</a:t>
            </a:r>
          </a:p>
          <a:p>
            <a:pPr lvl="1"/>
            <a:r>
              <a:rPr lang="en-US" dirty="0" smtClean="0"/>
              <a:t>Easy: projecting onto flat, infinite ground plane</a:t>
            </a:r>
          </a:p>
          <a:p>
            <a:pPr lvl="1"/>
            <a:r>
              <a:rPr lang="en-US" dirty="0" smtClean="0"/>
              <a:t>How to implement for projection on stairs? Rolling hills?</a:t>
            </a:r>
            <a:endParaRPr lang="en-US" dirty="0"/>
          </a:p>
          <a:p>
            <a:pPr lvl="1"/>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(1/5) – Simplest Hack</a:t>
            </a:r>
            <a:endParaRPr lang="en-US" dirty="0"/>
          </a:p>
        </p:txBody>
      </p:sp>
      <p:sp>
        <p:nvSpPr>
          <p:cNvPr id="7" name="TextBox 6"/>
          <p:cNvSpPr txBox="1"/>
          <p:nvPr/>
        </p:nvSpPr>
        <p:spPr>
          <a:xfrm>
            <a:off x="6327687" y="3852051"/>
            <a:ext cx="2519363" cy="400110"/>
          </a:xfrm>
          <a:prstGeom prst="rect">
            <a:avLst/>
          </a:prstGeom>
          <a:noFill/>
        </p:spPr>
        <p:txBody>
          <a:bodyPr wrap="square" rtlCol="0">
            <a:spAutoFit/>
          </a:bodyPr>
          <a:lstStyle/>
          <a:p>
            <a:pPr algn="ctr"/>
            <a:r>
              <a:rPr lang="en-US" sz="1000" dirty="0">
                <a:hlinkClick r:id="rId3"/>
              </a:rPr>
              <a:t>http://web.cs.wpi.edu/~matt/courses/cs563/talks/shadow/shadow.html</a:t>
            </a:r>
            <a:endParaRPr lang="en-US" sz="1000" b="1" dirty="0"/>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698" y="228660"/>
            <a:ext cx="251936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697" y="2038350"/>
            <a:ext cx="251936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819793"/>
      </p:ext>
    </p:extLst>
  </p:cSld>
  <p:clrMapOvr>
    <a:masterClrMapping/>
  </p:clrMapOvr>
  <mc:AlternateContent xmlns:mc="http://schemas.openxmlformats.org/markup-compatibility/2006">
    <mc:Choice xmlns:p14="http://schemas.microsoft.com/office/powerpoint/2010/main" Requires="p14">
      <p:transition spd="slow" p14:dur="2000" advTm="2093"/>
    </mc:Choice>
    <mc:Fallback>
      <p:transition spd="slow" advTm="2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Normal Mapping</a:t>
            </a:r>
            <a:endParaRPr lang="en-US" dirty="0"/>
          </a:p>
        </p:txBody>
      </p:sp>
      <p:grpSp>
        <p:nvGrpSpPr>
          <p:cNvPr id="9" name="Group 12"/>
          <p:cNvGrpSpPr>
            <a:grpSpLocks/>
          </p:cNvGrpSpPr>
          <p:nvPr/>
        </p:nvGrpSpPr>
        <p:grpSpPr bwMode="auto">
          <a:xfrm>
            <a:off x="6689106" y="2996241"/>
            <a:ext cx="2196711" cy="1638569"/>
            <a:chOff x="3216" y="4011"/>
            <a:chExt cx="1680" cy="1811"/>
          </a:xfrm>
        </p:grpSpPr>
        <p:pic>
          <p:nvPicPr>
            <p:cNvPr id="10" name="Picture 2" descr="C:\Users\maagnew\Desktop\Careofwww.bitmanagement.com"/>
            <p:cNvPicPr>
              <a:picLocks noChangeAspect="1" noChangeArrowheads="1"/>
            </p:cNvPicPr>
            <p:nvPr/>
          </p:nvPicPr>
          <p:blipFill>
            <a:blip r:embed="rId2" cstate="print"/>
            <a:srcRect/>
            <a:stretch>
              <a:fillRect/>
            </a:stretch>
          </p:blipFill>
          <p:spPr bwMode="auto">
            <a:xfrm>
              <a:off x="3287" y="4011"/>
              <a:ext cx="1539" cy="1539"/>
            </a:xfrm>
            <a:prstGeom prst="rect">
              <a:avLst/>
            </a:prstGeom>
            <a:noFill/>
            <a:ln w="9525">
              <a:noFill/>
              <a:miter lim="800000"/>
              <a:headEnd/>
              <a:tailEnd/>
            </a:ln>
          </p:spPr>
        </p:pic>
        <p:sp>
          <p:nvSpPr>
            <p:cNvPr id="11" name="TextBox 15"/>
            <p:cNvSpPr txBox="1">
              <a:spLocks noChangeArrowheads="1"/>
            </p:cNvSpPr>
            <p:nvPr/>
          </p:nvSpPr>
          <p:spPr bwMode="auto">
            <a:xfrm>
              <a:off x="3216" y="5520"/>
              <a:ext cx="1680" cy="302"/>
            </a:xfrm>
            <a:prstGeom prst="rect">
              <a:avLst/>
            </a:prstGeom>
            <a:noFill/>
            <a:ln w="9525">
              <a:noFill/>
              <a:miter lim="800000"/>
              <a:headEnd/>
              <a:tailEnd/>
            </a:ln>
          </p:spPr>
          <p:txBody>
            <a:bodyPr wrap="square">
              <a:spAutoFit/>
            </a:bodyPr>
            <a:lstStyle/>
            <a:p>
              <a:pPr algn="ctr"/>
              <a:r>
                <a:rPr lang="en-US" sz="1200" dirty="0" smtClean="0"/>
                <a:t>Tangent-space normal map</a:t>
              </a:r>
              <a:endParaRPr lang="en-US" sz="1200" dirty="0"/>
            </a:p>
          </p:txBody>
        </p:sp>
      </p:grpSp>
      <p:sp>
        <p:nvSpPr>
          <p:cNvPr id="13" name="TextBox 12"/>
          <p:cNvSpPr txBox="1"/>
          <p:nvPr/>
        </p:nvSpPr>
        <p:spPr>
          <a:xfrm>
            <a:off x="4114800" y="4781550"/>
            <a:ext cx="3733800" cy="200055"/>
          </a:xfrm>
          <a:prstGeom prst="rect">
            <a:avLst/>
          </a:prstGeom>
          <a:noFill/>
        </p:spPr>
        <p:txBody>
          <a:bodyPr wrap="square" rtlCol="0">
            <a:spAutoFit/>
          </a:bodyPr>
          <a:lstStyle/>
          <a:p>
            <a:r>
              <a:rPr lang="en-US" sz="700" dirty="0"/>
              <a:t>http://www.3dvf.com/forum/3dvf/Blender-2/modelisation-organique-tutoriel-sujet_16_1.</a:t>
            </a:r>
            <a:r>
              <a:rPr lang="en-US" sz="700" dirty="0" smtClean="0"/>
              <a:t>htm</a:t>
            </a:r>
            <a:endParaRPr lang="en-US" sz="700" dirty="0"/>
          </a:p>
        </p:txBody>
      </p:sp>
      <p:sp>
        <p:nvSpPr>
          <p:cNvPr id="3" name="Content Placeholder 2"/>
          <p:cNvSpPr>
            <a:spLocks noGrp="1"/>
          </p:cNvSpPr>
          <p:nvPr>
            <p:ph sz="quarter" idx="1"/>
          </p:nvPr>
        </p:nvSpPr>
        <p:spPr>
          <a:xfrm>
            <a:off x="109989" y="1085850"/>
            <a:ext cx="4184470" cy="3600450"/>
          </a:xfrm>
        </p:spPr>
        <p:txBody>
          <a:bodyPr>
            <a:normAutofit fontScale="85000" lnSpcReduction="20000"/>
          </a:bodyPr>
          <a:lstStyle/>
          <a:p>
            <a:r>
              <a:rPr lang="en-US" dirty="0"/>
              <a:t>Idea: Fill a </a:t>
            </a:r>
            <a:r>
              <a:rPr lang="en-US" dirty="0" smtClean="0"/>
              <a:t>texture map with </a:t>
            </a:r>
            <a:r>
              <a:rPr lang="en-US" dirty="0" err="1"/>
              <a:t>normals</a:t>
            </a:r>
            <a:endParaRPr lang="en-US" dirty="0"/>
          </a:p>
          <a:p>
            <a:pPr lvl="1"/>
            <a:r>
              <a:rPr lang="en-US" dirty="0"/>
              <a:t>Fragment </a:t>
            </a:r>
            <a:r>
              <a:rPr lang="en-US" dirty="0" err="1"/>
              <a:t>shader</a:t>
            </a:r>
            <a:r>
              <a:rPr lang="en-US" dirty="0"/>
              <a:t> samples 2D color texture</a:t>
            </a:r>
          </a:p>
          <a:p>
            <a:pPr lvl="1"/>
            <a:r>
              <a:rPr lang="en-US" dirty="0"/>
              <a:t>Interprets R as </a:t>
            </a:r>
            <a:r>
              <a:rPr lang="en-US" i="1" dirty="0" err="1"/>
              <a:t>N</a:t>
            </a:r>
            <a:r>
              <a:rPr lang="en-US" i="1" baseline="-25000" dirty="0" err="1"/>
              <a:t>x</a:t>
            </a:r>
            <a:r>
              <a:rPr lang="en-US" dirty="0"/>
              <a:t>, G as </a:t>
            </a:r>
            <a:r>
              <a:rPr lang="en-US" i="1" dirty="0" err="1"/>
              <a:t>N</a:t>
            </a:r>
            <a:r>
              <a:rPr lang="en-US" i="1" baseline="-25000" dirty="0" err="1"/>
              <a:t>y</a:t>
            </a:r>
            <a:r>
              <a:rPr lang="en-US" dirty="0"/>
              <a:t>, B</a:t>
            </a:r>
            <a:r>
              <a:rPr lang="en-US" i="1" dirty="0"/>
              <a:t> </a:t>
            </a:r>
            <a:r>
              <a:rPr lang="en-US" dirty="0"/>
              <a:t>as </a:t>
            </a:r>
            <a:r>
              <a:rPr lang="en-US" i="1" dirty="0" err="1"/>
              <a:t>N</a:t>
            </a:r>
            <a:r>
              <a:rPr lang="en-US" i="1" baseline="-25000" dirty="0" err="1"/>
              <a:t>z</a:t>
            </a:r>
            <a:endParaRPr lang="en-US" i="1" baseline="-25000" dirty="0"/>
          </a:p>
          <a:p>
            <a:r>
              <a:rPr lang="en-US" dirty="0" smtClean="0"/>
              <a:t>Easiest to render, hardest to produce</a:t>
            </a:r>
          </a:p>
          <a:p>
            <a:pPr lvl="1"/>
            <a:r>
              <a:rPr lang="en-US" dirty="0" smtClean="0"/>
              <a:t>Usually need specialized modeling tools like </a:t>
            </a:r>
            <a:r>
              <a:rPr lang="en-US" dirty="0" err="1" smtClean="0"/>
              <a:t>Pixologic’s</a:t>
            </a:r>
            <a:r>
              <a:rPr lang="en-US" dirty="0" smtClean="0"/>
              <a:t> </a:t>
            </a:r>
            <a:r>
              <a:rPr lang="en-US" dirty="0" err="1" smtClean="0"/>
              <a:t>Zbrush</a:t>
            </a:r>
            <a:r>
              <a:rPr lang="en-US" dirty="0" smtClean="0"/>
              <a:t>; algorithm on slide 31</a:t>
            </a:r>
          </a:p>
          <a:p>
            <a:r>
              <a:rPr lang="en-US" dirty="0" smtClean="0"/>
              <a:t>Variants</a:t>
            </a:r>
          </a:p>
          <a:p>
            <a:pPr lvl="1"/>
            <a:r>
              <a:rPr lang="en-US" dirty="0" smtClean="0"/>
              <a:t>Object-space: store raw, object-space normal vectors</a:t>
            </a:r>
          </a:p>
          <a:p>
            <a:pPr lvl="1"/>
            <a:r>
              <a:rPr lang="en-US" dirty="0" smtClean="0"/>
              <a:t>Tangent-space: store </a:t>
            </a:r>
            <a:r>
              <a:rPr lang="en-US" dirty="0" err="1" smtClean="0"/>
              <a:t>normals</a:t>
            </a:r>
            <a:r>
              <a:rPr lang="en-US" dirty="0" smtClean="0"/>
              <a:t> in tangent space</a:t>
            </a:r>
          </a:p>
          <a:p>
            <a:pPr lvl="2"/>
            <a:r>
              <a:rPr lang="en-US" dirty="0"/>
              <a:t>Tangent space: UVW system, where W is aligned with the original </a:t>
            </a:r>
            <a:r>
              <a:rPr lang="en-US" dirty="0" smtClean="0"/>
              <a:t>normal</a:t>
            </a:r>
          </a:p>
          <a:p>
            <a:pPr lvl="1"/>
            <a:r>
              <a:rPr lang="en-US" dirty="0" smtClean="0"/>
              <a:t>Have to convert </a:t>
            </a:r>
            <a:r>
              <a:rPr lang="en-US" dirty="0" err="1" smtClean="0"/>
              <a:t>normals</a:t>
            </a:r>
            <a:r>
              <a:rPr lang="en-US" dirty="0" smtClean="0"/>
              <a:t> to world space to do lighting calculation</a:t>
            </a:r>
            <a:endParaRPr lang="en-US" dirty="0"/>
          </a:p>
          <a:p>
            <a:pPr lvl="2"/>
            <a:endParaRPr lang="en-US" dirty="0" smtClean="0"/>
          </a:p>
        </p:txBody>
      </p:sp>
      <p:grpSp>
        <p:nvGrpSpPr>
          <p:cNvPr id="12" name="Group 11"/>
          <p:cNvGrpSpPr/>
          <p:nvPr/>
        </p:nvGrpSpPr>
        <p:grpSpPr>
          <a:xfrm>
            <a:off x="4280964" y="2795579"/>
            <a:ext cx="2535091" cy="1890172"/>
            <a:chOff x="3734783" y="3101569"/>
            <a:chExt cx="2318216" cy="1611906"/>
          </a:xfrm>
        </p:grpSpPr>
        <p:pic>
          <p:nvPicPr>
            <p:cNvPr id="14" name="Picture 13"/>
            <p:cNvPicPr>
              <a:picLocks noChangeAspect="1"/>
            </p:cNvPicPr>
            <p:nvPr/>
          </p:nvPicPr>
          <p:blipFill>
            <a:blip r:embed="rId3"/>
            <a:stretch>
              <a:fillRect/>
            </a:stretch>
          </p:blipFill>
          <p:spPr>
            <a:xfrm>
              <a:off x="3734783" y="3101569"/>
              <a:ext cx="1719582" cy="1540460"/>
            </a:xfrm>
            <a:prstGeom prst="rect">
              <a:avLst/>
            </a:prstGeom>
          </p:spPr>
        </p:pic>
        <p:sp>
          <p:nvSpPr>
            <p:cNvPr id="15" name="TextBox 14"/>
            <p:cNvSpPr txBox="1"/>
            <p:nvPr/>
          </p:nvSpPr>
          <p:spPr>
            <a:xfrm>
              <a:off x="4712190" y="4436476"/>
              <a:ext cx="1340809" cy="276999"/>
            </a:xfrm>
            <a:prstGeom prst="rect">
              <a:avLst/>
            </a:prstGeom>
            <a:noFill/>
          </p:spPr>
          <p:txBody>
            <a:bodyPr wrap="square" rtlCol="0">
              <a:spAutoFit/>
            </a:bodyPr>
            <a:lstStyle/>
            <a:p>
              <a:pPr algn="ctr"/>
              <a:r>
                <a:rPr lang="en-US" sz="1200" b="1" dirty="0" smtClean="0">
                  <a:solidFill>
                    <a:srgbClr val="000000"/>
                  </a:solidFill>
                </a:rPr>
                <a:t>Tangent space</a:t>
              </a:r>
              <a:endParaRPr lang="en-US" sz="1200" b="1" dirty="0">
                <a:solidFill>
                  <a:srgbClr val="000000"/>
                </a:solidFill>
              </a:endParaRPr>
            </a:p>
          </p:txBody>
        </p:sp>
        <p:cxnSp>
          <p:nvCxnSpPr>
            <p:cNvPr id="16" name="Straight Arrow Connector 15"/>
            <p:cNvCxnSpPr/>
            <p:nvPr/>
          </p:nvCxnSpPr>
          <p:spPr>
            <a:xfrm flipH="1" flipV="1">
              <a:off x="5073739" y="4081692"/>
              <a:ext cx="283492" cy="40443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4307299" y="749141"/>
            <a:ext cx="4171974" cy="2077330"/>
            <a:chOff x="4690573" y="749141"/>
            <a:chExt cx="3776576" cy="1880452"/>
          </a:xfrm>
        </p:grpSpPr>
        <p:pic>
          <p:nvPicPr>
            <p:cNvPr id="4" name="Picture 3"/>
            <p:cNvPicPr>
              <a:picLocks noChangeAspect="1"/>
            </p:cNvPicPr>
            <p:nvPr/>
          </p:nvPicPr>
          <p:blipFill rotWithShape="1">
            <a:blip r:embed="rId4"/>
            <a:srcRect l="10671" t="3556" r="18661" b="3467"/>
            <a:stretch/>
          </p:blipFill>
          <p:spPr>
            <a:xfrm flipH="1">
              <a:off x="5749589" y="749141"/>
              <a:ext cx="1462790" cy="1443470"/>
            </a:xfrm>
            <a:prstGeom prst="rect">
              <a:avLst/>
            </a:prstGeom>
          </p:spPr>
        </p:pic>
        <p:pic>
          <p:nvPicPr>
            <p:cNvPr id="19" name="Picture 18"/>
            <p:cNvPicPr>
              <a:picLocks noChangeAspect="1"/>
            </p:cNvPicPr>
            <p:nvPr/>
          </p:nvPicPr>
          <p:blipFill rotWithShape="1">
            <a:blip r:embed="rId5"/>
            <a:srcRect l="38656" t="12447" r="18678" b="8800"/>
            <a:stretch/>
          </p:blipFill>
          <p:spPr>
            <a:xfrm>
              <a:off x="7282307" y="749710"/>
              <a:ext cx="1046671" cy="1448985"/>
            </a:xfrm>
            <a:prstGeom prst="rect">
              <a:avLst/>
            </a:prstGeom>
          </p:spPr>
        </p:pic>
        <p:pic>
          <p:nvPicPr>
            <p:cNvPr id="20" name="Picture 19"/>
            <p:cNvPicPr>
              <a:picLocks noChangeAspect="1"/>
            </p:cNvPicPr>
            <p:nvPr/>
          </p:nvPicPr>
          <p:blipFill rotWithShape="1">
            <a:blip r:embed="rId6"/>
            <a:srcRect l="34652" t="14223" r="24014" b="5244"/>
            <a:stretch/>
          </p:blipFill>
          <p:spPr>
            <a:xfrm>
              <a:off x="4690573" y="749142"/>
              <a:ext cx="987804" cy="1443469"/>
            </a:xfrm>
            <a:prstGeom prst="rect">
              <a:avLst/>
            </a:prstGeom>
          </p:spPr>
        </p:pic>
        <p:sp>
          <p:nvSpPr>
            <p:cNvPr id="21" name="TextBox 15"/>
            <p:cNvSpPr txBox="1">
              <a:spLocks noChangeArrowheads="1"/>
            </p:cNvSpPr>
            <p:nvPr/>
          </p:nvSpPr>
          <p:spPr bwMode="auto">
            <a:xfrm>
              <a:off x="4708101" y="2180523"/>
              <a:ext cx="956931" cy="208955"/>
            </a:xfrm>
            <a:prstGeom prst="rect">
              <a:avLst/>
            </a:prstGeom>
            <a:noFill/>
            <a:ln w="9525">
              <a:noFill/>
              <a:miter lim="800000"/>
              <a:headEnd/>
              <a:tailEnd/>
            </a:ln>
          </p:spPr>
          <p:txBody>
            <a:bodyPr wrap="square">
              <a:spAutoFit/>
            </a:bodyPr>
            <a:lstStyle/>
            <a:p>
              <a:pPr algn="ctr"/>
              <a:r>
                <a:rPr lang="en-US" sz="900" dirty="0" smtClean="0"/>
                <a:t>Original mesh</a:t>
              </a:r>
              <a:endParaRPr lang="en-US" sz="900" dirty="0"/>
            </a:p>
          </p:txBody>
        </p:sp>
        <p:sp>
          <p:nvSpPr>
            <p:cNvPr id="22" name="TextBox 15"/>
            <p:cNvSpPr txBox="1">
              <a:spLocks noChangeArrowheads="1"/>
            </p:cNvSpPr>
            <p:nvPr/>
          </p:nvSpPr>
          <p:spPr bwMode="auto">
            <a:xfrm>
              <a:off x="5683306" y="2177613"/>
              <a:ext cx="1562452" cy="208955"/>
            </a:xfrm>
            <a:prstGeom prst="rect">
              <a:avLst/>
            </a:prstGeom>
            <a:noFill/>
            <a:ln w="9525">
              <a:noFill/>
              <a:miter lim="800000"/>
              <a:headEnd/>
              <a:tailEnd/>
            </a:ln>
          </p:spPr>
          <p:txBody>
            <a:bodyPr wrap="square">
              <a:spAutoFit/>
            </a:bodyPr>
            <a:lstStyle/>
            <a:p>
              <a:pPr algn="ctr"/>
              <a:r>
                <a:rPr lang="en-US" sz="900" dirty="0" smtClean="0"/>
                <a:t>Object-space normal map</a:t>
              </a:r>
              <a:endParaRPr lang="en-US" sz="900" dirty="0"/>
            </a:p>
          </p:txBody>
        </p:sp>
        <p:sp>
          <p:nvSpPr>
            <p:cNvPr id="23" name="TextBox 15"/>
            <p:cNvSpPr txBox="1">
              <a:spLocks noChangeArrowheads="1"/>
            </p:cNvSpPr>
            <p:nvPr/>
          </p:nvSpPr>
          <p:spPr bwMode="auto">
            <a:xfrm>
              <a:off x="7152031" y="2169891"/>
              <a:ext cx="1315118" cy="459702"/>
            </a:xfrm>
            <a:prstGeom prst="rect">
              <a:avLst/>
            </a:prstGeom>
            <a:noFill/>
            <a:ln w="9525">
              <a:noFill/>
              <a:miter lim="800000"/>
              <a:headEnd/>
              <a:tailEnd/>
            </a:ln>
          </p:spPr>
          <p:txBody>
            <a:bodyPr wrap="square">
              <a:spAutoFit/>
            </a:bodyPr>
            <a:lstStyle/>
            <a:p>
              <a:pPr algn="ctr"/>
              <a:r>
                <a:rPr lang="en-US" sz="900" dirty="0" smtClean="0"/>
                <a:t>Mesh with normal map applied (colors still there for visualization purposes)</a:t>
              </a:r>
              <a:endParaRPr lang="en-US" sz="900" dirty="0"/>
            </a:p>
          </p:txBody>
        </p:sp>
      </p:grpSp>
    </p:spTree>
    <p:extLst>
      <p:ext uri="{BB962C8B-B14F-4D97-AF65-F5344CB8AC3E}">
        <p14:creationId xmlns:p14="http://schemas.microsoft.com/office/powerpoint/2010/main" val="39057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a:spLocks noGrp="1"/>
          </p:cNvSpPr>
          <p:nvPr>
            <p:ph sz="quarter" idx="1"/>
          </p:nvPr>
        </p:nvSpPr>
        <p:spPr>
          <a:xfrm>
            <a:off x="533400" y="4239816"/>
            <a:ext cx="8153400" cy="560785"/>
          </a:xfrm>
        </p:spPr>
        <p:txBody>
          <a:bodyPr>
            <a:normAutofit/>
          </a:bodyPr>
          <a:lstStyle/>
          <a:p>
            <a:r>
              <a:rPr lang="en-US" sz="2000" dirty="0" smtClean="0"/>
              <a:t>Normal mapping can completely alter the perceived geometry of a model</a:t>
            </a:r>
          </a:p>
        </p:txBody>
      </p:sp>
      <p:sp>
        <p:nvSpPr>
          <p:cNvPr id="2" name="Title 1"/>
          <p:cNvSpPr>
            <a:spLocks noGrp="1"/>
          </p:cNvSpPr>
          <p:nvPr>
            <p:ph type="title"/>
          </p:nvPr>
        </p:nvSpPr>
        <p:spPr>
          <a:xfrm>
            <a:off x="457199" y="438150"/>
            <a:ext cx="8229600" cy="457200"/>
          </a:xfrm>
        </p:spPr>
        <p:txBody>
          <a:bodyPr>
            <a:normAutofit fontScale="90000"/>
          </a:bodyPr>
          <a:lstStyle/>
          <a:p>
            <a:r>
              <a:rPr lang="en-US" dirty="0" smtClean="0"/>
              <a:t>Normal Mapping Example</a:t>
            </a:r>
            <a:endParaRPr lang="en-US" dirty="0"/>
          </a:p>
        </p:txBody>
      </p:sp>
      <p:pic>
        <p:nvPicPr>
          <p:cNvPr id="6" name="Picture 5" descr="C:\Users\maagnew\Desktop\Demon_NormalMap_care_of_www.anticz.com"/>
          <p:cNvPicPr>
            <a:picLocks noChangeArrowheads="1"/>
          </p:cNvPicPr>
          <p:nvPr/>
        </p:nvPicPr>
        <p:blipFill>
          <a:blip r:embed="rId3" cstate="print"/>
          <a:srcRect/>
          <a:stretch>
            <a:fillRect/>
          </a:stretch>
        </p:blipFill>
        <p:spPr bwMode="auto">
          <a:xfrm>
            <a:off x="2133600" y="939232"/>
            <a:ext cx="4876673" cy="2289594"/>
          </a:xfrm>
          <a:prstGeom prst="rect">
            <a:avLst/>
          </a:prstGeom>
          <a:noFill/>
          <a:ln w="9525">
            <a:noFill/>
            <a:miter lim="800000"/>
            <a:headEnd/>
            <a:tailEnd/>
          </a:ln>
        </p:spPr>
      </p:pic>
      <p:sp>
        <p:nvSpPr>
          <p:cNvPr id="8" name="TextBox 13"/>
          <p:cNvSpPr txBox="1">
            <a:spLocks noChangeArrowheads="1"/>
          </p:cNvSpPr>
          <p:nvPr/>
        </p:nvSpPr>
        <p:spPr bwMode="auto">
          <a:xfrm>
            <a:off x="2057400" y="3207722"/>
            <a:ext cx="2133600" cy="830997"/>
          </a:xfrm>
          <a:prstGeom prst="rect">
            <a:avLst/>
          </a:prstGeom>
          <a:noFill/>
          <a:ln w="9525">
            <a:noFill/>
            <a:miter lim="800000"/>
            <a:headEnd/>
            <a:tailEnd/>
          </a:ln>
        </p:spPr>
        <p:txBody>
          <a:bodyPr wrap="square">
            <a:spAutoFit/>
          </a:bodyPr>
          <a:lstStyle/>
          <a:p>
            <a:pPr marL="0" lvl="1" algn="ctr"/>
            <a:r>
              <a:rPr lang="en-US" sz="1600" dirty="0" smtClean="0"/>
              <a:t>Render </a:t>
            </a:r>
            <a:r>
              <a:rPr lang="en-US" sz="1600" dirty="0"/>
              <a:t>showing </a:t>
            </a:r>
            <a:r>
              <a:rPr lang="en-US" sz="1600" dirty="0" smtClean="0"/>
              <a:t>simple </a:t>
            </a:r>
            <a:r>
              <a:rPr lang="en-US" sz="1600" dirty="0"/>
              <a:t>underlying </a:t>
            </a:r>
            <a:r>
              <a:rPr lang="en-US" sz="1600" dirty="0" smtClean="0"/>
              <a:t>geometry</a:t>
            </a:r>
            <a:endParaRPr lang="en-US" sz="1600" dirty="0"/>
          </a:p>
        </p:txBody>
      </p:sp>
      <p:sp>
        <p:nvSpPr>
          <p:cNvPr id="24" name="TextBox 11"/>
          <p:cNvSpPr txBox="1">
            <a:spLocks noChangeArrowheads="1"/>
          </p:cNvSpPr>
          <p:nvPr/>
        </p:nvSpPr>
        <p:spPr bwMode="auto">
          <a:xfrm>
            <a:off x="6019800" y="4800600"/>
            <a:ext cx="2048959" cy="246221"/>
          </a:xfrm>
          <a:prstGeom prst="rect">
            <a:avLst/>
          </a:prstGeom>
          <a:noFill/>
          <a:ln w="9525">
            <a:noFill/>
            <a:miter lim="800000"/>
            <a:headEnd/>
            <a:tailEnd/>
          </a:ln>
        </p:spPr>
        <p:txBody>
          <a:bodyPr wrap="none">
            <a:spAutoFit/>
          </a:bodyPr>
          <a:lstStyle/>
          <a:p>
            <a:r>
              <a:rPr lang="en-US" sz="1000" dirty="0"/>
              <a:t>Image courtesy of www.anticz.com</a:t>
            </a:r>
          </a:p>
        </p:txBody>
      </p:sp>
      <p:sp>
        <p:nvSpPr>
          <p:cNvPr id="10" name="TextBox 13"/>
          <p:cNvSpPr txBox="1">
            <a:spLocks noChangeArrowheads="1"/>
          </p:cNvSpPr>
          <p:nvPr/>
        </p:nvSpPr>
        <p:spPr bwMode="auto">
          <a:xfrm>
            <a:off x="4800600" y="3207721"/>
            <a:ext cx="2133600" cy="584775"/>
          </a:xfrm>
          <a:prstGeom prst="rect">
            <a:avLst/>
          </a:prstGeom>
          <a:noFill/>
          <a:ln w="9525">
            <a:noFill/>
            <a:miter lim="800000"/>
            <a:headEnd/>
            <a:tailEnd/>
          </a:ln>
        </p:spPr>
        <p:txBody>
          <a:bodyPr wrap="square">
            <a:spAutoFit/>
          </a:bodyPr>
          <a:lstStyle/>
          <a:p>
            <a:pPr marL="0" lvl="1" algn="ctr"/>
            <a:r>
              <a:rPr lang="en-US" sz="1600" dirty="0" smtClean="0"/>
              <a:t>Normal map gives model finer detail</a:t>
            </a:r>
            <a:endParaRPr lang="en-US" sz="1600" dirty="0"/>
          </a:p>
        </p:txBody>
      </p:sp>
    </p:spTree>
    <p:extLst>
      <p:ext uri="{BB962C8B-B14F-4D97-AF65-F5344CB8AC3E}">
        <p14:creationId xmlns:p14="http://schemas.microsoft.com/office/powerpoint/2010/main" val="410823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Creating Normal Maps</a:t>
            </a:r>
            <a:endParaRPr lang="en-US" dirty="0"/>
          </a:p>
        </p:txBody>
      </p:sp>
      <p:sp>
        <p:nvSpPr>
          <p:cNvPr id="3" name="Content Placeholder 2"/>
          <p:cNvSpPr>
            <a:spLocks noGrp="1"/>
          </p:cNvSpPr>
          <p:nvPr>
            <p:ph sz="quarter" idx="1"/>
          </p:nvPr>
        </p:nvSpPr>
        <p:spPr>
          <a:xfrm>
            <a:off x="457200" y="1085850"/>
            <a:ext cx="5078827" cy="3600450"/>
          </a:xfrm>
        </p:spPr>
        <p:txBody>
          <a:bodyPr/>
          <a:lstStyle/>
          <a:p>
            <a:r>
              <a:rPr lang="en-US" dirty="0" smtClean="0"/>
              <a:t>Algorithm</a:t>
            </a:r>
          </a:p>
          <a:p>
            <a:pPr lvl="1"/>
            <a:r>
              <a:rPr lang="en-US" dirty="0" smtClean="0"/>
              <a:t>Original mesh</a:t>
            </a:r>
            <a:r>
              <a:rPr lang="en-US" i="1" dirty="0" smtClean="0"/>
              <a:t> M</a:t>
            </a:r>
            <a:r>
              <a:rPr lang="en-US" dirty="0" smtClean="0"/>
              <a:t> simplified to mesh </a:t>
            </a:r>
            <a:r>
              <a:rPr lang="en-US" i="1" dirty="0" smtClean="0"/>
              <a:t>S</a:t>
            </a:r>
          </a:p>
          <a:p>
            <a:pPr lvl="1"/>
            <a:r>
              <a:rPr lang="en-US" dirty="0" smtClean="0"/>
              <a:t>For each pixel in normal map for </a:t>
            </a:r>
            <a:r>
              <a:rPr lang="en-US" i="1" dirty="0" smtClean="0"/>
              <a:t>S</a:t>
            </a:r>
            <a:r>
              <a:rPr lang="en-US" dirty="0" smtClean="0"/>
              <a:t>:</a:t>
            </a:r>
          </a:p>
          <a:p>
            <a:pPr lvl="2"/>
            <a:r>
              <a:rPr lang="en-US" dirty="0" smtClean="0"/>
              <a:t>Find corresponding point on </a:t>
            </a:r>
            <a:r>
              <a:rPr lang="en-US" i="1" dirty="0" smtClean="0"/>
              <a:t>S</a:t>
            </a:r>
            <a:r>
              <a:rPr lang="en-US" dirty="0" smtClean="0"/>
              <a:t>: </a:t>
            </a:r>
            <a:r>
              <a:rPr lang="en-US" i="1" dirty="0" smtClean="0"/>
              <a:t>P</a:t>
            </a:r>
            <a:r>
              <a:rPr lang="en-US" i="1" baseline="-25000" dirty="0" smtClean="0"/>
              <a:t>S</a:t>
            </a:r>
            <a:endParaRPr lang="en-US" baseline="-25000" dirty="0" smtClean="0"/>
          </a:p>
          <a:p>
            <a:pPr lvl="2"/>
            <a:r>
              <a:rPr lang="en-US" dirty="0" smtClean="0"/>
              <a:t>Find closest point on original mesh: </a:t>
            </a:r>
            <a:r>
              <a:rPr lang="en-US" i="1" dirty="0" smtClean="0"/>
              <a:t>P</a:t>
            </a:r>
            <a:r>
              <a:rPr lang="en-US" i="1" baseline="-25000" dirty="0" smtClean="0"/>
              <a:t>M</a:t>
            </a:r>
            <a:endParaRPr lang="en-US" dirty="0" smtClean="0"/>
          </a:p>
          <a:p>
            <a:pPr lvl="2"/>
            <a:r>
              <a:rPr lang="en-US" dirty="0" smtClean="0"/>
              <a:t>Average nearby </a:t>
            </a:r>
            <a:r>
              <a:rPr lang="en-US" dirty="0" err="1" smtClean="0"/>
              <a:t>normals</a:t>
            </a:r>
            <a:r>
              <a:rPr lang="en-US" dirty="0" smtClean="0"/>
              <a:t> in </a:t>
            </a:r>
            <a:r>
              <a:rPr lang="en-US" i="1" dirty="0" smtClean="0"/>
              <a:t>M</a:t>
            </a:r>
            <a:r>
              <a:rPr lang="en-US" dirty="0" smtClean="0"/>
              <a:t> and save value in normal map</a:t>
            </a:r>
          </a:p>
          <a:p>
            <a:r>
              <a:rPr lang="en-US" dirty="0" smtClean="0"/>
              <a:t>Manual</a:t>
            </a:r>
          </a:p>
          <a:p>
            <a:pPr lvl="1"/>
            <a:r>
              <a:rPr lang="en-US" dirty="0" smtClean="0"/>
              <a:t>Artist starts with </a:t>
            </a:r>
            <a:r>
              <a:rPr lang="en-US" i="1" dirty="0" smtClean="0"/>
              <a:t>S</a:t>
            </a:r>
            <a:endParaRPr lang="en-US" dirty="0" smtClean="0"/>
          </a:p>
          <a:p>
            <a:pPr lvl="1"/>
            <a:r>
              <a:rPr lang="en-US" dirty="0" smtClean="0"/>
              <a:t>Uses specialized tools to draw directly onto normal map (‘sculpting’)</a:t>
            </a:r>
            <a:endParaRPr lang="en-US" dirty="0"/>
          </a:p>
        </p:txBody>
      </p:sp>
      <p:grpSp>
        <p:nvGrpSpPr>
          <p:cNvPr id="18" name="Group 17"/>
          <p:cNvGrpSpPr/>
          <p:nvPr/>
        </p:nvGrpSpPr>
        <p:grpSpPr>
          <a:xfrm>
            <a:off x="5747320" y="924812"/>
            <a:ext cx="2543573" cy="1339790"/>
            <a:chOff x="5747320" y="924812"/>
            <a:chExt cx="2543573" cy="1339790"/>
          </a:xfrm>
        </p:grpSpPr>
        <p:grpSp>
          <p:nvGrpSpPr>
            <p:cNvPr id="2" name="Group 1"/>
            <p:cNvGrpSpPr/>
            <p:nvPr/>
          </p:nvGrpSpPr>
          <p:grpSpPr>
            <a:xfrm>
              <a:off x="5987008" y="924812"/>
              <a:ext cx="2303885" cy="1339790"/>
              <a:chOff x="6400800" y="438150"/>
              <a:chExt cx="2568237" cy="1493520"/>
            </a:xfrm>
          </p:grpSpPr>
          <p:pic>
            <p:nvPicPr>
              <p:cNvPr id="4" name="Picture 3" descr="normals.jpg"/>
              <p:cNvPicPr>
                <a:picLocks noChangeAspect="1"/>
              </p:cNvPicPr>
              <p:nvPr/>
            </p:nvPicPr>
            <p:blipFill rotWithShape="1">
              <a:blip r:embed="rId2" cstate="print"/>
              <a:srcRect t="2" b="64017"/>
              <a:stretch/>
            </p:blipFill>
            <p:spPr bwMode="auto">
              <a:xfrm>
                <a:off x="6400800" y="438150"/>
                <a:ext cx="2568237" cy="1493520"/>
              </a:xfrm>
              <a:prstGeom prst="rect">
                <a:avLst/>
              </a:prstGeom>
              <a:noFill/>
              <a:ln w="38100">
                <a:noFill/>
                <a:miter lim="800000"/>
                <a:headEnd/>
                <a:tailEnd/>
              </a:ln>
            </p:spPr>
          </p:pic>
          <p:sp>
            <p:nvSpPr>
              <p:cNvPr id="10" name="Oval 9"/>
              <p:cNvSpPr/>
              <p:nvPr/>
            </p:nvSpPr>
            <p:spPr>
              <a:xfrm>
                <a:off x="6683037" y="13525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1990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00900" y="8953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59443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06987"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686800"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229600" y="1809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5747320" y="1545118"/>
              <a:ext cx="355865" cy="338554"/>
            </a:xfrm>
            <a:prstGeom prst="rect">
              <a:avLst/>
            </a:prstGeom>
            <a:noFill/>
          </p:spPr>
          <p:txBody>
            <a:bodyPr wrap="square" rtlCol="0">
              <a:spAutoFit/>
            </a:bodyPr>
            <a:lstStyle/>
            <a:p>
              <a:pPr algn="ctr"/>
              <a:r>
                <a:rPr lang="en-US" sz="1600" i="1" dirty="0" smtClean="0"/>
                <a:t>M</a:t>
              </a:r>
              <a:endParaRPr lang="en-US" sz="1600" i="1" dirty="0"/>
            </a:p>
          </p:txBody>
        </p:sp>
      </p:grpSp>
      <p:sp>
        <p:nvSpPr>
          <p:cNvPr id="19" name="TextBox 18"/>
          <p:cNvSpPr txBox="1"/>
          <p:nvPr/>
        </p:nvSpPr>
        <p:spPr>
          <a:xfrm>
            <a:off x="5751763" y="2782632"/>
            <a:ext cx="355865" cy="338554"/>
          </a:xfrm>
          <a:prstGeom prst="rect">
            <a:avLst/>
          </a:prstGeom>
          <a:noFill/>
        </p:spPr>
        <p:txBody>
          <a:bodyPr wrap="square" rtlCol="0">
            <a:spAutoFit/>
          </a:bodyPr>
          <a:lstStyle/>
          <a:p>
            <a:pPr algn="ctr"/>
            <a:r>
              <a:rPr lang="en-US" sz="1600" i="1" dirty="0" smtClean="0"/>
              <a:t>S</a:t>
            </a:r>
            <a:endParaRPr lang="en-US" sz="1600" i="1" dirty="0"/>
          </a:p>
        </p:txBody>
      </p:sp>
      <p:grpSp>
        <p:nvGrpSpPr>
          <p:cNvPr id="24" name="Group 23"/>
          <p:cNvGrpSpPr/>
          <p:nvPr/>
        </p:nvGrpSpPr>
        <p:grpSpPr>
          <a:xfrm>
            <a:off x="6244318" y="2942769"/>
            <a:ext cx="1828800" cy="76200"/>
            <a:chOff x="6752318" y="2942769"/>
            <a:chExt cx="1828800" cy="76200"/>
          </a:xfrm>
        </p:grpSpPr>
        <p:sp>
          <p:nvSpPr>
            <p:cNvPr id="9" name="Oval 8"/>
            <p:cNvSpPr/>
            <p:nvPr/>
          </p:nvSpPr>
          <p:spPr>
            <a:xfrm>
              <a:off x="67523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049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6784054" y="2981529"/>
              <a:ext cx="1772899" cy="0"/>
            </a:xfrm>
            <a:prstGeom prst="line">
              <a:avLst/>
            </a:prstGeom>
            <a:ln w="19050" cmpd="sng"/>
          </p:spPr>
          <p:style>
            <a:lnRef idx="1">
              <a:schemeClr val="dk1"/>
            </a:lnRef>
            <a:fillRef idx="0">
              <a:schemeClr val="dk1"/>
            </a:fillRef>
            <a:effectRef idx="0">
              <a:schemeClr val="dk1"/>
            </a:effectRef>
            <a:fontRef idx="minor">
              <a:schemeClr val="tx1"/>
            </a:fontRef>
          </p:style>
        </p:cxnSp>
      </p:grpSp>
      <p:grpSp>
        <p:nvGrpSpPr>
          <p:cNvPr id="92" name="Group 91"/>
          <p:cNvGrpSpPr/>
          <p:nvPr/>
        </p:nvGrpSpPr>
        <p:grpSpPr>
          <a:xfrm>
            <a:off x="6077952" y="3457960"/>
            <a:ext cx="2094609" cy="888614"/>
            <a:chOff x="6077952" y="3457960"/>
            <a:chExt cx="2094609" cy="888614"/>
          </a:xfrm>
        </p:grpSpPr>
        <p:grpSp>
          <p:nvGrpSpPr>
            <p:cNvPr id="91" name="Group 90"/>
            <p:cNvGrpSpPr/>
            <p:nvPr/>
          </p:nvGrpSpPr>
          <p:grpSpPr>
            <a:xfrm>
              <a:off x="6296526" y="3457960"/>
              <a:ext cx="1693333" cy="115864"/>
              <a:chOff x="6296526" y="3457960"/>
              <a:chExt cx="1693333" cy="115864"/>
            </a:xfrm>
          </p:grpSpPr>
          <p:cxnSp>
            <p:nvCxnSpPr>
              <p:cNvPr id="40" name="Straight Arrow Connector 39"/>
              <p:cNvCxnSpPr/>
              <p:nvPr/>
            </p:nvCxnSpPr>
            <p:spPr>
              <a:xfrm flipH="1" flipV="1">
                <a:off x="6296526" y="3502521"/>
                <a:ext cx="118268" cy="37352"/>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flipV="1">
                <a:off x="6492597" y="3471326"/>
                <a:ext cx="74597" cy="96174"/>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flipV="1">
                <a:off x="6710947" y="3457960"/>
                <a:ext cx="8913" cy="115864"/>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6889820" y="3462415"/>
                <a:ext cx="30566" cy="111325"/>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7037764" y="3480240"/>
                <a:ext cx="74237" cy="85480"/>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7207988" y="3489151"/>
                <a:ext cx="95626" cy="64093"/>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V="1">
                <a:off x="7404950" y="3475783"/>
                <a:ext cx="50173" cy="91720"/>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flipV="1">
                <a:off x="7597455" y="3471327"/>
                <a:ext cx="4720" cy="101524"/>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7763488" y="3472219"/>
                <a:ext cx="25846" cy="92687"/>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flipV="1">
                <a:off x="7906978" y="3490935"/>
                <a:ext cx="82881" cy="64045"/>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grpSp>
        <p:sp>
          <p:nvSpPr>
            <p:cNvPr id="74" name="TextBox 73"/>
            <p:cNvSpPr txBox="1"/>
            <p:nvPr/>
          </p:nvSpPr>
          <p:spPr>
            <a:xfrm>
              <a:off x="6077952" y="3607910"/>
              <a:ext cx="2094609" cy="738664"/>
            </a:xfrm>
            <a:prstGeom prst="rect">
              <a:avLst/>
            </a:prstGeom>
            <a:noFill/>
          </p:spPr>
          <p:txBody>
            <a:bodyPr wrap="square" rtlCol="0">
              <a:spAutoFit/>
            </a:bodyPr>
            <a:lstStyle/>
            <a:p>
              <a:pPr algn="ctr"/>
              <a:r>
                <a:rPr lang="en-US" sz="1400" dirty="0" smtClean="0"/>
                <a:t>Each normal vector’s X,Y,Z components stored as R,G,B values in texture</a:t>
              </a:r>
              <a:endParaRPr lang="en-US" sz="1400" dirty="0"/>
            </a:p>
          </p:txBody>
        </p:sp>
      </p:grpSp>
      <p:grpSp>
        <p:nvGrpSpPr>
          <p:cNvPr id="93" name="Group 92"/>
          <p:cNvGrpSpPr/>
          <p:nvPr/>
        </p:nvGrpSpPr>
        <p:grpSpPr>
          <a:xfrm>
            <a:off x="5087079" y="3342926"/>
            <a:ext cx="2959465" cy="307777"/>
            <a:chOff x="5087079" y="3342926"/>
            <a:chExt cx="2959465" cy="307777"/>
          </a:xfrm>
        </p:grpSpPr>
        <p:grpSp>
          <p:nvGrpSpPr>
            <p:cNvPr id="90" name="Group 89"/>
            <p:cNvGrpSpPr/>
            <p:nvPr/>
          </p:nvGrpSpPr>
          <p:grpSpPr>
            <a:xfrm>
              <a:off x="6273030" y="3431929"/>
              <a:ext cx="1773514" cy="177950"/>
              <a:chOff x="6273030" y="3431929"/>
              <a:chExt cx="1773514" cy="177950"/>
            </a:xfrm>
          </p:grpSpPr>
          <p:sp>
            <p:nvSpPr>
              <p:cNvPr id="26" name="Rectangle 25"/>
              <p:cNvSpPr/>
              <p:nvPr/>
            </p:nvSpPr>
            <p:spPr>
              <a:xfrm>
                <a:off x="6273030"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6450061"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6628497"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6982559"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7159590"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7338026"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7515057"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p:cNvSpPr/>
              <p:nvPr/>
            </p:nvSpPr>
            <p:spPr>
              <a:xfrm>
                <a:off x="7692482" y="3431929"/>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7869513" y="3431929"/>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6805528" y="3432848"/>
                <a:ext cx="177031" cy="177031"/>
              </a:xfrm>
              <a:prstGeom prst="rect">
                <a:avLst/>
              </a:prstGeom>
              <a:noFill/>
              <a:ln w="28575"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5" name="TextBox 74"/>
            <p:cNvSpPr txBox="1"/>
            <p:nvPr/>
          </p:nvSpPr>
          <p:spPr>
            <a:xfrm>
              <a:off x="5087079" y="3342926"/>
              <a:ext cx="1221205" cy="307777"/>
            </a:xfrm>
            <a:prstGeom prst="rect">
              <a:avLst/>
            </a:prstGeom>
            <a:noFill/>
          </p:spPr>
          <p:txBody>
            <a:bodyPr wrap="square" rtlCol="0">
              <a:spAutoFit/>
            </a:bodyPr>
            <a:lstStyle/>
            <a:p>
              <a:pPr algn="ctr"/>
              <a:r>
                <a:rPr lang="en-US" sz="1400" dirty="0" smtClean="0"/>
                <a:t>Normal map</a:t>
              </a:r>
              <a:endParaRPr lang="en-US" sz="1400" dirty="0"/>
            </a:p>
          </p:txBody>
        </p:sp>
      </p:grpSp>
      <p:cxnSp>
        <p:nvCxnSpPr>
          <p:cNvPr id="79" name="Straight Arrow Connector 78"/>
          <p:cNvCxnSpPr/>
          <p:nvPr/>
        </p:nvCxnSpPr>
        <p:spPr>
          <a:xfrm flipV="1">
            <a:off x="6900059" y="1430988"/>
            <a:ext cx="0" cy="1449941"/>
          </a:xfrm>
          <a:prstGeom prst="straightConnector1">
            <a:avLst/>
          </a:prstGeom>
          <a:ln w="38100" cmpd="sng">
            <a:tailEnd type="arrow"/>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p:nvPr/>
        </p:nvCxnSpPr>
        <p:spPr>
          <a:xfrm flipV="1">
            <a:off x="6900809" y="3042033"/>
            <a:ext cx="0" cy="341937"/>
          </a:xfrm>
          <a:prstGeom prst="straightConnector1">
            <a:avLst/>
          </a:prstGeom>
          <a:ln w="38100" cmpd="sng">
            <a:tailEnd type="arrow"/>
          </a:ln>
        </p:spPr>
        <p:style>
          <a:lnRef idx="1">
            <a:schemeClr val="accent2"/>
          </a:lnRef>
          <a:fillRef idx="0">
            <a:schemeClr val="accent2"/>
          </a:fillRef>
          <a:effectRef idx="0">
            <a:schemeClr val="accent2"/>
          </a:effectRef>
          <a:fontRef idx="minor">
            <a:schemeClr val="tx1"/>
          </a:fontRef>
        </p:style>
      </p:cxnSp>
      <p:sp>
        <p:nvSpPr>
          <p:cNvPr id="87" name="Oval 86"/>
          <p:cNvSpPr/>
          <p:nvPr/>
        </p:nvSpPr>
        <p:spPr>
          <a:xfrm>
            <a:off x="6864621" y="2940878"/>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p:cNvSpPr/>
          <p:nvPr/>
        </p:nvSpPr>
        <p:spPr>
          <a:xfrm>
            <a:off x="6864922" y="1348047"/>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TextBox 93"/>
          <p:cNvSpPr txBox="1"/>
          <p:nvPr/>
        </p:nvSpPr>
        <p:spPr>
          <a:xfrm>
            <a:off x="6490291" y="2617506"/>
            <a:ext cx="437414" cy="338554"/>
          </a:xfrm>
          <a:prstGeom prst="rect">
            <a:avLst/>
          </a:prstGeom>
          <a:noFill/>
        </p:spPr>
        <p:txBody>
          <a:bodyPr wrap="square" rtlCol="0">
            <a:spAutoFit/>
          </a:bodyPr>
          <a:lstStyle/>
          <a:p>
            <a:pPr algn="ctr"/>
            <a:r>
              <a:rPr lang="en-US" sz="1600" i="1" dirty="0" smtClean="0">
                <a:solidFill>
                  <a:schemeClr val="accent2"/>
                </a:solidFill>
              </a:rPr>
              <a:t>P</a:t>
            </a:r>
            <a:r>
              <a:rPr lang="en-US" sz="1600" i="1" baseline="-25000" dirty="0" smtClean="0">
                <a:solidFill>
                  <a:schemeClr val="accent2"/>
                </a:solidFill>
              </a:rPr>
              <a:t>S</a:t>
            </a:r>
            <a:endParaRPr lang="en-US" sz="1600" i="1" baseline="-25000" dirty="0">
              <a:solidFill>
                <a:schemeClr val="accent2"/>
              </a:solidFill>
            </a:endParaRPr>
          </a:p>
        </p:txBody>
      </p:sp>
      <p:sp>
        <p:nvSpPr>
          <p:cNvPr id="95" name="TextBox 94"/>
          <p:cNvSpPr txBox="1"/>
          <p:nvPr/>
        </p:nvSpPr>
        <p:spPr>
          <a:xfrm>
            <a:off x="6813642" y="978738"/>
            <a:ext cx="437414" cy="338554"/>
          </a:xfrm>
          <a:prstGeom prst="rect">
            <a:avLst/>
          </a:prstGeom>
          <a:noFill/>
        </p:spPr>
        <p:txBody>
          <a:bodyPr wrap="square" rtlCol="0">
            <a:spAutoFit/>
          </a:bodyPr>
          <a:lstStyle/>
          <a:p>
            <a:pPr algn="ctr"/>
            <a:r>
              <a:rPr lang="en-US" sz="1600" i="1" dirty="0" smtClean="0">
                <a:solidFill>
                  <a:schemeClr val="accent2"/>
                </a:solidFill>
              </a:rPr>
              <a:t>P</a:t>
            </a:r>
            <a:r>
              <a:rPr lang="en-US" sz="1600" i="1" baseline="-25000" dirty="0">
                <a:solidFill>
                  <a:schemeClr val="accent2"/>
                </a:solidFill>
              </a:rPr>
              <a:t>M</a:t>
            </a:r>
          </a:p>
        </p:txBody>
      </p:sp>
    </p:spTree>
    <p:extLst>
      <p:ext uri="{BB962C8B-B14F-4D97-AF65-F5344CB8AC3E}">
        <p14:creationId xmlns:p14="http://schemas.microsoft.com/office/powerpoint/2010/main" val="4183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7" grpId="0" animBg="1"/>
      <p:bldP spid="88" grpId="0" animBg="1"/>
      <p:bldP spid="94" grpId="0"/>
      <p:bldP spid="94" grpId="1"/>
      <p:bldP spid="95" grpId="0"/>
      <p:bldP spid="9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Bump Mapping: Example</a:t>
            </a:r>
            <a:endParaRPr lang="en-US" dirty="0"/>
          </a:p>
        </p:txBody>
      </p:sp>
      <p:pic>
        <p:nvPicPr>
          <p:cNvPr id="10242" name="Picture 2" descr="http://cse.csusb.edu/tong/courses/cs520/images/texture/orange-smoo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875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cse.csusb.edu/tong/courses/cs520/images/texture/orange-bump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42875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cse.csusb.edu/tong/courses/cs520/images/texture/orange-bum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428749"/>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67000" y="1775251"/>
            <a:ext cx="457200" cy="830997"/>
          </a:xfrm>
          <a:prstGeom prst="rect">
            <a:avLst/>
          </a:prstGeom>
          <a:noFill/>
        </p:spPr>
        <p:txBody>
          <a:bodyPr wrap="square" rtlCol="0">
            <a:spAutoFit/>
          </a:bodyPr>
          <a:lstStyle/>
          <a:p>
            <a:pPr algn="ctr"/>
            <a:r>
              <a:rPr lang="en-US" sz="4800" dirty="0" smtClean="0"/>
              <a:t>+</a:t>
            </a:r>
            <a:endParaRPr lang="en-US" sz="4800" dirty="0"/>
          </a:p>
        </p:txBody>
      </p:sp>
      <p:sp>
        <p:nvSpPr>
          <p:cNvPr id="10" name="TextBox 9"/>
          <p:cNvSpPr txBox="1"/>
          <p:nvPr/>
        </p:nvSpPr>
        <p:spPr>
          <a:xfrm>
            <a:off x="5638800" y="1775250"/>
            <a:ext cx="457200" cy="830997"/>
          </a:xfrm>
          <a:prstGeom prst="rect">
            <a:avLst/>
          </a:prstGeom>
          <a:noFill/>
        </p:spPr>
        <p:txBody>
          <a:bodyPr wrap="square" rtlCol="0">
            <a:spAutoFit/>
          </a:bodyPr>
          <a:lstStyle/>
          <a:p>
            <a:pPr algn="ctr"/>
            <a:r>
              <a:rPr lang="en-US" sz="4800" dirty="0" smtClean="0"/>
              <a:t>=</a:t>
            </a:r>
            <a:endParaRPr lang="en-US" sz="4800" dirty="0"/>
          </a:p>
        </p:txBody>
      </p:sp>
      <p:sp>
        <p:nvSpPr>
          <p:cNvPr id="7" name="TextBox 6"/>
          <p:cNvSpPr txBox="1"/>
          <p:nvPr/>
        </p:nvSpPr>
        <p:spPr>
          <a:xfrm>
            <a:off x="800100" y="3352115"/>
            <a:ext cx="1752600" cy="646331"/>
          </a:xfrm>
          <a:prstGeom prst="rect">
            <a:avLst/>
          </a:prstGeom>
          <a:noFill/>
        </p:spPr>
        <p:txBody>
          <a:bodyPr wrap="square" rtlCol="0">
            <a:spAutoFit/>
          </a:bodyPr>
          <a:lstStyle/>
          <a:p>
            <a:pPr algn="ctr"/>
            <a:r>
              <a:rPr lang="en-US" dirty="0" smtClean="0"/>
              <a:t>Original object (plain sphere)</a:t>
            </a:r>
            <a:endParaRPr lang="en-US" dirty="0"/>
          </a:p>
        </p:txBody>
      </p:sp>
      <p:sp>
        <p:nvSpPr>
          <p:cNvPr id="12" name="TextBox 11"/>
          <p:cNvSpPr txBox="1"/>
          <p:nvPr/>
        </p:nvSpPr>
        <p:spPr>
          <a:xfrm>
            <a:off x="3314700" y="3352115"/>
            <a:ext cx="1752600" cy="1200329"/>
          </a:xfrm>
          <a:prstGeom prst="rect">
            <a:avLst/>
          </a:prstGeom>
          <a:noFill/>
        </p:spPr>
        <p:txBody>
          <a:bodyPr wrap="square" rtlCol="0">
            <a:spAutoFit/>
          </a:bodyPr>
          <a:lstStyle/>
          <a:p>
            <a:pPr algn="ctr"/>
            <a:r>
              <a:rPr lang="en-US" dirty="0" smtClean="0"/>
              <a:t>Bump map (height map  to perturb </a:t>
            </a:r>
            <a:r>
              <a:rPr lang="en-US" dirty="0" err="1" smtClean="0"/>
              <a:t>normals</a:t>
            </a:r>
            <a:r>
              <a:rPr lang="en-US" dirty="0" smtClean="0"/>
              <a:t> - see next slide )</a:t>
            </a:r>
            <a:endParaRPr lang="en-US" dirty="0"/>
          </a:p>
        </p:txBody>
      </p:sp>
      <p:sp>
        <p:nvSpPr>
          <p:cNvPr id="13" name="TextBox 12"/>
          <p:cNvSpPr txBox="1"/>
          <p:nvPr/>
        </p:nvSpPr>
        <p:spPr>
          <a:xfrm>
            <a:off x="6591300" y="3352115"/>
            <a:ext cx="1752600" cy="923330"/>
          </a:xfrm>
          <a:prstGeom prst="rect">
            <a:avLst/>
          </a:prstGeom>
          <a:noFill/>
        </p:spPr>
        <p:txBody>
          <a:bodyPr wrap="square" rtlCol="0">
            <a:spAutoFit/>
          </a:bodyPr>
          <a:lstStyle/>
          <a:p>
            <a:pPr algn="ctr"/>
            <a:r>
              <a:rPr lang="en-US" dirty="0" smtClean="0"/>
              <a:t>Sphere with bump-mapped normals</a:t>
            </a:r>
            <a:endParaRPr lang="en-US" dirty="0"/>
          </a:p>
        </p:txBody>
      </p:sp>
      <p:sp>
        <p:nvSpPr>
          <p:cNvPr id="8" name="Rectangle 7"/>
          <p:cNvSpPr/>
          <p:nvPr/>
        </p:nvSpPr>
        <p:spPr>
          <a:xfrm>
            <a:off x="2286000" y="4476750"/>
            <a:ext cx="4572000" cy="246221"/>
          </a:xfrm>
          <a:prstGeom prst="rect">
            <a:avLst/>
          </a:prstGeom>
        </p:spPr>
        <p:txBody>
          <a:bodyPr>
            <a:spAutoFit/>
          </a:bodyPr>
          <a:lstStyle/>
          <a:p>
            <a:pPr algn="ctr"/>
            <a:r>
              <a:rPr lang="en-US" sz="1000" dirty="0">
                <a:hlinkClick r:id="rId5"/>
              </a:rPr>
              <a:t>http://cse.csusb.edu/tong/courses/cs520/notes/texture.php</a:t>
            </a:r>
            <a:endParaRPr lang="en-US" sz="1000" dirty="0"/>
          </a:p>
        </p:txBody>
      </p:sp>
    </p:spTree>
    <p:extLst>
      <p:ext uri="{BB962C8B-B14F-4D97-AF65-F5344CB8AC3E}">
        <p14:creationId xmlns:p14="http://schemas.microsoft.com/office/powerpoint/2010/main" val="509334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96386" y="979396"/>
            <a:ext cx="5884689" cy="2871244"/>
          </a:xfrm>
        </p:spPr>
        <p:txBody>
          <a:bodyPr>
            <a:normAutofit fontScale="77500" lnSpcReduction="20000"/>
          </a:bodyPr>
          <a:lstStyle/>
          <a:p>
            <a:r>
              <a:rPr lang="en-US" dirty="0" smtClean="0"/>
              <a:t>Idea: instead of encoding </a:t>
            </a:r>
            <a:r>
              <a:rPr lang="en-US" dirty="0" err="1" smtClean="0"/>
              <a:t>normals</a:t>
            </a:r>
            <a:r>
              <a:rPr lang="en-US" dirty="0"/>
              <a:t> </a:t>
            </a:r>
            <a:r>
              <a:rPr lang="en-US" dirty="0" smtClean="0"/>
              <a:t>themselves in the map, encode relative heights (or “bumps”)</a:t>
            </a:r>
          </a:p>
          <a:p>
            <a:pPr lvl="1"/>
            <a:r>
              <a:rPr lang="en-US" dirty="0" smtClean="0"/>
              <a:t>Black: minimum height delta</a:t>
            </a:r>
            <a:endParaRPr lang="en-US" dirty="0"/>
          </a:p>
          <a:p>
            <a:pPr lvl="1"/>
            <a:r>
              <a:rPr lang="en-US" dirty="0" smtClean="0"/>
              <a:t>White: maximum height delta</a:t>
            </a:r>
          </a:p>
          <a:p>
            <a:r>
              <a:rPr lang="en-US" dirty="0" smtClean="0"/>
              <a:t>Much easier to create than normal maps</a:t>
            </a:r>
          </a:p>
          <a:p>
            <a:r>
              <a:rPr lang="en-US" dirty="0" smtClean="0"/>
              <a:t>How to compute a normal from a height map?</a:t>
            </a:r>
            <a:endParaRPr lang="en-US" dirty="0"/>
          </a:p>
          <a:p>
            <a:pPr lvl="1"/>
            <a:r>
              <a:rPr lang="en-US" dirty="0"/>
              <a:t>Collect several height samples from texture</a:t>
            </a:r>
          </a:p>
          <a:p>
            <a:pPr lvl="1"/>
            <a:r>
              <a:rPr lang="en-US" dirty="0" smtClean="0"/>
              <a:t>Convert height samples to 3D coordinates to calculate the average normal vector at the given point</a:t>
            </a:r>
          </a:p>
          <a:p>
            <a:pPr lvl="1"/>
            <a:r>
              <a:rPr lang="en-US" dirty="0" smtClean="0"/>
              <a:t>Transform computed normal from tangent space to object space (and from there into world space)</a:t>
            </a:r>
          </a:p>
          <a:p>
            <a:pPr lvl="1"/>
            <a:r>
              <a:rPr lang="en-US" dirty="0" smtClean="0"/>
              <a:t>You computed </a:t>
            </a:r>
            <a:r>
              <a:rPr lang="en-US" dirty="0" err="1" smtClean="0"/>
              <a:t>normals</a:t>
            </a:r>
            <a:r>
              <a:rPr lang="en-US" dirty="0" smtClean="0"/>
              <a:t> like this for a terrain mesh in the Lab 4!</a:t>
            </a:r>
            <a:endParaRPr lang="en-US" dirty="0"/>
          </a:p>
        </p:txBody>
      </p:sp>
      <p:sp>
        <p:nvSpPr>
          <p:cNvPr id="5" name="Title 4"/>
          <p:cNvSpPr>
            <a:spLocks noGrp="1"/>
          </p:cNvSpPr>
          <p:nvPr>
            <p:ph type="title"/>
          </p:nvPr>
        </p:nvSpPr>
        <p:spPr/>
        <p:txBody>
          <a:bodyPr>
            <a:normAutofit fontScale="90000"/>
          </a:bodyPr>
          <a:lstStyle/>
          <a:p>
            <a:r>
              <a:rPr lang="en-US" dirty="0" smtClean="0"/>
              <a:t>Bump Mapping, Another Way to Perturb </a:t>
            </a:r>
            <a:r>
              <a:rPr lang="en-US" dirty="0" err="1" smtClean="0"/>
              <a:t>Normals</a:t>
            </a:r>
            <a:endParaRPr lang="en-US" dirty="0"/>
          </a:p>
        </p:txBody>
      </p:sp>
      <p:grpSp>
        <p:nvGrpSpPr>
          <p:cNvPr id="12310" name="Group 12309"/>
          <p:cNvGrpSpPr/>
          <p:nvPr/>
        </p:nvGrpSpPr>
        <p:grpSpPr>
          <a:xfrm>
            <a:off x="5631793" y="1026433"/>
            <a:ext cx="3281162" cy="3515963"/>
            <a:chOff x="5549150" y="357357"/>
            <a:chExt cx="3058621" cy="3277499"/>
          </a:xfrm>
        </p:grpSpPr>
        <p:sp>
          <p:nvSpPr>
            <p:cNvPr id="50" name="TextBox 49"/>
            <p:cNvSpPr txBox="1"/>
            <p:nvPr/>
          </p:nvSpPr>
          <p:spPr>
            <a:xfrm>
              <a:off x="5549150" y="1471252"/>
              <a:ext cx="2972955" cy="285637"/>
            </a:xfrm>
            <a:prstGeom prst="rect">
              <a:avLst/>
            </a:prstGeom>
            <a:noFill/>
          </p:spPr>
          <p:txBody>
            <a:bodyPr wrap="square" rtlCol="0">
              <a:spAutoFit/>
            </a:bodyPr>
            <a:lstStyle/>
            <a:p>
              <a:pPr algn="ctr"/>
              <a:r>
                <a:rPr lang="en-US" sz="1200" dirty="0" smtClean="0"/>
                <a:t>Nearby values in (1D) bump map</a:t>
              </a:r>
              <a:endParaRPr lang="en-US" sz="1200" dirty="0"/>
            </a:p>
          </p:txBody>
        </p:sp>
        <p:grpSp>
          <p:nvGrpSpPr>
            <p:cNvPr id="4" name="Group 3"/>
            <p:cNvGrpSpPr/>
            <p:nvPr/>
          </p:nvGrpSpPr>
          <p:grpSpPr>
            <a:xfrm>
              <a:off x="6206986" y="1127786"/>
              <a:ext cx="1717865" cy="349466"/>
              <a:chOff x="6081075" y="2079684"/>
              <a:chExt cx="1943346" cy="395336"/>
            </a:xfrm>
          </p:grpSpPr>
          <p:sp>
            <p:nvSpPr>
              <p:cNvPr id="3" name="Rectangle 2"/>
              <p:cNvSpPr/>
              <p:nvPr/>
            </p:nvSpPr>
            <p:spPr>
              <a:xfrm>
                <a:off x="6081075" y="2084268"/>
                <a:ext cx="390752" cy="390752"/>
              </a:xfrm>
              <a:prstGeom prst="rect">
                <a:avLst/>
              </a:prstGeom>
              <a:solidFill>
                <a:schemeClr val="bg1">
                  <a:lumMod val="6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6469554" y="2081976"/>
                <a:ext cx="390752" cy="390752"/>
              </a:xfrm>
              <a:prstGeom prst="rect">
                <a:avLst/>
              </a:prstGeom>
              <a:solidFill>
                <a:schemeClr val="bg1">
                  <a:lumMod val="8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6860306" y="2081976"/>
                <a:ext cx="390752" cy="390752"/>
              </a:xfrm>
              <a:prstGeom prst="rect">
                <a:avLst/>
              </a:prstGeom>
              <a:solidFill>
                <a:schemeClr val="bg1">
                  <a:lumMod val="6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7248785" y="2079684"/>
                <a:ext cx="390752" cy="390752"/>
              </a:xfrm>
              <a:prstGeom prst="rect">
                <a:avLst/>
              </a:prstGeom>
              <a:solidFill>
                <a:schemeClr val="tx1">
                  <a:lumMod val="65000"/>
                  <a:lumOff val="3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p:cNvSpPr/>
              <p:nvPr/>
            </p:nvSpPr>
            <p:spPr>
              <a:xfrm>
                <a:off x="7633669" y="2081976"/>
                <a:ext cx="390752" cy="390752"/>
              </a:xfrm>
              <a:prstGeom prst="rect">
                <a:avLst/>
              </a:prstGeom>
              <a:solidFill>
                <a:schemeClr val="tx1">
                  <a:lumMod val="85000"/>
                  <a:lumOff val="1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8" name="Group 47"/>
            <p:cNvGrpSpPr/>
            <p:nvPr/>
          </p:nvGrpSpPr>
          <p:grpSpPr>
            <a:xfrm>
              <a:off x="6232018" y="357357"/>
              <a:ext cx="1798859" cy="336892"/>
              <a:chOff x="6022060" y="2835096"/>
              <a:chExt cx="2053286" cy="384546"/>
            </a:xfrm>
          </p:grpSpPr>
          <p:grpSp>
            <p:nvGrpSpPr>
              <p:cNvPr id="38" name="Group 37"/>
              <p:cNvGrpSpPr/>
              <p:nvPr/>
            </p:nvGrpSpPr>
            <p:grpSpPr>
              <a:xfrm>
                <a:off x="6022060" y="3131786"/>
                <a:ext cx="2053286" cy="87856"/>
                <a:chOff x="6750137" y="3045437"/>
                <a:chExt cx="1820747" cy="77907"/>
              </a:xfrm>
            </p:grpSpPr>
            <p:cxnSp>
              <p:nvCxnSpPr>
                <p:cNvPr id="41" name="Straight Connector 40"/>
                <p:cNvCxnSpPr/>
                <p:nvPr/>
              </p:nvCxnSpPr>
              <p:spPr>
                <a:xfrm>
                  <a:off x="6784054" y="3083707"/>
                  <a:ext cx="1772899" cy="0"/>
                </a:xfrm>
                <a:prstGeom prst="line">
                  <a:avLst/>
                </a:prstGeom>
                <a:ln w="19050" cmpd="sng"/>
              </p:spPr>
              <p:style>
                <a:lnRef idx="1">
                  <a:schemeClr val="dk1"/>
                </a:lnRef>
                <a:fillRef idx="0">
                  <a:schemeClr val="dk1"/>
                </a:fillRef>
                <a:effectRef idx="0">
                  <a:schemeClr val="dk1"/>
                </a:effectRef>
                <a:fontRef idx="minor">
                  <a:schemeClr val="tx1"/>
                </a:fontRef>
              </p:style>
            </p:cxnSp>
            <p:sp>
              <p:nvSpPr>
                <p:cNvPr id="40" name="Oval 39"/>
                <p:cNvSpPr/>
                <p:nvPr/>
              </p:nvSpPr>
              <p:spPr>
                <a:xfrm>
                  <a:off x="8494684" y="3047144"/>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6750137" y="3045437"/>
                  <a:ext cx="78381" cy="7604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41"/>
              <p:cNvSpPr/>
              <p:nvPr/>
            </p:nvSpPr>
            <p:spPr>
              <a:xfrm>
                <a:off x="7012426" y="3129919"/>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Arrow Connector 42"/>
              <p:cNvCxnSpPr/>
              <p:nvPr/>
            </p:nvCxnSpPr>
            <p:spPr>
              <a:xfrm flipV="1">
                <a:off x="7051046" y="2835096"/>
                <a:ext cx="629" cy="333034"/>
              </a:xfrm>
              <a:prstGeom prst="straightConnector1">
                <a:avLst/>
              </a:prstGeom>
              <a:ln w="28575" cmpd="sng">
                <a:solidFill>
                  <a:srgbClr val="C0504D"/>
                </a:solidFill>
                <a:headEnd type="none"/>
                <a:tailEnd type="triangle" w="med" len="med"/>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5634816" y="670711"/>
              <a:ext cx="2972955" cy="285637"/>
            </a:xfrm>
            <a:prstGeom prst="rect">
              <a:avLst/>
            </a:prstGeom>
            <a:noFill/>
          </p:spPr>
          <p:txBody>
            <a:bodyPr wrap="square" rtlCol="0">
              <a:spAutoFit/>
            </a:bodyPr>
            <a:lstStyle/>
            <a:p>
              <a:pPr algn="ctr"/>
              <a:r>
                <a:rPr lang="en-US" sz="1200" dirty="0" smtClean="0">
                  <a:solidFill>
                    <a:srgbClr val="000000"/>
                  </a:solidFill>
                </a:rPr>
                <a:t>Original tangent-space normal = (0, 0, 1)</a:t>
              </a:r>
              <a:endParaRPr lang="en-US" sz="1200" dirty="0">
                <a:solidFill>
                  <a:srgbClr val="000000"/>
                </a:solidFill>
              </a:endParaRPr>
            </a:p>
          </p:txBody>
        </p:sp>
        <p:sp>
          <p:nvSpPr>
            <p:cNvPr id="67" name="TextBox 66"/>
            <p:cNvSpPr txBox="1"/>
            <p:nvPr/>
          </p:nvSpPr>
          <p:spPr>
            <a:xfrm>
              <a:off x="6034166" y="2399628"/>
              <a:ext cx="2207531" cy="470461"/>
            </a:xfrm>
            <a:prstGeom prst="rect">
              <a:avLst/>
            </a:prstGeom>
            <a:noFill/>
          </p:spPr>
          <p:txBody>
            <a:bodyPr wrap="square" rtlCol="0">
              <a:spAutoFit/>
            </a:bodyPr>
            <a:lstStyle/>
            <a:p>
              <a:pPr algn="ctr"/>
              <a:r>
                <a:rPr lang="en-US" sz="1200" dirty="0" smtClean="0"/>
                <a:t>Bump map visualized as tangent-space height deltas</a:t>
              </a:r>
              <a:endParaRPr lang="en-US" sz="1200" dirty="0"/>
            </a:p>
          </p:txBody>
        </p:sp>
        <p:grpSp>
          <p:nvGrpSpPr>
            <p:cNvPr id="12299" name="Group 12298"/>
            <p:cNvGrpSpPr/>
            <p:nvPr/>
          </p:nvGrpSpPr>
          <p:grpSpPr>
            <a:xfrm>
              <a:off x="6206634" y="1951068"/>
              <a:ext cx="1806816" cy="511748"/>
              <a:chOff x="6549162" y="2472813"/>
              <a:chExt cx="1544695" cy="437508"/>
            </a:xfrm>
          </p:grpSpPr>
          <p:grpSp>
            <p:nvGrpSpPr>
              <p:cNvPr id="52" name="Group 51"/>
              <p:cNvGrpSpPr/>
              <p:nvPr/>
            </p:nvGrpSpPr>
            <p:grpSpPr>
              <a:xfrm>
                <a:off x="6549162" y="2845959"/>
                <a:ext cx="1544695" cy="64362"/>
                <a:chOff x="6752318" y="2942769"/>
                <a:chExt cx="1828800" cy="76200"/>
              </a:xfrm>
            </p:grpSpPr>
            <p:sp>
              <p:nvSpPr>
                <p:cNvPr id="55" name="Oval 54"/>
                <p:cNvSpPr/>
                <p:nvPr/>
              </p:nvSpPr>
              <p:spPr>
                <a:xfrm>
                  <a:off x="67523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5049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6784054" y="2981527"/>
                  <a:ext cx="1772899" cy="0"/>
                </a:xfrm>
                <a:prstGeom prst="line">
                  <a:avLst/>
                </a:prstGeom>
                <a:ln w="19050" cmpd="sng"/>
              </p:spPr>
              <p:style>
                <a:lnRef idx="1">
                  <a:schemeClr val="dk1"/>
                </a:lnRef>
                <a:fillRef idx="0">
                  <a:schemeClr val="dk1"/>
                </a:fillRef>
                <a:effectRef idx="0">
                  <a:schemeClr val="dk1"/>
                </a:effectRef>
                <a:fontRef idx="minor">
                  <a:schemeClr val="tx1"/>
                </a:fontRef>
              </p:style>
            </p:cxnSp>
          </p:grpSp>
          <p:grpSp>
            <p:nvGrpSpPr>
              <p:cNvPr id="93" name="Group 92"/>
              <p:cNvGrpSpPr/>
              <p:nvPr/>
            </p:nvGrpSpPr>
            <p:grpSpPr>
              <a:xfrm>
                <a:off x="6679991" y="2589118"/>
                <a:ext cx="1224598" cy="257103"/>
                <a:chOff x="6679991" y="2647603"/>
                <a:chExt cx="1224598" cy="257103"/>
              </a:xfrm>
            </p:grpSpPr>
            <p:sp>
              <p:nvSpPr>
                <p:cNvPr id="59" name="Oval 58"/>
                <p:cNvSpPr/>
                <p:nvPr/>
              </p:nvSpPr>
              <p:spPr>
                <a:xfrm>
                  <a:off x="6679991" y="2740698"/>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57165" y="2647603"/>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254120" y="2728931"/>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538682" y="2815203"/>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840227" y="2840344"/>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0" idx="2"/>
                  <a:endCxn id="63" idx="6"/>
                </p:cNvCxnSpPr>
                <p:nvPr/>
              </p:nvCxnSpPr>
              <p:spPr>
                <a:xfrm>
                  <a:off x="6957165" y="2679784"/>
                  <a:ext cx="645879" cy="167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8" name="Straight Arrow Connector 67"/>
              <p:cNvCxnSpPr/>
              <p:nvPr/>
            </p:nvCxnSpPr>
            <p:spPr>
              <a:xfrm flipV="1">
                <a:off x="7289092" y="2472813"/>
                <a:ext cx="71812" cy="224386"/>
              </a:xfrm>
              <a:prstGeom prst="straightConnector1">
                <a:avLst/>
              </a:prstGeom>
              <a:ln w="28575" cmpd="sng">
                <a:solidFill>
                  <a:schemeClr val="accent1"/>
                </a:solidFill>
                <a:headEnd type="none"/>
                <a:tailEnd type="triangle" w="med" len="med"/>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6189417" y="3041964"/>
              <a:ext cx="1806816" cy="340628"/>
              <a:chOff x="6024520" y="2713171"/>
              <a:chExt cx="2062368" cy="388805"/>
            </a:xfrm>
          </p:grpSpPr>
          <p:grpSp>
            <p:nvGrpSpPr>
              <p:cNvPr id="71" name="Group 70"/>
              <p:cNvGrpSpPr/>
              <p:nvPr/>
            </p:nvGrpSpPr>
            <p:grpSpPr>
              <a:xfrm>
                <a:off x="6024520" y="3016044"/>
                <a:ext cx="2062368" cy="85932"/>
                <a:chOff x="6752318" y="2942769"/>
                <a:chExt cx="1828800" cy="76200"/>
              </a:xfrm>
            </p:grpSpPr>
            <p:sp>
              <p:nvSpPr>
                <p:cNvPr id="74" name="Oval 73"/>
                <p:cNvSpPr/>
                <p:nvPr/>
              </p:nvSpPr>
              <p:spPr>
                <a:xfrm>
                  <a:off x="67523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85049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6784054" y="2981529"/>
                  <a:ext cx="1772899" cy="0"/>
                </a:xfrm>
                <a:prstGeom prst="line">
                  <a:avLst/>
                </a:prstGeom>
                <a:ln w="19050" cmpd="sng"/>
              </p:spPr>
              <p:style>
                <a:lnRef idx="1">
                  <a:schemeClr val="dk1"/>
                </a:lnRef>
                <a:fillRef idx="0">
                  <a:schemeClr val="dk1"/>
                </a:fillRef>
                <a:effectRef idx="0">
                  <a:schemeClr val="dk1"/>
                </a:effectRef>
                <a:fontRef idx="minor">
                  <a:schemeClr val="tx1"/>
                </a:fontRef>
              </p:style>
            </p:cxnSp>
          </p:grpSp>
          <p:sp>
            <p:nvSpPr>
              <p:cNvPr id="72" name="Oval 71"/>
              <p:cNvSpPr/>
              <p:nvPr/>
            </p:nvSpPr>
            <p:spPr>
              <a:xfrm>
                <a:off x="7012425" y="3022988"/>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3" name="Straight Arrow Connector 72"/>
              <p:cNvCxnSpPr/>
              <p:nvPr/>
            </p:nvCxnSpPr>
            <p:spPr>
              <a:xfrm flipV="1">
                <a:off x="7051046" y="2713171"/>
                <a:ext cx="100667" cy="334490"/>
              </a:xfrm>
              <a:prstGeom prst="straightConnector1">
                <a:avLst/>
              </a:prstGeom>
              <a:ln w="28575" cmpd="sng">
                <a:solidFill>
                  <a:srgbClr val="C0504D"/>
                </a:solidFill>
                <a:headEnd type="none"/>
                <a:tailEnd type="triangle" w="med" len="med"/>
              </a:ln>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5587974" y="3349219"/>
              <a:ext cx="2972956" cy="285637"/>
            </a:xfrm>
            <a:prstGeom prst="rect">
              <a:avLst/>
            </a:prstGeom>
            <a:noFill/>
          </p:spPr>
          <p:txBody>
            <a:bodyPr wrap="square" rtlCol="0">
              <a:spAutoFit/>
            </a:bodyPr>
            <a:lstStyle/>
            <a:p>
              <a:pPr algn="ctr"/>
              <a:r>
                <a:rPr lang="en-US" sz="1200" dirty="0" smtClean="0">
                  <a:solidFill>
                    <a:srgbClr val="000000"/>
                  </a:solidFill>
                </a:rPr>
                <a:t>Transformed tangent-space normal</a:t>
              </a:r>
              <a:endParaRPr lang="en-US" sz="1200" dirty="0">
                <a:solidFill>
                  <a:srgbClr val="000000"/>
                </a:solidFill>
              </a:endParaRPr>
            </a:p>
          </p:txBody>
        </p:sp>
      </p:grpSp>
      <p:grpSp>
        <p:nvGrpSpPr>
          <p:cNvPr id="102" name="Group 101"/>
          <p:cNvGrpSpPr/>
          <p:nvPr/>
        </p:nvGrpSpPr>
        <p:grpSpPr>
          <a:xfrm>
            <a:off x="1647825" y="3718301"/>
            <a:ext cx="3994431" cy="1009836"/>
            <a:chOff x="1647825" y="3718301"/>
            <a:chExt cx="3994431" cy="1009836"/>
          </a:xfrm>
        </p:grpSpPr>
        <p:grpSp>
          <p:nvGrpSpPr>
            <p:cNvPr id="87" name="Group 86"/>
            <p:cNvGrpSpPr/>
            <p:nvPr/>
          </p:nvGrpSpPr>
          <p:grpSpPr>
            <a:xfrm>
              <a:off x="1647825" y="3718301"/>
              <a:ext cx="3994431" cy="1009836"/>
              <a:chOff x="889442" y="3709166"/>
              <a:chExt cx="3994431" cy="1009836"/>
            </a:xfrm>
          </p:grpSpPr>
          <p:grpSp>
            <p:nvGrpSpPr>
              <p:cNvPr id="54" name="Group 53"/>
              <p:cNvGrpSpPr/>
              <p:nvPr/>
            </p:nvGrpSpPr>
            <p:grpSpPr>
              <a:xfrm>
                <a:off x="3403141" y="3709166"/>
                <a:ext cx="1480732" cy="976843"/>
                <a:chOff x="2536707" y="3517142"/>
                <a:chExt cx="1744113" cy="1150596"/>
              </a:xfrm>
            </p:grpSpPr>
            <p:grpSp>
              <p:nvGrpSpPr>
                <p:cNvPr id="23" name="Group 22"/>
                <p:cNvGrpSpPr/>
                <p:nvPr/>
              </p:nvGrpSpPr>
              <p:grpSpPr>
                <a:xfrm>
                  <a:off x="2536707" y="3664562"/>
                  <a:ext cx="1744113" cy="1003176"/>
                  <a:chOff x="2536707" y="3664562"/>
                  <a:chExt cx="1744113" cy="1003176"/>
                </a:xfrm>
              </p:grpSpPr>
              <p:sp>
                <p:nvSpPr>
                  <p:cNvPr id="15" name="Oval 14"/>
                  <p:cNvSpPr/>
                  <p:nvPr/>
                </p:nvSpPr>
                <p:spPr>
                  <a:xfrm>
                    <a:off x="2984544" y="3664562"/>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p:cNvSpPr/>
                  <p:nvPr/>
                </p:nvSpPr>
                <p:spPr>
                  <a:xfrm>
                    <a:off x="3546861" y="3688867"/>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p:cNvSpPr/>
                  <p:nvPr/>
                </p:nvSpPr>
                <p:spPr>
                  <a:xfrm>
                    <a:off x="4186039" y="3888846"/>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8"/>
                  <p:cNvSpPr/>
                  <p:nvPr/>
                </p:nvSpPr>
                <p:spPr>
                  <a:xfrm>
                    <a:off x="4037001" y="4204625"/>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Oval 77"/>
                  <p:cNvSpPr/>
                  <p:nvPr/>
                </p:nvSpPr>
                <p:spPr>
                  <a:xfrm>
                    <a:off x="3958822" y="4572957"/>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Oval 78"/>
                  <p:cNvSpPr/>
                  <p:nvPr/>
                </p:nvSpPr>
                <p:spPr>
                  <a:xfrm>
                    <a:off x="3349947" y="4428907"/>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p:cNvSpPr/>
                  <p:nvPr/>
                </p:nvSpPr>
                <p:spPr>
                  <a:xfrm>
                    <a:off x="2766691" y="3948148"/>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p:cNvSpPr/>
                  <p:nvPr/>
                </p:nvSpPr>
                <p:spPr>
                  <a:xfrm>
                    <a:off x="2536707" y="4245168"/>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reeform 16"/>
                  <p:cNvSpPr/>
                  <p:nvPr/>
                </p:nvSpPr>
                <p:spPr>
                  <a:xfrm>
                    <a:off x="3034123" y="3711116"/>
                    <a:ext cx="556316" cy="373307"/>
                  </a:xfrm>
                  <a:custGeom>
                    <a:avLst/>
                    <a:gdLst>
                      <a:gd name="connsiteX0" fmla="*/ 446517 w 556316"/>
                      <a:gd name="connsiteY0" fmla="*/ 373307 h 373307"/>
                      <a:gd name="connsiteX1" fmla="*/ 0 w 556316"/>
                      <a:gd name="connsiteY1" fmla="*/ 0 h 373307"/>
                      <a:gd name="connsiteX2" fmla="*/ 556316 w 556316"/>
                      <a:gd name="connsiteY2" fmla="*/ 21959 h 373307"/>
                      <a:gd name="connsiteX3" fmla="*/ 446517 w 556316"/>
                      <a:gd name="connsiteY3" fmla="*/ 373307 h 373307"/>
                    </a:gdLst>
                    <a:ahLst/>
                    <a:cxnLst>
                      <a:cxn ang="0">
                        <a:pos x="connsiteX0" y="connsiteY0"/>
                      </a:cxn>
                      <a:cxn ang="0">
                        <a:pos x="connsiteX1" y="connsiteY1"/>
                      </a:cxn>
                      <a:cxn ang="0">
                        <a:pos x="connsiteX2" y="connsiteY2"/>
                      </a:cxn>
                      <a:cxn ang="0">
                        <a:pos x="connsiteX3" y="connsiteY3"/>
                      </a:cxn>
                    </a:cxnLst>
                    <a:rect l="l" t="t" r="r" b="b"/>
                    <a:pathLst>
                      <a:path w="556316" h="373307">
                        <a:moveTo>
                          <a:pt x="446517" y="373307"/>
                        </a:moveTo>
                        <a:lnTo>
                          <a:pt x="0" y="0"/>
                        </a:lnTo>
                        <a:lnTo>
                          <a:pt x="556316" y="21959"/>
                        </a:lnTo>
                        <a:lnTo>
                          <a:pt x="446517" y="373307"/>
                        </a:ln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Freeform 17"/>
                  <p:cNvSpPr/>
                  <p:nvPr/>
                </p:nvSpPr>
                <p:spPr>
                  <a:xfrm>
                    <a:off x="3487960" y="3733075"/>
                    <a:ext cx="742976" cy="516042"/>
                  </a:xfrm>
                  <a:custGeom>
                    <a:avLst/>
                    <a:gdLst>
                      <a:gd name="connsiteX0" fmla="*/ 113459 w 742976"/>
                      <a:gd name="connsiteY0" fmla="*/ 0 h 516042"/>
                      <a:gd name="connsiteX1" fmla="*/ 742976 w 742976"/>
                      <a:gd name="connsiteY1" fmla="*/ 201293 h 516042"/>
                      <a:gd name="connsiteX2" fmla="*/ 0 w 742976"/>
                      <a:gd name="connsiteY2" fmla="*/ 355008 h 516042"/>
                      <a:gd name="connsiteX3" fmla="*/ 581937 w 742976"/>
                      <a:gd name="connsiteY3" fmla="*/ 516042 h 516042"/>
                      <a:gd name="connsiteX4" fmla="*/ 739316 w 742976"/>
                      <a:gd name="connsiteY4" fmla="*/ 208613 h 51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76" h="516042">
                        <a:moveTo>
                          <a:pt x="113459" y="0"/>
                        </a:moveTo>
                        <a:lnTo>
                          <a:pt x="742976" y="201293"/>
                        </a:lnTo>
                        <a:lnTo>
                          <a:pt x="0" y="355008"/>
                        </a:lnTo>
                        <a:lnTo>
                          <a:pt x="581937" y="516042"/>
                        </a:lnTo>
                        <a:lnTo>
                          <a:pt x="739316" y="208613"/>
                        </a:lnTo>
                      </a:path>
                    </a:pathLst>
                  </a:custGeom>
                  <a:ln w="19050" cmpd="sng"/>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Freeform 18"/>
                  <p:cNvSpPr/>
                  <p:nvPr/>
                </p:nvSpPr>
                <p:spPr>
                  <a:xfrm>
                    <a:off x="2587605" y="3711116"/>
                    <a:ext cx="867415" cy="578260"/>
                  </a:xfrm>
                  <a:custGeom>
                    <a:avLst/>
                    <a:gdLst>
                      <a:gd name="connsiteX0" fmla="*/ 435538 w 867415"/>
                      <a:gd name="connsiteY0" fmla="*/ 0 h 578260"/>
                      <a:gd name="connsiteX1" fmla="*/ 241559 w 867415"/>
                      <a:gd name="connsiteY1" fmla="*/ 281810 h 578260"/>
                      <a:gd name="connsiteX2" fmla="*/ 867415 w 867415"/>
                      <a:gd name="connsiteY2" fmla="*/ 387947 h 578260"/>
                      <a:gd name="connsiteX3" fmla="*/ 0 w 867415"/>
                      <a:gd name="connsiteY3" fmla="*/ 578260 h 578260"/>
                      <a:gd name="connsiteX4" fmla="*/ 230579 w 867415"/>
                      <a:gd name="connsiteY4" fmla="*/ 285470 h 578260"/>
                      <a:gd name="connsiteX5" fmla="*/ 230579 w 867415"/>
                      <a:gd name="connsiteY5" fmla="*/ 285470 h 578260"/>
                      <a:gd name="connsiteX6" fmla="*/ 230579 w 867415"/>
                      <a:gd name="connsiteY6" fmla="*/ 285470 h 57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7415" h="578260">
                        <a:moveTo>
                          <a:pt x="435538" y="0"/>
                        </a:moveTo>
                        <a:lnTo>
                          <a:pt x="241559" y="281810"/>
                        </a:lnTo>
                        <a:lnTo>
                          <a:pt x="867415" y="387947"/>
                        </a:lnTo>
                        <a:lnTo>
                          <a:pt x="0" y="578260"/>
                        </a:lnTo>
                        <a:lnTo>
                          <a:pt x="230579" y="285470"/>
                        </a:lnTo>
                        <a:lnTo>
                          <a:pt x="230579" y="285470"/>
                        </a:lnTo>
                        <a:lnTo>
                          <a:pt x="230579" y="285470"/>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2576625" y="4106382"/>
                    <a:ext cx="1496932" cy="512383"/>
                  </a:xfrm>
                  <a:custGeom>
                    <a:avLst/>
                    <a:gdLst>
                      <a:gd name="connsiteX0" fmla="*/ 0 w 1496932"/>
                      <a:gd name="connsiteY0" fmla="*/ 186654 h 512383"/>
                      <a:gd name="connsiteX1" fmla="*/ 823495 w 1496932"/>
                      <a:gd name="connsiteY1" fmla="*/ 369648 h 512383"/>
                      <a:gd name="connsiteX2" fmla="*/ 900355 w 1496932"/>
                      <a:gd name="connsiteY2" fmla="*/ 0 h 512383"/>
                      <a:gd name="connsiteX3" fmla="*/ 1431052 w 1496932"/>
                      <a:gd name="connsiteY3" fmla="*/ 512383 h 512383"/>
                      <a:gd name="connsiteX4" fmla="*/ 1496932 w 1496932"/>
                      <a:gd name="connsiteY4" fmla="*/ 142735 h 51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932" h="512383">
                        <a:moveTo>
                          <a:pt x="0" y="186654"/>
                        </a:moveTo>
                        <a:lnTo>
                          <a:pt x="823495" y="369648"/>
                        </a:lnTo>
                        <a:lnTo>
                          <a:pt x="900355" y="0"/>
                        </a:lnTo>
                        <a:lnTo>
                          <a:pt x="1431052" y="512383"/>
                        </a:lnTo>
                        <a:lnTo>
                          <a:pt x="1496932" y="142735"/>
                        </a:ln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Connector 21"/>
                  <p:cNvCxnSpPr>
                    <a:stCxn id="20" idx="1"/>
                    <a:endCxn id="20" idx="3"/>
                  </p:cNvCxnSpPr>
                  <p:nvPr/>
                </p:nvCxnSpPr>
                <p:spPr>
                  <a:xfrm>
                    <a:off x="3400120" y="4476030"/>
                    <a:ext cx="607557" cy="14273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3434424" y="4041246"/>
                    <a:ext cx="94781" cy="94781"/>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25" name="Straight Arrow Connector 24"/>
                <p:cNvCxnSpPr/>
                <p:nvPr/>
              </p:nvCxnSpPr>
              <p:spPr>
                <a:xfrm flipH="1" flipV="1">
                  <a:off x="3367181" y="3517142"/>
                  <a:ext cx="25620" cy="318409"/>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3125622" y="3658676"/>
                  <a:ext cx="13109" cy="290331"/>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2955944" y="3824572"/>
                  <a:ext cx="52559" cy="287816"/>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flipV="1">
                  <a:off x="3202482" y="4126443"/>
                  <a:ext cx="12001" cy="191345"/>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3575799" y="4164940"/>
                  <a:ext cx="25621" cy="208613"/>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3830680" y="4029525"/>
                  <a:ext cx="85498" cy="254877"/>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V="1">
                  <a:off x="3968440" y="3824572"/>
                  <a:ext cx="53877" cy="260883"/>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3773142" y="3626938"/>
                  <a:ext cx="84476" cy="292510"/>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sp>
            <p:nvSpPr>
              <p:cNvPr id="98" name="TextBox 97"/>
              <p:cNvSpPr txBox="1"/>
              <p:nvPr/>
            </p:nvSpPr>
            <p:spPr>
              <a:xfrm>
                <a:off x="889442" y="4118838"/>
                <a:ext cx="2518714" cy="600164"/>
              </a:xfrm>
              <a:prstGeom prst="rect">
                <a:avLst/>
              </a:prstGeom>
              <a:noFill/>
            </p:spPr>
            <p:txBody>
              <a:bodyPr wrap="square" rtlCol="0">
                <a:spAutoFit/>
              </a:bodyPr>
              <a:lstStyle/>
              <a:p>
                <a:pPr algn="r"/>
                <a:r>
                  <a:rPr lang="en-US" sz="1100" dirty="0" smtClean="0"/>
                  <a:t>Normal vectors for triangles neighboring a point. Each dot corresponds to a pixel in the bump map. </a:t>
                </a:r>
                <a:endParaRPr lang="en-US" sz="1100" dirty="0"/>
              </a:p>
            </p:txBody>
          </p:sp>
        </p:grpSp>
        <p:cxnSp>
          <p:nvCxnSpPr>
            <p:cNvPr id="107" name="Straight Arrow Connector 106"/>
            <p:cNvCxnSpPr/>
            <p:nvPr/>
          </p:nvCxnSpPr>
          <p:spPr>
            <a:xfrm flipV="1">
              <a:off x="4963198" y="3899920"/>
              <a:ext cx="17295" cy="303231"/>
            </a:xfrm>
            <a:prstGeom prst="straightConnector1">
              <a:avLst/>
            </a:prstGeom>
            <a:ln w="28575" cmpd="sng">
              <a:solidFill>
                <a:srgbClr val="C0504D"/>
              </a:solidFill>
              <a:headEnd type="none"/>
              <a:tailEnd type="triangle" w="med" len="med"/>
            </a:ln>
          </p:spPr>
          <p:style>
            <a:lnRef idx="1">
              <a:schemeClr val="dk1"/>
            </a:lnRef>
            <a:fillRef idx="0">
              <a:schemeClr val="dk1"/>
            </a:fillRef>
            <a:effectRef idx="0">
              <a:schemeClr val="dk1"/>
            </a:effectRef>
            <a:fontRef idx="minor">
              <a:schemeClr val="tx1"/>
            </a:fontRef>
          </p:style>
        </p:cxnSp>
      </p:grpSp>
      <p:cxnSp>
        <p:nvCxnSpPr>
          <p:cNvPr id="86" name="Straight Connector 85"/>
          <p:cNvCxnSpPr>
            <a:endCxn id="60" idx="6"/>
          </p:cNvCxnSpPr>
          <p:nvPr/>
        </p:nvCxnSpPr>
        <p:spPr>
          <a:xfrm flipV="1">
            <a:off x="6532629" y="2922419"/>
            <a:ext cx="397208" cy="110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63" idx="2"/>
            <a:endCxn id="64" idx="6"/>
          </p:cNvCxnSpPr>
          <p:nvPr/>
        </p:nvCxnSpPr>
        <p:spPr>
          <a:xfrm>
            <a:off x="7578761" y="3132722"/>
            <a:ext cx="459139" cy="315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7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31391" y="1000124"/>
            <a:ext cx="4542209" cy="3785236"/>
          </a:xfrm>
        </p:spPr>
        <p:txBody>
          <a:bodyPr>
            <a:normAutofit fontScale="85000" lnSpcReduction="10000"/>
          </a:bodyPr>
          <a:lstStyle/>
          <a:p>
            <a:r>
              <a:rPr lang="en-US" dirty="0" smtClean="0"/>
              <a:t>Actually </a:t>
            </a:r>
            <a:r>
              <a:rPr lang="en-US" i="1" dirty="0" smtClean="0"/>
              <a:t>move the vertices </a:t>
            </a:r>
            <a:r>
              <a:rPr lang="en-US" dirty="0" smtClean="0"/>
              <a:t>along their </a:t>
            </a:r>
            <a:r>
              <a:rPr lang="en-US" dirty="0" err="1" smtClean="0"/>
              <a:t>normals</a:t>
            </a:r>
            <a:r>
              <a:rPr lang="en-US" dirty="0" smtClean="0"/>
              <a:t> by looking up height deltas in a height map</a:t>
            </a:r>
          </a:p>
          <a:p>
            <a:pPr lvl="1"/>
            <a:r>
              <a:rPr lang="en-US" dirty="0" smtClean="0"/>
              <a:t>Displacing the vertices of the mesh will deform the mesh, producing different vertex </a:t>
            </a:r>
            <a:r>
              <a:rPr lang="en-US" dirty="0" err="1" smtClean="0"/>
              <a:t>normals</a:t>
            </a:r>
            <a:r>
              <a:rPr lang="en-US" dirty="0" smtClean="0"/>
              <a:t> because the face </a:t>
            </a:r>
            <a:r>
              <a:rPr lang="en-US" dirty="0" err="1" smtClean="0"/>
              <a:t>normals</a:t>
            </a:r>
            <a:r>
              <a:rPr lang="en-US" dirty="0" smtClean="0"/>
              <a:t> will be different</a:t>
            </a:r>
            <a:endParaRPr lang="en-US" dirty="0"/>
          </a:p>
          <a:p>
            <a:pPr lvl="1"/>
            <a:r>
              <a:rPr lang="en-US" dirty="0" smtClean="0"/>
              <a:t>Unlike bump/normal mapping, this will produce correct </a:t>
            </a:r>
            <a:r>
              <a:rPr lang="en-US" b="1" dirty="0" smtClean="0"/>
              <a:t>silhouettes</a:t>
            </a:r>
            <a:r>
              <a:rPr lang="en-US" dirty="0" smtClean="0"/>
              <a:t> and </a:t>
            </a:r>
            <a:r>
              <a:rPr lang="en-US" b="1" dirty="0" smtClean="0"/>
              <a:t>self-shadowing</a:t>
            </a:r>
          </a:p>
          <a:p>
            <a:r>
              <a:rPr lang="en-US" dirty="0"/>
              <a:t>By default, does not provide detail </a:t>
            </a:r>
            <a:r>
              <a:rPr lang="en-US" i="1" dirty="0"/>
              <a:t>between</a:t>
            </a:r>
            <a:r>
              <a:rPr lang="en-US" dirty="0"/>
              <a:t> vertices like normal/bump mapping</a:t>
            </a:r>
          </a:p>
          <a:p>
            <a:pPr lvl="1"/>
            <a:r>
              <a:rPr lang="en-US" dirty="0"/>
              <a:t>To increase detail level we can subdivide the original </a:t>
            </a:r>
            <a:r>
              <a:rPr lang="en-US" dirty="0" smtClean="0"/>
              <a:t>mesh</a:t>
            </a:r>
          </a:p>
          <a:p>
            <a:pPr lvl="1"/>
            <a:r>
              <a:rPr lang="en-US" dirty="0" smtClean="0"/>
              <a:t>Can </a:t>
            </a:r>
            <a:r>
              <a:rPr lang="en-US" dirty="0"/>
              <a:t>become very costly since it creates additional vertices</a:t>
            </a:r>
          </a:p>
          <a:p>
            <a:pPr lvl="1"/>
            <a:endParaRPr lang="en-US" dirty="0" smtClean="0"/>
          </a:p>
        </p:txBody>
      </p:sp>
      <p:sp>
        <p:nvSpPr>
          <p:cNvPr id="2" name="Title 1"/>
          <p:cNvSpPr>
            <a:spLocks noGrp="1"/>
          </p:cNvSpPr>
          <p:nvPr>
            <p:ph type="title"/>
          </p:nvPr>
        </p:nvSpPr>
        <p:spPr/>
        <p:txBody>
          <a:bodyPr>
            <a:normAutofit fontScale="90000"/>
          </a:bodyPr>
          <a:lstStyle/>
          <a:p>
            <a:r>
              <a:rPr lang="en-US" dirty="0" smtClean="0"/>
              <a:t>Other Techniques: Displacement Mapping</a:t>
            </a:r>
            <a:endParaRPr lang="en-US" dirty="0"/>
          </a:p>
        </p:txBody>
      </p:sp>
      <p:sp>
        <p:nvSpPr>
          <p:cNvPr id="8" name="Text Box 9"/>
          <p:cNvSpPr txBox="1">
            <a:spLocks noChangeArrowheads="1"/>
          </p:cNvSpPr>
          <p:nvPr/>
        </p:nvSpPr>
        <p:spPr bwMode="auto">
          <a:xfrm>
            <a:off x="3480939" y="4741120"/>
            <a:ext cx="3091375" cy="577081"/>
          </a:xfrm>
          <a:prstGeom prst="rect">
            <a:avLst/>
          </a:prstGeom>
          <a:noFill/>
          <a:ln w="9525" algn="ctr">
            <a:noFill/>
            <a:miter lim="800000"/>
            <a:headEnd/>
            <a:tailEnd/>
          </a:ln>
        </p:spPr>
        <p:txBody>
          <a:bodyPr wrap="square">
            <a:spAutoFit/>
          </a:bodyPr>
          <a:lstStyle/>
          <a:p>
            <a:pPr>
              <a:spcBef>
                <a:spcPct val="50000"/>
              </a:spcBef>
            </a:pPr>
            <a:r>
              <a:rPr lang="en-US" sz="700" dirty="0">
                <a:hlinkClick r:id="rId3"/>
              </a:rPr>
              <a:t>http://en.wikipedia.org/wiki/</a:t>
            </a:r>
            <a:r>
              <a:rPr lang="en-US" sz="700" dirty="0" smtClean="0">
                <a:hlinkClick r:id="rId3"/>
              </a:rPr>
              <a:t>Displacement_mapping</a:t>
            </a:r>
            <a:r>
              <a:rPr lang="en-US" sz="700" dirty="0" smtClean="0"/>
              <a:t> </a:t>
            </a:r>
            <a:r>
              <a:rPr lang="en-US" sz="700" dirty="0">
                <a:hlinkClick r:id="rId4"/>
              </a:rPr>
              <a:t>http://www.nvidia.com/object/</a:t>
            </a:r>
            <a:r>
              <a:rPr lang="en-US" sz="700" dirty="0" smtClean="0">
                <a:hlinkClick r:id="rId4"/>
              </a:rPr>
              <a:t>tessellation.html</a:t>
            </a:r>
            <a:r>
              <a:rPr lang="en-US" sz="700" dirty="0" smtClean="0"/>
              <a:t> </a:t>
            </a:r>
            <a:r>
              <a:rPr lang="en-US" sz="700" dirty="0" smtClean="0">
                <a:hlinkClick r:id="rId5"/>
              </a:rPr>
              <a:t>https</a:t>
            </a:r>
            <a:r>
              <a:rPr lang="en-US" sz="700" dirty="0">
                <a:hlinkClick r:id="rId5"/>
              </a:rPr>
              <a:t>://support.solidangle.com/display/AFMUG/Displacement</a:t>
            </a:r>
            <a:r>
              <a:rPr lang="en-US" sz="700" dirty="0"/>
              <a:t> </a:t>
            </a:r>
          </a:p>
          <a:p>
            <a:pPr>
              <a:spcBef>
                <a:spcPct val="50000"/>
              </a:spcBef>
            </a:pPr>
            <a:endParaRPr lang="en-US" sz="700" dirty="0"/>
          </a:p>
        </p:txBody>
      </p:sp>
      <p:pic>
        <p:nvPicPr>
          <p:cNvPr id="5" name="Picture 4" descr="Screen Shot 2014-11-08 at 8.34.3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9923" y="3417163"/>
            <a:ext cx="4465056" cy="1123197"/>
          </a:xfrm>
          <a:prstGeom prst="rect">
            <a:avLst/>
          </a:prstGeom>
        </p:spPr>
      </p:pic>
      <p:sp>
        <p:nvSpPr>
          <p:cNvPr id="10" name="Text Box 9"/>
          <p:cNvSpPr txBox="1">
            <a:spLocks noChangeArrowheads="1"/>
          </p:cNvSpPr>
          <p:nvPr/>
        </p:nvSpPr>
        <p:spPr bwMode="auto">
          <a:xfrm>
            <a:off x="4570433" y="4460245"/>
            <a:ext cx="4481619" cy="276999"/>
          </a:xfrm>
          <a:prstGeom prst="rect">
            <a:avLst/>
          </a:prstGeom>
          <a:noFill/>
          <a:ln w="9525" algn="ctr">
            <a:noFill/>
            <a:miter lim="800000"/>
            <a:headEnd/>
            <a:tailEnd/>
          </a:ln>
        </p:spPr>
        <p:txBody>
          <a:bodyPr wrap="square">
            <a:spAutoFit/>
          </a:bodyPr>
          <a:lstStyle/>
          <a:p>
            <a:pPr algn="ctr">
              <a:spcBef>
                <a:spcPct val="50000"/>
              </a:spcBef>
            </a:pPr>
            <a:r>
              <a:rPr lang="en-US" sz="1200" dirty="0" smtClean="0"/>
              <a:t>Displacement map on a plane at different levels of subdivision</a:t>
            </a:r>
            <a:endParaRPr lang="en-US" sz="1200" dirty="0"/>
          </a:p>
        </p:txBody>
      </p:sp>
      <p:pic>
        <p:nvPicPr>
          <p:cNvPr id="6" name="Picture 5"/>
          <p:cNvPicPr>
            <a:picLocks noChangeAspect="1"/>
          </p:cNvPicPr>
          <p:nvPr/>
        </p:nvPicPr>
        <p:blipFill rotWithShape="1">
          <a:blip r:embed="rId7"/>
          <a:srcRect b="11299"/>
          <a:stretch/>
        </p:blipFill>
        <p:spPr>
          <a:xfrm>
            <a:off x="5327434" y="2173136"/>
            <a:ext cx="2802424" cy="1205603"/>
          </a:xfrm>
          <a:prstGeom prst="rect">
            <a:avLst/>
          </a:prstGeom>
        </p:spPr>
      </p:pic>
      <p:grpSp>
        <p:nvGrpSpPr>
          <p:cNvPr id="7" name="Group 6"/>
          <p:cNvGrpSpPr/>
          <p:nvPr/>
        </p:nvGrpSpPr>
        <p:grpSpPr>
          <a:xfrm>
            <a:off x="4691322" y="1142511"/>
            <a:ext cx="4279257" cy="944813"/>
            <a:chOff x="4029772" y="1408040"/>
            <a:chExt cx="4963824" cy="909708"/>
          </a:xfrm>
        </p:grpSpPr>
        <p:pic>
          <p:nvPicPr>
            <p:cNvPr id="4" name="Picture 3"/>
            <p:cNvPicPr>
              <a:picLocks noChangeAspect="1"/>
            </p:cNvPicPr>
            <p:nvPr/>
          </p:nvPicPr>
          <p:blipFill rotWithShape="1">
            <a:blip r:embed="rId8"/>
            <a:srcRect t="1" b="70091"/>
            <a:stretch/>
          </p:blipFill>
          <p:spPr>
            <a:xfrm>
              <a:off x="4029772" y="1530729"/>
              <a:ext cx="1671276" cy="740664"/>
            </a:xfrm>
            <a:prstGeom prst="rect">
              <a:avLst/>
            </a:prstGeom>
          </p:spPr>
        </p:pic>
        <p:pic>
          <p:nvPicPr>
            <p:cNvPr id="13" name="Picture 12"/>
            <p:cNvPicPr>
              <a:picLocks noChangeAspect="1"/>
            </p:cNvPicPr>
            <p:nvPr/>
          </p:nvPicPr>
          <p:blipFill rotWithShape="1">
            <a:blip r:embed="rId8"/>
            <a:srcRect t="29641" b="33065"/>
            <a:stretch/>
          </p:blipFill>
          <p:spPr>
            <a:xfrm>
              <a:off x="5748557" y="1408040"/>
              <a:ext cx="1516968" cy="838274"/>
            </a:xfrm>
            <a:prstGeom prst="rect">
              <a:avLst/>
            </a:prstGeom>
          </p:spPr>
        </p:pic>
        <p:pic>
          <p:nvPicPr>
            <p:cNvPr id="14" name="Picture 13"/>
            <p:cNvPicPr>
              <a:picLocks noChangeAspect="1"/>
            </p:cNvPicPr>
            <p:nvPr/>
          </p:nvPicPr>
          <p:blipFill rotWithShape="1">
            <a:blip r:embed="rId8"/>
            <a:srcRect t="66500" b="-100"/>
            <a:stretch/>
          </p:blipFill>
          <p:spPr>
            <a:xfrm>
              <a:off x="7322320" y="1485644"/>
              <a:ext cx="1671276" cy="832104"/>
            </a:xfrm>
            <a:prstGeom prst="rect">
              <a:avLst/>
            </a:prstGeom>
          </p:spPr>
        </p:pic>
      </p:grpSp>
    </p:spTree>
    <p:extLst>
      <p:ext uri="{BB962C8B-B14F-4D97-AF65-F5344CB8AC3E}">
        <p14:creationId xmlns:p14="http://schemas.microsoft.com/office/powerpoint/2010/main" val="103772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Comparison</a:t>
            </a:r>
            <a:endParaRPr lang="en-US" dirty="0"/>
          </a:p>
        </p:txBody>
      </p:sp>
      <p:pic>
        <p:nvPicPr>
          <p:cNvPr id="6" name="Picture 2" descr="http://graphics.cs.brown.edu/games/SteepParallax/compare.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238250"/>
            <a:ext cx="8229600" cy="25617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3867150"/>
            <a:ext cx="1981200" cy="246221"/>
          </a:xfrm>
          <a:prstGeom prst="rect">
            <a:avLst/>
          </a:prstGeom>
          <a:noFill/>
        </p:spPr>
        <p:txBody>
          <a:bodyPr wrap="square" rtlCol="0">
            <a:spAutoFit/>
          </a:bodyPr>
          <a:lstStyle/>
          <a:p>
            <a:pPr algn="ctr"/>
            <a:r>
              <a:rPr lang="en-US" sz="1000" dirty="0" smtClean="0"/>
              <a:t>Creases between bricks look flat</a:t>
            </a:r>
            <a:endParaRPr lang="en-US" sz="1000" dirty="0"/>
          </a:p>
        </p:txBody>
      </p:sp>
      <p:sp>
        <p:nvSpPr>
          <p:cNvPr id="8" name="TextBox 7"/>
          <p:cNvSpPr txBox="1"/>
          <p:nvPr/>
        </p:nvSpPr>
        <p:spPr>
          <a:xfrm>
            <a:off x="3581400" y="3867150"/>
            <a:ext cx="1981200" cy="246221"/>
          </a:xfrm>
          <a:prstGeom prst="rect">
            <a:avLst/>
          </a:prstGeom>
          <a:noFill/>
        </p:spPr>
        <p:txBody>
          <a:bodyPr wrap="square" rtlCol="0">
            <a:spAutoFit/>
          </a:bodyPr>
          <a:lstStyle/>
          <a:p>
            <a:r>
              <a:rPr lang="en-US" sz="1000" dirty="0" smtClean="0"/>
              <a:t>Creases look progressively deeper</a:t>
            </a:r>
            <a:endParaRPr lang="en-US" sz="1000" dirty="0"/>
          </a:p>
        </p:txBody>
      </p:sp>
      <p:sp>
        <p:nvSpPr>
          <p:cNvPr id="9" name="TextBox 8"/>
          <p:cNvSpPr txBox="1"/>
          <p:nvPr/>
        </p:nvSpPr>
        <p:spPr>
          <a:xfrm>
            <a:off x="6705600" y="3867150"/>
            <a:ext cx="1981200" cy="246221"/>
          </a:xfrm>
          <a:prstGeom prst="rect">
            <a:avLst/>
          </a:prstGeom>
          <a:noFill/>
        </p:spPr>
        <p:txBody>
          <a:bodyPr wrap="square" rtlCol="0">
            <a:spAutoFit/>
          </a:bodyPr>
          <a:lstStyle/>
          <a:p>
            <a:pPr algn="ctr"/>
            <a:r>
              <a:rPr lang="en-US" sz="1000" dirty="0" smtClean="0"/>
              <a:t>Objects have self-shadowing</a:t>
            </a:r>
            <a:endParaRPr lang="en-US" sz="1000" dirty="0"/>
          </a:p>
        </p:txBody>
      </p:sp>
      <p:sp>
        <p:nvSpPr>
          <p:cNvPr id="10" name="Oval 9"/>
          <p:cNvSpPr/>
          <p:nvPr/>
        </p:nvSpPr>
        <p:spPr>
          <a:xfrm>
            <a:off x="7620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194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76800" y="1504435"/>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342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95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52400" y="914400"/>
                <a:ext cx="8229600" cy="3867150"/>
              </a:xfrm>
            </p:spPr>
            <p:txBody>
              <a:bodyPr>
                <a:normAutofit/>
              </a:bodyPr>
              <a:lstStyle/>
              <a:p>
                <a:r>
                  <a:rPr lang="en-US" dirty="0" smtClean="0">
                    <a:ea typeface="Verdana" pitchFamily="34" charset="0"/>
                    <a:cs typeface="Verdana" pitchFamily="34" charset="0"/>
                  </a:rPr>
                  <a:t>For each light </a:t>
                </a:r>
                <a14:m>
                  <m:oMath xmlns:m="http://schemas.openxmlformats.org/officeDocument/2006/math">
                    <m:r>
                      <a:rPr lang="en-US" b="0" i="1" smtClean="0">
                        <a:latin typeface="Cambria Math"/>
                        <a:ea typeface="Verdana" pitchFamily="34" charset="0"/>
                        <a:cs typeface="Verdana" pitchFamily="34" charset="0"/>
                      </a:rPr>
                      <m:t>𝐿</m:t>
                    </m:r>
                  </m:oMath>
                </a14:m>
                <a:r>
                  <a:rPr lang="en-US" b="0" dirty="0" smtClean="0">
                    <a:ea typeface="Verdana" pitchFamily="34" charset="0"/>
                    <a:cs typeface="Verdana" pitchFamily="34" charset="0"/>
                  </a:rPr>
                  <a:t/>
                </a:r>
                <a:br>
                  <a:rPr lang="en-US" b="0" dirty="0" smtClean="0">
                    <a:ea typeface="Verdana" pitchFamily="34" charset="0"/>
                    <a:cs typeface="Verdana" pitchFamily="34" charset="0"/>
                  </a:rPr>
                </a:br>
                <a:r>
                  <a:rPr lang="en-US" b="0" dirty="0" smtClean="0">
                    <a:ea typeface="Verdana" pitchFamily="34" charset="0"/>
                    <a:cs typeface="Verdana" pitchFamily="34" charset="0"/>
                  </a:rPr>
                  <a:t>    For each point </a:t>
                </a:r>
                <a14:m>
                  <m:oMath xmlns:m="http://schemas.openxmlformats.org/officeDocument/2006/math">
                    <m:r>
                      <a:rPr lang="en-US" b="0" i="1" smtClean="0">
                        <a:latin typeface="Cambria Math"/>
                        <a:ea typeface="Verdana" pitchFamily="34" charset="0"/>
                        <a:cs typeface="Verdana" pitchFamily="34" charset="0"/>
                      </a:rPr>
                      <m:t>𝑃</m:t>
                    </m:r>
                  </m:oMath>
                </a14:m>
                <a:r>
                  <a:rPr lang="en-US" dirty="0" smtClean="0">
                    <a:ea typeface="Verdana" pitchFamily="34" charset="0"/>
                    <a:cs typeface="Verdana" pitchFamily="34" charset="0"/>
                  </a:rPr>
                  <a:t> in scene</a:t>
                </a:r>
                <a:r>
                  <a:rPr lang="en-US" dirty="0">
                    <a:ea typeface="Verdana" pitchFamily="34" charset="0"/>
                    <a:cs typeface="Verdana" pitchFamily="34" charset="0"/>
                  </a:rPr>
                  <a:t/>
                </a:r>
                <a:br>
                  <a:rPr lang="en-US" dirty="0">
                    <a:ea typeface="Verdana" pitchFamily="34" charset="0"/>
                    <a:cs typeface="Verdana" pitchFamily="34" charset="0"/>
                  </a:rPr>
                </a:br>
                <a:r>
                  <a:rPr lang="en-US" dirty="0" smtClean="0">
                    <a:ea typeface="Verdana" pitchFamily="34" charset="0"/>
                    <a:cs typeface="Verdana" pitchFamily="34" charset="0"/>
                  </a:rPr>
                  <a:t>        If </a:t>
                </a:r>
                <a14:m>
                  <m:oMath xmlns:m="http://schemas.openxmlformats.org/officeDocument/2006/math">
                    <m:r>
                      <a:rPr lang="en-US" b="0" i="1" smtClean="0">
                        <a:latin typeface="Cambria Math"/>
                        <a:ea typeface="Verdana" pitchFamily="34" charset="0"/>
                        <a:cs typeface="Verdana" pitchFamily="34" charset="0"/>
                      </a:rPr>
                      <m:t>𝑃</m:t>
                    </m:r>
                  </m:oMath>
                </a14:m>
                <a:r>
                  <a:rPr lang="en-US" dirty="0" smtClean="0">
                    <a:ea typeface="Verdana" pitchFamily="34" charset="0"/>
                    <a:cs typeface="Verdana" pitchFamily="34" charset="0"/>
                  </a:rPr>
                  <a:t> is in shadow cast by </a:t>
                </a:r>
                <a14:m>
                  <m:oMath xmlns:m="http://schemas.openxmlformats.org/officeDocument/2006/math">
                    <m:r>
                      <a:rPr lang="en-US" b="0" i="1" smtClean="0">
                        <a:latin typeface="Cambria Math"/>
                        <a:ea typeface="Verdana" pitchFamily="34" charset="0"/>
                        <a:cs typeface="Verdana" pitchFamily="34" charset="0"/>
                      </a:rPr>
                      <m:t>𝐿</m:t>
                    </m:r>
                  </m:oMath>
                </a14:m>
                <a:r>
                  <a:rPr lang="en-US" dirty="0" smtClean="0">
                    <a:ea typeface="Verdana" pitchFamily="34" charset="0"/>
                    <a:cs typeface="Verdana" pitchFamily="34" charset="0"/>
                  </a:rPr>
                  <a:t> </a:t>
                </a:r>
                <a:r>
                  <a:rPr lang="en-US" dirty="0" smtClean="0">
                    <a:solidFill>
                      <a:srgbClr val="00B050"/>
                    </a:solidFill>
                    <a:ea typeface="Verdana" pitchFamily="34" charset="0"/>
                    <a:cs typeface="Verdana" pitchFamily="34" charset="0"/>
                  </a:rPr>
                  <a:t>//how to compute?</a:t>
                </a:r>
                <a:br>
                  <a:rPr lang="en-US" dirty="0" smtClean="0">
                    <a:solidFill>
                      <a:srgbClr val="00B050"/>
                    </a:solidFill>
                    <a:ea typeface="Verdana" pitchFamily="34" charset="0"/>
                    <a:cs typeface="Verdana" pitchFamily="34" charset="0"/>
                  </a:rPr>
                </a:br>
                <a:r>
                  <a:rPr lang="en-US" dirty="0" smtClean="0">
                    <a:ea typeface="Verdana" pitchFamily="34" charset="0"/>
                    <a:cs typeface="Verdana" pitchFamily="34" charset="0"/>
                  </a:rPr>
                  <a:t>            Only use indirect lighting</a:t>
                </a:r>
                <a:br>
                  <a:rPr lang="en-US" dirty="0" smtClean="0">
                    <a:ea typeface="Verdana" pitchFamily="34" charset="0"/>
                    <a:cs typeface="Verdana" pitchFamily="34" charset="0"/>
                  </a:rPr>
                </a:br>
                <a:r>
                  <a:rPr lang="en-US" dirty="0" smtClean="0">
                    <a:ea typeface="Verdana" pitchFamily="34" charset="0"/>
                    <a:cs typeface="Verdana" pitchFamily="34" charset="0"/>
                  </a:rPr>
                  <a:t>            (e.g., ambient term for </a:t>
                </a:r>
                <a:r>
                  <a:rPr lang="en-US" dirty="0" err="1" smtClean="0">
                    <a:ea typeface="Verdana" pitchFamily="34" charset="0"/>
                    <a:cs typeface="Verdana" pitchFamily="34" charset="0"/>
                  </a:rPr>
                  <a:t>Phong</a:t>
                </a:r>
                <a:r>
                  <a:rPr lang="en-US" dirty="0" smtClean="0">
                    <a:ea typeface="Verdana" pitchFamily="34" charset="0"/>
                    <a:cs typeface="Verdana" pitchFamily="34" charset="0"/>
                  </a:rPr>
                  <a:t> lighting)</a:t>
                </a:r>
                <a:br>
                  <a:rPr lang="en-US" dirty="0" smtClean="0">
                    <a:ea typeface="Verdana" pitchFamily="34" charset="0"/>
                    <a:cs typeface="Verdana" pitchFamily="34" charset="0"/>
                  </a:rPr>
                </a:br>
                <a:r>
                  <a:rPr lang="en-US" dirty="0" smtClean="0">
                    <a:ea typeface="Verdana" pitchFamily="34" charset="0"/>
                    <a:cs typeface="Verdana" pitchFamily="34" charset="0"/>
                  </a:rPr>
                  <a:t>        Else</a:t>
                </a:r>
                <a:br>
                  <a:rPr lang="en-US" dirty="0" smtClean="0">
                    <a:ea typeface="Verdana" pitchFamily="34" charset="0"/>
                    <a:cs typeface="Verdana" pitchFamily="34" charset="0"/>
                  </a:rPr>
                </a:br>
                <a:r>
                  <a:rPr lang="en-US" dirty="0" smtClean="0">
                    <a:ea typeface="Verdana" pitchFamily="34" charset="0"/>
                    <a:cs typeface="Verdana" pitchFamily="34" charset="0"/>
                  </a:rPr>
                  <a:t>            Evaluate full lighting model </a:t>
                </a:r>
                <a:br>
                  <a:rPr lang="en-US" dirty="0" smtClean="0">
                    <a:ea typeface="Verdana" pitchFamily="34" charset="0"/>
                    <a:cs typeface="Verdana" pitchFamily="34" charset="0"/>
                  </a:rPr>
                </a:br>
                <a:r>
                  <a:rPr lang="en-US" dirty="0" smtClean="0">
                    <a:ea typeface="Verdana" pitchFamily="34" charset="0"/>
                    <a:cs typeface="Verdana" pitchFamily="34" charset="0"/>
                  </a:rPr>
                  <a:t>            (e.g., ambient, diffuse, specular for </a:t>
                </a:r>
                <a:r>
                  <a:rPr lang="en-US" dirty="0" err="1" smtClean="0">
                    <a:ea typeface="Verdana" pitchFamily="34" charset="0"/>
                    <a:cs typeface="Verdana" pitchFamily="34" charset="0"/>
                  </a:rPr>
                  <a:t>Phong</a:t>
                </a:r>
                <a:r>
                  <a:rPr lang="en-US" dirty="0" smtClean="0">
                    <a:ea typeface="Verdana" pitchFamily="34" charset="0"/>
                    <a:cs typeface="Verdana" pitchFamily="34" charset="0"/>
                  </a:rPr>
                  <a:t>)</a:t>
                </a:r>
                <a:endParaRPr lang="en-US" dirty="0"/>
              </a:p>
              <a:p>
                <a:endParaRPr lang="en-US" dirty="0" smtClean="0"/>
              </a:p>
              <a:p>
                <a:r>
                  <a:rPr lang="en-US" dirty="0" smtClean="0"/>
                  <a:t>Next: different methods for computing</a:t>
                </a:r>
                <a:br>
                  <a:rPr lang="en-US" dirty="0" smtClean="0"/>
                </a:br>
                <a:r>
                  <a:rPr lang="en-US" dirty="0" smtClean="0"/>
                  <a:t>whether </a:t>
                </a:r>
                <a14:m>
                  <m:oMath xmlns:m="http://schemas.openxmlformats.org/officeDocument/2006/math">
                    <m:r>
                      <a:rPr lang="en-US" i="1" dirty="0" smtClean="0">
                        <a:latin typeface="Cambria Math"/>
                      </a:rPr>
                      <m:t>𝑃</m:t>
                    </m:r>
                  </m:oMath>
                </a14:m>
                <a:r>
                  <a:rPr lang="en-US" dirty="0" smtClean="0"/>
                  <a:t> is in shadow cast by </a:t>
                </a:r>
                <a14:m>
                  <m:oMath xmlns:m="http://schemas.openxmlformats.org/officeDocument/2006/math">
                    <m:r>
                      <a:rPr lang="en-US" i="1" dirty="0" smtClean="0">
                        <a:latin typeface="Cambria Math"/>
                      </a:rPr>
                      <m:t>𝐿</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52400" y="914400"/>
                <a:ext cx="8229600" cy="3867150"/>
              </a:xfrm>
              <a:blipFill rotWithShape="0">
                <a:blip r:embed="rId3"/>
                <a:stretch>
                  <a:fillRect l="-296" t="-789"/>
                </a:stretch>
              </a:blipFill>
            </p:spPr>
            <p:txBody>
              <a:bodyPr/>
              <a:lstStyle/>
              <a:p>
                <a:r>
                  <a:rPr lang="en-US">
                    <a:noFill/>
                  </a:rPr>
                  <a:t> </a:t>
                </a:r>
              </a:p>
            </p:txBody>
          </p:sp>
        </mc:Fallback>
      </mc:AlternateContent>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(2/5) – More Advanced</a:t>
            </a:r>
            <a:endParaRPr lang="en-US" dirty="0"/>
          </a:p>
        </p:txBody>
      </p:sp>
      <p:pic>
        <p:nvPicPr>
          <p:cNvPr id="6" name="Picture 18" descr="SHADOWSII"/>
          <p:cNvPicPr>
            <a:picLocks noChangeAspect="1" noChangeArrowheads="1"/>
          </p:cNvPicPr>
          <p:nvPr/>
        </p:nvPicPr>
        <p:blipFill>
          <a:blip r:embed="rId4" cstate="print"/>
          <a:srcRect/>
          <a:stretch>
            <a:fillRect/>
          </a:stretch>
        </p:blipFill>
        <p:spPr bwMode="auto">
          <a:xfrm>
            <a:off x="5800864" y="1504949"/>
            <a:ext cx="3114536" cy="2113519"/>
          </a:xfrm>
          <a:prstGeom prst="rect">
            <a:avLst/>
          </a:prstGeom>
          <a:noFill/>
          <a:ln w="9525">
            <a:noFill/>
            <a:miter lim="800000"/>
            <a:headEnd/>
            <a:tailEnd/>
          </a:ln>
        </p:spPr>
      </p:pic>
      <p:sp>
        <p:nvSpPr>
          <p:cNvPr id="8" name="Text Box 19"/>
          <p:cNvSpPr txBox="1">
            <a:spLocks noChangeArrowheads="1"/>
          </p:cNvSpPr>
          <p:nvPr/>
        </p:nvSpPr>
        <p:spPr bwMode="auto">
          <a:xfrm>
            <a:off x="5724664" y="3714750"/>
            <a:ext cx="3038336" cy="707886"/>
          </a:xfrm>
          <a:prstGeom prst="rect">
            <a:avLst/>
          </a:prstGeom>
          <a:noFill/>
          <a:ln w="9525" algn="ctr">
            <a:noFill/>
            <a:miter lim="800000"/>
            <a:headEnd/>
            <a:tailEnd/>
          </a:ln>
        </p:spPr>
        <p:txBody>
          <a:bodyPr wrap="square">
            <a:spAutoFit/>
          </a:bodyPr>
          <a:lstStyle/>
          <a:p>
            <a:pPr>
              <a:spcBef>
                <a:spcPct val="50000"/>
              </a:spcBef>
            </a:pPr>
            <a:r>
              <a:rPr lang="en-US" sz="1000" dirty="0" smtClean="0">
                <a:latin typeface="Verdana" pitchFamily="34" charset="0"/>
              </a:rPr>
              <a:t>Stencil shadow volumes implemented </a:t>
            </a:r>
            <a:r>
              <a:rPr lang="en-US" sz="1000" dirty="0">
                <a:latin typeface="Verdana" pitchFamily="34" charset="0"/>
              </a:rPr>
              <a:t>by former cs123 ta and recent </a:t>
            </a:r>
            <a:r>
              <a:rPr lang="en-US" sz="1000" dirty="0" smtClean="0">
                <a:latin typeface="Verdana" pitchFamily="34" charset="0"/>
              </a:rPr>
              <a:t>Ph.D</a:t>
            </a:r>
            <a:r>
              <a:rPr lang="en-US" sz="1000" dirty="0">
                <a:latin typeface="Verdana" pitchFamily="34" charset="0"/>
              </a:rPr>
              <a:t>. Kevin Egan and </a:t>
            </a:r>
            <a:r>
              <a:rPr lang="en-US" sz="1000" dirty="0" smtClean="0">
                <a:latin typeface="Verdana" pitchFamily="34" charset="0"/>
              </a:rPr>
              <a:t>former </a:t>
            </a:r>
            <a:r>
              <a:rPr lang="en-US" sz="1000" dirty="0">
                <a:latin typeface="Verdana" pitchFamily="34" charset="0"/>
              </a:rPr>
              <a:t>PhD student and book co-author Prof. Morgan McGuire, on </a:t>
            </a:r>
            <a:r>
              <a:rPr lang="en-US" sz="1000" dirty="0" err="1">
                <a:latin typeface="Verdana" pitchFamily="34" charset="0"/>
              </a:rPr>
              <a:t>nVidia</a:t>
            </a:r>
            <a:r>
              <a:rPr lang="en-US" sz="1000" dirty="0">
                <a:latin typeface="Verdana" pitchFamily="34" charset="0"/>
              </a:rPr>
              <a:t> </a:t>
            </a:r>
            <a:r>
              <a:rPr lang="en-US" sz="1000" dirty="0" smtClean="0">
                <a:latin typeface="Verdana" pitchFamily="34" charset="0"/>
              </a:rPr>
              <a:t>chip</a:t>
            </a:r>
            <a:endParaRPr lang="en-US" sz="1000" dirty="0">
              <a:latin typeface="Verdana" pitchFamily="34" charset="0"/>
            </a:endParaRPr>
          </a:p>
        </p:txBody>
      </p:sp>
    </p:spTree>
    <p:extLst>
      <p:ext uri="{BB962C8B-B14F-4D97-AF65-F5344CB8AC3E}">
        <p14:creationId xmlns:p14="http://schemas.microsoft.com/office/powerpoint/2010/main" val="37988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14400"/>
            <a:ext cx="5562600" cy="3813036"/>
          </a:xfrm>
        </p:spPr>
        <p:txBody>
          <a:bodyPr>
            <a:normAutofit fontScale="92500" lnSpcReduction="20000"/>
          </a:bodyPr>
          <a:lstStyle/>
          <a:p>
            <a:r>
              <a:rPr lang="en-US" dirty="0"/>
              <a:t>For each light + object pair, compute mesh enclosing area where </a:t>
            </a:r>
            <a:r>
              <a:rPr lang="en-US" dirty="0" smtClean="0"/>
              <a:t>the object </a:t>
            </a:r>
            <a:r>
              <a:rPr lang="en-US" dirty="0"/>
              <a:t>occludes the light</a:t>
            </a:r>
          </a:p>
          <a:p>
            <a:pPr lvl="1"/>
            <a:r>
              <a:rPr lang="en-US" dirty="0"/>
              <a:t>Find </a:t>
            </a:r>
            <a:r>
              <a:rPr lang="en-US" dirty="0" smtClean="0"/>
              <a:t>silhouette from light’s perspective</a:t>
            </a:r>
          </a:p>
          <a:p>
            <a:pPr lvl="2"/>
            <a:r>
              <a:rPr lang="en-US" dirty="0"/>
              <a:t>E</a:t>
            </a:r>
            <a:r>
              <a:rPr lang="en-US" dirty="0" smtClean="0"/>
              <a:t>very </a:t>
            </a:r>
            <a:r>
              <a:rPr lang="en-US" dirty="0"/>
              <a:t>edge shared by two triangles, such that one triangle faces light source and other faces away</a:t>
            </a:r>
          </a:p>
          <a:p>
            <a:pPr lvl="2"/>
            <a:r>
              <a:rPr lang="en-US" dirty="0"/>
              <a:t>On torus, where angle </a:t>
            </a:r>
            <a:r>
              <a:rPr lang="en-US" dirty="0" smtClean="0"/>
              <a:t>between normal vector and vector to light becomes  &gt;90°</a:t>
            </a:r>
            <a:endParaRPr lang="en-US" dirty="0"/>
          </a:p>
          <a:p>
            <a:pPr lvl="1"/>
            <a:r>
              <a:rPr lang="en-US" dirty="0"/>
              <a:t>Project silhouette along light </a:t>
            </a:r>
            <a:r>
              <a:rPr lang="en-US" dirty="0" smtClean="0"/>
              <a:t>rays</a:t>
            </a:r>
            <a:endParaRPr lang="en-US" dirty="0">
              <a:solidFill>
                <a:srgbClr val="FF0000"/>
              </a:solidFill>
            </a:endParaRPr>
          </a:p>
          <a:p>
            <a:pPr lvl="1"/>
            <a:r>
              <a:rPr lang="en-US" dirty="0" smtClean="0"/>
              <a:t>Generate triangles bridging silhouette and its projection to obtain the </a:t>
            </a:r>
            <a:r>
              <a:rPr lang="en-US" b="1" dirty="0" smtClean="0"/>
              <a:t>shadow volume</a:t>
            </a:r>
            <a:endParaRPr lang="en-US" dirty="0" smtClean="0"/>
          </a:p>
          <a:p>
            <a:r>
              <a:rPr lang="en-US" dirty="0" smtClean="0"/>
              <a:t>A point </a:t>
            </a:r>
            <a:r>
              <a:rPr lang="en-US" i="1" dirty="0" smtClean="0"/>
              <a:t>P</a:t>
            </a:r>
            <a:r>
              <a:rPr lang="en-US" dirty="0" smtClean="0"/>
              <a:t> is in shadow from light </a:t>
            </a:r>
            <a:r>
              <a:rPr lang="en-US" i="1" dirty="0" smtClean="0"/>
              <a:t>L</a:t>
            </a:r>
            <a:r>
              <a:rPr lang="en-US" dirty="0" smtClean="0"/>
              <a:t> if any shadow volume </a:t>
            </a:r>
            <a:r>
              <a:rPr lang="en-US" i="1" dirty="0" smtClean="0"/>
              <a:t>V</a:t>
            </a:r>
            <a:r>
              <a:rPr lang="en-US" dirty="0" smtClean="0"/>
              <a:t> computed for </a:t>
            </a:r>
            <a:r>
              <a:rPr lang="en-US" i="1" dirty="0" smtClean="0"/>
              <a:t>L</a:t>
            </a:r>
            <a:r>
              <a:rPr lang="en-US" dirty="0" smtClean="0"/>
              <a:t> contains </a:t>
            </a:r>
            <a:r>
              <a:rPr lang="en-US" i="1" dirty="0" smtClean="0"/>
              <a:t>P</a:t>
            </a:r>
            <a:endParaRPr lang="en-US" dirty="0" smtClean="0"/>
          </a:p>
          <a:p>
            <a:pPr lvl="1"/>
            <a:r>
              <a:rPr lang="en-US" dirty="0" smtClean="0"/>
              <a:t>Can determine this </a:t>
            </a:r>
            <a:r>
              <a:rPr lang="en-US" dirty="0"/>
              <a:t>quickly </a:t>
            </a:r>
            <a:r>
              <a:rPr lang="en-US" dirty="0" smtClean="0"/>
              <a:t>using multiple passes and a “stencil buffer”</a:t>
            </a:r>
            <a:endParaRPr lang="en-US" dirty="0"/>
          </a:p>
          <a:p>
            <a:pPr lvl="1"/>
            <a:r>
              <a:rPr lang="en-US" dirty="0" smtClean="0"/>
              <a:t>More here on </a:t>
            </a:r>
            <a:r>
              <a:rPr lang="en-US" dirty="0">
                <a:hlinkClick r:id="rId3"/>
              </a:rPr>
              <a:t>Stencil Buffers</a:t>
            </a:r>
            <a:r>
              <a:rPr lang="en-US" dirty="0"/>
              <a:t>, </a:t>
            </a:r>
            <a:r>
              <a:rPr lang="en-US" dirty="0">
                <a:hlinkClick r:id="rId4"/>
              </a:rPr>
              <a:t>Stencil Shadow Volumes</a:t>
            </a:r>
            <a:endParaRPr lang="en-US" dirty="0"/>
          </a:p>
          <a:p>
            <a:pPr marL="0" indent="0">
              <a:buNone/>
            </a:pPr>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(3/5) – Shadow Volumes</a:t>
            </a:r>
            <a:endParaRPr lang="en-US" dirty="0"/>
          </a:p>
        </p:txBody>
      </p:sp>
      <p:sp>
        <p:nvSpPr>
          <p:cNvPr id="7" name="TextBox 6"/>
          <p:cNvSpPr txBox="1"/>
          <p:nvPr/>
        </p:nvSpPr>
        <p:spPr>
          <a:xfrm>
            <a:off x="6019800" y="3867150"/>
            <a:ext cx="2807257" cy="400110"/>
          </a:xfrm>
          <a:prstGeom prst="rect">
            <a:avLst/>
          </a:prstGeom>
          <a:noFill/>
        </p:spPr>
        <p:txBody>
          <a:bodyPr wrap="square" rtlCol="0">
            <a:spAutoFit/>
          </a:bodyPr>
          <a:lstStyle/>
          <a:p>
            <a:pPr algn="ctr"/>
            <a:r>
              <a:rPr lang="en-US" sz="1000" dirty="0" smtClean="0">
                <a:hlinkClick r:id="rId5"/>
              </a:rPr>
              <a:t>http</a:t>
            </a:r>
            <a:r>
              <a:rPr lang="en-US" sz="1000" dirty="0">
                <a:hlinkClick r:id="rId5"/>
              </a:rPr>
              <a:t>://</a:t>
            </a:r>
            <a:r>
              <a:rPr lang="en-US" sz="1000" dirty="0" smtClean="0">
                <a:hlinkClick r:id="rId5"/>
              </a:rPr>
              <a:t>www.ozone3d.net/tutorials/images/stencil_shadow_volumes/shadow_volume.jpg</a:t>
            </a:r>
            <a:endParaRPr lang="en-US" sz="1000" dirty="0" smtClean="0"/>
          </a:p>
        </p:txBody>
      </p:sp>
      <p:sp>
        <p:nvSpPr>
          <p:cNvPr id="6" name="TextBox 5"/>
          <p:cNvSpPr txBox="1"/>
          <p:nvPr/>
        </p:nvSpPr>
        <p:spPr>
          <a:xfrm>
            <a:off x="7772400" y="2190750"/>
            <a:ext cx="1295400" cy="523220"/>
          </a:xfrm>
          <a:prstGeom prst="rect">
            <a:avLst/>
          </a:prstGeom>
          <a:noFill/>
        </p:spPr>
        <p:txBody>
          <a:bodyPr wrap="square" rtlCol="0">
            <a:spAutoFit/>
          </a:bodyPr>
          <a:lstStyle/>
          <a:p>
            <a:pPr algn="ctr"/>
            <a:r>
              <a:rPr lang="en-US" sz="1400" dirty="0" smtClean="0">
                <a:solidFill>
                  <a:schemeClr val="bg1"/>
                </a:solidFill>
              </a:rPr>
              <a:t>Original Silhouette</a:t>
            </a:r>
            <a:endParaRPr lang="en-US" sz="1400" dirty="0">
              <a:solidFill>
                <a:schemeClr val="bg1"/>
              </a:solidFill>
            </a:endParaRPr>
          </a:p>
        </p:txBody>
      </p:sp>
      <p:sp>
        <p:nvSpPr>
          <p:cNvPr id="9" name="TextBox 8"/>
          <p:cNvSpPr txBox="1"/>
          <p:nvPr/>
        </p:nvSpPr>
        <p:spPr>
          <a:xfrm>
            <a:off x="5715000" y="2389663"/>
            <a:ext cx="1295400" cy="523220"/>
          </a:xfrm>
          <a:prstGeom prst="rect">
            <a:avLst/>
          </a:prstGeom>
          <a:noFill/>
        </p:spPr>
        <p:txBody>
          <a:bodyPr wrap="square" rtlCol="0">
            <a:spAutoFit/>
          </a:bodyPr>
          <a:lstStyle/>
          <a:p>
            <a:pPr algn="ctr"/>
            <a:r>
              <a:rPr lang="en-US" sz="1400" dirty="0" smtClean="0">
                <a:solidFill>
                  <a:schemeClr val="bg1"/>
                </a:solidFill>
              </a:rPr>
              <a:t>Projected Silhouette</a:t>
            </a:r>
            <a:endParaRPr lang="en-US" sz="1400" dirty="0">
              <a:solidFill>
                <a:schemeClr val="bg1"/>
              </a:solidFill>
            </a:endParaRPr>
          </a:p>
        </p:txBody>
      </p:sp>
      <p:cxnSp>
        <p:nvCxnSpPr>
          <p:cNvPr id="11" name="Straight Arrow Connector 10"/>
          <p:cNvCxnSpPr/>
          <p:nvPr/>
        </p:nvCxnSpPr>
        <p:spPr>
          <a:xfrm flipH="1">
            <a:off x="7543800" y="2651273"/>
            <a:ext cx="800100" cy="261610"/>
          </a:xfrm>
          <a:prstGeom prst="straightConnector1">
            <a:avLst/>
          </a:prstGeom>
          <a:ln w="15875">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48400" y="2912883"/>
            <a:ext cx="228600" cy="801867"/>
          </a:xfrm>
          <a:prstGeom prst="straightConnector1">
            <a:avLst/>
          </a:prstGeom>
          <a:ln w="15875">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19800" y="3420130"/>
            <a:ext cx="2807257" cy="523220"/>
          </a:xfrm>
          <a:prstGeom prst="rect">
            <a:avLst/>
          </a:prstGeom>
          <a:noFill/>
        </p:spPr>
        <p:txBody>
          <a:bodyPr wrap="square" rtlCol="0">
            <a:spAutoFit/>
          </a:bodyPr>
          <a:lstStyle/>
          <a:p>
            <a:pPr algn="ctr"/>
            <a:r>
              <a:rPr lang="en-US" sz="1400" dirty="0" smtClean="0"/>
              <a:t>Example shadow volume</a:t>
            </a:r>
          </a:p>
          <a:p>
            <a:pPr algn="ctr"/>
            <a:r>
              <a:rPr lang="en-US" sz="1400" dirty="0" smtClean="0"/>
              <a:t>(yellow mesh)</a:t>
            </a:r>
          </a:p>
        </p:txBody>
      </p:sp>
      <p:pic>
        <p:nvPicPr>
          <p:cNvPr id="1026" name="Picture 2" descr="http://upload.wikimedia.org/wikipedia/commons/thumb/a/af/Shadow_volume_illustration.png/500px-Shadow_volume_illust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8456" y="1623744"/>
            <a:ext cx="3341194" cy="165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6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200" dirty="0" smtClean="0"/>
              <a:t>Shadows (4/5) – Another Multi-Pass Technique: Shadow Maps</a:t>
            </a:r>
            <a:endParaRPr lang="en-US" sz="2200" dirty="0"/>
          </a:p>
        </p:txBody>
      </p:sp>
      <p:sp>
        <p:nvSpPr>
          <p:cNvPr id="26" name="Text Box 88"/>
          <p:cNvSpPr txBox="1">
            <a:spLocks noChangeArrowheads="1"/>
          </p:cNvSpPr>
          <p:nvPr/>
        </p:nvSpPr>
        <p:spPr bwMode="auto">
          <a:xfrm>
            <a:off x="5345650" y="2403591"/>
            <a:ext cx="3260468" cy="461665"/>
          </a:xfrm>
          <a:prstGeom prst="rect">
            <a:avLst/>
          </a:prstGeom>
          <a:noFill/>
          <a:ln w="9525" algn="ctr">
            <a:noFill/>
            <a:miter lim="800000"/>
            <a:headEnd/>
            <a:tailEnd/>
          </a:ln>
        </p:spPr>
        <p:txBody>
          <a:bodyPr wrap="square">
            <a:spAutoFit/>
          </a:bodyPr>
          <a:lstStyle/>
          <a:p>
            <a:pPr algn="ctr">
              <a:spcBef>
                <a:spcPct val="50000"/>
              </a:spcBef>
            </a:pPr>
            <a:r>
              <a:rPr lang="en-US" sz="1200" dirty="0" smtClean="0"/>
              <a:t>Shadow map (on right) obtained by rendering from light’s point of view (darker is closer)</a:t>
            </a:r>
            <a:endParaRPr lang="en-US" sz="1200" dirty="0"/>
          </a:p>
        </p:txBody>
      </p:sp>
      <p:sp>
        <p:nvSpPr>
          <p:cNvPr id="3" name="Content Placeholder 2"/>
          <p:cNvSpPr>
            <a:spLocks noGrp="1"/>
          </p:cNvSpPr>
          <p:nvPr>
            <p:ph sz="quarter" idx="1"/>
          </p:nvPr>
        </p:nvSpPr>
        <p:spPr>
          <a:xfrm>
            <a:off x="304799" y="1031091"/>
            <a:ext cx="4756508" cy="3668329"/>
          </a:xfrm>
        </p:spPr>
        <p:txBody>
          <a:bodyPr>
            <a:normAutofit fontScale="92500" lnSpcReduction="20000"/>
          </a:bodyPr>
          <a:lstStyle/>
          <a:p>
            <a:r>
              <a:rPr lang="en-US" dirty="0" smtClean="0"/>
              <a:t>Render scene using each light as center of projection, saving only its z-buffer</a:t>
            </a:r>
          </a:p>
          <a:p>
            <a:pPr lvl="1"/>
            <a:r>
              <a:rPr lang="en-US" dirty="0" smtClean="0"/>
              <a:t>Resultant 2D images are “shadow maps”, one per light</a:t>
            </a:r>
          </a:p>
          <a:p>
            <a:r>
              <a:rPr lang="en-US" dirty="0" smtClean="0"/>
              <a:t>Next, render scene from camera’s POV</a:t>
            </a:r>
          </a:p>
          <a:p>
            <a:pPr lvl="1"/>
            <a:r>
              <a:rPr lang="en-US" dirty="0" smtClean="0"/>
              <a:t>To determine if point </a:t>
            </a:r>
            <a:r>
              <a:rPr lang="en-US" i="1" dirty="0" smtClean="0"/>
              <a:t>P</a:t>
            </a:r>
            <a:r>
              <a:rPr lang="en-US" dirty="0" smtClean="0"/>
              <a:t> on object is in shadow:</a:t>
            </a:r>
          </a:p>
          <a:p>
            <a:pPr lvl="2"/>
            <a:r>
              <a:rPr lang="en-US" dirty="0"/>
              <a:t>c</a:t>
            </a:r>
            <a:r>
              <a:rPr lang="en-US" dirty="0" smtClean="0"/>
              <a:t>ompute distance </a:t>
            </a:r>
            <a:r>
              <a:rPr lang="en-US" i="1" dirty="0" err="1" smtClean="0"/>
              <a:t>d</a:t>
            </a:r>
            <a:r>
              <a:rPr lang="en-US" i="1" baseline="-25000" dirty="0" err="1" smtClean="0"/>
              <a:t>P</a:t>
            </a:r>
            <a:r>
              <a:rPr lang="en-US" dirty="0" smtClean="0"/>
              <a:t> from </a:t>
            </a:r>
            <a:r>
              <a:rPr lang="en-US" i="1" dirty="0" smtClean="0"/>
              <a:t>P</a:t>
            </a:r>
            <a:r>
              <a:rPr lang="en-US" dirty="0" smtClean="0"/>
              <a:t> to light source</a:t>
            </a:r>
          </a:p>
          <a:p>
            <a:pPr lvl="2"/>
            <a:r>
              <a:rPr lang="en-US" dirty="0" smtClean="0"/>
              <a:t>convert </a:t>
            </a:r>
            <a:r>
              <a:rPr lang="en-US" i="1" dirty="0" smtClean="0"/>
              <a:t>P</a:t>
            </a:r>
            <a:r>
              <a:rPr lang="en-US" dirty="0" smtClean="0"/>
              <a:t> from world coordinates to shadow map coordinates using the viewing and projection matrices used to create shadow map</a:t>
            </a:r>
          </a:p>
          <a:p>
            <a:pPr lvl="2"/>
            <a:r>
              <a:rPr lang="en-US" dirty="0" smtClean="0"/>
              <a:t>look up min distance </a:t>
            </a:r>
            <a:r>
              <a:rPr lang="en-US" i="1" dirty="0" err="1"/>
              <a:t>d</a:t>
            </a:r>
            <a:r>
              <a:rPr lang="en-US" i="1" baseline="-25000" dirty="0" err="1"/>
              <a:t>min</a:t>
            </a:r>
            <a:r>
              <a:rPr lang="en-US" dirty="0" smtClean="0"/>
              <a:t> in shadow map</a:t>
            </a:r>
          </a:p>
          <a:p>
            <a:pPr lvl="2"/>
            <a:r>
              <a:rPr lang="en-US" i="1" dirty="0" smtClean="0"/>
              <a:t>P</a:t>
            </a:r>
            <a:r>
              <a:rPr lang="en-US" dirty="0" smtClean="0"/>
              <a:t> is in shadow if </a:t>
            </a:r>
            <a:r>
              <a:rPr lang="en-US" i="1" dirty="0" err="1" smtClean="0"/>
              <a:t>d</a:t>
            </a:r>
            <a:r>
              <a:rPr lang="en-US" i="1" baseline="-25000" dirty="0" err="1" smtClean="0"/>
              <a:t>P</a:t>
            </a:r>
            <a:r>
              <a:rPr lang="en-US" i="1" dirty="0"/>
              <a:t> </a:t>
            </a:r>
            <a:r>
              <a:rPr lang="en-US" dirty="0" smtClean="0"/>
              <a:t>&gt; </a:t>
            </a:r>
            <a:r>
              <a:rPr lang="en-US" i="1" dirty="0" err="1" smtClean="0"/>
              <a:t>d</a:t>
            </a:r>
            <a:r>
              <a:rPr lang="en-US" i="1" baseline="-25000" dirty="0" err="1" smtClean="0"/>
              <a:t>min</a:t>
            </a:r>
            <a:r>
              <a:rPr lang="en-US" i="1" baseline="-25000" dirty="0" smtClean="0"/>
              <a:t>  , </a:t>
            </a:r>
            <a:r>
              <a:rPr lang="en-US" dirty="0" smtClean="0"/>
              <a:t>i.e</a:t>
            </a:r>
            <a:r>
              <a:rPr lang="en-US" dirty="0"/>
              <a:t>., it lies behind a </a:t>
            </a:r>
            <a:r>
              <a:rPr lang="en-US" dirty="0" smtClean="0"/>
              <a:t>closer </a:t>
            </a:r>
            <a:r>
              <a:rPr lang="en-US" dirty="0"/>
              <a:t>object</a:t>
            </a:r>
          </a:p>
        </p:txBody>
      </p:sp>
      <p:pic>
        <p:nvPicPr>
          <p:cNvPr id="2" name="Picture 1" descr="Screen Shot 2014-11-08 at 3.26.0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5650" y="1101630"/>
            <a:ext cx="3262090" cy="1322913"/>
          </a:xfrm>
          <a:prstGeom prst="rect">
            <a:avLst/>
          </a:prstGeom>
        </p:spPr>
      </p:pic>
      <p:grpSp>
        <p:nvGrpSpPr>
          <p:cNvPr id="62" name="Group 61"/>
          <p:cNvGrpSpPr/>
          <p:nvPr/>
        </p:nvGrpSpPr>
        <p:grpSpPr>
          <a:xfrm>
            <a:off x="6239121" y="3090414"/>
            <a:ext cx="1000713" cy="1358259"/>
            <a:chOff x="6280898" y="3199028"/>
            <a:chExt cx="1000713" cy="1358259"/>
          </a:xfrm>
        </p:grpSpPr>
        <p:cxnSp>
          <p:nvCxnSpPr>
            <p:cNvPr id="31" name="Straight Arrow Connector 30"/>
            <p:cNvCxnSpPr/>
            <p:nvPr/>
          </p:nvCxnSpPr>
          <p:spPr>
            <a:xfrm>
              <a:off x="6280898" y="3379012"/>
              <a:ext cx="832409" cy="1104816"/>
            </a:xfrm>
            <a:prstGeom prst="straightConnector1">
              <a:avLst/>
            </a:prstGeom>
            <a:ln>
              <a:solidFill>
                <a:schemeClr val="accent3"/>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33" name="Left Brace 32"/>
            <p:cNvSpPr/>
            <p:nvPr/>
          </p:nvSpPr>
          <p:spPr>
            <a:xfrm rot="8622926">
              <a:off x="6712910" y="3199028"/>
              <a:ext cx="123782" cy="1358259"/>
            </a:xfrm>
            <a:prstGeom prst="leftBrace">
              <a:avLst>
                <a:gd name="adj1" fmla="val 38437"/>
                <a:gd name="adj2" fmla="val 34518"/>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solidFill>
                  <a:srgbClr val="00B050"/>
                </a:solidFill>
              </a:endParaRPr>
            </a:p>
          </p:txBody>
        </p:sp>
        <p:sp>
          <p:nvSpPr>
            <p:cNvPr id="34" name="Text Box 71"/>
            <p:cNvSpPr txBox="1">
              <a:spLocks noChangeArrowheads="1"/>
            </p:cNvSpPr>
            <p:nvPr/>
          </p:nvSpPr>
          <p:spPr bwMode="auto">
            <a:xfrm>
              <a:off x="6851332" y="3765026"/>
              <a:ext cx="430279" cy="276999"/>
            </a:xfrm>
            <a:prstGeom prst="rect">
              <a:avLst/>
            </a:prstGeom>
            <a:noFill/>
            <a:ln w="9525" algn="ctr">
              <a:noFill/>
              <a:miter lim="800000"/>
              <a:headEnd/>
              <a:tailEnd/>
            </a:ln>
          </p:spPr>
          <p:txBody>
            <a:bodyPr wrap="square">
              <a:spAutoFit/>
            </a:bodyPr>
            <a:lstStyle/>
            <a:p>
              <a:pPr>
                <a:spcBef>
                  <a:spcPct val="50000"/>
                </a:spcBef>
              </a:pPr>
              <a:r>
                <a:rPr lang="en-US" sz="1200" i="1" dirty="0" err="1" smtClean="0">
                  <a:solidFill>
                    <a:srgbClr val="00B050"/>
                  </a:solidFill>
                </a:rPr>
                <a:t>d</a:t>
              </a:r>
              <a:r>
                <a:rPr lang="en-US" sz="1200" i="1" baseline="-25000" dirty="0" err="1">
                  <a:solidFill>
                    <a:srgbClr val="00B050"/>
                  </a:solidFill>
                </a:rPr>
                <a:t>P</a:t>
              </a:r>
              <a:endParaRPr lang="en-US" sz="1200" i="1" baseline="-25000" dirty="0">
                <a:solidFill>
                  <a:srgbClr val="00B050"/>
                </a:solidFill>
              </a:endParaRPr>
            </a:p>
          </p:txBody>
        </p:sp>
      </p:grpSp>
      <p:grpSp>
        <p:nvGrpSpPr>
          <p:cNvPr id="65" name="Group 64"/>
          <p:cNvGrpSpPr/>
          <p:nvPr/>
        </p:nvGrpSpPr>
        <p:grpSpPr>
          <a:xfrm>
            <a:off x="5647557" y="3072686"/>
            <a:ext cx="2631288" cy="1582081"/>
            <a:chOff x="5689334" y="3181300"/>
            <a:chExt cx="2631288" cy="1582081"/>
          </a:xfrm>
        </p:grpSpPr>
        <p:grpSp>
          <p:nvGrpSpPr>
            <p:cNvPr id="61" name="Group 60"/>
            <p:cNvGrpSpPr/>
            <p:nvPr/>
          </p:nvGrpSpPr>
          <p:grpSpPr>
            <a:xfrm>
              <a:off x="5689334" y="3181300"/>
              <a:ext cx="2631288" cy="1582081"/>
              <a:chOff x="5689334" y="3181300"/>
              <a:chExt cx="2631288" cy="1582081"/>
            </a:xfrm>
          </p:grpSpPr>
          <p:sp>
            <p:nvSpPr>
              <p:cNvPr id="7" name="Text Box 71"/>
              <p:cNvSpPr txBox="1">
                <a:spLocks noChangeArrowheads="1"/>
              </p:cNvSpPr>
              <p:nvPr/>
            </p:nvSpPr>
            <p:spPr bwMode="auto">
              <a:xfrm>
                <a:off x="5689334" y="3181300"/>
                <a:ext cx="538497" cy="232366"/>
              </a:xfrm>
              <a:prstGeom prst="rect">
                <a:avLst/>
              </a:prstGeom>
              <a:noFill/>
              <a:ln w="9525" algn="ctr">
                <a:noFill/>
                <a:miter lim="800000"/>
                <a:headEnd/>
                <a:tailEnd/>
              </a:ln>
            </p:spPr>
            <p:txBody>
              <a:bodyPr wrap="square">
                <a:spAutoFit/>
              </a:bodyPr>
              <a:lstStyle/>
              <a:p>
                <a:pPr>
                  <a:spcBef>
                    <a:spcPct val="50000"/>
                  </a:spcBef>
                </a:pPr>
                <a:r>
                  <a:rPr lang="en-US" sz="1200" dirty="0"/>
                  <a:t>Light</a:t>
                </a:r>
              </a:p>
            </p:txBody>
          </p:sp>
          <p:sp>
            <p:nvSpPr>
              <p:cNvPr id="10" name="Oval 67"/>
              <p:cNvSpPr>
                <a:spLocks noChangeArrowheads="1"/>
              </p:cNvSpPr>
              <p:nvPr/>
            </p:nvSpPr>
            <p:spPr bwMode="auto">
              <a:xfrm>
                <a:off x="6153402" y="3254205"/>
                <a:ext cx="148858" cy="145718"/>
              </a:xfrm>
              <a:prstGeom prst="ellipse">
                <a:avLst/>
              </a:prstGeom>
              <a:solidFill>
                <a:schemeClr val="bg1"/>
              </a:solidFill>
              <a:ln w="12700" algn="ctr">
                <a:solidFill>
                  <a:schemeClr val="tx1"/>
                </a:solidFill>
                <a:round/>
                <a:headEnd/>
                <a:tailEnd/>
              </a:ln>
            </p:spPr>
            <p:txBody>
              <a:bodyPr wrap="square" anchor="ctr">
                <a:spAutoFit/>
              </a:bodyPr>
              <a:lstStyle/>
              <a:p>
                <a:endParaRPr lang="en-US"/>
              </a:p>
            </p:txBody>
          </p:sp>
          <p:sp>
            <p:nvSpPr>
              <p:cNvPr id="11" name="Oval 70"/>
              <p:cNvSpPr>
                <a:spLocks noChangeArrowheads="1"/>
              </p:cNvSpPr>
              <p:nvPr/>
            </p:nvSpPr>
            <p:spPr bwMode="auto">
              <a:xfrm>
                <a:off x="6611362" y="4133563"/>
                <a:ext cx="360912" cy="369059"/>
              </a:xfrm>
              <a:prstGeom prst="ellipse">
                <a:avLst/>
              </a:prstGeom>
              <a:solidFill>
                <a:schemeClr val="bg1"/>
              </a:solidFill>
              <a:ln w="12700" algn="ctr">
                <a:solidFill>
                  <a:schemeClr val="tx1"/>
                </a:solidFill>
                <a:round/>
                <a:headEnd/>
                <a:tailEnd/>
              </a:ln>
            </p:spPr>
            <p:txBody>
              <a:bodyPr wrap="square" anchor="ctr">
                <a:spAutoFit/>
              </a:bodyPr>
              <a:lstStyle/>
              <a:p>
                <a:endParaRPr lang="en-US"/>
              </a:p>
            </p:txBody>
          </p:sp>
          <p:sp>
            <p:nvSpPr>
              <p:cNvPr id="18" name="Rectangle 17"/>
              <p:cNvSpPr/>
              <p:nvPr/>
            </p:nvSpPr>
            <p:spPr>
              <a:xfrm>
                <a:off x="6220522" y="4496655"/>
                <a:ext cx="1134903" cy="56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71"/>
              <p:cNvSpPr txBox="1">
                <a:spLocks noChangeArrowheads="1"/>
              </p:cNvSpPr>
              <p:nvPr/>
            </p:nvSpPr>
            <p:spPr bwMode="auto">
              <a:xfrm>
                <a:off x="7642428" y="3301427"/>
                <a:ext cx="678194" cy="276999"/>
              </a:xfrm>
              <a:prstGeom prst="rect">
                <a:avLst/>
              </a:prstGeom>
              <a:noFill/>
              <a:ln w="9525" algn="ctr">
                <a:noFill/>
                <a:miter lim="800000"/>
                <a:headEnd/>
                <a:tailEnd/>
              </a:ln>
            </p:spPr>
            <p:txBody>
              <a:bodyPr wrap="square">
                <a:spAutoFit/>
              </a:bodyPr>
              <a:lstStyle/>
              <a:p>
                <a:pPr>
                  <a:spcBef>
                    <a:spcPct val="50000"/>
                  </a:spcBef>
                </a:pPr>
                <a:r>
                  <a:rPr lang="en-US" sz="1200" dirty="0" smtClean="0"/>
                  <a:t>Camera</a:t>
                </a:r>
                <a:endParaRPr lang="en-US" sz="1200" dirty="0"/>
              </a:p>
            </p:txBody>
          </p:sp>
          <p:sp>
            <p:nvSpPr>
              <p:cNvPr id="37" name="Oval 36"/>
              <p:cNvSpPr/>
              <p:nvPr/>
            </p:nvSpPr>
            <p:spPr>
              <a:xfrm>
                <a:off x="7088060" y="4474715"/>
                <a:ext cx="45719" cy="47578"/>
              </a:xfrm>
              <a:prstGeom prst="ellipse">
                <a:avLst/>
              </a:prstGeom>
              <a:solidFill>
                <a:srgbClr val="C0504D"/>
              </a:solid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9" name="Straight Connector 38"/>
              <p:cNvCxnSpPr/>
              <p:nvPr/>
            </p:nvCxnSpPr>
            <p:spPr>
              <a:xfrm flipH="1">
                <a:off x="7382178" y="3564720"/>
                <a:ext cx="424557" cy="179334"/>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flipH="1">
                <a:off x="7762815" y="3564720"/>
                <a:ext cx="43922" cy="442846"/>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49" name="Text Box 71"/>
              <p:cNvSpPr txBox="1">
                <a:spLocks noChangeArrowheads="1"/>
              </p:cNvSpPr>
              <p:nvPr/>
            </p:nvSpPr>
            <p:spPr bwMode="auto">
              <a:xfrm>
                <a:off x="6971012" y="4486382"/>
                <a:ext cx="239413" cy="276999"/>
              </a:xfrm>
              <a:prstGeom prst="rect">
                <a:avLst/>
              </a:prstGeom>
              <a:noFill/>
              <a:ln w="9525" algn="ctr">
                <a:noFill/>
                <a:miter lim="800000"/>
                <a:headEnd/>
                <a:tailEnd/>
              </a:ln>
            </p:spPr>
            <p:txBody>
              <a:bodyPr wrap="square">
                <a:spAutoFit/>
              </a:bodyPr>
              <a:lstStyle/>
              <a:p>
                <a:pPr>
                  <a:spcBef>
                    <a:spcPct val="50000"/>
                  </a:spcBef>
                </a:pPr>
                <a:r>
                  <a:rPr lang="en-US" sz="1200" i="1" dirty="0">
                    <a:solidFill>
                      <a:schemeClr val="accent2"/>
                    </a:solidFill>
                  </a:rPr>
                  <a:t>P</a:t>
                </a:r>
                <a:endParaRPr lang="en-US" sz="1200" i="1" baseline="-25000" dirty="0">
                  <a:solidFill>
                    <a:schemeClr val="accent2"/>
                  </a:solidFill>
                </a:endParaRPr>
              </a:p>
            </p:txBody>
          </p:sp>
        </p:grpSp>
        <p:cxnSp>
          <p:nvCxnSpPr>
            <p:cNvPr id="47" name="Straight Connector 46"/>
            <p:cNvCxnSpPr>
              <a:endCxn id="37" idx="7"/>
            </p:cNvCxnSpPr>
            <p:nvPr/>
          </p:nvCxnSpPr>
          <p:spPr>
            <a:xfrm flipH="1">
              <a:off x="7127084" y="3563405"/>
              <a:ext cx="678334" cy="918278"/>
            </a:xfrm>
            <a:prstGeom prst="line">
              <a:avLst/>
            </a:prstGeom>
            <a:ln>
              <a:prstDash val="dash"/>
              <a:headEnd type="none"/>
              <a:tailEnd type="triangle"/>
            </a:ln>
          </p:spPr>
          <p:style>
            <a:lnRef idx="1">
              <a:schemeClr val="accent2"/>
            </a:lnRef>
            <a:fillRef idx="0">
              <a:schemeClr val="accent2"/>
            </a:fillRef>
            <a:effectRef idx="0">
              <a:schemeClr val="accent2"/>
            </a:effectRef>
            <a:fontRef idx="minor">
              <a:schemeClr val="tx1"/>
            </a:fontRef>
          </p:style>
        </p:cxnSp>
      </p:grpSp>
      <p:grpSp>
        <p:nvGrpSpPr>
          <p:cNvPr id="66" name="Group 65"/>
          <p:cNvGrpSpPr/>
          <p:nvPr/>
        </p:nvGrpSpPr>
        <p:grpSpPr>
          <a:xfrm>
            <a:off x="6107194" y="3212003"/>
            <a:ext cx="718949" cy="940487"/>
            <a:chOff x="6148971" y="3320617"/>
            <a:chExt cx="718949" cy="940487"/>
          </a:xfrm>
        </p:grpSpPr>
        <p:sp>
          <p:nvSpPr>
            <p:cNvPr id="36" name="Oval 35"/>
            <p:cNvSpPr/>
            <p:nvPr/>
          </p:nvSpPr>
          <p:spPr>
            <a:xfrm>
              <a:off x="6822201" y="4117362"/>
              <a:ext cx="45719" cy="47578"/>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6148971" y="3320617"/>
              <a:ext cx="707446" cy="940487"/>
              <a:chOff x="6148971" y="3320617"/>
              <a:chExt cx="707446" cy="940487"/>
            </a:xfrm>
          </p:grpSpPr>
          <p:sp>
            <p:nvSpPr>
              <p:cNvPr id="28" name="Text Box 71"/>
              <p:cNvSpPr txBox="1">
                <a:spLocks noChangeArrowheads="1"/>
              </p:cNvSpPr>
              <p:nvPr/>
            </p:nvSpPr>
            <p:spPr bwMode="auto">
              <a:xfrm>
                <a:off x="6148971" y="3703085"/>
                <a:ext cx="430279" cy="276999"/>
              </a:xfrm>
              <a:prstGeom prst="rect">
                <a:avLst/>
              </a:prstGeom>
              <a:noFill/>
              <a:ln w="9525" algn="ctr">
                <a:noFill/>
                <a:miter lim="800000"/>
                <a:headEnd/>
                <a:tailEnd/>
              </a:ln>
            </p:spPr>
            <p:txBody>
              <a:bodyPr wrap="square">
                <a:spAutoFit/>
              </a:bodyPr>
              <a:lstStyle/>
              <a:p>
                <a:pPr>
                  <a:spcBef>
                    <a:spcPct val="50000"/>
                  </a:spcBef>
                </a:pPr>
                <a:r>
                  <a:rPr lang="en-US" sz="1200" i="1" dirty="0" err="1" smtClean="0">
                    <a:solidFill>
                      <a:schemeClr val="accent1"/>
                    </a:solidFill>
                  </a:rPr>
                  <a:t>d</a:t>
                </a:r>
                <a:r>
                  <a:rPr lang="en-US" sz="1200" i="1" baseline="-25000" dirty="0" err="1" smtClean="0">
                    <a:solidFill>
                      <a:schemeClr val="accent1"/>
                    </a:solidFill>
                  </a:rPr>
                  <a:t>min</a:t>
                </a:r>
                <a:endParaRPr lang="en-US" sz="1200" i="1" baseline="-25000" dirty="0">
                  <a:solidFill>
                    <a:schemeClr val="accent1"/>
                  </a:solidFill>
                </a:endParaRPr>
              </a:p>
            </p:txBody>
          </p:sp>
          <p:sp>
            <p:nvSpPr>
              <p:cNvPr id="30" name="Left Brace 29"/>
              <p:cNvSpPr/>
              <p:nvPr/>
            </p:nvSpPr>
            <p:spPr>
              <a:xfrm rot="8622926" flipH="1">
                <a:off x="6471978" y="3320617"/>
                <a:ext cx="93499" cy="940487"/>
              </a:xfrm>
              <a:prstGeom prst="leftBrace">
                <a:avLst>
                  <a:gd name="adj1" fmla="val 39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p:cNvCxnSpPr/>
              <p:nvPr/>
            </p:nvCxnSpPr>
            <p:spPr>
              <a:xfrm>
                <a:off x="6280460" y="3378583"/>
                <a:ext cx="575957" cy="764440"/>
              </a:xfrm>
              <a:prstGeom prst="straightConnector1">
                <a:avLst/>
              </a:prstGeom>
              <a:ln>
                <a:prstDash val="dot"/>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6119774" y="3193549"/>
            <a:ext cx="303688" cy="253091"/>
            <a:chOff x="6119774" y="3193549"/>
            <a:chExt cx="303688" cy="253091"/>
          </a:xfrm>
        </p:grpSpPr>
        <p:cxnSp>
          <p:nvCxnSpPr>
            <p:cNvPr id="69" name="Straight Connector 68"/>
            <p:cNvCxnSpPr/>
            <p:nvPr/>
          </p:nvCxnSpPr>
          <p:spPr>
            <a:xfrm>
              <a:off x="6308428" y="3193549"/>
              <a:ext cx="115034" cy="13805"/>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6299782" y="3286128"/>
              <a:ext cx="86869" cy="50072"/>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6212914" y="3351097"/>
              <a:ext cx="58705" cy="8634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6119774" y="3350005"/>
              <a:ext cx="18403" cy="96635"/>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649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2" y="971549"/>
            <a:ext cx="5100982" cy="3748983"/>
          </a:xfrm>
        </p:spPr>
        <p:txBody>
          <a:bodyPr>
            <a:normAutofit fontScale="85000" lnSpcReduction="20000"/>
          </a:bodyPr>
          <a:lstStyle/>
          <a:p>
            <a:r>
              <a:rPr lang="en-US" dirty="0" smtClean="0"/>
              <a:t>Pro: Can extend to support soft shadows</a:t>
            </a:r>
          </a:p>
          <a:p>
            <a:pPr lvl="1"/>
            <a:r>
              <a:rPr lang="en-US" dirty="0" smtClean="0"/>
              <a:t>Soft shadows: shadows with “soft” edges</a:t>
            </a:r>
          </a:p>
          <a:p>
            <a:pPr lvl="1"/>
            <a:r>
              <a:rPr lang="en-US" dirty="0" smtClean="0"/>
              <a:t>Stencil shadow volumes only useful for hard-edged shadows</a:t>
            </a:r>
          </a:p>
          <a:p>
            <a:r>
              <a:rPr lang="en-US" dirty="0" smtClean="0"/>
              <a:t>Con: Naïve implementation has impressively bad aliasing problems  </a:t>
            </a:r>
          </a:p>
          <a:p>
            <a:pPr lvl="1"/>
            <a:r>
              <a:rPr lang="en-US" dirty="0" smtClean="0"/>
              <a:t>When the camera is closer to the scene than the light, </a:t>
            </a:r>
            <a:r>
              <a:rPr lang="en-US" b="1" dirty="0"/>
              <a:t>m</a:t>
            </a:r>
            <a:r>
              <a:rPr lang="en-US" b="1" dirty="0" smtClean="0"/>
              <a:t>any screen pixels </a:t>
            </a:r>
            <a:r>
              <a:rPr lang="en-US" dirty="0" smtClean="0"/>
              <a:t>may be covered by only </a:t>
            </a:r>
            <a:r>
              <a:rPr lang="en-US" b="1" dirty="0" smtClean="0"/>
              <a:t>one shadow map pixel </a:t>
            </a:r>
            <a:r>
              <a:rPr lang="en-US" dirty="0" smtClean="0"/>
              <a:t>(e.g., sun </a:t>
            </a:r>
            <a:r>
              <a:rPr lang="en-US" dirty="0"/>
              <a:t>shining on Eiffel tower)</a:t>
            </a:r>
          </a:p>
          <a:p>
            <a:r>
              <a:rPr lang="en-US" dirty="0" smtClean="0"/>
              <a:t>Many </a:t>
            </a:r>
            <a:r>
              <a:rPr lang="en-US" dirty="0"/>
              <a:t>workarounds for aliasing issues</a:t>
            </a:r>
          </a:p>
          <a:p>
            <a:pPr lvl="1"/>
            <a:r>
              <a:rPr lang="en-US" dirty="0">
                <a:hlinkClick r:id="rId2"/>
              </a:rPr>
              <a:t>Percentage-Closer Filtering</a:t>
            </a:r>
            <a:r>
              <a:rPr lang="en-US" dirty="0"/>
              <a:t>: </a:t>
            </a:r>
            <a:r>
              <a:rPr lang="en-US" dirty="0" smtClean="0"/>
              <a:t>for each screen pixel, sample </a:t>
            </a:r>
            <a:r>
              <a:rPr lang="en-US" dirty="0"/>
              <a:t>shadow map in multiple places and </a:t>
            </a:r>
            <a:r>
              <a:rPr lang="en-US" dirty="0" smtClean="0"/>
              <a:t>average</a:t>
            </a:r>
          </a:p>
          <a:p>
            <a:pPr lvl="1"/>
            <a:r>
              <a:rPr lang="en-US" dirty="0" smtClean="0">
                <a:hlinkClick r:id="rId3"/>
              </a:rPr>
              <a:t>Cascaded </a:t>
            </a:r>
            <a:r>
              <a:rPr lang="en-US" dirty="0">
                <a:hlinkClick r:id="rId3"/>
              </a:rPr>
              <a:t>Shadow Maps</a:t>
            </a:r>
            <a:r>
              <a:rPr lang="en-US" dirty="0"/>
              <a:t>: multiple shadow maps, </a:t>
            </a:r>
            <a:r>
              <a:rPr lang="en-US" dirty="0" smtClean="0"/>
              <a:t>higher resolution </a:t>
            </a:r>
            <a:r>
              <a:rPr lang="en-US" dirty="0"/>
              <a:t>closer to viewer</a:t>
            </a:r>
          </a:p>
          <a:p>
            <a:pPr lvl="1"/>
            <a:r>
              <a:rPr lang="en-US" dirty="0">
                <a:hlinkClick r:id="rId4"/>
              </a:rPr>
              <a:t>Variance Shadow Maps</a:t>
            </a:r>
            <a:r>
              <a:rPr lang="en-US" dirty="0"/>
              <a:t>: use statistical modeling</a:t>
            </a:r>
            <a:br>
              <a:rPr lang="en-US" dirty="0"/>
            </a:br>
            <a:r>
              <a:rPr lang="en-US" dirty="0"/>
              <a:t>instead of simple depth comparison</a:t>
            </a:r>
          </a:p>
          <a:p>
            <a:pPr lvl="1"/>
            <a:endParaRPr lang="en-US" dirty="0" smtClean="0"/>
          </a:p>
        </p:txBody>
      </p:sp>
      <p:sp>
        <p:nvSpPr>
          <p:cNvPr id="5" name="Title 4"/>
          <p:cNvSpPr>
            <a:spLocks noGrp="1"/>
          </p:cNvSpPr>
          <p:nvPr>
            <p:ph type="title"/>
          </p:nvPr>
        </p:nvSpPr>
        <p:spPr/>
        <p:txBody>
          <a:bodyPr>
            <a:normAutofit fontScale="90000"/>
          </a:bodyPr>
          <a:lstStyle/>
          <a:p>
            <a:r>
              <a:rPr lang="en-US" dirty="0" smtClean="0"/>
              <a:t>Shadows (5/5) – Shadow Map Tradeoffs</a:t>
            </a:r>
            <a:endParaRPr lang="en-US" dirty="0"/>
          </a:p>
        </p:txBody>
      </p:sp>
      <p:grpSp>
        <p:nvGrpSpPr>
          <p:cNvPr id="8" name="Group 7"/>
          <p:cNvGrpSpPr/>
          <p:nvPr/>
        </p:nvGrpSpPr>
        <p:grpSpPr>
          <a:xfrm>
            <a:off x="5558184" y="1016322"/>
            <a:ext cx="3204184" cy="1389747"/>
            <a:chOff x="5439401" y="943235"/>
            <a:chExt cx="3204184" cy="1389747"/>
          </a:xfrm>
        </p:grpSpPr>
        <p:pic>
          <p:nvPicPr>
            <p:cNvPr id="6" name="Picture 5"/>
            <p:cNvPicPr>
              <a:picLocks noChangeAspect="1"/>
            </p:cNvPicPr>
            <p:nvPr/>
          </p:nvPicPr>
          <p:blipFill>
            <a:blip r:embed="rId5"/>
            <a:stretch>
              <a:fillRect/>
            </a:stretch>
          </p:blipFill>
          <p:spPr>
            <a:xfrm>
              <a:off x="5439401" y="943235"/>
              <a:ext cx="3204184" cy="1145496"/>
            </a:xfrm>
            <a:prstGeom prst="rect">
              <a:avLst/>
            </a:prstGeom>
          </p:spPr>
        </p:pic>
        <p:sp>
          <p:nvSpPr>
            <p:cNvPr id="23" name="Rectangle 22"/>
            <p:cNvSpPr/>
            <p:nvPr/>
          </p:nvSpPr>
          <p:spPr>
            <a:xfrm>
              <a:off x="5767772" y="2076394"/>
              <a:ext cx="924947" cy="246221"/>
            </a:xfrm>
            <a:prstGeom prst="rect">
              <a:avLst/>
            </a:prstGeom>
          </p:spPr>
          <p:txBody>
            <a:bodyPr wrap="square">
              <a:spAutoFit/>
            </a:bodyPr>
            <a:lstStyle/>
            <a:p>
              <a:r>
                <a:rPr lang="en-US" sz="1000" dirty="0" smtClean="0"/>
                <a:t>Hard shadows</a:t>
              </a:r>
              <a:endParaRPr lang="en-US" sz="1000" dirty="0"/>
            </a:p>
          </p:txBody>
        </p:sp>
        <p:sp>
          <p:nvSpPr>
            <p:cNvPr id="24" name="Rectangle 23"/>
            <p:cNvSpPr/>
            <p:nvPr/>
          </p:nvSpPr>
          <p:spPr>
            <a:xfrm>
              <a:off x="7457576" y="2086761"/>
              <a:ext cx="924947" cy="246221"/>
            </a:xfrm>
            <a:prstGeom prst="rect">
              <a:avLst/>
            </a:prstGeom>
          </p:spPr>
          <p:txBody>
            <a:bodyPr wrap="square">
              <a:spAutoFit/>
            </a:bodyPr>
            <a:lstStyle/>
            <a:p>
              <a:r>
                <a:rPr lang="en-US" sz="1000" dirty="0" smtClean="0"/>
                <a:t>Soft shadows</a:t>
              </a:r>
              <a:endParaRPr lang="en-US" sz="1000" dirty="0"/>
            </a:p>
          </p:txBody>
        </p:sp>
      </p:grpSp>
      <p:sp>
        <p:nvSpPr>
          <p:cNvPr id="25" name="Rectangle 24"/>
          <p:cNvSpPr/>
          <p:nvPr/>
        </p:nvSpPr>
        <p:spPr>
          <a:xfrm>
            <a:off x="4952432" y="4734168"/>
            <a:ext cx="2717875" cy="415498"/>
          </a:xfrm>
          <a:prstGeom prst="rect">
            <a:avLst/>
          </a:prstGeom>
        </p:spPr>
        <p:txBody>
          <a:bodyPr wrap="square">
            <a:spAutoFit/>
          </a:bodyPr>
          <a:lstStyle/>
          <a:p>
            <a:r>
              <a:rPr lang="en-US" sz="700" u="sng" dirty="0">
                <a:hlinkClick r:id="rId6"/>
              </a:rPr>
              <a:t>http://http.developer.nvidia.com/GPUGems3/gpugems3_ch08.</a:t>
            </a:r>
            <a:r>
              <a:rPr lang="en-US" sz="700" u="sng" dirty="0" smtClean="0">
                <a:hlinkClick r:id="rId6"/>
              </a:rPr>
              <a:t>html</a:t>
            </a:r>
            <a:endParaRPr lang="en-US" sz="700" u="sng" dirty="0" smtClean="0"/>
          </a:p>
          <a:p>
            <a:r>
              <a:rPr lang="en-US" sz="700" u="sng" dirty="0">
                <a:hlinkClick r:id="rId7"/>
              </a:rPr>
              <a:t>http://www-sop.inria.fr/ reves/Marc.Stamminger/psm/</a:t>
            </a:r>
            <a:endParaRPr lang="en-US" sz="700" u="sng" dirty="0"/>
          </a:p>
          <a:p>
            <a:endParaRPr lang="en-US" sz="700" dirty="0"/>
          </a:p>
        </p:txBody>
      </p:sp>
      <p:grpSp>
        <p:nvGrpSpPr>
          <p:cNvPr id="11" name="Group 10"/>
          <p:cNvGrpSpPr/>
          <p:nvPr/>
        </p:nvGrpSpPr>
        <p:grpSpPr>
          <a:xfrm>
            <a:off x="6018332" y="2480061"/>
            <a:ext cx="2082306" cy="2265970"/>
            <a:chOff x="6274172" y="2480061"/>
            <a:chExt cx="2082306" cy="2265970"/>
          </a:xfrm>
        </p:grpSpPr>
        <p:pic>
          <p:nvPicPr>
            <p:cNvPr id="26" name="Picture 10" descr="usmview-view"/>
            <p:cNvPicPr>
              <a:picLocks noChangeAspect="1" noChangeArrowheads="1"/>
            </p:cNvPicPr>
            <p:nvPr/>
          </p:nvPicPr>
          <p:blipFill>
            <a:blip r:embed="rId8" cstate="print"/>
            <a:srcRect/>
            <a:stretch>
              <a:fillRect/>
            </a:stretch>
          </p:blipFill>
          <p:spPr>
            <a:xfrm>
              <a:off x="6274172" y="2480061"/>
              <a:ext cx="2082306" cy="1808725"/>
            </a:xfrm>
            <a:prstGeom prst="rect">
              <a:avLst/>
            </a:prstGeom>
          </p:spPr>
        </p:pic>
        <p:sp>
          <p:nvSpPr>
            <p:cNvPr id="28" name="Rectangle 27"/>
            <p:cNvSpPr/>
            <p:nvPr/>
          </p:nvSpPr>
          <p:spPr>
            <a:xfrm>
              <a:off x="6285657" y="4284366"/>
              <a:ext cx="2065695" cy="461665"/>
            </a:xfrm>
            <a:prstGeom prst="rect">
              <a:avLst/>
            </a:prstGeom>
          </p:spPr>
          <p:txBody>
            <a:bodyPr wrap="square">
              <a:spAutoFit/>
            </a:bodyPr>
            <a:lstStyle/>
            <a:p>
              <a:pPr algn="ctr"/>
              <a:r>
                <a:rPr lang="en-US" sz="1200" dirty="0" smtClean="0"/>
                <a:t>Aliasing produced by naïve shadow mapping</a:t>
              </a:r>
              <a:endParaRPr lang="en-US" sz="1200" dirty="0"/>
            </a:p>
          </p:txBody>
        </p:sp>
      </p:grpSp>
    </p:spTree>
    <p:extLst>
      <p:ext uri="{BB962C8B-B14F-4D97-AF65-F5344CB8AC3E}">
        <p14:creationId xmlns:p14="http://schemas.microsoft.com/office/powerpoint/2010/main" val="226158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Environment Mapping (for specular reflections) (1/2)</a:t>
            </a:r>
            <a:endParaRPr lang="en-US" dirty="0"/>
          </a:p>
        </p:txBody>
      </p:sp>
      <p:pic>
        <p:nvPicPr>
          <p:cNvPr id="8" name="Picture 16"/>
          <p:cNvPicPr>
            <a:picLocks noChangeAspect="1" noChangeArrowheads="1"/>
          </p:cNvPicPr>
          <p:nvPr/>
        </p:nvPicPr>
        <p:blipFill>
          <a:blip r:embed="rId2" cstate="print"/>
          <a:srcRect/>
          <a:stretch>
            <a:fillRect/>
          </a:stretch>
        </p:blipFill>
        <p:spPr bwMode="auto">
          <a:xfrm>
            <a:off x="5334000" y="2800350"/>
            <a:ext cx="3418840" cy="1524000"/>
          </a:xfrm>
          <a:prstGeom prst="rect">
            <a:avLst/>
          </a:prstGeom>
          <a:noFill/>
          <a:ln w="9525" algn="ctr">
            <a:noFill/>
            <a:miter lim="800000"/>
            <a:headEnd/>
            <a:tailEnd/>
          </a:ln>
        </p:spPr>
      </p:pic>
      <p:grpSp>
        <p:nvGrpSpPr>
          <p:cNvPr id="4" name="Group 3"/>
          <p:cNvGrpSpPr/>
          <p:nvPr/>
        </p:nvGrpSpPr>
        <p:grpSpPr>
          <a:xfrm>
            <a:off x="5715000" y="1047750"/>
            <a:ext cx="2648310" cy="1143000"/>
            <a:chOff x="5715000" y="1047750"/>
            <a:chExt cx="3055562" cy="1318768"/>
          </a:xfrm>
        </p:grpSpPr>
        <p:pic>
          <p:nvPicPr>
            <p:cNvPr id="9" name="Picture 14"/>
            <p:cNvPicPr>
              <a:picLocks noChangeAspect="1" noChangeArrowheads="1"/>
            </p:cNvPicPr>
            <p:nvPr/>
          </p:nvPicPr>
          <p:blipFill>
            <a:blip r:embed="rId3" cstate="print"/>
            <a:srcRect/>
            <a:stretch>
              <a:fillRect/>
            </a:stretch>
          </p:blipFill>
          <p:spPr bwMode="auto">
            <a:xfrm>
              <a:off x="5715000" y="1047750"/>
              <a:ext cx="1849628" cy="1318768"/>
            </a:xfrm>
            <a:prstGeom prst="rect">
              <a:avLst/>
            </a:prstGeom>
            <a:noFill/>
            <a:ln w="9525" algn="ctr">
              <a:noFill/>
              <a:miter lim="800000"/>
              <a:headEnd/>
              <a:tailEnd/>
            </a:ln>
          </p:spPr>
        </p:pic>
        <p:sp>
          <p:nvSpPr>
            <p:cNvPr id="6" name="TextBox 5"/>
            <p:cNvSpPr txBox="1"/>
            <p:nvPr/>
          </p:nvSpPr>
          <p:spPr>
            <a:xfrm>
              <a:off x="8037669" y="1334561"/>
              <a:ext cx="732893" cy="307777"/>
            </a:xfrm>
            <a:prstGeom prst="rect">
              <a:avLst/>
            </a:prstGeom>
            <a:noFill/>
          </p:spPr>
          <p:txBody>
            <a:bodyPr wrap="none" rtlCol="0">
              <a:spAutoFit/>
            </a:bodyPr>
            <a:lstStyle/>
            <a:p>
              <a:r>
                <a:rPr lang="en-US" sz="1400" dirty="0" smtClean="0"/>
                <a:t>Skybox</a:t>
              </a:r>
              <a:endParaRPr lang="en-US" sz="1400" dirty="0"/>
            </a:p>
          </p:txBody>
        </p:sp>
        <p:sp>
          <p:nvSpPr>
            <p:cNvPr id="10" name="TextBox 9"/>
            <p:cNvSpPr txBox="1"/>
            <p:nvPr/>
          </p:nvSpPr>
          <p:spPr>
            <a:xfrm>
              <a:off x="8077200" y="2058741"/>
              <a:ext cx="686406" cy="307777"/>
            </a:xfrm>
            <a:prstGeom prst="rect">
              <a:avLst/>
            </a:prstGeom>
            <a:noFill/>
          </p:spPr>
          <p:txBody>
            <a:bodyPr wrap="none" rtlCol="0">
              <a:spAutoFit/>
            </a:bodyPr>
            <a:lstStyle/>
            <a:p>
              <a:r>
                <a:rPr lang="en-US" sz="1400" dirty="0" smtClean="0"/>
                <a:t>Object</a:t>
              </a:r>
              <a:endParaRPr lang="en-US" sz="1400" dirty="0"/>
            </a:p>
          </p:txBody>
        </p:sp>
        <p:cxnSp>
          <p:nvCxnSpPr>
            <p:cNvPr id="11" name="Straight Arrow Connector 10"/>
            <p:cNvCxnSpPr>
              <a:stCxn id="6" idx="1"/>
            </p:cNvCxnSpPr>
            <p:nvPr/>
          </p:nvCxnSpPr>
          <p:spPr>
            <a:xfrm flipH="1" flipV="1">
              <a:off x="7239000" y="1258361"/>
              <a:ext cx="798669" cy="230089"/>
            </a:xfrm>
            <a:prstGeom prst="straightConnector1">
              <a:avLst/>
            </a:prstGeom>
            <a:ln w="15875">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1"/>
            </p:cNvCxnSpPr>
            <p:nvPr/>
          </p:nvCxnSpPr>
          <p:spPr>
            <a:xfrm flipH="1" flipV="1">
              <a:off x="6858000" y="1791761"/>
              <a:ext cx="1219200" cy="420869"/>
            </a:xfrm>
            <a:prstGeom prst="straightConnector1">
              <a:avLst/>
            </a:prstGeom>
            <a:ln w="15875">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quarter" idx="1"/>
          </p:nvPr>
        </p:nvSpPr>
        <p:spPr>
          <a:xfrm>
            <a:off x="152400" y="971550"/>
            <a:ext cx="5299225" cy="3695700"/>
          </a:xfrm>
        </p:spPr>
        <p:txBody>
          <a:bodyPr>
            <a:normAutofit fontScale="92500" lnSpcReduction="10000"/>
          </a:bodyPr>
          <a:lstStyle/>
          <a:p>
            <a:r>
              <a:rPr lang="en-US" dirty="0" smtClean="0"/>
              <a:t>Approximate reflections by creating a skybox a.k.a. environment map a.k.a. reflection map</a:t>
            </a:r>
          </a:p>
          <a:p>
            <a:pPr lvl="1"/>
            <a:r>
              <a:rPr lang="en-US" dirty="0" smtClean="0"/>
              <a:t>Often represented as six faces of a cube surrounding scene</a:t>
            </a:r>
          </a:p>
          <a:p>
            <a:pPr lvl="1"/>
            <a:r>
              <a:rPr lang="en-US" dirty="0" smtClean="0"/>
              <a:t>Can also be a large sphere surrounding scene, etc.</a:t>
            </a:r>
          </a:p>
          <a:p>
            <a:r>
              <a:rPr lang="en-US" dirty="0" smtClean="0"/>
              <a:t>To create environment map, render entire scene from center point one face at a time</a:t>
            </a:r>
          </a:p>
          <a:p>
            <a:pPr lvl="1"/>
            <a:r>
              <a:rPr lang="en-US" dirty="0" smtClean="0"/>
              <a:t>Can </a:t>
            </a:r>
            <a:r>
              <a:rPr lang="en-US" dirty="0"/>
              <a:t>do this offline for static geometry, but must generate at runtime for moving objects</a:t>
            </a:r>
          </a:p>
          <a:p>
            <a:pPr lvl="1"/>
            <a:r>
              <a:rPr lang="en-US" dirty="0"/>
              <a:t>Rendering environment map at runtime is </a:t>
            </a:r>
            <a:r>
              <a:rPr lang="en-US" dirty="0" smtClean="0"/>
              <a:t>expensive (compared to using a pre-computed texture)</a:t>
            </a:r>
          </a:p>
          <a:p>
            <a:r>
              <a:rPr lang="en-US" dirty="0" smtClean="0"/>
              <a:t>Can also use photographic panoramas</a:t>
            </a:r>
            <a:endParaRPr lang="en-US" dirty="0"/>
          </a:p>
        </p:txBody>
      </p:sp>
      <p:pic>
        <p:nvPicPr>
          <p:cNvPr id="7" name="Picture 6"/>
          <p:cNvPicPr>
            <a:picLocks noChangeAspect="1"/>
          </p:cNvPicPr>
          <p:nvPr/>
        </p:nvPicPr>
        <p:blipFill>
          <a:blip r:embed="rId4"/>
          <a:stretch>
            <a:fillRect/>
          </a:stretch>
        </p:blipFill>
        <p:spPr>
          <a:xfrm>
            <a:off x="5334000" y="2800350"/>
            <a:ext cx="2057400" cy="1543050"/>
          </a:xfrm>
          <a:prstGeom prst="rect">
            <a:avLst/>
          </a:prstGeom>
        </p:spPr>
      </p:pic>
    </p:spTree>
    <p:extLst>
      <p:ext uri="{BB962C8B-B14F-4D97-AF65-F5344CB8AC3E}">
        <p14:creationId xmlns:p14="http://schemas.microsoft.com/office/powerpoint/2010/main" val="47573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Environment Mapping (2/2)</a:t>
            </a:r>
            <a:endParaRPr lang="en-US" dirty="0"/>
          </a:p>
        </p:txBody>
      </p:sp>
      <p:sp>
        <p:nvSpPr>
          <p:cNvPr id="3" name="Content Placeholder 2"/>
          <p:cNvSpPr>
            <a:spLocks noGrp="1"/>
          </p:cNvSpPr>
          <p:nvPr>
            <p:ph sz="quarter" idx="1"/>
          </p:nvPr>
        </p:nvSpPr>
        <p:spPr>
          <a:xfrm>
            <a:off x="457200" y="1085850"/>
            <a:ext cx="3978031" cy="3600450"/>
          </a:xfrm>
        </p:spPr>
        <p:txBody>
          <a:bodyPr>
            <a:normAutofit/>
          </a:bodyPr>
          <a:lstStyle/>
          <a:p>
            <a:r>
              <a:rPr lang="en-US" dirty="0" smtClean="0"/>
              <a:t>To sample environment map reflection at point </a:t>
            </a:r>
            <a:r>
              <a:rPr lang="en-US" i="1" dirty="0" smtClean="0"/>
              <a:t>P</a:t>
            </a:r>
            <a:r>
              <a:rPr lang="en-US" dirty="0" smtClean="0"/>
              <a:t>:</a:t>
            </a:r>
          </a:p>
          <a:p>
            <a:pPr lvl="1"/>
            <a:r>
              <a:rPr lang="en-US" dirty="0" smtClean="0"/>
              <a:t>Computer vector </a:t>
            </a:r>
            <a:r>
              <a:rPr lang="en-US" i="1" dirty="0" smtClean="0"/>
              <a:t>E</a:t>
            </a:r>
            <a:r>
              <a:rPr lang="en-US" dirty="0" smtClean="0"/>
              <a:t> from </a:t>
            </a:r>
            <a:r>
              <a:rPr lang="en-US" i="1" dirty="0" smtClean="0"/>
              <a:t>P</a:t>
            </a:r>
            <a:r>
              <a:rPr lang="en-US" dirty="0" smtClean="0"/>
              <a:t> to eye</a:t>
            </a:r>
          </a:p>
          <a:p>
            <a:pPr lvl="1"/>
            <a:r>
              <a:rPr lang="en-US" dirty="0" smtClean="0"/>
              <a:t>Reflect </a:t>
            </a:r>
            <a:r>
              <a:rPr lang="en-US" i="1" dirty="0" smtClean="0"/>
              <a:t>E</a:t>
            </a:r>
            <a:r>
              <a:rPr lang="en-US" dirty="0" smtClean="0"/>
              <a:t> about normal to obtain </a:t>
            </a:r>
            <a:r>
              <a:rPr lang="en-US" i="1" dirty="0" smtClean="0"/>
              <a:t>R</a:t>
            </a:r>
            <a:endParaRPr lang="en-US" dirty="0" smtClean="0"/>
          </a:p>
          <a:p>
            <a:pPr lvl="1"/>
            <a:r>
              <a:rPr lang="en-US" dirty="0" smtClean="0"/>
              <a:t>Use the direction of </a:t>
            </a:r>
            <a:r>
              <a:rPr lang="en-US" i="1" dirty="0" smtClean="0"/>
              <a:t>R</a:t>
            </a:r>
            <a:r>
              <a:rPr lang="en-US" dirty="0" smtClean="0"/>
              <a:t> to compute the intersection point with the environment map</a:t>
            </a:r>
          </a:p>
          <a:p>
            <a:pPr lvl="2"/>
            <a:r>
              <a:rPr lang="en-US" dirty="0" smtClean="0"/>
              <a:t>Treat </a:t>
            </a:r>
            <a:r>
              <a:rPr lang="en-US" i="1" dirty="0" smtClean="0"/>
              <a:t>P</a:t>
            </a:r>
            <a:r>
              <a:rPr lang="en-US" dirty="0" smtClean="0"/>
              <a:t> as being center of map; equivalently, treat environment map as being infinitely large</a:t>
            </a:r>
            <a:endParaRPr lang="en-US" dirty="0"/>
          </a:p>
        </p:txBody>
      </p:sp>
      <p:sp>
        <p:nvSpPr>
          <p:cNvPr id="4" name="Rectangle 3"/>
          <p:cNvSpPr/>
          <p:nvPr/>
        </p:nvSpPr>
        <p:spPr>
          <a:xfrm>
            <a:off x="4796798" y="1047750"/>
            <a:ext cx="3352800" cy="3352800"/>
          </a:xfrm>
          <a:prstGeom prst="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p:cNvSpPr/>
          <p:nvPr/>
        </p:nvSpPr>
        <p:spPr>
          <a:xfrm>
            <a:off x="5486400" y="2266950"/>
            <a:ext cx="9906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6781800" y="438150"/>
            <a:ext cx="1905000" cy="381000"/>
          </a:xfrm>
          <a:prstGeom prst="rect">
            <a:avLst/>
          </a:prstGeom>
          <a:noFill/>
        </p:spPr>
        <p:txBody>
          <a:bodyPr wrap="square" rtlCol="0">
            <a:spAutoFit/>
          </a:bodyPr>
          <a:lstStyle/>
          <a:p>
            <a:r>
              <a:rPr lang="en-US" dirty="0" smtClean="0">
                <a:solidFill>
                  <a:schemeClr val="accent1"/>
                </a:solidFill>
              </a:rPr>
              <a:t>Environment map</a:t>
            </a:r>
            <a:endParaRPr lang="en-US" dirty="0">
              <a:solidFill>
                <a:schemeClr val="accent1"/>
              </a:solidFill>
            </a:endParaRPr>
          </a:p>
        </p:txBody>
      </p:sp>
      <p:cxnSp>
        <p:nvCxnSpPr>
          <p:cNvPr id="11" name="Straight Arrow Connector 10"/>
          <p:cNvCxnSpPr/>
          <p:nvPr/>
        </p:nvCxnSpPr>
        <p:spPr>
          <a:xfrm flipH="1">
            <a:off x="6857624" y="771381"/>
            <a:ext cx="76200" cy="228600"/>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93383" y="4004930"/>
            <a:ext cx="609600" cy="369332"/>
          </a:xfrm>
          <a:prstGeom prst="rect">
            <a:avLst/>
          </a:prstGeom>
          <a:noFill/>
        </p:spPr>
        <p:txBody>
          <a:bodyPr wrap="square" rtlCol="0">
            <a:spAutoFit/>
          </a:bodyPr>
          <a:lstStyle/>
          <a:p>
            <a:r>
              <a:rPr lang="en-US" dirty="0" smtClean="0"/>
              <a:t>eye</a:t>
            </a:r>
            <a:endParaRPr lang="en-US" dirty="0"/>
          </a:p>
        </p:txBody>
      </p:sp>
      <p:cxnSp>
        <p:nvCxnSpPr>
          <p:cNvPr id="14" name="Straight Connector 13"/>
          <p:cNvCxnSpPr/>
          <p:nvPr/>
        </p:nvCxnSpPr>
        <p:spPr>
          <a:xfrm flipH="1" flipV="1">
            <a:off x="7451859" y="3274877"/>
            <a:ext cx="99957" cy="83424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flipV="1">
            <a:off x="6780392" y="3804758"/>
            <a:ext cx="766968" cy="30436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181574" y="2533332"/>
            <a:ext cx="329505" cy="369332"/>
          </a:xfrm>
          <a:prstGeom prst="rect">
            <a:avLst/>
          </a:prstGeom>
          <a:noFill/>
        </p:spPr>
        <p:txBody>
          <a:bodyPr wrap="square" rtlCol="0">
            <a:spAutoFit/>
          </a:bodyPr>
          <a:lstStyle/>
          <a:p>
            <a:r>
              <a:rPr lang="en-US" i="1" dirty="0" smtClean="0"/>
              <a:t>P</a:t>
            </a:r>
            <a:endParaRPr lang="en-US" i="1" dirty="0"/>
          </a:p>
        </p:txBody>
      </p:sp>
      <p:cxnSp>
        <p:nvCxnSpPr>
          <p:cNvPr id="27" name="Straight Arrow Connector 26"/>
          <p:cNvCxnSpPr/>
          <p:nvPr/>
        </p:nvCxnSpPr>
        <p:spPr>
          <a:xfrm>
            <a:off x="6505434" y="2800350"/>
            <a:ext cx="304800" cy="381000"/>
          </a:xfrm>
          <a:prstGeom prst="straightConnector1">
            <a:avLst/>
          </a:prstGeom>
          <a:ln w="19050" cmpd="sng">
            <a:tailEnd type="arrow"/>
          </a:ln>
        </p:spPr>
        <p:style>
          <a:lnRef idx="1">
            <a:schemeClr val="accent3"/>
          </a:lnRef>
          <a:fillRef idx="0">
            <a:schemeClr val="accent3"/>
          </a:fillRef>
          <a:effectRef idx="0">
            <a:schemeClr val="accent3"/>
          </a:effectRef>
          <a:fontRef idx="minor">
            <a:schemeClr val="tx1"/>
          </a:fontRef>
        </p:style>
      </p:cxnSp>
      <p:sp>
        <p:nvSpPr>
          <p:cNvPr id="29" name="TextBox 28"/>
          <p:cNvSpPr txBox="1"/>
          <p:nvPr/>
        </p:nvSpPr>
        <p:spPr>
          <a:xfrm>
            <a:off x="6575180" y="3083097"/>
            <a:ext cx="329505" cy="369332"/>
          </a:xfrm>
          <a:prstGeom prst="rect">
            <a:avLst/>
          </a:prstGeom>
          <a:noFill/>
        </p:spPr>
        <p:txBody>
          <a:bodyPr wrap="square" rtlCol="0">
            <a:spAutoFit/>
          </a:bodyPr>
          <a:lstStyle/>
          <a:p>
            <a:r>
              <a:rPr lang="en-US" i="1" dirty="0" smtClean="0">
                <a:solidFill>
                  <a:schemeClr val="accent3"/>
                </a:solidFill>
              </a:rPr>
              <a:t>E</a:t>
            </a:r>
            <a:endParaRPr lang="en-US" i="1" dirty="0">
              <a:solidFill>
                <a:schemeClr val="accent3"/>
              </a:solidFill>
            </a:endParaRPr>
          </a:p>
        </p:txBody>
      </p:sp>
      <p:cxnSp>
        <p:nvCxnSpPr>
          <p:cNvPr id="30" name="Straight Arrow Connector 29"/>
          <p:cNvCxnSpPr/>
          <p:nvPr/>
        </p:nvCxnSpPr>
        <p:spPr>
          <a:xfrm>
            <a:off x="6520777" y="2751761"/>
            <a:ext cx="450866" cy="0"/>
          </a:xfrm>
          <a:prstGeom prst="straightConnector1">
            <a:avLst/>
          </a:prstGeom>
          <a:ln w="19050" cmpd="sng">
            <a:solidFill>
              <a:schemeClr val="accent2"/>
            </a:solidFill>
            <a:tailEnd type="arrow"/>
          </a:ln>
        </p:spPr>
        <p:style>
          <a:lnRef idx="1">
            <a:schemeClr val="accent3"/>
          </a:lnRef>
          <a:fillRef idx="0">
            <a:schemeClr val="accent3"/>
          </a:fillRef>
          <a:effectRef idx="0">
            <a:schemeClr val="accent3"/>
          </a:effectRef>
          <a:fontRef idx="minor">
            <a:schemeClr val="tx1"/>
          </a:fontRef>
        </p:style>
      </p:cxnSp>
      <p:sp>
        <p:nvSpPr>
          <p:cNvPr id="35" name="TextBox 34"/>
          <p:cNvSpPr txBox="1"/>
          <p:nvPr/>
        </p:nvSpPr>
        <p:spPr>
          <a:xfrm>
            <a:off x="6903279" y="2540778"/>
            <a:ext cx="329505" cy="369332"/>
          </a:xfrm>
          <a:prstGeom prst="rect">
            <a:avLst/>
          </a:prstGeom>
          <a:noFill/>
        </p:spPr>
        <p:txBody>
          <a:bodyPr wrap="square" rtlCol="0">
            <a:spAutoFit/>
          </a:bodyPr>
          <a:lstStyle/>
          <a:p>
            <a:r>
              <a:rPr lang="en-US" i="1" dirty="0">
                <a:solidFill>
                  <a:srgbClr val="C0504D"/>
                </a:solidFill>
              </a:rPr>
              <a:t>N</a:t>
            </a:r>
          </a:p>
        </p:txBody>
      </p:sp>
      <p:cxnSp>
        <p:nvCxnSpPr>
          <p:cNvPr id="44" name="Straight Arrow Connector 43"/>
          <p:cNvCxnSpPr/>
          <p:nvPr/>
        </p:nvCxnSpPr>
        <p:spPr>
          <a:xfrm flipV="1">
            <a:off x="6497411" y="2343276"/>
            <a:ext cx="304800" cy="381000"/>
          </a:xfrm>
          <a:prstGeom prst="straightConnector1">
            <a:avLst/>
          </a:prstGeom>
          <a:ln w="19050" cmpd="sng">
            <a:solidFill>
              <a:schemeClr val="accent1"/>
            </a:solidFill>
            <a:tailEnd type="arrow"/>
          </a:ln>
        </p:spPr>
        <p:style>
          <a:lnRef idx="1">
            <a:schemeClr val="accent3"/>
          </a:lnRef>
          <a:fillRef idx="0">
            <a:schemeClr val="accent3"/>
          </a:fillRef>
          <a:effectRef idx="0">
            <a:schemeClr val="accent3"/>
          </a:effectRef>
          <a:fontRef idx="minor">
            <a:schemeClr val="tx1"/>
          </a:fontRef>
        </p:style>
      </p:cxnSp>
      <p:sp>
        <p:nvSpPr>
          <p:cNvPr id="25" name="Oval 24"/>
          <p:cNvSpPr/>
          <p:nvPr/>
        </p:nvSpPr>
        <p:spPr>
          <a:xfrm>
            <a:off x="6442546" y="27241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Arrow Connector 46"/>
          <p:cNvCxnSpPr/>
          <p:nvPr/>
        </p:nvCxnSpPr>
        <p:spPr>
          <a:xfrm flipV="1">
            <a:off x="6497296" y="1046336"/>
            <a:ext cx="1340518" cy="1675648"/>
          </a:xfrm>
          <a:prstGeom prst="straightConnector1">
            <a:avLst/>
          </a:prstGeom>
          <a:ln w="19050" cmpd="sng">
            <a:solidFill>
              <a:schemeClr val="accent1"/>
            </a:solidFill>
            <a:prstDash val="dash"/>
            <a:tailEnd type="arrow"/>
          </a:ln>
        </p:spPr>
        <p:style>
          <a:lnRef idx="1">
            <a:schemeClr val="accent3"/>
          </a:lnRef>
          <a:fillRef idx="0">
            <a:schemeClr val="accent3"/>
          </a:fillRef>
          <a:effectRef idx="0">
            <a:schemeClr val="accent3"/>
          </a:effectRef>
          <a:fontRef idx="minor">
            <a:schemeClr val="tx1"/>
          </a:fontRef>
        </p:style>
      </p:cxnSp>
      <p:sp>
        <p:nvSpPr>
          <p:cNvPr id="50" name="Oval 49"/>
          <p:cNvSpPr/>
          <p:nvPr/>
        </p:nvSpPr>
        <p:spPr>
          <a:xfrm>
            <a:off x="7794953" y="100374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TextBox 50"/>
          <p:cNvSpPr txBox="1"/>
          <p:nvPr/>
        </p:nvSpPr>
        <p:spPr>
          <a:xfrm>
            <a:off x="6590365" y="2003778"/>
            <a:ext cx="329505" cy="369332"/>
          </a:xfrm>
          <a:prstGeom prst="rect">
            <a:avLst/>
          </a:prstGeom>
          <a:noFill/>
        </p:spPr>
        <p:txBody>
          <a:bodyPr wrap="square" rtlCol="0">
            <a:spAutoFit/>
          </a:bodyPr>
          <a:lstStyle/>
          <a:p>
            <a:r>
              <a:rPr lang="en-US" i="1" dirty="0" smtClean="0">
                <a:solidFill>
                  <a:schemeClr val="accent1"/>
                </a:solidFill>
              </a:rPr>
              <a:t>R</a:t>
            </a:r>
            <a:endParaRPr lang="en-US" i="1" dirty="0">
              <a:solidFill>
                <a:schemeClr val="accent1"/>
              </a:solidFill>
            </a:endParaRPr>
          </a:p>
        </p:txBody>
      </p:sp>
      <p:cxnSp>
        <p:nvCxnSpPr>
          <p:cNvPr id="53" name="Straight Arrow Connector 52"/>
          <p:cNvCxnSpPr/>
          <p:nvPr/>
        </p:nvCxnSpPr>
        <p:spPr>
          <a:xfrm>
            <a:off x="6501869" y="2796785"/>
            <a:ext cx="1042377" cy="1302971"/>
          </a:xfrm>
          <a:prstGeom prst="straightConnector1">
            <a:avLst/>
          </a:prstGeom>
          <a:ln w="19050" cmpd="sng">
            <a:prstDash val="dash"/>
            <a:headEnd type="none"/>
            <a:tailEnd type="non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4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29" grpId="0"/>
      <p:bldP spid="35" grpId="0"/>
      <p:bldP spid="50" grpId="0" animBg="1"/>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369185"/>
            <a:ext cx="8229600" cy="2420087"/>
          </a:xfrm>
        </p:spPr>
        <p:txBody>
          <a:bodyPr>
            <a:normAutofit/>
          </a:bodyPr>
          <a:lstStyle/>
          <a:p>
            <a:r>
              <a:rPr lang="en-US" dirty="0" smtClean="0"/>
              <a:t>Observation</a:t>
            </a:r>
            <a:endParaRPr lang="en-US" dirty="0"/>
          </a:p>
          <a:p>
            <a:pPr lvl="1"/>
            <a:r>
              <a:rPr lang="en-US" dirty="0" smtClean="0"/>
              <a:t>What if we replaced the 3D sphere on the right with a 2D circle?</a:t>
            </a:r>
          </a:p>
          <a:p>
            <a:pPr lvl="1"/>
            <a:r>
              <a:rPr lang="en-US" dirty="0" smtClean="0"/>
              <a:t>The circle would have fewer triangles (thus renders faster)</a:t>
            </a:r>
          </a:p>
          <a:p>
            <a:pPr lvl="1"/>
            <a:r>
              <a:rPr lang="en-US" dirty="0" smtClean="0"/>
              <a:t>If we kept the sphere’s </a:t>
            </a:r>
            <a:r>
              <a:rPr lang="en-US" b="1" dirty="0" smtClean="0"/>
              <a:t>normals</a:t>
            </a:r>
            <a:r>
              <a:rPr lang="en-US" dirty="0" smtClean="0"/>
              <a:t>, the circle would still look like a sphere!</a:t>
            </a:r>
          </a:p>
          <a:p>
            <a:pPr lvl="1"/>
            <a:r>
              <a:rPr lang="en-US" dirty="0" smtClean="0"/>
              <a:t>Works because human visual system infers shape from patterns of light and dark regions (“shape from shading”). Brightness at any point is determined by normal vector, not by actual geometry of model</a:t>
            </a:r>
          </a:p>
        </p:txBody>
      </p:sp>
      <p:sp>
        <p:nvSpPr>
          <p:cNvPr id="5" name="Title 4"/>
          <p:cNvSpPr>
            <a:spLocks noGrp="1"/>
          </p:cNvSpPr>
          <p:nvPr>
            <p:ph type="title"/>
          </p:nvPr>
        </p:nvSpPr>
        <p:spPr/>
        <p:txBody>
          <a:bodyPr>
            <a:normAutofit fontScale="90000"/>
          </a:bodyPr>
          <a:lstStyle/>
          <a:p>
            <a:r>
              <a:rPr lang="en-US" dirty="0" smtClean="0"/>
              <a:t>Overview: Surface Detail</a:t>
            </a:r>
            <a:endParaRPr lang="en-US" dirty="0"/>
          </a:p>
        </p:txBody>
      </p:sp>
      <p:pic>
        <p:nvPicPr>
          <p:cNvPr id="92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7690" y="1053318"/>
            <a:ext cx="3246190" cy="149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62400" y="4781550"/>
            <a:ext cx="3984314" cy="276999"/>
          </a:xfrm>
          <a:prstGeom prst="rect">
            <a:avLst/>
          </a:prstGeom>
          <a:noFill/>
        </p:spPr>
        <p:txBody>
          <a:bodyPr wrap="square" rtlCol="0">
            <a:spAutoFit/>
          </a:bodyPr>
          <a:lstStyle/>
          <a:p>
            <a:pPr algn="ctr"/>
            <a:r>
              <a:rPr lang="en-US" sz="1200" dirty="0" smtClean="0"/>
              <a:t>Image credit: Dave </a:t>
            </a:r>
            <a:r>
              <a:rPr lang="en-US" sz="1200" dirty="0" err="1" smtClean="0"/>
              <a:t>Kilian</a:t>
            </a:r>
            <a:r>
              <a:rPr lang="en-US" sz="1200" dirty="0" smtClean="0"/>
              <a:t>, ‘13</a:t>
            </a:r>
            <a:endParaRPr lang="en-US" sz="1200" dirty="0"/>
          </a:p>
        </p:txBody>
      </p:sp>
    </p:spTree>
    <p:extLst>
      <p:ext uri="{BB962C8B-B14F-4D97-AF65-F5344CB8AC3E}">
        <p14:creationId xmlns:p14="http://schemas.microsoft.com/office/powerpoint/2010/main" val="405932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Idea: Surface Detail</a:t>
            </a:r>
            <a:endParaRPr lang="en-US" dirty="0"/>
          </a:p>
        </p:txBody>
      </p:sp>
      <p:pic>
        <p:nvPicPr>
          <p:cNvPr id="6" name="Picture 5" descr="normals.jpg"/>
          <p:cNvPicPr>
            <a:picLocks noChangeAspect="1"/>
          </p:cNvPicPr>
          <p:nvPr/>
        </p:nvPicPr>
        <p:blipFill rotWithShape="1">
          <a:blip r:embed="rId2" cstate="print"/>
          <a:srcRect t="2" b="64017"/>
          <a:stretch/>
        </p:blipFill>
        <p:spPr bwMode="auto">
          <a:xfrm>
            <a:off x="6400800" y="438150"/>
            <a:ext cx="2568237" cy="1493520"/>
          </a:xfrm>
          <a:prstGeom prst="rect">
            <a:avLst/>
          </a:prstGeom>
          <a:noFill/>
          <a:ln w="38100">
            <a:noFill/>
            <a:miter lim="800000"/>
            <a:headEnd/>
            <a:tailEnd/>
          </a:ln>
        </p:spPr>
      </p:pic>
      <p:pic>
        <p:nvPicPr>
          <p:cNvPr id="7" name="Picture 6" descr="normals.jpg"/>
          <p:cNvPicPr>
            <a:picLocks noChangeAspect="1"/>
          </p:cNvPicPr>
          <p:nvPr/>
        </p:nvPicPr>
        <p:blipFill rotWithShape="1">
          <a:blip r:embed="rId2" cstate="print"/>
          <a:srcRect t="38007" b="47002"/>
          <a:stretch/>
        </p:blipFill>
        <p:spPr bwMode="auto">
          <a:xfrm>
            <a:off x="6426066" y="3102110"/>
            <a:ext cx="2247900" cy="644487"/>
          </a:xfrm>
          <a:prstGeom prst="rect">
            <a:avLst/>
          </a:prstGeom>
          <a:noFill/>
          <a:ln w="9525">
            <a:noFill/>
            <a:miter lim="800000"/>
            <a:headEnd/>
            <a:tailEnd/>
          </a:ln>
        </p:spPr>
      </p:pic>
      <p:sp>
        <p:nvSpPr>
          <p:cNvPr id="8" name="TextBox 7"/>
          <p:cNvSpPr txBox="1"/>
          <p:nvPr/>
        </p:nvSpPr>
        <p:spPr>
          <a:xfrm>
            <a:off x="6400800" y="2038350"/>
            <a:ext cx="2568237" cy="276999"/>
          </a:xfrm>
          <a:prstGeom prst="rect">
            <a:avLst/>
          </a:prstGeom>
          <a:noFill/>
        </p:spPr>
        <p:txBody>
          <a:bodyPr wrap="square" rtlCol="0">
            <a:spAutoFit/>
          </a:bodyPr>
          <a:lstStyle/>
          <a:p>
            <a:pPr algn="ctr"/>
            <a:r>
              <a:rPr lang="en-US" sz="1200" dirty="0" smtClean="0"/>
              <a:t>Original hi-poly model</a:t>
            </a:r>
            <a:endParaRPr lang="en-US" sz="1200" dirty="0"/>
          </a:p>
        </p:txBody>
      </p:sp>
      <p:sp>
        <p:nvSpPr>
          <p:cNvPr id="9" name="TextBox 8"/>
          <p:cNvSpPr txBox="1"/>
          <p:nvPr/>
        </p:nvSpPr>
        <p:spPr>
          <a:xfrm>
            <a:off x="6237534" y="3755351"/>
            <a:ext cx="2568237" cy="461665"/>
          </a:xfrm>
          <a:prstGeom prst="rect">
            <a:avLst/>
          </a:prstGeom>
          <a:noFill/>
        </p:spPr>
        <p:txBody>
          <a:bodyPr wrap="square" rtlCol="0">
            <a:spAutoFit/>
          </a:bodyPr>
          <a:lstStyle/>
          <a:p>
            <a:pPr algn="ctr"/>
            <a:r>
              <a:rPr lang="en-US" sz="1200" dirty="0" smtClean="0"/>
              <a:t>Lo-poly model with hi-poly</a:t>
            </a:r>
            <a:br>
              <a:rPr lang="en-US" sz="1200" dirty="0" smtClean="0"/>
            </a:br>
            <a:r>
              <a:rPr lang="en-US" sz="1200" dirty="0" smtClean="0"/>
              <a:t>model’s normals preserved</a:t>
            </a:r>
            <a:endParaRPr lang="en-US" sz="1200" dirty="0"/>
          </a:p>
        </p:txBody>
      </p:sp>
      <p:sp>
        <p:nvSpPr>
          <p:cNvPr id="11" name="Oval 10"/>
          <p:cNvSpPr/>
          <p:nvPr/>
        </p:nvSpPr>
        <p:spPr>
          <a:xfrm>
            <a:off x="6683037" y="13525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1990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00900" y="8953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9443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06987"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686800"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229600" y="1809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1085850"/>
            <a:ext cx="6021537" cy="3600450"/>
          </a:xfrm>
        </p:spPr>
        <p:txBody>
          <a:bodyPr/>
          <a:lstStyle/>
          <a:p>
            <a:r>
              <a:rPr lang="en-US" dirty="0" smtClean="0"/>
              <a:t>Start with a hi-poly (high polygon count) model</a:t>
            </a:r>
          </a:p>
          <a:p>
            <a:r>
              <a:rPr lang="en-US" i="1" dirty="0" smtClean="0"/>
              <a:t>Decimate</a:t>
            </a:r>
            <a:r>
              <a:rPr lang="en-US" dirty="0" smtClean="0"/>
              <a:t> the mesh (remove triangles)</a:t>
            </a:r>
          </a:p>
          <a:p>
            <a:r>
              <a:rPr lang="en-US" dirty="0" smtClean="0"/>
              <a:t>Encode hi-poly normal information into texture</a:t>
            </a:r>
          </a:p>
          <a:p>
            <a:r>
              <a:rPr lang="en-US" dirty="0" smtClean="0"/>
              <a:t>Map texture (i.e. </a:t>
            </a:r>
            <a:r>
              <a:rPr lang="en-US" dirty="0" err="1" smtClean="0"/>
              <a:t>normals</a:t>
            </a:r>
            <a:r>
              <a:rPr lang="en-US" dirty="0" smtClean="0"/>
              <a:t>) onto lo-poly mesh</a:t>
            </a:r>
          </a:p>
          <a:p>
            <a:r>
              <a:rPr lang="en-US" dirty="0" smtClean="0"/>
              <a:t>In fragment </a:t>
            </a:r>
            <a:r>
              <a:rPr lang="en-US" dirty="0" err="1" smtClean="0"/>
              <a:t>shader</a:t>
            </a:r>
            <a:r>
              <a:rPr lang="en-US" dirty="0" smtClean="0"/>
              <a:t>:</a:t>
            </a:r>
          </a:p>
          <a:p>
            <a:pPr lvl="1"/>
            <a:r>
              <a:rPr lang="en-US" dirty="0" smtClean="0"/>
              <a:t>Look up normal for each pixel</a:t>
            </a:r>
          </a:p>
          <a:p>
            <a:pPr lvl="1"/>
            <a:r>
              <a:rPr lang="en-US" dirty="0" smtClean="0"/>
              <a:t>Use </a:t>
            </a:r>
            <a:r>
              <a:rPr lang="en-US" dirty="0" err="1" smtClean="0"/>
              <a:t>Phong</a:t>
            </a:r>
            <a:r>
              <a:rPr lang="en-US" dirty="0" smtClean="0"/>
              <a:t> shading to calculate pixel color normal obtained from texture</a:t>
            </a:r>
            <a:endParaRPr lang="en-US" dirty="0"/>
          </a:p>
        </p:txBody>
      </p:sp>
      <p:grpSp>
        <p:nvGrpSpPr>
          <p:cNvPr id="21" name="Group 20"/>
          <p:cNvGrpSpPr/>
          <p:nvPr/>
        </p:nvGrpSpPr>
        <p:grpSpPr>
          <a:xfrm>
            <a:off x="6715329" y="3559310"/>
            <a:ext cx="1828800" cy="76200"/>
            <a:chOff x="6715329" y="3559310"/>
            <a:chExt cx="1828800" cy="76200"/>
          </a:xfrm>
        </p:grpSpPr>
        <p:sp>
          <p:nvSpPr>
            <p:cNvPr id="10" name="Oval 9"/>
            <p:cNvSpPr/>
            <p:nvPr/>
          </p:nvSpPr>
          <p:spPr>
            <a:xfrm>
              <a:off x="6715329" y="35593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467929" y="35593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6750939" y="3597410"/>
              <a:ext cx="1752600" cy="0"/>
            </a:xfrm>
            <a:prstGeom prst="line">
              <a:avLst/>
            </a:prstGeom>
            <a:ln w="19050" cmpd="sng"/>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141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P spid="13" grpId="0" animBg="1"/>
      <p:bldP spid="14" grpId="0" animBg="1"/>
      <p:bldP spid="15" grpId="0" animBg="1"/>
      <p:bldP spid="16"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a:ea typeface=""/>
        <a:cs typeface=""/>
      </a:majorFont>
      <a:minorFont>
        <a:latin typeface="Corbe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bherila</Template>
  <TotalTime>10767</TotalTime>
  <Words>1381</Words>
  <Application>Microsoft Office PowerPoint</Application>
  <PresentationFormat>Apresentação na tela (16:9)</PresentationFormat>
  <Paragraphs>176</Paragraphs>
  <Slides>16</Slides>
  <Notes>5</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CS123 Theme</vt:lpstr>
      <vt:lpstr>Shadows (1/5) – Simplest Hack</vt:lpstr>
      <vt:lpstr>Shadows (2/5) – More Advanced</vt:lpstr>
      <vt:lpstr>Shadows (3/5) – Shadow Volumes</vt:lpstr>
      <vt:lpstr>Shadows (4/5) – Another Multi-Pass Technique: Shadow Maps</vt:lpstr>
      <vt:lpstr>Shadows (5/5) – Shadow Map Tradeoffs</vt:lpstr>
      <vt:lpstr>Environment Mapping (for specular reflections) (1/2)</vt:lpstr>
      <vt:lpstr>Environment Mapping (2/2)</vt:lpstr>
      <vt:lpstr>Overview: Surface Detail</vt:lpstr>
      <vt:lpstr>Idea: Surface Detail</vt:lpstr>
      <vt:lpstr>Normal Mapping</vt:lpstr>
      <vt:lpstr>Normal Mapping Example</vt:lpstr>
      <vt:lpstr>Creating Normal Maps</vt:lpstr>
      <vt:lpstr>Bump Mapping: Example</vt:lpstr>
      <vt:lpstr>Bump Mapping, Another Way to Perturb Normals</vt:lpstr>
      <vt:lpstr>Other Techniques: Displacement Mapping</vt:lpstr>
      <vt:lpstr>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Polygon Shading and Texture Mapping</dc:title>
  <dc:creator>Andrew Scheff</dc:creator>
  <cp:lastModifiedBy>Flavio Coutinho</cp:lastModifiedBy>
  <cp:revision>741</cp:revision>
  <dcterms:created xsi:type="dcterms:W3CDTF">2010-07-21T02:30:37Z</dcterms:created>
  <dcterms:modified xsi:type="dcterms:W3CDTF">2014-12-11T21:40:47Z</dcterms:modified>
</cp:coreProperties>
</file>