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7294" y="446844"/>
            <a:ext cx="3915511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59994" y="204139"/>
            <a:ext cx="861498" cy="2260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294" y="-12066"/>
            <a:ext cx="63754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4395" y="1109762"/>
            <a:ext cx="3636010" cy="85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2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9.xml"/><Relationship Id="rId3" Type="http://schemas.openxmlformats.org/officeDocument/2006/relationships/image" Target="../media/image22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59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slide" Target="slide7.xml"/><Relationship Id="rId4" Type="http://schemas.openxmlformats.org/officeDocument/2006/relationships/image" Target="../media/image10.png"/><Relationship Id="rId5" Type="http://schemas.openxmlformats.org/officeDocument/2006/relationships/slide" Target="slide17.xml"/><Relationship Id="rId6" Type="http://schemas.openxmlformats.org/officeDocument/2006/relationships/image" Target="../media/image15.png"/><Relationship Id="rId7" Type="http://schemas.openxmlformats.org/officeDocument/2006/relationships/slide" Target="slide28.xml"/><Relationship Id="rId8" Type="http://schemas.openxmlformats.org/officeDocument/2006/relationships/image" Target="../media/image16.png"/><Relationship Id="rId9" Type="http://schemas.openxmlformats.org/officeDocument/2006/relationships/slide" Target="slide43.xml"/><Relationship Id="rId10" Type="http://schemas.openxmlformats.org/officeDocument/2006/relationships/slide" Target="slide50.xml"/><Relationship Id="rId11" Type="http://schemas.openxmlformats.org/officeDocument/2006/relationships/image" Target="../media/image17.png"/><Relationship Id="rId12" Type="http://schemas.openxmlformats.org/officeDocument/2006/relationships/slide" Target="slide53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" Target="slide59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9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9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0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slide" Target="slide7.xml"/><Relationship Id="rId4" Type="http://schemas.openxmlformats.org/officeDocument/2006/relationships/slide" Target="slide17.xml"/><Relationship Id="rId5" Type="http://schemas.openxmlformats.org/officeDocument/2006/relationships/image" Target="../media/image11.png"/><Relationship Id="rId6" Type="http://schemas.openxmlformats.org/officeDocument/2006/relationships/slide" Target="slide28.xml"/><Relationship Id="rId7" Type="http://schemas.openxmlformats.org/officeDocument/2006/relationships/image" Target="../media/image16.png"/><Relationship Id="rId8" Type="http://schemas.openxmlformats.org/officeDocument/2006/relationships/slide" Target="slide43.xml"/><Relationship Id="rId9" Type="http://schemas.openxmlformats.org/officeDocument/2006/relationships/slide" Target="slide50.xml"/><Relationship Id="rId10" Type="http://schemas.openxmlformats.org/officeDocument/2006/relationships/image" Target="../media/image17.png"/><Relationship Id="rId11" Type="http://schemas.openxmlformats.org/officeDocument/2006/relationships/slide" Target="slide53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slide" Target="slide61.xml"/><Relationship Id="rId4" Type="http://schemas.openxmlformats.org/officeDocument/2006/relationships/image" Target="../media/image32.png"/><Relationship Id="rId5" Type="http://schemas.openxmlformats.org/officeDocument/2006/relationships/image" Target="../media/image2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9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33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34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60.xml"/><Relationship Id="rId3" Type="http://schemas.openxmlformats.org/officeDocument/2006/relationships/image" Target="../media/image35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59.xml"/><Relationship Id="rId3" Type="http://schemas.openxmlformats.org/officeDocument/2006/relationships/image" Target="../media/image36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Relationship Id="rId3" Type="http://schemas.openxmlformats.org/officeDocument/2006/relationships/slide" Target="slide59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Relationship Id="rId3" Type="http://schemas.openxmlformats.org/officeDocument/2006/relationships/slide" Target="slide60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slide" Target="slide60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png"/><Relationship Id="rId3" Type="http://schemas.openxmlformats.org/officeDocument/2006/relationships/slide" Target="slide60.xml"/><Relationship Id="rId4" Type="http://schemas.openxmlformats.org/officeDocument/2006/relationships/slide" Target="slide61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7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slide" Target="slide61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slide" Target="slide7.xml"/><Relationship Id="rId4" Type="http://schemas.openxmlformats.org/officeDocument/2006/relationships/slide" Target="slide17.xml"/><Relationship Id="rId5" Type="http://schemas.openxmlformats.org/officeDocument/2006/relationships/image" Target="../media/image15.png"/><Relationship Id="rId6" Type="http://schemas.openxmlformats.org/officeDocument/2006/relationships/slide" Target="slide28.xml"/><Relationship Id="rId7" Type="http://schemas.openxmlformats.org/officeDocument/2006/relationships/image" Target="../media/image12.png"/><Relationship Id="rId8" Type="http://schemas.openxmlformats.org/officeDocument/2006/relationships/slide" Target="slide43.xml"/><Relationship Id="rId9" Type="http://schemas.openxmlformats.org/officeDocument/2006/relationships/image" Target="../media/image16.png"/><Relationship Id="rId10" Type="http://schemas.openxmlformats.org/officeDocument/2006/relationships/slide" Target="slide50.xml"/><Relationship Id="rId11" Type="http://schemas.openxmlformats.org/officeDocument/2006/relationships/image" Target="../media/image17.png"/><Relationship Id="rId12" Type="http://schemas.openxmlformats.org/officeDocument/2006/relationships/slide" Target="slide53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jp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9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9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7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slide" Target="slide60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slide" Target="slide60.xml"/><Relationship Id="rId4" Type="http://schemas.openxmlformats.org/officeDocument/2006/relationships/image" Target="../media/image7.png"/><Relationship Id="rId5" Type="http://schemas.openxmlformats.org/officeDocument/2006/relationships/slide" Target="slide59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slide" Target="slide7.xml"/><Relationship Id="rId4" Type="http://schemas.openxmlformats.org/officeDocument/2006/relationships/slide" Target="slide17.xml"/><Relationship Id="rId5" Type="http://schemas.openxmlformats.org/officeDocument/2006/relationships/image" Target="../media/image15.png"/><Relationship Id="rId6" Type="http://schemas.openxmlformats.org/officeDocument/2006/relationships/slide" Target="slide28.xml"/><Relationship Id="rId7" Type="http://schemas.openxmlformats.org/officeDocument/2006/relationships/image" Target="../media/image16.png"/><Relationship Id="rId8" Type="http://schemas.openxmlformats.org/officeDocument/2006/relationships/slide" Target="slide43.xml"/><Relationship Id="rId9" Type="http://schemas.openxmlformats.org/officeDocument/2006/relationships/image" Target="../media/image12.png"/><Relationship Id="rId10" Type="http://schemas.openxmlformats.org/officeDocument/2006/relationships/slide" Target="slide50.xml"/><Relationship Id="rId11" Type="http://schemas.openxmlformats.org/officeDocument/2006/relationships/image" Target="../media/image17.png"/><Relationship Id="rId12" Type="http://schemas.openxmlformats.org/officeDocument/2006/relationships/slide" Target="slide53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19.png"/><Relationship Id="rId6" Type="http://schemas.openxmlformats.org/officeDocument/2006/relationships/slide" Target="slide59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" Target="slide60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slide" Target="slide7.xml"/><Relationship Id="rId4" Type="http://schemas.openxmlformats.org/officeDocument/2006/relationships/slide" Target="slide17.xml"/><Relationship Id="rId5" Type="http://schemas.openxmlformats.org/officeDocument/2006/relationships/image" Target="../media/image15.png"/><Relationship Id="rId6" Type="http://schemas.openxmlformats.org/officeDocument/2006/relationships/slide" Target="slide28.xml"/><Relationship Id="rId7" Type="http://schemas.openxmlformats.org/officeDocument/2006/relationships/image" Target="../media/image16.png"/><Relationship Id="rId8" Type="http://schemas.openxmlformats.org/officeDocument/2006/relationships/slide" Target="slide43.xml"/><Relationship Id="rId9" Type="http://schemas.openxmlformats.org/officeDocument/2006/relationships/slide" Target="slide50.xml"/><Relationship Id="rId10" Type="http://schemas.openxmlformats.org/officeDocument/2006/relationships/image" Target="../media/image13.png"/><Relationship Id="rId11" Type="http://schemas.openxmlformats.org/officeDocument/2006/relationships/slide" Target="slide53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" Target="slide59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" Target="slide61.xml"/><Relationship Id="rId6" Type="http://schemas.openxmlformats.org/officeDocument/2006/relationships/slide" Target="slide59.xml"/><Relationship Id="rId7" Type="http://schemas.openxmlformats.org/officeDocument/2006/relationships/slide" Target="slide60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hyperlink" Target="https://github.com/julianmack/Data_Assimilation" TargetMode="Externa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1" Type="http://schemas.openxmlformats.org/officeDocument/2006/relationships/image" Target="../media/image7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slide" Target="slide7.xml"/><Relationship Id="rId4" Type="http://schemas.openxmlformats.org/officeDocument/2006/relationships/slide" Target="slide17.xml"/><Relationship Id="rId5" Type="http://schemas.openxmlformats.org/officeDocument/2006/relationships/image" Target="../media/image11.png"/><Relationship Id="rId6" Type="http://schemas.openxmlformats.org/officeDocument/2006/relationships/slide" Target="slide28.xml"/><Relationship Id="rId7" Type="http://schemas.openxmlformats.org/officeDocument/2006/relationships/image" Target="../media/image12.png"/><Relationship Id="rId8" Type="http://schemas.openxmlformats.org/officeDocument/2006/relationships/slide" Target="slide43.xml"/><Relationship Id="rId9" Type="http://schemas.openxmlformats.org/officeDocument/2006/relationships/slide" Target="slide50.xml"/><Relationship Id="rId10" Type="http://schemas.openxmlformats.org/officeDocument/2006/relationships/image" Target="../media/image13.png"/><Relationship Id="rId11" Type="http://schemas.openxmlformats.org/officeDocument/2006/relationships/slide" Target="slide53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2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0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65.png"/><Relationship Id="rId10" Type="http://schemas.openxmlformats.org/officeDocument/2006/relationships/image" Target="../media/image77.pn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2.png"/><Relationship Id="rId5" Type="http://schemas.openxmlformats.org/officeDocument/2006/relationships/image" Target="../media/image70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slide" Target="slide7.xml"/><Relationship Id="rId4" Type="http://schemas.openxmlformats.org/officeDocument/2006/relationships/image" Target="../media/image14.png"/><Relationship Id="rId5" Type="http://schemas.openxmlformats.org/officeDocument/2006/relationships/slide" Target="slide17.xml"/><Relationship Id="rId6" Type="http://schemas.openxmlformats.org/officeDocument/2006/relationships/image" Target="../media/image15.png"/><Relationship Id="rId7" Type="http://schemas.openxmlformats.org/officeDocument/2006/relationships/slide" Target="slide28.xml"/><Relationship Id="rId8" Type="http://schemas.openxmlformats.org/officeDocument/2006/relationships/image" Target="../media/image16.png"/><Relationship Id="rId9" Type="http://schemas.openxmlformats.org/officeDocument/2006/relationships/slide" Target="slide43.xml"/><Relationship Id="rId10" Type="http://schemas.openxmlformats.org/officeDocument/2006/relationships/slide" Target="slide50.xml"/><Relationship Id="rId11" Type="http://schemas.openxmlformats.org/officeDocument/2006/relationships/image" Target="../media/image17.png"/><Relationship Id="rId12" Type="http://schemas.openxmlformats.org/officeDocument/2006/relationships/slide" Target="slide53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" Target="slide59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184" y="570748"/>
            <a:ext cx="0" cy="100965"/>
          </a:xfrm>
          <a:custGeom>
            <a:avLst/>
            <a:gdLst/>
            <a:ahLst/>
            <a:cxnLst/>
            <a:rect l="l" t="t" r="r" b="b"/>
            <a:pathLst>
              <a:path w="0" h="100965">
                <a:moveTo>
                  <a:pt x="0" y="0"/>
                </a:moveTo>
                <a:lnTo>
                  <a:pt x="0" y="100640"/>
                </a:lnTo>
              </a:path>
            </a:pathLst>
          </a:custGeom>
          <a:ln w="19736">
            <a:solidFill>
              <a:srgbClr val="0046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76535" y="597776"/>
            <a:ext cx="109220" cy="73660"/>
          </a:xfrm>
          <a:custGeom>
            <a:avLst/>
            <a:gdLst/>
            <a:ahLst/>
            <a:cxnLst/>
            <a:rect l="l" t="t" r="r" b="b"/>
            <a:pathLst>
              <a:path w="109220" h="73659">
                <a:moveTo>
                  <a:pt x="18474" y="1725"/>
                </a:moveTo>
                <a:lnTo>
                  <a:pt x="0" y="1725"/>
                </a:lnTo>
                <a:lnTo>
                  <a:pt x="0" y="73612"/>
                </a:lnTo>
                <a:lnTo>
                  <a:pt x="18619" y="73612"/>
                </a:lnTo>
                <a:lnTo>
                  <a:pt x="18619" y="18976"/>
                </a:lnTo>
                <a:lnTo>
                  <a:pt x="24068" y="12802"/>
                </a:lnTo>
                <a:lnTo>
                  <a:pt x="105978" y="12802"/>
                </a:lnTo>
                <a:lnTo>
                  <a:pt x="104523" y="10206"/>
                </a:lnTo>
                <a:lnTo>
                  <a:pt x="18474" y="10206"/>
                </a:lnTo>
                <a:lnTo>
                  <a:pt x="18474" y="1725"/>
                </a:lnTo>
                <a:close/>
              </a:path>
              <a:path w="109220" h="73659">
                <a:moveTo>
                  <a:pt x="69420" y="12802"/>
                </a:moveTo>
                <a:lnTo>
                  <a:pt x="40869" y="12802"/>
                </a:lnTo>
                <a:lnTo>
                  <a:pt x="45205" y="19702"/>
                </a:lnTo>
                <a:lnTo>
                  <a:pt x="45205" y="73612"/>
                </a:lnTo>
                <a:lnTo>
                  <a:pt x="63825" y="73612"/>
                </a:lnTo>
                <a:lnTo>
                  <a:pt x="63825" y="18256"/>
                </a:lnTo>
                <a:lnTo>
                  <a:pt x="69420" y="12802"/>
                </a:lnTo>
                <a:close/>
              </a:path>
              <a:path w="109220" h="73659">
                <a:moveTo>
                  <a:pt x="105978" y="12802"/>
                </a:moveTo>
                <a:lnTo>
                  <a:pt x="87604" y="12802"/>
                </a:lnTo>
                <a:lnTo>
                  <a:pt x="90402" y="21427"/>
                </a:lnTo>
                <a:lnTo>
                  <a:pt x="90402" y="73468"/>
                </a:lnTo>
                <a:lnTo>
                  <a:pt x="109026" y="73468"/>
                </a:lnTo>
                <a:lnTo>
                  <a:pt x="109026" y="26308"/>
                </a:lnTo>
                <a:lnTo>
                  <a:pt x="107325" y="15205"/>
                </a:lnTo>
                <a:lnTo>
                  <a:pt x="105978" y="12802"/>
                </a:lnTo>
                <a:close/>
              </a:path>
              <a:path w="109220" h="73659">
                <a:moveTo>
                  <a:pt x="49676" y="0"/>
                </a:moveTo>
                <a:lnTo>
                  <a:pt x="32606" y="0"/>
                </a:lnTo>
                <a:lnTo>
                  <a:pt x="23514" y="3735"/>
                </a:lnTo>
                <a:lnTo>
                  <a:pt x="18754" y="10206"/>
                </a:lnTo>
                <a:lnTo>
                  <a:pt x="61436" y="10206"/>
                </a:lnTo>
                <a:lnTo>
                  <a:pt x="57230" y="3596"/>
                </a:lnTo>
                <a:lnTo>
                  <a:pt x="49676" y="0"/>
                </a:lnTo>
                <a:close/>
              </a:path>
              <a:path w="109220" h="73659">
                <a:moveTo>
                  <a:pt x="84677" y="0"/>
                </a:moveTo>
                <a:lnTo>
                  <a:pt x="76414" y="145"/>
                </a:lnTo>
                <a:lnTo>
                  <a:pt x="67322" y="4460"/>
                </a:lnTo>
                <a:lnTo>
                  <a:pt x="61436" y="10206"/>
                </a:lnTo>
                <a:lnTo>
                  <a:pt x="104523" y="10206"/>
                </a:lnTo>
                <a:lnTo>
                  <a:pt x="102670" y="6902"/>
                </a:lnTo>
                <a:lnTo>
                  <a:pt x="95105" y="1725"/>
                </a:lnTo>
                <a:lnTo>
                  <a:pt x="84677" y="0"/>
                </a:lnTo>
                <a:close/>
              </a:path>
            </a:pathLst>
          </a:custGeom>
          <a:solidFill>
            <a:srgbClr val="0046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5851" y="597776"/>
            <a:ext cx="72390" cy="109855"/>
          </a:xfrm>
          <a:custGeom>
            <a:avLst/>
            <a:gdLst/>
            <a:ahLst/>
            <a:cxnLst/>
            <a:rect l="l" t="t" r="r" b="b"/>
            <a:pathLst>
              <a:path w="72390" h="109854">
                <a:moveTo>
                  <a:pt x="18603" y="1725"/>
                </a:moveTo>
                <a:lnTo>
                  <a:pt x="0" y="1725"/>
                </a:lnTo>
                <a:lnTo>
                  <a:pt x="0" y="109561"/>
                </a:lnTo>
                <a:lnTo>
                  <a:pt x="18603" y="109561"/>
                </a:lnTo>
                <a:lnTo>
                  <a:pt x="18603" y="64696"/>
                </a:lnTo>
                <a:lnTo>
                  <a:pt x="61277" y="64696"/>
                </a:lnTo>
                <a:lnTo>
                  <a:pt x="62254" y="63836"/>
                </a:lnTo>
                <a:lnTo>
                  <a:pt x="35824" y="63836"/>
                </a:lnTo>
                <a:lnTo>
                  <a:pt x="28880" y="62006"/>
                </a:lnTo>
                <a:lnTo>
                  <a:pt x="23433" y="56846"/>
                </a:lnTo>
                <a:lnTo>
                  <a:pt x="19876" y="48856"/>
                </a:lnTo>
                <a:lnTo>
                  <a:pt x="18603" y="38534"/>
                </a:lnTo>
                <a:lnTo>
                  <a:pt x="19750" y="27335"/>
                </a:lnTo>
                <a:lnTo>
                  <a:pt x="23153" y="18819"/>
                </a:lnTo>
                <a:lnTo>
                  <a:pt x="28760" y="13404"/>
                </a:lnTo>
                <a:lnTo>
                  <a:pt x="35963" y="11642"/>
                </a:lnTo>
                <a:lnTo>
                  <a:pt x="18603" y="11642"/>
                </a:lnTo>
                <a:lnTo>
                  <a:pt x="18603" y="1725"/>
                </a:lnTo>
                <a:close/>
              </a:path>
              <a:path w="72390" h="109854">
                <a:moveTo>
                  <a:pt x="61277" y="64696"/>
                </a:moveTo>
                <a:lnTo>
                  <a:pt x="18603" y="64696"/>
                </a:lnTo>
                <a:lnTo>
                  <a:pt x="23789" y="71032"/>
                </a:lnTo>
                <a:lnTo>
                  <a:pt x="31053" y="75332"/>
                </a:lnTo>
                <a:lnTo>
                  <a:pt x="39585" y="75332"/>
                </a:lnTo>
                <a:lnTo>
                  <a:pt x="53126" y="71870"/>
                </a:lnTo>
                <a:lnTo>
                  <a:pt x="61277" y="64696"/>
                </a:lnTo>
                <a:close/>
              </a:path>
              <a:path w="72390" h="109854">
                <a:moveTo>
                  <a:pt x="64308" y="11506"/>
                </a:moveTo>
                <a:lnTo>
                  <a:pt x="36518" y="11506"/>
                </a:lnTo>
                <a:lnTo>
                  <a:pt x="43493" y="13631"/>
                </a:lnTo>
                <a:lnTo>
                  <a:pt x="48476" y="19234"/>
                </a:lnTo>
                <a:lnTo>
                  <a:pt x="51467" y="27155"/>
                </a:lnTo>
                <a:lnTo>
                  <a:pt x="52465" y="36233"/>
                </a:lnTo>
                <a:lnTo>
                  <a:pt x="51615" y="45884"/>
                </a:lnTo>
                <a:lnTo>
                  <a:pt x="48813" y="54779"/>
                </a:lnTo>
                <a:lnTo>
                  <a:pt x="43676" y="61302"/>
                </a:lnTo>
                <a:lnTo>
                  <a:pt x="35824" y="63836"/>
                </a:lnTo>
                <a:lnTo>
                  <a:pt x="62254" y="63836"/>
                </a:lnTo>
                <a:lnTo>
                  <a:pt x="63399" y="62829"/>
                </a:lnTo>
                <a:lnTo>
                  <a:pt x="69918" y="50229"/>
                </a:lnTo>
                <a:lnTo>
                  <a:pt x="72199" y="36089"/>
                </a:lnTo>
                <a:lnTo>
                  <a:pt x="70458" y="23778"/>
                </a:lnTo>
                <a:lnTo>
                  <a:pt x="64978" y="12113"/>
                </a:lnTo>
                <a:lnTo>
                  <a:pt x="64308" y="11506"/>
                </a:lnTo>
                <a:close/>
              </a:path>
              <a:path w="72390" h="109854">
                <a:moveTo>
                  <a:pt x="41279" y="0"/>
                </a:moveTo>
                <a:lnTo>
                  <a:pt x="32881" y="0"/>
                </a:lnTo>
                <a:lnTo>
                  <a:pt x="23789" y="4315"/>
                </a:lnTo>
                <a:lnTo>
                  <a:pt x="18883" y="11642"/>
                </a:lnTo>
                <a:lnTo>
                  <a:pt x="35963" y="11642"/>
                </a:lnTo>
                <a:lnTo>
                  <a:pt x="36518" y="11506"/>
                </a:lnTo>
                <a:lnTo>
                  <a:pt x="64308" y="11506"/>
                </a:lnTo>
                <a:lnTo>
                  <a:pt x="55380" y="3414"/>
                </a:lnTo>
                <a:lnTo>
                  <a:pt x="41279" y="0"/>
                </a:lnTo>
                <a:close/>
              </a:path>
            </a:pathLst>
          </a:custGeom>
          <a:solidFill>
            <a:srgbClr val="0046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4567" y="597776"/>
            <a:ext cx="65405" cy="75565"/>
          </a:xfrm>
          <a:custGeom>
            <a:avLst/>
            <a:gdLst/>
            <a:ahLst/>
            <a:cxnLst/>
            <a:rect l="l" t="t" r="r" b="b"/>
            <a:pathLst>
              <a:path w="65404" h="75565">
                <a:moveTo>
                  <a:pt x="35684" y="0"/>
                </a:moveTo>
                <a:lnTo>
                  <a:pt x="21665" y="2547"/>
                </a:lnTo>
                <a:lnTo>
                  <a:pt x="10337" y="9813"/>
                </a:lnTo>
                <a:lnTo>
                  <a:pt x="2761" y="21231"/>
                </a:lnTo>
                <a:lnTo>
                  <a:pt x="0" y="36233"/>
                </a:lnTo>
                <a:lnTo>
                  <a:pt x="2800" y="52353"/>
                </a:lnTo>
                <a:lnTo>
                  <a:pt x="10545" y="64681"/>
                </a:lnTo>
                <a:lnTo>
                  <a:pt x="22253" y="72560"/>
                </a:lnTo>
                <a:lnTo>
                  <a:pt x="36943" y="75332"/>
                </a:lnTo>
                <a:lnTo>
                  <a:pt x="43253" y="74883"/>
                </a:lnTo>
                <a:lnTo>
                  <a:pt x="50076" y="73464"/>
                </a:lnTo>
                <a:lnTo>
                  <a:pt x="57190" y="70968"/>
                </a:lnTo>
                <a:lnTo>
                  <a:pt x="64369" y="67287"/>
                </a:lnTo>
                <a:lnTo>
                  <a:pt x="62093" y="62982"/>
                </a:lnTo>
                <a:lnTo>
                  <a:pt x="40300" y="62982"/>
                </a:lnTo>
                <a:lnTo>
                  <a:pt x="32149" y="61197"/>
                </a:lnTo>
                <a:lnTo>
                  <a:pt x="25574" y="56256"/>
                </a:lnTo>
                <a:lnTo>
                  <a:pt x="21256" y="48780"/>
                </a:lnTo>
                <a:lnTo>
                  <a:pt x="19878" y="39388"/>
                </a:lnTo>
                <a:lnTo>
                  <a:pt x="65226" y="39388"/>
                </a:lnTo>
                <a:lnTo>
                  <a:pt x="64569" y="29039"/>
                </a:lnTo>
                <a:lnTo>
                  <a:pt x="20152" y="29039"/>
                </a:lnTo>
                <a:lnTo>
                  <a:pt x="20013" y="19423"/>
                </a:lnTo>
                <a:lnTo>
                  <a:pt x="24763" y="10641"/>
                </a:lnTo>
                <a:lnTo>
                  <a:pt x="58023" y="10641"/>
                </a:lnTo>
                <a:lnTo>
                  <a:pt x="49702" y="3142"/>
                </a:lnTo>
                <a:lnTo>
                  <a:pt x="35684" y="0"/>
                </a:lnTo>
                <a:close/>
              </a:path>
              <a:path w="65404" h="75565">
                <a:moveTo>
                  <a:pt x="59050" y="57226"/>
                </a:moveTo>
                <a:lnTo>
                  <a:pt x="54438" y="60527"/>
                </a:lnTo>
                <a:lnTo>
                  <a:pt x="47149" y="62982"/>
                </a:lnTo>
                <a:lnTo>
                  <a:pt x="62093" y="62982"/>
                </a:lnTo>
                <a:lnTo>
                  <a:pt x="59050" y="57226"/>
                </a:lnTo>
                <a:close/>
              </a:path>
              <a:path w="65404" h="75565">
                <a:moveTo>
                  <a:pt x="58023" y="10641"/>
                </a:moveTo>
                <a:lnTo>
                  <a:pt x="44637" y="10641"/>
                </a:lnTo>
                <a:lnTo>
                  <a:pt x="48419" y="18118"/>
                </a:lnTo>
                <a:lnTo>
                  <a:pt x="47714" y="29039"/>
                </a:lnTo>
                <a:lnTo>
                  <a:pt x="64569" y="29039"/>
                </a:lnTo>
                <a:lnTo>
                  <a:pt x="64262" y="24199"/>
                </a:lnTo>
                <a:lnTo>
                  <a:pt x="59158" y="11663"/>
                </a:lnTo>
                <a:lnTo>
                  <a:pt x="58023" y="10641"/>
                </a:lnTo>
                <a:close/>
              </a:path>
            </a:pathLst>
          </a:custGeom>
          <a:solidFill>
            <a:srgbClr val="0046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8764" y="597776"/>
            <a:ext cx="47625" cy="73660"/>
          </a:xfrm>
          <a:custGeom>
            <a:avLst/>
            <a:gdLst/>
            <a:ahLst/>
            <a:cxnLst/>
            <a:rect l="l" t="t" r="r" b="b"/>
            <a:pathLst>
              <a:path w="47625" h="73659">
                <a:moveTo>
                  <a:pt x="18480" y="1725"/>
                </a:moveTo>
                <a:lnTo>
                  <a:pt x="0" y="1725"/>
                </a:lnTo>
                <a:lnTo>
                  <a:pt x="0" y="73612"/>
                </a:lnTo>
                <a:lnTo>
                  <a:pt x="18615" y="73612"/>
                </a:lnTo>
                <a:lnTo>
                  <a:pt x="18615" y="22573"/>
                </a:lnTo>
                <a:lnTo>
                  <a:pt x="24920" y="17251"/>
                </a:lnTo>
                <a:lnTo>
                  <a:pt x="41467" y="17251"/>
                </a:lnTo>
                <a:lnTo>
                  <a:pt x="42986" y="14376"/>
                </a:lnTo>
                <a:lnTo>
                  <a:pt x="18480" y="14376"/>
                </a:lnTo>
                <a:lnTo>
                  <a:pt x="18480" y="1725"/>
                </a:lnTo>
                <a:close/>
              </a:path>
              <a:path w="47625" h="73659">
                <a:moveTo>
                  <a:pt x="41467" y="17251"/>
                </a:moveTo>
                <a:lnTo>
                  <a:pt x="35132" y="17251"/>
                </a:lnTo>
                <a:lnTo>
                  <a:pt x="37095" y="18118"/>
                </a:lnTo>
                <a:lnTo>
                  <a:pt x="40172" y="19702"/>
                </a:lnTo>
                <a:lnTo>
                  <a:pt x="41467" y="17251"/>
                </a:lnTo>
                <a:close/>
              </a:path>
              <a:path w="47625" h="73659">
                <a:moveTo>
                  <a:pt x="38769" y="0"/>
                </a:moveTo>
                <a:lnTo>
                  <a:pt x="28832" y="0"/>
                </a:lnTo>
                <a:lnTo>
                  <a:pt x="24769" y="5745"/>
                </a:lnTo>
                <a:lnTo>
                  <a:pt x="22533" y="8771"/>
                </a:lnTo>
                <a:lnTo>
                  <a:pt x="18761" y="14376"/>
                </a:lnTo>
                <a:lnTo>
                  <a:pt x="42986" y="14376"/>
                </a:lnTo>
                <a:lnTo>
                  <a:pt x="47167" y="6465"/>
                </a:lnTo>
                <a:lnTo>
                  <a:pt x="43238" y="2305"/>
                </a:lnTo>
                <a:lnTo>
                  <a:pt x="38769" y="0"/>
                </a:lnTo>
                <a:close/>
              </a:path>
            </a:pathLst>
          </a:custGeom>
          <a:solidFill>
            <a:srgbClr val="0046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00075" y="566873"/>
            <a:ext cx="22860" cy="104775"/>
          </a:xfrm>
          <a:custGeom>
            <a:avLst/>
            <a:gdLst/>
            <a:ahLst/>
            <a:cxnLst/>
            <a:rect l="l" t="t" r="r" b="b"/>
            <a:pathLst>
              <a:path w="22859" h="104775">
                <a:moveTo>
                  <a:pt x="17209" y="0"/>
                </a:moveTo>
                <a:lnTo>
                  <a:pt x="4477" y="0"/>
                </a:lnTo>
                <a:lnTo>
                  <a:pt x="107" y="5460"/>
                </a:lnTo>
                <a:lnTo>
                  <a:pt x="0" y="17246"/>
                </a:lnTo>
                <a:lnTo>
                  <a:pt x="4477" y="23137"/>
                </a:lnTo>
                <a:lnTo>
                  <a:pt x="17904" y="23137"/>
                </a:lnTo>
                <a:lnTo>
                  <a:pt x="22252" y="17246"/>
                </a:lnTo>
                <a:lnTo>
                  <a:pt x="22252" y="5460"/>
                </a:lnTo>
                <a:lnTo>
                  <a:pt x="17209" y="0"/>
                </a:lnTo>
                <a:close/>
              </a:path>
              <a:path w="22859" h="104775">
                <a:moveTo>
                  <a:pt x="20421" y="32628"/>
                </a:moveTo>
                <a:lnTo>
                  <a:pt x="1819" y="32628"/>
                </a:lnTo>
                <a:lnTo>
                  <a:pt x="1819" y="104515"/>
                </a:lnTo>
                <a:lnTo>
                  <a:pt x="20421" y="104515"/>
                </a:lnTo>
                <a:lnTo>
                  <a:pt x="20421" y="32628"/>
                </a:lnTo>
                <a:close/>
              </a:path>
            </a:pathLst>
          </a:custGeom>
          <a:solidFill>
            <a:srgbClr val="0046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8642" y="597776"/>
            <a:ext cx="64135" cy="75565"/>
          </a:xfrm>
          <a:custGeom>
            <a:avLst/>
            <a:gdLst/>
            <a:ahLst/>
            <a:cxnLst/>
            <a:rect l="l" t="t" r="r" b="b"/>
            <a:pathLst>
              <a:path w="64134" h="75565">
                <a:moveTo>
                  <a:pt x="56717" y="11506"/>
                </a:moveTo>
                <a:lnTo>
                  <a:pt x="35694" y="11506"/>
                </a:lnTo>
                <a:lnTo>
                  <a:pt x="41424" y="15676"/>
                </a:lnTo>
                <a:lnTo>
                  <a:pt x="42403" y="22287"/>
                </a:lnTo>
                <a:lnTo>
                  <a:pt x="6854" y="37057"/>
                </a:lnTo>
                <a:lnTo>
                  <a:pt x="0" y="53490"/>
                </a:lnTo>
                <a:lnTo>
                  <a:pt x="1590" y="62479"/>
                </a:lnTo>
                <a:lnTo>
                  <a:pt x="5909" y="69367"/>
                </a:lnTo>
                <a:lnTo>
                  <a:pt x="12275" y="73778"/>
                </a:lnTo>
                <a:lnTo>
                  <a:pt x="20007" y="75332"/>
                </a:lnTo>
                <a:lnTo>
                  <a:pt x="26445" y="75332"/>
                </a:lnTo>
                <a:lnTo>
                  <a:pt x="32755" y="70882"/>
                </a:lnTo>
                <a:lnTo>
                  <a:pt x="37933" y="66706"/>
                </a:lnTo>
                <a:lnTo>
                  <a:pt x="42130" y="63116"/>
                </a:lnTo>
                <a:lnTo>
                  <a:pt x="60866" y="63116"/>
                </a:lnTo>
                <a:lnTo>
                  <a:pt x="60806" y="62541"/>
                </a:lnTo>
                <a:lnTo>
                  <a:pt x="22259" y="62541"/>
                </a:lnTo>
                <a:lnTo>
                  <a:pt x="18328" y="58231"/>
                </a:lnTo>
                <a:lnTo>
                  <a:pt x="18328" y="43709"/>
                </a:lnTo>
                <a:lnTo>
                  <a:pt x="22954" y="38249"/>
                </a:lnTo>
                <a:lnTo>
                  <a:pt x="32047" y="35363"/>
                </a:lnTo>
                <a:lnTo>
                  <a:pt x="42403" y="31918"/>
                </a:lnTo>
                <a:lnTo>
                  <a:pt x="60732" y="31918"/>
                </a:lnTo>
                <a:lnTo>
                  <a:pt x="60732" y="26748"/>
                </a:lnTo>
                <a:lnTo>
                  <a:pt x="58061" y="13104"/>
                </a:lnTo>
                <a:lnTo>
                  <a:pt x="56717" y="11506"/>
                </a:lnTo>
                <a:close/>
              </a:path>
              <a:path w="64134" h="75565">
                <a:moveTo>
                  <a:pt x="60866" y="63116"/>
                </a:moveTo>
                <a:lnTo>
                  <a:pt x="42130" y="63116"/>
                </a:lnTo>
                <a:lnTo>
                  <a:pt x="42130" y="66996"/>
                </a:lnTo>
                <a:lnTo>
                  <a:pt x="42543" y="71168"/>
                </a:lnTo>
                <a:lnTo>
                  <a:pt x="43936" y="73612"/>
                </a:lnTo>
                <a:lnTo>
                  <a:pt x="63676" y="73612"/>
                </a:lnTo>
                <a:lnTo>
                  <a:pt x="61432" y="68576"/>
                </a:lnTo>
                <a:lnTo>
                  <a:pt x="60866" y="63116"/>
                </a:lnTo>
                <a:close/>
              </a:path>
              <a:path w="64134" h="75565">
                <a:moveTo>
                  <a:pt x="60732" y="31918"/>
                </a:moveTo>
                <a:lnTo>
                  <a:pt x="42403" y="31918"/>
                </a:lnTo>
                <a:lnTo>
                  <a:pt x="41588" y="45616"/>
                </a:lnTo>
                <a:lnTo>
                  <a:pt x="37876" y="55152"/>
                </a:lnTo>
                <a:lnTo>
                  <a:pt x="32511" y="60727"/>
                </a:lnTo>
                <a:lnTo>
                  <a:pt x="26737" y="62541"/>
                </a:lnTo>
                <a:lnTo>
                  <a:pt x="60806" y="62541"/>
                </a:lnTo>
                <a:lnTo>
                  <a:pt x="60732" y="31918"/>
                </a:lnTo>
                <a:close/>
              </a:path>
              <a:path w="64134" h="75565">
                <a:moveTo>
                  <a:pt x="32047" y="0"/>
                </a:moveTo>
                <a:lnTo>
                  <a:pt x="24998" y="496"/>
                </a:lnTo>
                <a:lnTo>
                  <a:pt x="18249" y="2140"/>
                </a:lnTo>
                <a:lnTo>
                  <a:pt x="11681" y="5158"/>
                </a:lnTo>
                <a:lnTo>
                  <a:pt x="5175" y="9781"/>
                </a:lnTo>
                <a:lnTo>
                  <a:pt x="11188" y="18838"/>
                </a:lnTo>
                <a:lnTo>
                  <a:pt x="16095" y="14521"/>
                </a:lnTo>
                <a:lnTo>
                  <a:pt x="21694" y="11506"/>
                </a:lnTo>
                <a:lnTo>
                  <a:pt x="56717" y="11506"/>
                </a:lnTo>
                <a:lnTo>
                  <a:pt x="51219" y="4961"/>
                </a:lnTo>
                <a:lnTo>
                  <a:pt x="41962" y="1024"/>
                </a:lnTo>
                <a:lnTo>
                  <a:pt x="32047" y="0"/>
                </a:lnTo>
                <a:close/>
              </a:path>
            </a:pathLst>
          </a:custGeom>
          <a:solidFill>
            <a:srgbClr val="0046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10296" y="565713"/>
            <a:ext cx="0" cy="106045"/>
          </a:xfrm>
          <a:custGeom>
            <a:avLst/>
            <a:gdLst/>
            <a:ahLst/>
            <a:cxnLst/>
            <a:rect l="l" t="t" r="r" b="b"/>
            <a:pathLst>
              <a:path w="0" h="106045">
                <a:moveTo>
                  <a:pt x="0" y="0"/>
                </a:moveTo>
                <a:lnTo>
                  <a:pt x="0" y="105675"/>
                </a:lnTo>
              </a:path>
            </a:pathLst>
          </a:custGeom>
          <a:ln w="18601">
            <a:solidFill>
              <a:srgbClr val="0046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66425" y="565713"/>
            <a:ext cx="437111" cy="141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46316" y="801636"/>
            <a:ext cx="62230" cy="13970"/>
          </a:xfrm>
          <a:custGeom>
            <a:avLst/>
            <a:gdLst/>
            <a:ahLst/>
            <a:cxnLst/>
            <a:rect l="l" t="t" r="r" b="b"/>
            <a:pathLst>
              <a:path w="62229" h="13969">
                <a:moveTo>
                  <a:pt x="0" y="13969"/>
                </a:moveTo>
                <a:lnTo>
                  <a:pt x="61712" y="13969"/>
                </a:lnTo>
                <a:lnTo>
                  <a:pt x="61712" y="0"/>
                </a:lnTo>
                <a:lnTo>
                  <a:pt x="0" y="0"/>
                </a:lnTo>
                <a:lnTo>
                  <a:pt x="0" y="13969"/>
                </a:lnTo>
                <a:close/>
              </a:path>
            </a:pathLst>
          </a:custGeom>
          <a:solidFill>
            <a:srgbClr val="0046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6255" y="714006"/>
            <a:ext cx="0" cy="87630"/>
          </a:xfrm>
          <a:custGeom>
            <a:avLst/>
            <a:gdLst/>
            <a:ahLst/>
            <a:cxnLst/>
            <a:rect l="l" t="t" r="r" b="b"/>
            <a:pathLst>
              <a:path w="0" h="87629">
                <a:moveTo>
                  <a:pt x="0" y="0"/>
                </a:moveTo>
                <a:lnTo>
                  <a:pt x="0" y="87630"/>
                </a:lnTo>
              </a:path>
            </a:pathLst>
          </a:custGeom>
          <a:ln w="19878">
            <a:solidFill>
              <a:srgbClr val="0046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8669" y="741544"/>
            <a:ext cx="69850" cy="73660"/>
          </a:xfrm>
          <a:custGeom>
            <a:avLst/>
            <a:gdLst/>
            <a:ahLst/>
            <a:cxnLst/>
            <a:rect l="l" t="t" r="r" b="b"/>
            <a:pathLst>
              <a:path w="69850" h="73659">
                <a:moveTo>
                  <a:pt x="18561" y="1735"/>
                </a:moveTo>
                <a:lnTo>
                  <a:pt x="0" y="1735"/>
                </a:lnTo>
                <a:lnTo>
                  <a:pt x="0" y="73612"/>
                </a:lnTo>
                <a:lnTo>
                  <a:pt x="18706" y="73612"/>
                </a:lnTo>
                <a:lnTo>
                  <a:pt x="18706" y="18980"/>
                </a:lnTo>
                <a:lnTo>
                  <a:pt x="26211" y="12806"/>
                </a:lnTo>
                <a:lnTo>
                  <a:pt x="66230" y="12806"/>
                </a:lnTo>
                <a:lnTo>
                  <a:pt x="64796" y="10211"/>
                </a:lnTo>
                <a:lnTo>
                  <a:pt x="18561" y="10211"/>
                </a:lnTo>
                <a:lnTo>
                  <a:pt x="18561" y="1735"/>
                </a:lnTo>
                <a:close/>
              </a:path>
              <a:path w="69850" h="73659">
                <a:moveTo>
                  <a:pt x="66230" y="12806"/>
                </a:moveTo>
                <a:lnTo>
                  <a:pt x="45958" y="12806"/>
                </a:lnTo>
                <a:lnTo>
                  <a:pt x="50526" y="19419"/>
                </a:lnTo>
                <a:lnTo>
                  <a:pt x="50526" y="73612"/>
                </a:lnTo>
                <a:lnTo>
                  <a:pt x="69227" y="73612"/>
                </a:lnTo>
                <a:lnTo>
                  <a:pt x="69227" y="27317"/>
                </a:lnTo>
                <a:lnTo>
                  <a:pt x="67668" y="15408"/>
                </a:lnTo>
                <a:lnTo>
                  <a:pt x="66230" y="12806"/>
                </a:lnTo>
                <a:close/>
              </a:path>
              <a:path w="69850" h="73659">
                <a:moveTo>
                  <a:pt x="43745" y="0"/>
                </a:moveTo>
                <a:lnTo>
                  <a:pt x="36828" y="625"/>
                </a:lnTo>
                <a:lnTo>
                  <a:pt x="30162" y="2517"/>
                </a:lnTo>
                <a:lnTo>
                  <a:pt x="23992" y="5704"/>
                </a:lnTo>
                <a:lnTo>
                  <a:pt x="18561" y="10211"/>
                </a:lnTo>
                <a:lnTo>
                  <a:pt x="64796" y="10211"/>
                </a:lnTo>
                <a:lnTo>
                  <a:pt x="62947" y="6867"/>
                </a:lnTo>
                <a:lnTo>
                  <a:pt x="54995" y="1721"/>
                </a:lnTo>
                <a:lnTo>
                  <a:pt x="43745" y="0"/>
                </a:lnTo>
                <a:close/>
              </a:path>
            </a:pathLst>
          </a:custGeom>
          <a:solidFill>
            <a:srgbClr val="0046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77748" y="709496"/>
            <a:ext cx="75565" cy="107950"/>
          </a:xfrm>
          <a:custGeom>
            <a:avLst/>
            <a:gdLst/>
            <a:ahLst/>
            <a:cxnLst/>
            <a:rect l="l" t="t" r="r" b="b"/>
            <a:pathLst>
              <a:path w="75565" h="107950">
                <a:moveTo>
                  <a:pt x="43159" y="32047"/>
                </a:moveTo>
                <a:lnTo>
                  <a:pt x="33586" y="32047"/>
                </a:lnTo>
                <a:lnTo>
                  <a:pt x="20008" y="35170"/>
                </a:lnTo>
                <a:lnTo>
                  <a:pt x="9388" y="43443"/>
                </a:lnTo>
                <a:lnTo>
                  <a:pt x="2471" y="55220"/>
                </a:lnTo>
                <a:lnTo>
                  <a:pt x="0" y="68856"/>
                </a:lnTo>
                <a:lnTo>
                  <a:pt x="2303" y="84578"/>
                </a:lnTo>
                <a:lnTo>
                  <a:pt x="8817" y="96742"/>
                </a:lnTo>
                <a:lnTo>
                  <a:pt x="18950" y="104595"/>
                </a:lnTo>
                <a:lnTo>
                  <a:pt x="32110" y="107380"/>
                </a:lnTo>
                <a:lnTo>
                  <a:pt x="40024" y="106343"/>
                </a:lnTo>
                <a:lnTo>
                  <a:pt x="46598" y="103607"/>
                </a:lnTo>
                <a:lnTo>
                  <a:pt x="51927" y="99739"/>
                </a:lnTo>
                <a:lnTo>
                  <a:pt x="55564" y="95884"/>
                </a:lnTo>
                <a:lnTo>
                  <a:pt x="37700" y="95884"/>
                </a:lnTo>
                <a:lnTo>
                  <a:pt x="30272" y="93555"/>
                </a:lnTo>
                <a:lnTo>
                  <a:pt x="24984" y="87384"/>
                </a:lnTo>
                <a:lnTo>
                  <a:pt x="21820" y="78599"/>
                </a:lnTo>
                <a:lnTo>
                  <a:pt x="20813" y="68856"/>
                </a:lnTo>
                <a:lnTo>
                  <a:pt x="20843" y="67706"/>
                </a:lnTo>
                <a:lnTo>
                  <a:pt x="21773" y="58659"/>
                </a:lnTo>
                <a:lnTo>
                  <a:pt x="24931" y="50766"/>
                </a:lnTo>
                <a:lnTo>
                  <a:pt x="30462" y="45488"/>
                </a:lnTo>
                <a:lnTo>
                  <a:pt x="38586" y="43564"/>
                </a:lnTo>
                <a:lnTo>
                  <a:pt x="75114" y="43564"/>
                </a:lnTo>
                <a:lnTo>
                  <a:pt x="75114" y="42124"/>
                </a:lnTo>
                <a:lnTo>
                  <a:pt x="56111" y="42124"/>
                </a:lnTo>
                <a:lnTo>
                  <a:pt x="51694" y="35788"/>
                </a:lnTo>
                <a:lnTo>
                  <a:pt x="43159" y="32047"/>
                </a:lnTo>
                <a:close/>
              </a:path>
              <a:path w="75565" h="107950">
                <a:moveTo>
                  <a:pt x="75114" y="95304"/>
                </a:moveTo>
                <a:lnTo>
                  <a:pt x="56408" y="95304"/>
                </a:lnTo>
                <a:lnTo>
                  <a:pt x="56408" y="105660"/>
                </a:lnTo>
                <a:lnTo>
                  <a:pt x="75114" y="105660"/>
                </a:lnTo>
                <a:lnTo>
                  <a:pt x="75114" y="95304"/>
                </a:lnTo>
                <a:close/>
              </a:path>
              <a:path w="75565" h="107950">
                <a:moveTo>
                  <a:pt x="75114" y="43564"/>
                </a:moveTo>
                <a:lnTo>
                  <a:pt x="38586" y="43564"/>
                </a:lnTo>
                <a:lnTo>
                  <a:pt x="46343" y="45579"/>
                </a:lnTo>
                <a:lnTo>
                  <a:pt x="51917" y="50948"/>
                </a:lnTo>
                <a:lnTo>
                  <a:pt x="55281" y="58661"/>
                </a:lnTo>
                <a:lnTo>
                  <a:pt x="56408" y="67706"/>
                </a:lnTo>
                <a:lnTo>
                  <a:pt x="55330" y="78177"/>
                </a:lnTo>
                <a:lnTo>
                  <a:pt x="51974" y="87189"/>
                </a:lnTo>
                <a:lnTo>
                  <a:pt x="46158" y="93504"/>
                </a:lnTo>
                <a:lnTo>
                  <a:pt x="37700" y="95884"/>
                </a:lnTo>
                <a:lnTo>
                  <a:pt x="55564" y="95884"/>
                </a:lnTo>
                <a:lnTo>
                  <a:pt x="56111" y="95304"/>
                </a:lnTo>
                <a:lnTo>
                  <a:pt x="75114" y="95304"/>
                </a:lnTo>
                <a:lnTo>
                  <a:pt x="75114" y="43564"/>
                </a:lnTo>
                <a:close/>
              </a:path>
              <a:path w="75565" h="107950">
                <a:moveTo>
                  <a:pt x="75114" y="0"/>
                </a:moveTo>
                <a:lnTo>
                  <a:pt x="56408" y="0"/>
                </a:lnTo>
                <a:lnTo>
                  <a:pt x="56408" y="42124"/>
                </a:lnTo>
                <a:lnTo>
                  <a:pt x="75114" y="42124"/>
                </a:lnTo>
                <a:lnTo>
                  <a:pt x="75114" y="0"/>
                </a:lnTo>
                <a:close/>
              </a:path>
            </a:pathLst>
          </a:custGeom>
          <a:solidFill>
            <a:srgbClr val="0046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2878" y="741544"/>
            <a:ext cx="77470" cy="75565"/>
          </a:xfrm>
          <a:custGeom>
            <a:avLst/>
            <a:gdLst/>
            <a:ahLst/>
            <a:cxnLst/>
            <a:rect l="l" t="t" r="r" b="b"/>
            <a:pathLst>
              <a:path w="77470" h="75565">
                <a:moveTo>
                  <a:pt x="38591" y="0"/>
                </a:moveTo>
                <a:lnTo>
                  <a:pt x="24233" y="2477"/>
                </a:lnTo>
                <a:lnTo>
                  <a:pt x="11893" y="9673"/>
                </a:lnTo>
                <a:lnTo>
                  <a:pt x="3253" y="21235"/>
                </a:lnTo>
                <a:lnTo>
                  <a:pt x="0" y="36809"/>
                </a:lnTo>
                <a:lnTo>
                  <a:pt x="2798" y="52226"/>
                </a:lnTo>
                <a:lnTo>
                  <a:pt x="10679" y="64424"/>
                </a:lnTo>
                <a:lnTo>
                  <a:pt x="22868" y="72446"/>
                </a:lnTo>
                <a:lnTo>
                  <a:pt x="38591" y="75332"/>
                </a:lnTo>
                <a:lnTo>
                  <a:pt x="54396" y="72446"/>
                </a:lnTo>
                <a:lnTo>
                  <a:pt x="66217" y="64691"/>
                </a:lnTo>
                <a:lnTo>
                  <a:pt x="38591" y="64691"/>
                </a:lnTo>
                <a:lnTo>
                  <a:pt x="29906" y="62113"/>
                </a:lnTo>
                <a:lnTo>
                  <a:pt x="24433" y="55493"/>
                </a:lnTo>
                <a:lnTo>
                  <a:pt x="21582" y="46501"/>
                </a:lnTo>
                <a:lnTo>
                  <a:pt x="20763" y="36809"/>
                </a:lnTo>
                <a:lnTo>
                  <a:pt x="21663" y="27688"/>
                </a:lnTo>
                <a:lnTo>
                  <a:pt x="24647" y="19254"/>
                </a:lnTo>
                <a:lnTo>
                  <a:pt x="30147" y="13056"/>
                </a:lnTo>
                <a:lnTo>
                  <a:pt x="38591" y="10646"/>
                </a:lnTo>
                <a:lnTo>
                  <a:pt x="66139" y="10646"/>
                </a:lnTo>
                <a:lnTo>
                  <a:pt x="65411" y="9673"/>
                </a:lnTo>
                <a:lnTo>
                  <a:pt x="53030" y="2477"/>
                </a:lnTo>
                <a:lnTo>
                  <a:pt x="38591" y="0"/>
                </a:lnTo>
                <a:close/>
              </a:path>
              <a:path w="77470" h="75565">
                <a:moveTo>
                  <a:pt x="66139" y="10646"/>
                </a:moveTo>
                <a:lnTo>
                  <a:pt x="38591" y="10646"/>
                </a:lnTo>
                <a:lnTo>
                  <a:pt x="47180" y="13056"/>
                </a:lnTo>
                <a:lnTo>
                  <a:pt x="52713" y="19254"/>
                </a:lnTo>
                <a:lnTo>
                  <a:pt x="55677" y="27688"/>
                </a:lnTo>
                <a:lnTo>
                  <a:pt x="56557" y="36809"/>
                </a:lnTo>
                <a:lnTo>
                  <a:pt x="55760" y="46501"/>
                </a:lnTo>
                <a:lnTo>
                  <a:pt x="52934" y="55493"/>
                </a:lnTo>
                <a:lnTo>
                  <a:pt x="47429" y="62113"/>
                </a:lnTo>
                <a:lnTo>
                  <a:pt x="38591" y="64691"/>
                </a:lnTo>
                <a:lnTo>
                  <a:pt x="66217" y="64691"/>
                </a:lnTo>
                <a:lnTo>
                  <a:pt x="66624" y="64424"/>
                </a:lnTo>
                <a:lnTo>
                  <a:pt x="74518" y="52226"/>
                </a:lnTo>
                <a:lnTo>
                  <a:pt x="77318" y="36809"/>
                </a:lnTo>
                <a:lnTo>
                  <a:pt x="74063" y="21235"/>
                </a:lnTo>
                <a:lnTo>
                  <a:pt x="66139" y="10646"/>
                </a:lnTo>
                <a:close/>
              </a:path>
            </a:pathLst>
          </a:custGeom>
          <a:solidFill>
            <a:srgbClr val="0046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50366" y="741544"/>
            <a:ext cx="69850" cy="73660"/>
          </a:xfrm>
          <a:custGeom>
            <a:avLst/>
            <a:gdLst/>
            <a:ahLst/>
            <a:cxnLst/>
            <a:rect l="l" t="t" r="r" b="b"/>
            <a:pathLst>
              <a:path w="69850" h="73659">
                <a:moveTo>
                  <a:pt x="18559" y="1735"/>
                </a:moveTo>
                <a:lnTo>
                  <a:pt x="0" y="1735"/>
                </a:lnTo>
                <a:lnTo>
                  <a:pt x="0" y="73612"/>
                </a:lnTo>
                <a:lnTo>
                  <a:pt x="18705" y="73612"/>
                </a:lnTo>
                <a:lnTo>
                  <a:pt x="18705" y="18980"/>
                </a:lnTo>
                <a:lnTo>
                  <a:pt x="26222" y="12806"/>
                </a:lnTo>
                <a:lnTo>
                  <a:pt x="66230" y="12806"/>
                </a:lnTo>
                <a:lnTo>
                  <a:pt x="64795" y="10211"/>
                </a:lnTo>
                <a:lnTo>
                  <a:pt x="18559" y="10211"/>
                </a:lnTo>
                <a:lnTo>
                  <a:pt x="18559" y="1735"/>
                </a:lnTo>
                <a:close/>
              </a:path>
              <a:path w="69850" h="73659">
                <a:moveTo>
                  <a:pt x="66230" y="12806"/>
                </a:moveTo>
                <a:lnTo>
                  <a:pt x="45957" y="12806"/>
                </a:lnTo>
                <a:lnTo>
                  <a:pt x="50525" y="19419"/>
                </a:lnTo>
                <a:lnTo>
                  <a:pt x="50525" y="73612"/>
                </a:lnTo>
                <a:lnTo>
                  <a:pt x="69228" y="73612"/>
                </a:lnTo>
                <a:lnTo>
                  <a:pt x="69228" y="27317"/>
                </a:lnTo>
                <a:lnTo>
                  <a:pt x="67669" y="15408"/>
                </a:lnTo>
                <a:lnTo>
                  <a:pt x="66230" y="12806"/>
                </a:lnTo>
                <a:close/>
              </a:path>
              <a:path w="69850" h="73659">
                <a:moveTo>
                  <a:pt x="43740" y="0"/>
                </a:moveTo>
                <a:lnTo>
                  <a:pt x="36826" y="625"/>
                </a:lnTo>
                <a:lnTo>
                  <a:pt x="30159" y="2517"/>
                </a:lnTo>
                <a:lnTo>
                  <a:pt x="23987" y="5704"/>
                </a:lnTo>
                <a:lnTo>
                  <a:pt x="18559" y="10211"/>
                </a:lnTo>
                <a:lnTo>
                  <a:pt x="64795" y="10211"/>
                </a:lnTo>
                <a:lnTo>
                  <a:pt x="62946" y="6867"/>
                </a:lnTo>
                <a:lnTo>
                  <a:pt x="54992" y="1721"/>
                </a:lnTo>
                <a:lnTo>
                  <a:pt x="43740" y="0"/>
                </a:lnTo>
                <a:close/>
              </a:path>
            </a:pathLst>
          </a:custGeom>
          <a:solidFill>
            <a:srgbClr val="0046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0865" y="741544"/>
            <a:ext cx="77470" cy="75565"/>
          </a:xfrm>
          <a:custGeom>
            <a:avLst/>
            <a:gdLst/>
            <a:ahLst/>
            <a:cxnLst/>
            <a:rect l="l" t="t" r="r" b="b"/>
            <a:pathLst>
              <a:path w="77470" h="75565">
                <a:moveTo>
                  <a:pt x="38591" y="0"/>
                </a:moveTo>
                <a:lnTo>
                  <a:pt x="24232" y="2477"/>
                </a:lnTo>
                <a:lnTo>
                  <a:pt x="11892" y="9673"/>
                </a:lnTo>
                <a:lnTo>
                  <a:pt x="3253" y="21235"/>
                </a:lnTo>
                <a:lnTo>
                  <a:pt x="0" y="36809"/>
                </a:lnTo>
                <a:lnTo>
                  <a:pt x="2797" y="52226"/>
                </a:lnTo>
                <a:lnTo>
                  <a:pt x="10676" y="64424"/>
                </a:lnTo>
                <a:lnTo>
                  <a:pt x="22864" y="72446"/>
                </a:lnTo>
                <a:lnTo>
                  <a:pt x="38591" y="75332"/>
                </a:lnTo>
                <a:lnTo>
                  <a:pt x="54395" y="72446"/>
                </a:lnTo>
                <a:lnTo>
                  <a:pt x="66219" y="64691"/>
                </a:lnTo>
                <a:lnTo>
                  <a:pt x="38591" y="64691"/>
                </a:lnTo>
                <a:lnTo>
                  <a:pt x="29896" y="62113"/>
                </a:lnTo>
                <a:lnTo>
                  <a:pt x="24426" y="55493"/>
                </a:lnTo>
                <a:lnTo>
                  <a:pt x="21581" y="46501"/>
                </a:lnTo>
                <a:lnTo>
                  <a:pt x="20766" y="36809"/>
                </a:lnTo>
                <a:lnTo>
                  <a:pt x="21665" y="27688"/>
                </a:lnTo>
                <a:lnTo>
                  <a:pt x="24649" y="19254"/>
                </a:lnTo>
                <a:lnTo>
                  <a:pt x="30148" y="13056"/>
                </a:lnTo>
                <a:lnTo>
                  <a:pt x="38591" y="10646"/>
                </a:lnTo>
                <a:lnTo>
                  <a:pt x="66137" y="10646"/>
                </a:lnTo>
                <a:lnTo>
                  <a:pt x="65409" y="9673"/>
                </a:lnTo>
                <a:lnTo>
                  <a:pt x="53027" y="2477"/>
                </a:lnTo>
                <a:lnTo>
                  <a:pt x="38591" y="0"/>
                </a:lnTo>
                <a:close/>
              </a:path>
              <a:path w="77470" h="75565">
                <a:moveTo>
                  <a:pt x="66137" y="10646"/>
                </a:moveTo>
                <a:lnTo>
                  <a:pt x="38591" y="10646"/>
                </a:lnTo>
                <a:lnTo>
                  <a:pt x="47176" y="13056"/>
                </a:lnTo>
                <a:lnTo>
                  <a:pt x="52711" y="19254"/>
                </a:lnTo>
                <a:lnTo>
                  <a:pt x="55678" y="27688"/>
                </a:lnTo>
                <a:lnTo>
                  <a:pt x="56559" y="36809"/>
                </a:lnTo>
                <a:lnTo>
                  <a:pt x="55759" y="46501"/>
                </a:lnTo>
                <a:lnTo>
                  <a:pt x="52928" y="55493"/>
                </a:lnTo>
                <a:lnTo>
                  <a:pt x="47421" y="62113"/>
                </a:lnTo>
                <a:lnTo>
                  <a:pt x="38591" y="64691"/>
                </a:lnTo>
                <a:lnTo>
                  <a:pt x="66219" y="64691"/>
                </a:lnTo>
                <a:lnTo>
                  <a:pt x="66625" y="64424"/>
                </a:lnTo>
                <a:lnTo>
                  <a:pt x="74521" y="52226"/>
                </a:lnTo>
                <a:lnTo>
                  <a:pt x="77321" y="36809"/>
                </a:lnTo>
                <a:lnTo>
                  <a:pt x="74065" y="21235"/>
                </a:lnTo>
                <a:lnTo>
                  <a:pt x="66137" y="10646"/>
                </a:lnTo>
                <a:close/>
              </a:path>
            </a:pathLst>
          </a:custGeom>
          <a:solidFill>
            <a:srgbClr val="0046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367684" y="690303"/>
            <a:ext cx="91694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45">
                <a:solidFill>
                  <a:srgbClr val="003E73"/>
                </a:solidFill>
                <a:latin typeface="Arial"/>
                <a:cs typeface="Arial"/>
              </a:rPr>
              <a:t>9 </a:t>
            </a:r>
            <a:r>
              <a:rPr dirty="0" sz="900" spc="-35">
                <a:solidFill>
                  <a:srgbClr val="003E73"/>
                </a:solidFill>
                <a:latin typeface="Arial"/>
                <a:cs typeface="Arial"/>
              </a:rPr>
              <a:t>September</a:t>
            </a:r>
            <a:r>
              <a:rPr dirty="0" sz="900" spc="-114">
                <a:solidFill>
                  <a:srgbClr val="003E73"/>
                </a:solidFill>
                <a:latin typeface="Arial"/>
                <a:cs typeface="Arial"/>
              </a:rPr>
              <a:t> </a:t>
            </a:r>
            <a:r>
              <a:rPr dirty="0" sz="900" spc="-45">
                <a:solidFill>
                  <a:srgbClr val="003E73"/>
                </a:solidFill>
                <a:latin typeface="Arial"/>
                <a:cs typeface="Arial"/>
              </a:rPr>
              <a:t>2019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47294" y="1345627"/>
            <a:ext cx="251333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30">
                <a:solidFill>
                  <a:srgbClr val="003E73"/>
                </a:solidFill>
                <a:latin typeface="Tahoma"/>
                <a:cs typeface="Tahoma"/>
              </a:rPr>
              <a:t>CAEs </a:t>
            </a:r>
            <a:r>
              <a:rPr dirty="0" sz="2450" spc="-135">
                <a:solidFill>
                  <a:srgbClr val="003E73"/>
                </a:solidFill>
                <a:latin typeface="Tahoma"/>
                <a:cs typeface="Tahoma"/>
              </a:rPr>
              <a:t>for</a:t>
            </a:r>
            <a:r>
              <a:rPr dirty="0" sz="2450" spc="-15">
                <a:solidFill>
                  <a:srgbClr val="003E73"/>
                </a:solidFill>
                <a:latin typeface="Tahoma"/>
                <a:cs typeface="Tahoma"/>
              </a:rPr>
              <a:t> </a:t>
            </a:r>
            <a:r>
              <a:rPr dirty="0" sz="2450" spc="-70">
                <a:solidFill>
                  <a:srgbClr val="003E73"/>
                </a:solidFill>
                <a:latin typeface="Tahoma"/>
                <a:cs typeface="Tahoma"/>
              </a:rPr>
              <a:t>3D-VarDA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7294" y="1858121"/>
            <a:ext cx="1732914" cy="6902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5">
                <a:latin typeface="Tahoma"/>
                <a:cs typeface="Tahoma"/>
              </a:rPr>
              <a:t>MSc </a:t>
            </a:r>
            <a:r>
              <a:rPr dirty="0" sz="1400" spc="-25">
                <a:latin typeface="Tahoma"/>
                <a:cs typeface="Tahoma"/>
              </a:rPr>
              <a:t>Machine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50">
                <a:latin typeface="Tahoma"/>
                <a:cs typeface="Tahoma"/>
              </a:rPr>
              <a:t>Learning</a:t>
            </a:r>
            <a:endParaRPr sz="1400">
              <a:latin typeface="Tahoma"/>
              <a:cs typeface="Tahoma"/>
            </a:endParaRPr>
          </a:p>
          <a:p>
            <a:pPr marL="12700" marR="393700">
              <a:lnSpc>
                <a:spcPct val="102600"/>
              </a:lnSpc>
              <a:spcBef>
                <a:spcPts val="810"/>
              </a:spcBef>
            </a:pPr>
            <a:r>
              <a:rPr dirty="0" sz="1100" spc="-20">
                <a:latin typeface="Arial"/>
                <a:cs typeface="Arial"/>
              </a:rPr>
              <a:t>Author: </a:t>
            </a:r>
            <a:r>
              <a:rPr dirty="0" sz="1100" spc="-35">
                <a:latin typeface="Arial"/>
                <a:cs typeface="Arial"/>
              </a:rPr>
              <a:t>Julian Mack  </a:t>
            </a:r>
            <a:r>
              <a:rPr dirty="0" sz="1100" spc="-55">
                <a:latin typeface="Arial"/>
                <a:cs typeface="Arial"/>
              </a:rPr>
              <a:t>Supervisor: </a:t>
            </a:r>
            <a:r>
              <a:rPr dirty="0" sz="1100" spc="-5">
                <a:latin typeface="Arial"/>
                <a:cs typeface="Arial"/>
              </a:rPr>
              <a:t>Dr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Arcucci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46844"/>
            <a:ext cx="237299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30">
                <a:solidFill>
                  <a:srgbClr val="0085CA"/>
                </a:solidFill>
                <a:latin typeface="Tahoma"/>
                <a:cs typeface="Tahoma"/>
              </a:rPr>
              <a:t>MAGIC </a:t>
            </a:r>
            <a:r>
              <a:rPr dirty="0" sz="1700" spc="-90">
                <a:solidFill>
                  <a:srgbClr val="0085CA"/>
                </a:solidFill>
                <a:latin typeface="Tahoma"/>
                <a:cs typeface="Tahoma"/>
              </a:rPr>
              <a:t>project</a:t>
            </a:r>
            <a:r>
              <a:rPr dirty="0" sz="1700" spc="5">
                <a:solidFill>
                  <a:srgbClr val="0085CA"/>
                </a:solidFill>
                <a:latin typeface="Tahoma"/>
                <a:cs typeface="Tahoma"/>
              </a:rPr>
              <a:t> </a:t>
            </a:r>
            <a:r>
              <a:rPr dirty="0" sz="1700" spc="-80">
                <a:solidFill>
                  <a:srgbClr val="0085CA"/>
                </a:solidFill>
                <a:latin typeface="Tahoma"/>
                <a:cs typeface="Tahoma"/>
              </a:rPr>
              <a:t>(continued)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193" y="1276730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5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3"/>
                </a:lnTo>
                <a:lnTo>
                  <a:pt x="3989652" y="18782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6DC6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9194" y="1451902"/>
            <a:ext cx="3989651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9193" y="1496189"/>
            <a:ext cx="3989704" cy="193040"/>
          </a:xfrm>
          <a:custGeom>
            <a:avLst/>
            <a:gdLst/>
            <a:ahLst/>
            <a:cxnLst/>
            <a:rect l="l" t="t" r="r" b="b"/>
            <a:pathLst>
              <a:path w="3989704" h="193039">
                <a:moveTo>
                  <a:pt x="3989652" y="0"/>
                </a:moveTo>
                <a:lnTo>
                  <a:pt x="0" y="0"/>
                </a:lnTo>
                <a:lnTo>
                  <a:pt x="0" y="142084"/>
                </a:lnTo>
                <a:lnTo>
                  <a:pt x="4008" y="161809"/>
                </a:lnTo>
                <a:lnTo>
                  <a:pt x="14922" y="177962"/>
                </a:lnTo>
                <a:lnTo>
                  <a:pt x="31075" y="188876"/>
                </a:lnTo>
                <a:lnTo>
                  <a:pt x="50800" y="192885"/>
                </a:lnTo>
                <a:lnTo>
                  <a:pt x="3938852" y="192885"/>
                </a:lnTo>
                <a:lnTo>
                  <a:pt x="3958576" y="188876"/>
                </a:lnTo>
                <a:lnTo>
                  <a:pt x="3974729" y="177962"/>
                </a:lnTo>
                <a:lnTo>
                  <a:pt x="3985644" y="161809"/>
                </a:lnTo>
                <a:lnTo>
                  <a:pt x="3989652" y="142084"/>
                </a:lnTo>
                <a:lnTo>
                  <a:pt x="3989652" y="0"/>
                </a:lnTo>
                <a:close/>
              </a:path>
            </a:pathLst>
          </a:custGeom>
          <a:solidFill>
            <a:srgbClr val="EB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47294" y="1224490"/>
            <a:ext cx="3681095" cy="10464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200" spc="-70">
                <a:solidFill>
                  <a:srgbClr val="002046"/>
                </a:solidFill>
                <a:latin typeface="Tahoma"/>
                <a:cs typeface="Tahoma"/>
              </a:rPr>
              <a:t>We </a:t>
            </a:r>
            <a:r>
              <a:rPr dirty="0" sz="1200" spc="-90">
                <a:solidFill>
                  <a:srgbClr val="002046"/>
                </a:solidFill>
                <a:latin typeface="Tahoma"/>
                <a:cs typeface="Tahoma"/>
              </a:rPr>
              <a:t>use </a:t>
            </a:r>
            <a:r>
              <a:rPr dirty="0" sz="1200" spc="-55">
                <a:solidFill>
                  <a:srgbClr val="002046"/>
                </a:solidFill>
                <a:latin typeface="Tahoma"/>
                <a:cs typeface="Tahoma"/>
              </a:rPr>
              <a:t>the </a:t>
            </a:r>
            <a:r>
              <a:rPr dirty="0" sz="1200" spc="-90">
                <a:solidFill>
                  <a:srgbClr val="002046"/>
                </a:solidFill>
                <a:latin typeface="Tahoma"/>
                <a:cs typeface="Tahoma"/>
              </a:rPr>
              <a:t>same </a:t>
            </a:r>
            <a:r>
              <a:rPr dirty="0" sz="1200" spc="-60">
                <a:solidFill>
                  <a:srgbClr val="002046"/>
                </a:solidFill>
                <a:latin typeface="Tahoma"/>
                <a:cs typeface="Tahoma"/>
              </a:rPr>
              <a:t>domain </a:t>
            </a:r>
            <a:r>
              <a:rPr dirty="0" sz="1200" spc="-70">
                <a:solidFill>
                  <a:srgbClr val="002046"/>
                </a:solidFill>
                <a:latin typeface="Tahoma"/>
                <a:cs typeface="Tahoma"/>
              </a:rPr>
              <a:t>and</a:t>
            </a:r>
            <a:r>
              <a:rPr dirty="0" sz="1200" spc="-125">
                <a:solidFill>
                  <a:srgbClr val="002046"/>
                </a:solidFill>
                <a:latin typeface="Tahoma"/>
                <a:cs typeface="Tahoma"/>
              </a:rPr>
              <a:t> </a:t>
            </a:r>
            <a:r>
              <a:rPr dirty="0" sz="1200" spc="-50">
                <a:solidFill>
                  <a:srgbClr val="002046"/>
                </a:solidFill>
                <a:latin typeface="Tahoma"/>
                <a:cs typeface="Tahoma"/>
              </a:rPr>
              <a:t>data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100">
                <a:latin typeface="Arial"/>
                <a:cs typeface="Arial"/>
              </a:rPr>
              <a:t>...to </a:t>
            </a:r>
            <a:r>
              <a:rPr dirty="0" sz="1100" spc="-75">
                <a:latin typeface="Arial"/>
                <a:cs typeface="Arial"/>
              </a:rPr>
              <a:t>enable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60">
                <a:latin typeface="Arial"/>
                <a:cs typeface="Arial"/>
              </a:rPr>
              <a:t>clear comparison </a:t>
            </a:r>
            <a:r>
              <a:rPr dirty="0" sz="1100" spc="-70">
                <a:latin typeface="Arial"/>
                <a:cs typeface="Arial"/>
              </a:rPr>
              <a:t>between </a:t>
            </a:r>
            <a:r>
              <a:rPr dirty="0" sz="1100" spc="-30">
                <a:latin typeface="Arial"/>
                <a:cs typeface="Arial"/>
              </a:rPr>
              <a:t>the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75">
                <a:latin typeface="Arial"/>
                <a:cs typeface="Arial"/>
              </a:rPr>
              <a:t>approaches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760"/>
              </a:spcBef>
            </a:pPr>
            <a:r>
              <a:rPr dirty="0" sz="1100" spc="10">
                <a:latin typeface="Arial"/>
                <a:cs typeface="Arial"/>
              </a:rPr>
              <a:t>But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80">
                <a:latin typeface="Arial"/>
                <a:cs typeface="Arial"/>
              </a:rPr>
              <a:t>new </a:t>
            </a:r>
            <a:r>
              <a:rPr dirty="0" sz="1100" spc="-40">
                <a:latin typeface="Arial"/>
                <a:cs typeface="Arial"/>
              </a:rPr>
              <a:t>method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45" b="1">
                <a:latin typeface="Arial"/>
                <a:cs typeface="Arial"/>
              </a:rPr>
              <a:t>non-intrusive </a:t>
            </a:r>
            <a:r>
              <a:rPr dirty="0" sz="1100" spc="-40">
                <a:latin typeface="Arial"/>
                <a:cs typeface="Arial"/>
              </a:rPr>
              <a:t>(required </a:t>
            </a:r>
            <a:r>
              <a:rPr dirty="0" sz="1100" spc="-60">
                <a:latin typeface="Arial"/>
                <a:cs typeface="Arial"/>
              </a:rPr>
              <a:t>no </a:t>
            </a:r>
            <a:r>
              <a:rPr dirty="0" sz="1100" spc="-25">
                <a:latin typeface="Arial"/>
                <a:cs typeface="Arial"/>
              </a:rPr>
              <a:t>information  </a:t>
            </a:r>
            <a:r>
              <a:rPr dirty="0" sz="1100" spc="-30">
                <a:latin typeface="Arial"/>
                <a:cs typeface="Arial"/>
              </a:rPr>
              <a:t>about the </a:t>
            </a:r>
            <a:r>
              <a:rPr dirty="0" sz="1100" spc="-40">
                <a:latin typeface="Arial"/>
                <a:cs typeface="Arial"/>
              </a:rPr>
              <a:t>underlying </a:t>
            </a:r>
            <a:r>
              <a:rPr dirty="0" sz="1100" spc="-45">
                <a:latin typeface="Arial"/>
                <a:cs typeface="Arial"/>
              </a:rPr>
              <a:t>forecasting </a:t>
            </a:r>
            <a:r>
              <a:rPr dirty="0" sz="1100" spc="-35">
                <a:latin typeface="Arial"/>
                <a:cs typeface="Arial"/>
              </a:rPr>
              <a:t>model) </a:t>
            </a:r>
            <a:r>
              <a:rPr dirty="0" sz="1100" spc="-100">
                <a:latin typeface="Arial"/>
                <a:cs typeface="Arial"/>
              </a:rPr>
              <a:t>so </a:t>
            </a:r>
            <a:r>
              <a:rPr dirty="0" sz="1100" spc="50">
                <a:latin typeface="Arial"/>
                <a:cs typeface="Arial"/>
              </a:rPr>
              <a:t>it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70">
                <a:latin typeface="Arial"/>
                <a:cs typeface="Arial"/>
              </a:rPr>
              <a:t>more </a:t>
            </a:r>
            <a:r>
              <a:rPr dirty="0" sz="1100" spc="-45">
                <a:latin typeface="Arial"/>
                <a:cs typeface="Arial"/>
              </a:rPr>
              <a:t>widely  applicable.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46844"/>
            <a:ext cx="1901189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50">
                <a:solidFill>
                  <a:srgbClr val="0085CA"/>
                </a:solidFill>
                <a:latin typeface="Tahoma"/>
                <a:cs typeface="Tahoma"/>
              </a:rPr>
              <a:t>3D-VarDA</a:t>
            </a:r>
            <a:r>
              <a:rPr dirty="0" sz="1700" spc="-55">
                <a:solidFill>
                  <a:srgbClr val="0085CA"/>
                </a:solidFill>
                <a:latin typeface="Tahoma"/>
                <a:cs typeface="Tahoma"/>
              </a:rPr>
              <a:t> </a:t>
            </a:r>
            <a:r>
              <a:rPr dirty="0" sz="1700" spc="-65">
                <a:solidFill>
                  <a:srgbClr val="0085CA"/>
                </a:solidFill>
                <a:latin typeface="Tahoma"/>
                <a:cs typeface="Tahoma"/>
              </a:rPr>
              <a:t>Definitions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9135" y="1097225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73379" y="1084293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9135" y="1307258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73379" y="1294325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9135" y="1517291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73379" y="1504358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9135" y="1899396"/>
            <a:ext cx="114214" cy="114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73379" y="1886463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9135" y="2109428"/>
            <a:ext cx="114214" cy="114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73379" y="2096495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9135" y="2319461"/>
            <a:ext cx="114214" cy="114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73379" y="2306528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4395" y="999322"/>
            <a:ext cx="3435985" cy="14579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70" b="1" i="1">
                <a:latin typeface="Arial"/>
                <a:cs typeface="Arial"/>
              </a:rPr>
              <a:t>x </a:t>
            </a:r>
            <a:r>
              <a:rPr dirty="0" sz="1100" spc="-5">
                <a:latin typeface="Arial"/>
                <a:cs typeface="Arial"/>
              </a:rPr>
              <a:t>: </a:t>
            </a:r>
            <a:r>
              <a:rPr dirty="0" sz="1100" spc="-35">
                <a:latin typeface="Arial"/>
                <a:cs typeface="Arial"/>
              </a:rPr>
              <a:t>state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45">
                <a:latin typeface="Arial"/>
                <a:cs typeface="Arial"/>
              </a:rPr>
              <a:t>model. </a:t>
            </a:r>
            <a:r>
              <a:rPr dirty="0" sz="1100" spc="-40">
                <a:latin typeface="Arial"/>
                <a:cs typeface="Arial"/>
              </a:rPr>
              <a:t>Vector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150">
                <a:latin typeface="Lucida Sans Unicode"/>
                <a:cs typeface="Lucida Sans Unicode"/>
              </a:rPr>
              <a:t>∈</a:t>
            </a:r>
            <a:r>
              <a:rPr dirty="0" sz="1100" spc="-20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Arial"/>
                <a:cs typeface="Arial"/>
              </a:rPr>
              <a:t>R</a:t>
            </a:r>
            <a:r>
              <a:rPr dirty="0" baseline="27777" sz="1200" spc="-15" i="1">
                <a:latin typeface="Arial"/>
                <a:cs typeface="Arial"/>
              </a:rPr>
              <a:t>n</a:t>
            </a:r>
            <a:endParaRPr baseline="27777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70" b="1" i="1">
                <a:latin typeface="Arial"/>
                <a:cs typeface="Arial"/>
              </a:rPr>
              <a:t>y </a:t>
            </a:r>
            <a:r>
              <a:rPr dirty="0" sz="1100" spc="-5">
                <a:latin typeface="Arial"/>
                <a:cs typeface="Arial"/>
              </a:rPr>
              <a:t>: </a:t>
            </a:r>
            <a:r>
              <a:rPr dirty="0" sz="1100" spc="-50">
                <a:latin typeface="Arial"/>
                <a:cs typeface="Arial"/>
              </a:rPr>
              <a:t>observation </a:t>
            </a:r>
            <a:r>
              <a:rPr dirty="0" sz="1100" spc="-95">
                <a:latin typeface="Arial"/>
                <a:cs typeface="Arial"/>
              </a:rPr>
              <a:t>space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45">
                <a:latin typeface="Arial"/>
                <a:cs typeface="Arial"/>
              </a:rPr>
              <a:t>model. </a:t>
            </a:r>
            <a:r>
              <a:rPr dirty="0" sz="1100" spc="-40">
                <a:latin typeface="Arial"/>
                <a:cs typeface="Arial"/>
              </a:rPr>
              <a:t>Vector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150">
                <a:latin typeface="Lucida Sans Unicode"/>
                <a:cs typeface="Lucida Sans Unicode"/>
              </a:rPr>
              <a:t>∈</a:t>
            </a:r>
            <a:r>
              <a:rPr dirty="0" sz="1100" spc="-25">
                <a:latin typeface="Lucida Sans Unicode"/>
                <a:cs typeface="Lucida Sans Unicode"/>
              </a:rPr>
              <a:t> </a:t>
            </a:r>
            <a:r>
              <a:rPr dirty="0" sz="1100" spc="30">
                <a:latin typeface="Arial"/>
                <a:cs typeface="Arial"/>
              </a:rPr>
              <a:t>R</a:t>
            </a:r>
            <a:r>
              <a:rPr dirty="0" baseline="27777" sz="1200" spc="44" i="1">
                <a:latin typeface="Arial"/>
                <a:cs typeface="Arial"/>
              </a:rPr>
              <a:t>M</a:t>
            </a:r>
            <a:endParaRPr baseline="27777" sz="1200">
              <a:latin typeface="Arial"/>
              <a:cs typeface="Arial"/>
            </a:endParaRPr>
          </a:p>
          <a:p>
            <a:pPr marL="12700" marR="5080">
              <a:lnSpc>
                <a:spcPct val="102699"/>
              </a:lnSpc>
              <a:spcBef>
                <a:spcPts val="295"/>
              </a:spcBef>
            </a:pPr>
            <a:r>
              <a:rPr dirty="0" sz="1100" spc="-70" b="1" i="1">
                <a:latin typeface="Arial"/>
                <a:cs typeface="Arial"/>
              </a:rPr>
              <a:t>x </a:t>
            </a:r>
            <a:r>
              <a:rPr dirty="0" baseline="27777" sz="1200" spc="-15" i="1">
                <a:latin typeface="Arial"/>
                <a:cs typeface="Arial"/>
              </a:rPr>
              <a:t>b </a:t>
            </a:r>
            <a:r>
              <a:rPr dirty="0" sz="1100" spc="-5">
                <a:latin typeface="Arial"/>
                <a:cs typeface="Arial"/>
              </a:rPr>
              <a:t>: </a:t>
            </a:r>
            <a:r>
              <a:rPr dirty="0" sz="1100" spc="-50">
                <a:latin typeface="Arial"/>
                <a:cs typeface="Arial"/>
              </a:rPr>
              <a:t>background </a:t>
            </a:r>
            <a:r>
              <a:rPr dirty="0" sz="1100" spc="-30">
                <a:latin typeface="Arial"/>
                <a:cs typeface="Arial"/>
              </a:rPr>
              <a:t>state. </a:t>
            </a:r>
            <a:r>
              <a:rPr dirty="0" sz="1100" spc="-35">
                <a:latin typeface="Arial"/>
                <a:cs typeface="Arial"/>
              </a:rPr>
              <a:t>Our </a:t>
            </a:r>
            <a:r>
              <a:rPr dirty="0" sz="1100" spc="-30">
                <a:latin typeface="Arial"/>
                <a:cs typeface="Arial"/>
              </a:rPr>
              <a:t>prior </a:t>
            </a:r>
            <a:r>
              <a:rPr dirty="0" sz="1100" spc="-60">
                <a:latin typeface="Arial"/>
                <a:cs typeface="Arial"/>
              </a:rPr>
              <a:t>on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50">
                <a:latin typeface="Arial"/>
                <a:cs typeface="Arial"/>
              </a:rPr>
              <a:t>model </a:t>
            </a:r>
            <a:r>
              <a:rPr dirty="0" sz="1100" spc="-35">
                <a:latin typeface="Arial"/>
                <a:cs typeface="Arial"/>
              </a:rPr>
              <a:t>state </a:t>
            </a:r>
            <a:r>
              <a:rPr dirty="0" sz="1100" spc="-60">
                <a:latin typeface="Arial"/>
                <a:cs typeface="Arial"/>
              </a:rPr>
              <a:t>before  </a:t>
            </a:r>
            <a:r>
              <a:rPr dirty="0" sz="1100" spc="-85">
                <a:latin typeface="Arial"/>
                <a:cs typeface="Arial"/>
              </a:rPr>
              <a:t>seeing </a:t>
            </a:r>
            <a:r>
              <a:rPr dirty="0" sz="1100" spc="-65">
                <a:latin typeface="Arial"/>
                <a:cs typeface="Arial"/>
              </a:rPr>
              <a:t>any </a:t>
            </a:r>
            <a:r>
              <a:rPr dirty="0" sz="1100" spc="-55">
                <a:latin typeface="Arial"/>
                <a:cs typeface="Arial"/>
              </a:rPr>
              <a:t>observations. </a:t>
            </a:r>
            <a:r>
              <a:rPr dirty="0" sz="1100" spc="-40">
                <a:latin typeface="Arial"/>
                <a:cs typeface="Arial"/>
              </a:rPr>
              <a:t>Vector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150">
                <a:latin typeface="Lucida Sans Unicode"/>
                <a:cs typeface="Lucida Sans Unicode"/>
              </a:rPr>
              <a:t>∈</a:t>
            </a:r>
            <a:r>
              <a:rPr dirty="0" sz="1100" spc="-90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Arial"/>
                <a:cs typeface="Arial"/>
              </a:rPr>
              <a:t>R</a:t>
            </a:r>
            <a:r>
              <a:rPr dirty="0" baseline="27777" sz="1200" spc="-15" i="1">
                <a:latin typeface="Arial"/>
                <a:cs typeface="Arial"/>
              </a:rPr>
              <a:t>n</a:t>
            </a:r>
            <a:endParaRPr baseline="27777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75" b="1" i="1">
                <a:latin typeface="Arial"/>
                <a:cs typeface="Arial"/>
              </a:rPr>
              <a:t>H</a:t>
            </a:r>
            <a:r>
              <a:rPr dirty="0" sz="1100" spc="75">
                <a:latin typeface="Arial"/>
                <a:cs typeface="Arial"/>
              </a:rPr>
              <a:t>: </a:t>
            </a:r>
            <a:r>
              <a:rPr dirty="0" sz="1100" spc="-50">
                <a:latin typeface="Arial"/>
                <a:cs typeface="Arial"/>
              </a:rPr>
              <a:t>Observation  </a:t>
            </a:r>
            <a:r>
              <a:rPr dirty="0" sz="1100" spc="-35">
                <a:latin typeface="Arial"/>
                <a:cs typeface="Arial"/>
              </a:rPr>
              <a:t>operator.  </a:t>
            </a:r>
            <a:r>
              <a:rPr dirty="0" sz="1100" spc="70" b="1" i="1">
                <a:latin typeface="Arial"/>
                <a:cs typeface="Arial"/>
              </a:rPr>
              <a:t>H </a:t>
            </a:r>
            <a:r>
              <a:rPr dirty="0" sz="1100" spc="-5">
                <a:latin typeface="Arial"/>
                <a:cs typeface="Arial"/>
              </a:rPr>
              <a:t>: </a:t>
            </a:r>
            <a:r>
              <a:rPr dirty="0" sz="1100" spc="-10">
                <a:latin typeface="Arial"/>
                <a:cs typeface="Arial"/>
              </a:rPr>
              <a:t>R</a:t>
            </a:r>
            <a:r>
              <a:rPr dirty="0" baseline="27777" sz="1200" spc="-15" i="1">
                <a:latin typeface="Arial"/>
                <a:cs typeface="Arial"/>
              </a:rPr>
              <a:t>n</a:t>
            </a:r>
            <a:r>
              <a:rPr dirty="0" baseline="27777" sz="1200" spc="67" i="1">
                <a:latin typeface="Arial"/>
                <a:cs typeface="Arial"/>
              </a:rPr>
              <a:t> </a:t>
            </a:r>
            <a:r>
              <a:rPr dirty="0" sz="1100" spc="-535">
                <a:latin typeface="Lucida Sans Unicode"/>
                <a:cs typeface="Lucida Sans Unicode"/>
              </a:rPr>
              <a:t>→−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30">
                <a:latin typeface="Arial"/>
                <a:cs typeface="Arial"/>
              </a:rPr>
              <a:t>R</a:t>
            </a:r>
            <a:r>
              <a:rPr dirty="0" baseline="27777" sz="1200" spc="44" i="1">
                <a:latin typeface="Arial"/>
                <a:cs typeface="Arial"/>
              </a:rPr>
              <a:t>M</a:t>
            </a:r>
            <a:endParaRPr baseline="27777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25" b="1" i="1">
                <a:latin typeface="Arial"/>
                <a:cs typeface="Arial"/>
              </a:rPr>
              <a:t>R</a:t>
            </a:r>
            <a:r>
              <a:rPr dirty="0" sz="1100" spc="25">
                <a:latin typeface="Arial"/>
                <a:cs typeface="Arial"/>
              </a:rPr>
              <a:t>: </a:t>
            </a:r>
            <a:r>
              <a:rPr dirty="0" sz="1100" spc="-50">
                <a:latin typeface="Arial"/>
                <a:cs typeface="Arial"/>
              </a:rPr>
              <a:t>Observation </a:t>
            </a:r>
            <a:r>
              <a:rPr dirty="0" sz="1100" spc="-45">
                <a:latin typeface="Arial"/>
                <a:cs typeface="Arial"/>
              </a:rPr>
              <a:t>error </a:t>
            </a:r>
            <a:r>
              <a:rPr dirty="0" sz="1100" spc="-65">
                <a:latin typeface="Arial"/>
                <a:cs typeface="Arial"/>
              </a:rPr>
              <a:t>covariance </a:t>
            </a:r>
            <a:r>
              <a:rPr dirty="0" sz="1100" spc="-15">
                <a:latin typeface="Arial"/>
                <a:cs typeface="Arial"/>
              </a:rPr>
              <a:t>matrix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150">
                <a:latin typeface="Lucida Sans Unicode"/>
                <a:cs typeface="Lucida Sans Unicode"/>
              </a:rPr>
              <a:t>∈</a:t>
            </a:r>
            <a:r>
              <a:rPr dirty="0" sz="1100" spc="20">
                <a:latin typeface="Lucida Sans Unicode"/>
                <a:cs typeface="Lucida Sans Unicode"/>
              </a:rPr>
              <a:t> </a:t>
            </a:r>
            <a:r>
              <a:rPr dirty="0" sz="1100" spc="50">
                <a:latin typeface="Arial"/>
                <a:cs typeface="Arial"/>
              </a:rPr>
              <a:t>R</a:t>
            </a:r>
            <a:r>
              <a:rPr dirty="0" baseline="27777" sz="1200" spc="75" i="1">
                <a:latin typeface="Arial"/>
                <a:cs typeface="Arial"/>
              </a:rPr>
              <a:t>M</a:t>
            </a:r>
            <a:r>
              <a:rPr dirty="0" baseline="27777" sz="1200" spc="75" i="1">
                <a:latin typeface="Verdana"/>
                <a:cs typeface="Verdana"/>
              </a:rPr>
              <a:t>×</a:t>
            </a:r>
            <a:r>
              <a:rPr dirty="0" baseline="27777" sz="1200" spc="75" i="1">
                <a:latin typeface="Arial"/>
                <a:cs typeface="Arial"/>
              </a:rPr>
              <a:t>M</a:t>
            </a:r>
            <a:endParaRPr baseline="27777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40" b="1" i="1">
                <a:latin typeface="Arial"/>
                <a:cs typeface="Arial"/>
              </a:rPr>
              <a:t>B</a:t>
            </a:r>
            <a:r>
              <a:rPr dirty="0" sz="1100" spc="40">
                <a:latin typeface="Arial"/>
                <a:cs typeface="Arial"/>
              </a:rPr>
              <a:t>: </a:t>
            </a:r>
            <a:r>
              <a:rPr dirty="0" sz="1100" spc="-50">
                <a:latin typeface="Arial"/>
                <a:cs typeface="Arial"/>
              </a:rPr>
              <a:t>Background </a:t>
            </a:r>
            <a:r>
              <a:rPr dirty="0" sz="1100" spc="-45">
                <a:latin typeface="Arial"/>
                <a:cs typeface="Arial"/>
              </a:rPr>
              <a:t>error </a:t>
            </a:r>
            <a:r>
              <a:rPr dirty="0" sz="1100" spc="-65">
                <a:latin typeface="Arial"/>
                <a:cs typeface="Arial"/>
              </a:rPr>
              <a:t>covariance </a:t>
            </a:r>
            <a:r>
              <a:rPr dirty="0" sz="1100" spc="-15">
                <a:latin typeface="Arial"/>
                <a:cs typeface="Arial"/>
              </a:rPr>
              <a:t>matrix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150">
                <a:latin typeface="Lucida Sans Unicode"/>
                <a:cs typeface="Lucida Sans Unicode"/>
              </a:rPr>
              <a:t>∈ </a:t>
            </a:r>
            <a:r>
              <a:rPr dirty="0" sz="1100" spc="-5">
                <a:latin typeface="Arial"/>
                <a:cs typeface="Arial"/>
              </a:rPr>
              <a:t>R</a:t>
            </a:r>
            <a:r>
              <a:rPr dirty="0" baseline="27777" sz="1200" spc="-7" i="1">
                <a:latin typeface="Arial"/>
                <a:cs typeface="Arial"/>
              </a:rPr>
              <a:t>n</a:t>
            </a:r>
            <a:r>
              <a:rPr dirty="0" baseline="27777" sz="1200" spc="-7" i="1">
                <a:latin typeface="Verdana"/>
                <a:cs typeface="Verdana"/>
              </a:rPr>
              <a:t>×</a:t>
            </a:r>
            <a:r>
              <a:rPr dirty="0" baseline="27777" sz="1200" spc="-7" i="1">
                <a:latin typeface="Arial"/>
                <a:cs typeface="Arial"/>
              </a:rPr>
              <a:t>n</a:t>
            </a:r>
            <a:endParaRPr baseline="27777"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46844"/>
            <a:ext cx="198310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10">
                <a:solidFill>
                  <a:srgbClr val="0085CA"/>
                </a:solidFill>
                <a:latin typeface="Tahoma"/>
                <a:cs typeface="Tahoma"/>
              </a:rPr>
              <a:t>Incremental</a:t>
            </a:r>
            <a:r>
              <a:rPr dirty="0" sz="1700" spc="-15">
                <a:solidFill>
                  <a:srgbClr val="0085CA"/>
                </a:solidFill>
                <a:latin typeface="Tahoma"/>
                <a:cs typeface="Tahoma"/>
              </a:rPr>
              <a:t> </a:t>
            </a:r>
            <a:r>
              <a:rPr dirty="0" sz="1700" spc="-50">
                <a:solidFill>
                  <a:srgbClr val="0085CA"/>
                </a:solidFill>
                <a:latin typeface="Tahoma"/>
                <a:cs typeface="Tahoma"/>
              </a:rPr>
              <a:t>3D-VarDA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792580"/>
            <a:ext cx="339090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70">
                <a:latin typeface="Arial"/>
                <a:cs typeface="Arial"/>
              </a:rPr>
              <a:t>Consider </a:t>
            </a:r>
            <a:r>
              <a:rPr dirty="0" sz="1100" spc="-30">
                <a:latin typeface="Arial"/>
                <a:cs typeface="Arial"/>
              </a:rPr>
              <a:t>perturbations </a:t>
            </a:r>
            <a:r>
              <a:rPr dirty="0" sz="1100" spc="-80" i="1">
                <a:latin typeface="Arial"/>
                <a:cs typeface="Arial"/>
              </a:rPr>
              <a:t>δ</a:t>
            </a:r>
            <a:r>
              <a:rPr dirty="0" sz="1100" spc="-80" b="1" i="1">
                <a:latin typeface="Arial"/>
                <a:cs typeface="Arial"/>
              </a:rPr>
              <a:t>x </a:t>
            </a:r>
            <a:r>
              <a:rPr dirty="0" baseline="2525" sz="1650" spc="89">
                <a:latin typeface="Arial"/>
                <a:cs typeface="Arial"/>
              </a:rPr>
              <a:t>:</a:t>
            </a:r>
            <a:r>
              <a:rPr dirty="0" sz="1100" spc="60">
                <a:latin typeface="Arial"/>
                <a:cs typeface="Arial"/>
              </a:rPr>
              <a:t>= </a:t>
            </a:r>
            <a:r>
              <a:rPr dirty="0" sz="1100" spc="-70" b="1" i="1">
                <a:latin typeface="Arial"/>
                <a:cs typeface="Arial"/>
              </a:rPr>
              <a:t>x </a:t>
            </a:r>
            <a:r>
              <a:rPr dirty="0" sz="1100" spc="-30">
                <a:latin typeface="Lucida Sans Unicode"/>
                <a:cs typeface="Lucida Sans Unicode"/>
              </a:rPr>
              <a:t>− </a:t>
            </a:r>
            <a:r>
              <a:rPr dirty="0" sz="1100" spc="-70" b="1" i="1">
                <a:latin typeface="Arial"/>
                <a:cs typeface="Arial"/>
              </a:rPr>
              <a:t>x </a:t>
            </a:r>
            <a:r>
              <a:rPr dirty="0" baseline="27777" sz="1200" spc="-15" i="1">
                <a:latin typeface="Arial"/>
                <a:cs typeface="Arial"/>
              </a:rPr>
              <a:t>b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50">
                <a:latin typeface="Arial"/>
                <a:cs typeface="Arial"/>
              </a:rPr>
              <a:t>background </a:t>
            </a:r>
            <a:r>
              <a:rPr dirty="0" sz="1100" spc="-30">
                <a:latin typeface="Arial"/>
                <a:cs typeface="Arial"/>
              </a:rPr>
              <a:t>state.  </a:t>
            </a:r>
            <a:r>
              <a:rPr dirty="0" sz="1100" spc="-60">
                <a:latin typeface="Arial"/>
                <a:cs typeface="Arial"/>
              </a:rPr>
              <a:t>Cost </a:t>
            </a:r>
            <a:r>
              <a:rPr dirty="0" sz="1100" spc="-20">
                <a:latin typeface="Arial"/>
                <a:cs typeface="Arial"/>
              </a:rPr>
              <a:t>function </a:t>
            </a:r>
            <a:r>
              <a:rPr dirty="0" sz="1100" spc="-30">
                <a:latin typeface="Arial"/>
                <a:cs typeface="Arial"/>
              </a:rPr>
              <a:t>minimisation </a:t>
            </a:r>
            <a:r>
              <a:rPr dirty="0" sz="1100" spc="-25">
                <a:latin typeface="Arial"/>
                <a:cs typeface="Arial"/>
                <a:hlinkClick r:id="rId2" action="ppaction://hlinksldjump"/>
              </a:rPr>
              <a:t>[Courtier </a:t>
            </a:r>
            <a:r>
              <a:rPr dirty="0" sz="1100" spc="-20">
                <a:latin typeface="Arial"/>
                <a:cs typeface="Arial"/>
                <a:hlinkClick r:id="rId2" action="ppaction://hlinksldjump"/>
              </a:rPr>
              <a:t>et</a:t>
            </a:r>
            <a:r>
              <a:rPr dirty="0" sz="1100" spc="-114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1100" spc="-40">
                <a:latin typeface="Arial"/>
                <a:cs typeface="Arial"/>
                <a:hlinkClick r:id="rId2" action="ppaction://hlinksldjump"/>
              </a:rPr>
              <a:t>al.1994]: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2869" y="1278622"/>
            <a:ext cx="1287780" cy="3048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ts val="1285"/>
              </a:lnSpc>
              <a:spcBef>
                <a:spcPts val="90"/>
              </a:spcBef>
            </a:pPr>
            <a:r>
              <a:rPr dirty="0" sz="1100" spc="-80" i="1">
                <a:latin typeface="Arial"/>
                <a:cs typeface="Arial"/>
              </a:rPr>
              <a:t>δ</a:t>
            </a:r>
            <a:r>
              <a:rPr dirty="0" sz="1100" spc="-80" b="1" i="1">
                <a:latin typeface="Arial"/>
                <a:cs typeface="Arial"/>
              </a:rPr>
              <a:t>x</a:t>
            </a:r>
            <a:r>
              <a:rPr dirty="0" sz="1100" spc="-210" b="1" i="1">
                <a:latin typeface="Arial"/>
                <a:cs typeface="Arial"/>
              </a:rPr>
              <a:t> </a:t>
            </a:r>
            <a:r>
              <a:rPr dirty="0" baseline="31250" sz="1200" spc="22" i="1">
                <a:latin typeface="Arial"/>
                <a:cs typeface="Arial"/>
              </a:rPr>
              <a:t>DA</a:t>
            </a:r>
            <a:r>
              <a:rPr dirty="0" baseline="31250" sz="1200" spc="165" i="1">
                <a:latin typeface="Arial"/>
                <a:cs typeface="Arial"/>
              </a:rPr>
              <a:t> </a:t>
            </a:r>
            <a:r>
              <a:rPr dirty="0" sz="1100" spc="204">
                <a:latin typeface="Arial"/>
                <a:cs typeface="Arial"/>
              </a:rPr>
              <a:t>=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arg</a:t>
            </a:r>
            <a:r>
              <a:rPr dirty="0" sz="1100" spc="-120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min</a:t>
            </a:r>
            <a:r>
              <a:rPr dirty="0" sz="1100" spc="-130">
                <a:latin typeface="Arial"/>
                <a:cs typeface="Arial"/>
              </a:rPr>
              <a:t> </a:t>
            </a:r>
            <a:r>
              <a:rPr dirty="0" sz="1100" spc="-10" i="1">
                <a:latin typeface="Trebuchet MS"/>
                <a:cs typeface="Trebuchet MS"/>
              </a:rPr>
              <a:t>J</a:t>
            </a:r>
            <a:r>
              <a:rPr dirty="0" sz="1100" spc="-10">
                <a:latin typeface="Arial"/>
                <a:cs typeface="Arial"/>
              </a:rPr>
              <a:t>(</a:t>
            </a:r>
            <a:r>
              <a:rPr dirty="0" sz="1100" spc="-10" i="1">
                <a:latin typeface="Arial"/>
                <a:cs typeface="Arial"/>
              </a:rPr>
              <a:t>δ</a:t>
            </a:r>
            <a:r>
              <a:rPr dirty="0" sz="1100" spc="-10" b="1" i="1">
                <a:latin typeface="Arial"/>
                <a:cs typeface="Arial"/>
              </a:rPr>
              <a:t>x</a:t>
            </a:r>
            <a:r>
              <a:rPr dirty="0" sz="1100" spc="-210" b="1" i="1">
                <a:latin typeface="Arial"/>
                <a:cs typeface="Arial"/>
              </a:rPr>
              <a:t> </a:t>
            </a:r>
            <a:r>
              <a:rPr dirty="0" sz="1100" spc="55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algn="ctr" marL="120014">
              <a:lnSpc>
                <a:spcPts val="925"/>
              </a:lnSpc>
            </a:pPr>
            <a:r>
              <a:rPr dirty="0" sz="800" spc="-40" i="1">
                <a:latin typeface="Arial"/>
                <a:cs typeface="Arial"/>
              </a:rPr>
              <a:t>δ</a:t>
            </a:r>
            <a:r>
              <a:rPr dirty="0" sz="800" spc="-40" b="1" i="1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5241" y="1742984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1816" y="1647950"/>
            <a:ext cx="7797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29920" algn="l"/>
              </a:tabLst>
            </a:pPr>
            <a:r>
              <a:rPr dirty="0" sz="1100" spc="75" i="1">
                <a:latin typeface="Trebuchet MS"/>
                <a:cs typeface="Trebuchet MS"/>
              </a:rPr>
              <a:t>J</a:t>
            </a:r>
            <a:r>
              <a:rPr dirty="0" sz="1100" spc="55">
                <a:latin typeface="Arial"/>
                <a:cs typeface="Arial"/>
              </a:rPr>
              <a:t>(</a:t>
            </a:r>
            <a:r>
              <a:rPr dirty="0" sz="1100" spc="-90" i="1">
                <a:latin typeface="Arial"/>
                <a:cs typeface="Arial"/>
              </a:rPr>
              <a:t>δ</a:t>
            </a:r>
            <a:r>
              <a:rPr dirty="0" sz="1100" spc="-70" b="1" i="1">
                <a:latin typeface="Arial"/>
                <a:cs typeface="Arial"/>
              </a:rPr>
              <a:t>x</a:t>
            </a:r>
            <a:r>
              <a:rPr dirty="0" sz="1100" spc="-204" b="1" i="1">
                <a:latin typeface="Arial"/>
                <a:cs typeface="Arial"/>
              </a:rPr>
              <a:t> </a:t>
            </a:r>
            <a:r>
              <a:rPr dirty="0" sz="1100" spc="55">
                <a:latin typeface="Arial"/>
                <a:cs typeface="Arial"/>
              </a:rPr>
              <a:t>)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204">
                <a:latin typeface="Arial"/>
                <a:cs typeface="Arial"/>
              </a:rPr>
              <a:t>=</a:t>
            </a:r>
            <a:r>
              <a:rPr dirty="0" sz="1100">
                <a:latin typeface="Arial"/>
                <a:cs typeface="Arial"/>
              </a:rPr>
              <a:t>	</a:t>
            </a:r>
            <a:r>
              <a:rPr dirty="0" sz="1100" spc="-90" i="1">
                <a:latin typeface="Arial"/>
                <a:cs typeface="Arial"/>
              </a:rPr>
              <a:t>δ</a:t>
            </a:r>
            <a:r>
              <a:rPr dirty="0" sz="1100" spc="-70" b="1" i="1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8807" y="1590749"/>
            <a:ext cx="3689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85" i="1">
                <a:latin typeface="Arial"/>
                <a:cs typeface="Arial"/>
              </a:rPr>
              <a:t>T</a:t>
            </a:r>
            <a:r>
              <a:rPr dirty="0" sz="800" spc="-120" i="1">
                <a:latin typeface="Arial"/>
                <a:cs typeface="Arial"/>
              </a:rPr>
              <a:t> </a:t>
            </a:r>
            <a:r>
              <a:rPr dirty="0" baseline="-22727" sz="1650" spc="30" b="1" i="1">
                <a:latin typeface="Arial"/>
                <a:cs typeface="Arial"/>
              </a:rPr>
              <a:t>B</a:t>
            </a:r>
            <a:r>
              <a:rPr dirty="0" sz="800" spc="20" i="1">
                <a:latin typeface="Verdana"/>
                <a:cs typeface="Verdana"/>
              </a:rPr>
              <a:t>−</a:t>
            </a:r>
            <a:r>
              <a:rPr dirty="0" sz="800" spc="2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5241" y="1554224"/>
            <a:ext cx="10115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29005" algn="l"/>
              </a:tabLst>
            </a:pPr>
            <a:r>
              <a:rPr dirty="0" u="sng" sz="1100" spc="-7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dirty="0" sz="1100" spc="-70">
                <a:latin typeface="Arial"/>
                <a:cs typeface="Arial"/>
              </a:rPr>
              <a:t>	</a:t>
            </a:r>
            <a:r>
              <a:rPr dirty="0" u="sng" sz="1100" spc="-7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2054" y="1742984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03422" y="1621433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88425" y="1660091"/>
            <a:ext cx="13354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53390" algn="l"/>
              </a:tabLst>
            </a:pPr>
            <a:r>
              <a:rPr dirty="0" baseline="5050" sz="1650" spc="-120" i="1">
                <a:latin typeface="Arial"/>
                <a:cs typeface="Arial"/>
              </a:rPr>
              <a:t>δ</a:t>
            </a:r>
            <a:r>
              <a:rPr dirty="0" baseline="5050" sz="1650" spc="-120" b="1" i="1">
                <a:latin typeface="Arial"/>
                <a:cs typeface="Arial"/>
              </a:rPr>
              <a:t>x</a:t>
            </a:r>
            <a:r>
              <a:rPr dirty="0" baseline="5050" sz="1650" spc="52" b="1" i="1">
                <a:latin typeface="Arial"/>
                <a:cs typeface="Arial"/>
              </a:rPr>
              <a:t> </a:t>
            </a:r>
            <a:r>
              <a:rPr dirty="0" baseline="5050" sz="1650" spc="307">
                <a:latin typeface="Arial"/>
                <a:cs typeface="Arial"/>
              </a:rPr>
              <a:t>+	</a:t>
            </a:r>
            <a:r>
              <a:rPr dirty="0" baseline="5050" sz="1650" spc="-7">
                <a:latin typeface="Lucida Sans Unicode"/>
                <a:cs typeface="Lucida Sans Unicode"/>
              </a:rPr>
              <a:t>ǁ</a:t>
            </a:r>
            <a:r>
              <a:rPr dirty="0" baseline="5050" sz="1650" spc="-7" b="1" i="1">
                <a:latin typeface="Arial"/>
                <a:cs typeface="Arial"/>
              </a:rPr>
              <a:t>d </a:t>
            </a:r>
            <a:r>
              <a:rPr dirty="0" baseline="5050" sz="1650" spc="-44">
                <a:latin typeface="Lucida Sans Unicode"/>
                <a:cs typeface="Lucida Sans Unicode"/>
              </a:rPr>
              <a:t>− </a:t>
            </a:r>
            <a:r>
              <a:rPr dirty="0" baseline="5050" sz="1650" b="1" i="1">
                <a:latin typeface="Arial"/>
                <a:cs typeface="Arial"/>
              </a:rPr>
              <a:t>H</a:t>
            </a:r>
            <a:r>
              <a:rPr dirty="0" baseline="5050" sz="1650" i="1">
                <a:latin typeface="Arial"/>
                <a:cs typeface="Arial"/>
              </a:rPr>
              <a:t>δ</a:t>
            </a:r>
            <a:r>
              <a:rPr dirty="0" baseline="5050" sz="1650" b="1" i="1">
                <a:latin typeface="Arial"/>
                <a:cs typeface="Arial"/>
              </a:rPr>
              <a:t>x</a:t>
            </a:r>
            <a:r>
              <a:rPr dirty="0" baseline="5050" sz="1650" spc="-412" b="1" i="1">
                <a:latin typeface="Arial"/>
                <a:cs typeface="Arial"/>
              </a:rPr>
              <a:t> </a:t>
            </a:r>
            <a:r>
              <a:rPr dirty="0" baseline="5050" sz="1650" spc="120">
                <a:latin typeface="Lucida Sans Unicode"/>
                <a:cs typeface="Lucida Sans Unicode"/>
              </a:rPr>
              <a:t>ǁ</a:t>
            </a:r>
            <a:r>
              <a:rPr dirty="0" baseline="-17361" sz="1200" spc="120" b="1" i="1">
                <a:latin typeface="Arial"/>
                <a:cs typeface="Arial"/>
              </a:rPr>
              <a:t>R</a:t>
            </a:r>
            <a:r>
              <a:rPr dirty="0" sz="600" spc="80" i="1">
                <a:latin typeface="Arial"/>
                <a:cs typeface="Arial"/>
              </a:rPr>
              <a:t>−</a:t>
            </a:r>
            <a:r>
              <a:rPr dirty="0" sz="600" spc="8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58272" y="1481695"/>
            <a:ext cx="202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">
                <a:latin typeface="Arial"/>
                <a:cs typeface="Arial"/>
              </a:rPr>
              <a:t>(1)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9193" y="2147328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6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3"/>
                </a:lnTo>
                <a:lnTo>
                  <a:pt x="3989652" y="18782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6DC6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9194" y="2322499"/>
            <a:ext cx="3989651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9193" y="2366784"/>
            <a:ext cx="3989704" cy="389890"/>
          </a:xfrm>
          <a:custGeom>
            <a:avLst/>
            <a:gdLst/>
            <a:ahLst/>
            <a:cxnLst/>
            <a:rect l="l" t="t" r="r" b="b"/>
            <a:pathLst>
              <a:path w="3989704" h="389889">
                <a:moveTo>
                  <a:pt x="3989652" y="0"/>
                </a:moveTo>
                <a:lnTo>
                  <a:pt x="0" y="0"/>
                </a:lnTo>
                <a:lnTo>
                  <a:pt x="0" y="338518"/>
                </a:lnTo>
                <a:lnTo>
                  <a:pt x="4008" y="358243"/>
                </a:lnTo>
                <a:lnTo>
                  <a:pt x="14922" y="374396"/>
                </a:lnTo>
                <a:lnTo>
                  <a:pt x="31075" y="385310"/>
                </a:lnTo>
                <a:lnTo>
                  <a:pt x="50800" y="389319"/>
                </a:lnTo>
                <a:lnTo>
                  <a:pt x="3938852" y="389319"/>
                </a:lnTo>
                <a:lnTo>
                  <a:pt x="3958576" y="385310"/>
                </a:lnTo>
                <a:lnTo>
                  <a:pt x="3974729" y="374396"/>
                </a:lnTo>
                <a:lnTo>
                  <a:pt x="3985644" y="358243"/>
                </a:lnTo>
                <a:lnTo>
                  <a:pt x="3989652" y="338518"/>
                </a:lnTo>
                <a:lnTo>
                  <a:pt x="3989652" y="0"/>
                </a:lnTo>
                <a:close/>
              </a:path>
            </a:pathLst>
          </a:custGeom>
          <a:solidFill>
            <a:srgbClr val="EB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2068407"/>
            <a:ext cx="3588385" cy="65722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1200" spc="-5">
                <a:solidFill>
                  <a:srgbClr val="002046"/>
                </a:solidFill>
                <a:latin typeface="Tahoma"/>
                <a:cs typeface="Tahoma"/>
              </a:rPr>
              <a:t>Misfit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2699"/>
              </a:lnSpc>
              <a:spcBef>
                <a:spcPts val="370"/>
              </a:spcBef>
            </a:pPr>
            <a:r>
              <a:rPr dirty="0" sz="1100" spc="-60" b="1" i="1">
                <a:latin typeface="Arial"/>
                <a:cs typeface="Arial"/>
              </a:rPr>
              <a:t>d </a:t>
            </a:r>
            <a:r>
              <a:rPr dirty="0" sz="1100" spc="204">
                <a:latin typeface="Arial"/>
                <a:cs typeface="Arial"/>
              </a:rPr>
              <a:t>= </a:t>
            </a:r>
            <a:r>
              <a:rPr dirty="0" sz="1100" spc="-70" b="1" i="1">
                <a:latin typeface="Arial"/>
                <a:cs typeface="Arial"/>
              </a:rPr>
              <a:t>y </a:t>
            </a:r>
            <a:r>
              <a:rPr dirty="0" sz="1100" spc="-30">
                <a:latin typeface="Lucida Sans Unicode"/>
                <a:cs typeface="Lucida Sans Unicode"/>
              </a:rPr>
              <a:t>− </a:t>
            </a:r>
            <a:r>
              <a:rPr dirty="0" sz="1100" b="1" i="1">
                <a:latin typeface="Arial"/>
                <a:cs typeface="Arial"/>
              </a:rPr>
              <a:t>Hx </a:t>
            </a:r>
            <a:r>
              <a:rPr dirty="0" baseline="27777" sz="1200" spc="-15" i="1">
                <a:latin typeface="Arial"/>
                <a:cs typeface="Arial"/>
              </a:rPr>
              <a:t>b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5">
                <a:latin typeface="Arial"/>
                <a:cs typeface="Arial"/>
              </a:rPr>
              <a:t>‘misfit’ </a:t>
            </a:r>
            <a:r>
              <a:rPr dirty="0" sz="1100" spc="-70">
                <a:latin typeface="Arial"/>
                <a:cs typeface="Arial"/>
              </a:rPr>
              <a:t>between </a:t>
            </a:r>
            <a:r>
              <a:rPr dirty="0" sz="1100" spc="-55">
                <a:latin typeface="Arial"/>
                <a:cs typeface="Arial"/>
              </a:rPr>
              <a:t>observations </a:t>
            </a:r>
            <a:r>
              <a:rPr dirty="0" sz="1100" spc="-70" b="1" i="1">
                <a:latin typeface="Arial"/>
                <a:cs typeface="Arial"/>
              </a:rPr>
              <a:t>y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30">
                <a:latin typeface="Arial"/>
                <a:cs typeface="Arial"/>
              </a:rPr>
              <a:t>prior  </a:t>
            </a:r>
            <a:r>
              <a:rPr dirty="0" sz="1100" spc="-40">
                <a:latin typeface="Arial"/>
                <a:cs typeface="Arial"/>
              </a:rPr>
              <a:t>expectation </a:t>
            </a:r>
            <a:r>
              <a:rPr dirty="0" sz="1100" spc="-60">
                <a:latin typeface="Arial"/>
                <a:cs typeface="Arial"/>
              </a:rPr>
              <a:t>on </a:t>
            </a:r>
            <a:r>
              <a:rPr dirty="0" sz="1100" spc="-55">
                <a:latin typeface="Arial"/>
                <a:cs typeface="Arial"/>
              </a:rPr>
              <a:t>observations</a:t>
            </a:r>
            <a:r>
              <a:rPr dirty="0" sz="1100" spc="-185">
                <a:latin typeface="Arial"/>
                <a:cs typeface="Arial"/>
              </a:rPr>
              <a:t> </a:t>
            </a:r>
            <a:r>
              <a:rPr dirty="0" sz="1100" b="1" i="1">
                <a:latin typeface="Arial"/>
                <a:cs typeface="Arial"/>
              </a:rPr>
              <a:t>Hx </a:t>
            </a:r>
            <a:r>
              <a:rPr dirty="0" baseline="27777" sz="1200" spc="-15" i="1">
                <a:latin typeface="Arial"/>
                <a:cs typeface="Arial"/>
              </a:rPr>
              <a:t>b</a:t>
            </a:r>
            <a:endParaRPr baseline="27777"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446844"/>
            <a:ext cx="43307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5">
                <a:solidFill>
                  <a:srgbClr val="0085CA"/>
                </a:solidFill>
                <a:latin typeface="Tahoma"/>
                <a:cs typeface="Tahoma"/>
              </a:rPr>
              <a:t>CVT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5241" y="1133842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sng" sz="1100" spc="-7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1816" y="1227568"/>
            <a:ext cx="7797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29920" algn="l"/>
              </a:tabLst>
            </a:pPr>
            <a:r>
              <a:rPr dirty="0" sz="1100" spc="75" i="1">
                <a:latin typeface="Trebuchet MS"/>
                <a:cs typeface="Trebuchet MS"/>
              </a:rPr>
              <a:t>J</a:t>
            </a:r>
            <a:r>
              <a:rPr dirty="0" sz="1100" spc="55">
                <a:latin typeface="Arial"/>
                <a:cs typeface="Arial"/>
              </a:rPr>
              <a:t>(</a:t>
            </a:r>
            <a:r>
              <a:rPr dirty="0" sz="1100" spc="-90" i="1">
                <a:latin typeface="Arial"/>
                <a:cs typeface="Arial"/>
              </a:rPr>
              <a:t>δ</a:t>
            </a:r>
            <a:r>
              <a:rPr dirty="0" sz="1100" spc="-70" b="1" i="1">
                <a:latin typeface="Arial"/>
                <a:cs typeface="Arial"/>
              </a:rPr>
              <a:t>x</a:t>
            </a:r>
            <a:r>
              <a:rPr dirty="0" sz="1100" spc="-204" b="1" i="1">
                <a:latin typeface="Arial"/>
                <a:cs typeface="Arial"/>
              </a:rPr>
              <a:t> </a:t>
            </a:r>
            <a:r>
              <a:rPr dirty="0" sz="1100" spc="55">
                <a:latin typeface="Arial"/>
                <a:cs typeface="Arial"/>
              </a:rPr>
              <a:t>)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204">
                <a:latin typeface="Arial"/>
                <a:cs typeface="Arial"/>
              </a:rPr>
              <a:t>=</a:t>
            </a:r>
            <a:r>
              <a:rPr dirty="0" sz="1100">
                <a:latin typeface="Arial"/>
                <a:cs typeface="Arial"/>
              </a:rPr>
              <a:t>	</a:t>
            </a:r>
            <a:r>
              <a:rPr dirty="0" sz="1100" spc="-90" i="1">
                <a:latin typeface="Arial"/>
                <a:cs typeface="Arial"/>
              </a:rPr>
              <a:t>δ</a:t>
            </a:r>
            <a:r>
              <a:rPr dirty="0" sz="1100" spc="-70" b="1" i="1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8807" y="1170367"/>
            <a:ext cx="3689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85" i="1">
                <a:latin typeface="Arial"/>
                <a:cs typeface="Arial"/>
              </a:rPr>
              <a:t>T</a:t>
            </a:r>
            <a:r>
              <a:rPr dirty="0" sz="800" spc="-120" i="1">
                <a:latin typeface="Arial"/>
                <a:cs typeface="Arial"/>
              </a:rPr>
              <a:t> </a:t>
            </a:r>
            <a:r>
              <a:rPr dirty="0" baseline="-22727" sz="1650" spc="30" b="1" i="1">
                <a:latin typeface="Arial"/>
                <a:cs typeface="Arial"/>
              </a:rPr>
              <a:t>B</a:t>
            </a:r>
            <a:r>
              <a:rPr dirty="0" sz="800" spc="20" i="1">
                <a:latin typeface="Verdana"/>
                <a:cs typeface="Verdana"/>
              </a:rPr>
              <a:t>−</a:t>
            </a:r>
            <a:r>
              <a:rPr dirty="0" sz="800" spc="2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22054" y="1133842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sng" sz="1100" spc="-7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5241" y="1322602"/>
            <a:ext cx="10115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29005" algn="l"/>
              </a:tabLst>
            </a:pPr>
            <a:r>
              <a:rPr dirty="0" sz="1100" spc="-70">
                <a:latin typeface="Arial"/>
                <a:cs typeface="Arial"/>
              </a:rPr>
              <a:t>2</a:t>
            </a:r>
            <a:r>
              <a:rPr dirty="0" sz="1100" spc="-70">
                <a:latin typeface="Arial"/>
                <a:cs typeface="Arial"/>
              </a:rPr>
              <a:t>	</a:t>
            </a:r>
            <a:r>
              <a:rPr dirty="0" sz="1100" spc="-7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8425" y="1227568"/>
            <a:ext cx="11404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53390" algn="l"/>
              </a:tabLst>
            </a:pPr>
            <a:r>
              <a:rPr dirty="0" sz="1100" spc="-80" i="1">
                <a:latin typeface="Arial"/>
                <a:cs typeface="Arial"/>
              </a:rPr>
              <a:t>δ</a:t>
            </a:r>
            <a:r>
              <a:rPr dirty="0" sz="1100" spc="-80" b="1" i="1">
                <a:latin typeface="Arial"/>
                <a:cs typeface="Arial"/>
              </a:rPr>
              <a:t>x</a:t>
            </a:r>
            <a:r>
              <a:rPr dirty="0" sz="1100" spc="35" b="1" i="1">
                <a:latin typeface="Arial"/>
                <a:cs typeface="Arial"/>
              </a:rPr>
              <a:t> </a:t>
            </a:r>
            <a:r>
              <a:rPr dirty="0" sz="1100" spc="204">
                <a:latin typeface="Arial"/>
                <a:cs typeface="Arial"/>
              </a:rPr>
              <a:t>+	</a:t>
            </a:r>
            <a:r>
              <a:rPr dirty="0" sz="1100" spc="-5">
                <a:latin typeface="Lucida Sans Unicode"/>
                <a:cs typeface="Lucida Sans Unicode"/>
              </a:rPr>
              <a:t>ǁ</a:t>
            </a:r>
            <a:r>
              <a:rPr dirty="0" sz="1100" spc="-5" b="1" i="1">
                <a:latin typeface="Arial"/>
                <a:cs typeface="Arial"/>
              </a:rPr>
              <a:t>d </a:t>
            </a:r>
            <a:r>
              <a:rPr dirty="0" sz="1100" spc="-30">
                <a:latin typeface="Lucida Sans Unicode"/>
                <a:cs typeface="Lucida Sans Unicode"/>
              </a:rPr>
              <a:t>− </a:t>
            </a:r>
            <a:r>
              <a:rPr dirty="0" sz="1100" b="1" i="1">
                <a:latin typeface="Arial"/>
                <a:cs typeface="Arial"/>
              </a:rPr>
              <a:t>H</a:t>
            </a:r>
            <a:r>
              <a:rPr dirty="0" sz="1100" i="1">
                <a:latin typeface="Arial"/>
                <a:cs typeface="Arial"/>
              </a:rPr>
              <a:t>δ</a:t>
            </a:r>
            <a:r>
              <a:rPr dirty="0" sz="1100" b="1" i="1">
                <a:latin typeface="Arial"/>
                <a:cs typeface="Arial"/>
              </a:rPr>
              <a:t>x</a:t>
            </a:r>
            <a:r>
              <a:rPr dirty="0" sz="1100" spc="-275" b="1" i="1">
                <a:latin typeface="Arial"/>
                <a:cs typeface="Arial"/>
              </a:rPr>
              <a:t> </a:t>
            </a:r>
            <a:r>
              <a:rPr dirty="0" sz="1100" spc="55">
                <a:latin typeface="Lucida Sans Unicode"/>
                <a:cs typeface="Lucida Sans Unicode"/>
              </a:rPr>
              <a:t>ǁ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03422" y="1201050"/>
            <a:ext cx="220345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780"/>
              </a:lnSpc>
              <a:spcBef>
                <a:spcPts val="95"/>
              </a:spcBef>
            </a:pPr>
            <a:r>
              <a:rPr dirty="0" sz="800" spc="-25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780"/>
              </a:lnSpc>
            </a:pPr>
            <a:r>
              <a:rPr dirty="0" baseline="-17361" sz="1200" spc="82" b="1" i="1">
                <a:latin typeface="Arial"/>
                <a:cs typeface="Arial"/>
              </a:rPr>
              <a:t>R</a:t>
            </a:r>
            <a:r>
              <a:rPr dirty="0" sz="600" spc="220" i="1">
                <a:latin typeface="Arial"/>
                <a:cs typeface="Arial"/>
              </a:rPr>
              <a:t>−</a:t>
            </a:r>
            <a:r>
              <a:rPr dirty="0" sz="600" spc="-2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294" y="1578342"/>
            <a:ext cx="3483610" cy="90487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5">
                <a:latin typeface="Arial"/>
                <a:cs typeface="Arial"/>
                <a:hlinkClick r:id="rId2" action="ppaction://hlinksldjump"/>
              </a:rPr>
              <a:t>[Parrish </a:t>
            </a:r>
            <a:r>
              <a:rPr dirty="0" sz="1100" spc="-65">
                <a:latin typeface="Arial"/>
                <a:cs typeface="Arial"/>
                <a:hlinkClick r:id="rId2" action="ppaction://hlinksldjump"/>
              </a:rPr>
              <a:t>and </a:t>
            </a:r>
            <a:r>
              <a:rPr dirty="0" sz="1100" spc="-50">
                <a:latin typeface="Arial"/>
                <a:cs typeface="Arial"/>
                <a:hlinkClick r:id="rId2" action="ppaction://hlinksldjump"/>
              </a:rPr>
              <a:t>Derber1992] </a:t>
            </a:r>
            <a:r>
              <a:rPr dirty="0" sz="1100" spc="-105">
                <a:latin typeface="Arial"/>
                <a:cs typeface="Arial"/>
              </a:rPr>
              <a:t>use </a:t>
            </a:r>
            <a:r>
              <a:rPr dirty="0" sz="1100" spc="-30">
                <a:latin typeface="Arial"/>
                <a:cs typeface="Arial"/>
              </a:rPr>
              <a:t>the following Control </a:t>
            </a:r>
            <a:r>
              <a:rPr dirty="0" sz="1100" spc="-50">
                <a:latin typeface="Arial"/>
                <a:cs typeface="Arial"/>
              </a:rPr>
              <a:t>Variable  </a:t>
            </a:r>
            <a:r>
              <a:rPr dirty="0" sz="1100" spc="-25">
                <a:latin typeface="Arial"/>
                <a:cs typeface="Arial"/>
              </a:rPr>
              <a:t>Transform(CVT):</a:t>
            </a:r>
            <a:endParaRPr sz="1100">
              <a:latin typeface="Arial"/>
              <a:cs typeface="Arial"/>
            </a:endParaRPr>
          </a:p>
          <a:p>
            <a:pPr marL="1666239" marR="1212215" indent="-36830">
              <a:lnSpc>
                <a:spcPct val="137000"/>
              </a:lnSpc>
              <a:spcBef>
                <a:spcPts val="640"/>
              </a:spcBef>
            </a:pPr>
            <a:r>
              <a:rPr dirty="0" sz="1100" spc="-80" i="1">
                <a:latin typeface="Arial"/>
                <a:cs typeface="Arial"/>
              </a:rPr>
              <a:t>δ</a:t>
            </a:r>
            <a:r>
              <a:rPr dirty="0" sz="1100" spc="-80" b="1" i="1">
                <a:latin typeface="Arial"/>
                <a:cs typeface="Arial"/>
              </a:rPr>
              <a:t>x </a:t>
            </a:r>
            <a:r>
              <a:rPr dirty="0" sz="1100" spc="204">
                <a:latin typeface="Arial"/>
                <a:cs typeface="Arial"/>
              </a:rPr>
              <a:t>= </a:t>
            </a:r>
            <a:r>
              <a:rPr dirty="0" sz="1100" spc="65" b="1" i="1">
                <a:latin typeface="Arial"/>
                <a:cs typeface="Arial"/>
              </a:rPr>
              <a:t>V </a:t>
            </a:r>
            <a:r>
              <a:rPr dirty="0" sz="1100" spc="-45" b="1">
                <a:latin typeface="Arial"/>
                <a:cs typeface="Arial"/>
              </a:rPr>
              <a:t>w  </a:t>
            </a:r>
            <a:r>
              <a:rPr dirty="0" sz="1100" spc="5" b="1" i="1">
                <a:latin typeface="Arial"/>
                <a:cs typeface="Arial"/>
              </a:rPr>
              <a:t>B </a:t>
            </a:r>
            <a:r>
              <a:rPr dirty="0" sz="1100" spc="204">
                <a:latin typeface="Arial"/>
                <a:cs typeface="Arial"/>
              </a:rPr>
              <a:t>=</a:t>
            </a:r>
            <a:r>
              <a:rPr dirty="0" sz="1100" spc="-220">
                <a:latin typeface="Arial"/>
                <a:cs typeface="Arial"/>
              </a:rPr>
              <a:t> </a:t>
            </a:r>
            <a:r>
              <a:rPr dirty="0" sz="1100" spc="65" b="1" i="1">
                <a:latin typeface="Arial"/>
                <a:cs typeface="Arial"/>
              </a:rPr>
              <a:t>VV </a:t>
            </a:r>
            <a:r>
              <a:rPr dirty="0" baseline="31250" sz="1200" spc="127" i="1">
                <a:latin typeface="Arial"/>
                <a:cs typeface="Arial"/>
              </a:rPr>
              <a:t>T</a:t>
            </a:r>
            <a:endParaRPr baseline="31250"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446844"/>
            <a:ext cx="43307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5">
                <a:solidFill>
                  <a:srgbClr val="0085CA"/>
                </a:solidFill>
                <a:latin typeface="Tahoma"/>
                <a:cs typeface="Tahoma"/>
              </a:rPr>
              <a:t>CVT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824329"/>
            <a:ext cx="3710304" cy="9505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66239" marR="1438910" indent="-36830">
              <a:lnSpc>
                <a:spcPct val="137000"/>
              </a:lnSpc>
              <a:spcBef>
                <a:spcPts val="100"/>
              </a:spcBef>
            </a:pPr>
            <a:r>
              <a:rPr dirty="0" sz="1100" spc="-80" i="1">
                <a:latin typeface="Arial"/>
                <a:cs typeface="Arial"/>
              </a:rPr>
              <a:t>δ</a:t>
            </a:r>
            <a:r>
              <a:rPr dirty="0" sz="1100" spc="-80" b="1" i="1">
                <a:latin typeface="Arial"/>
                <a:cs typeface="Arial"/>
              </a:rPr>
              <a:t>x </a:t>
            </a:r>
            <a:r>
              <a:rPr dirty="0" sz="1100" spc="204">
                <a:latin typeface="Arial"/>
                <a:cs typeface="Arial"/>
              </a:rPr>
              <a:t>= </a:t>
            </a:r>
            <a:r>
              <a:rPr dirty="0" sz="1100" spc="65" b="1" i="1">
                <a:latin typeface="Arial"/>
                <a:cs typeface="Arial"/>
              </a:rPr>
              <a:t>V </a:t>
            </a:r>
            <a:r>
              <a:rPr dirty="0" sz="1100" spc="-45" b="1">
                <a:latin typeface="Arial"/>
                <a:cs typeface="Arial"/>
              </a:rPr>
              <a:t>w  </a:t>
            </a:r>
            <a:r>
              <a:rPr dirty="0" sz="1100" spc="5" b="1" i="1">
                <a:latin typeface="Arial"/>
                <a:cs typeface="Arial"/>
              </a:rPr>
              <a:t>B </a:t>
            </a:r>
            <a:r>
              <a:rPr dirty="0" sz="1100" spc="204">
                <a:latin typeface="Arial"/>
                <a:cs typeface="Arial"/>
              </a:rPr>
              <a:t>=</a:t>
            </a:r>
            <a:r>
              <a:rPr dirty="0" sz="1100" spc="-220">
                <a:latin typeface="Arial"/>
                <a:cs typeface="Arial"/>
              </a:rPr>
              <a:t> </a:t>
            </a:r>
            <a:r>
              <a:rPr dirty="0" sz="1100" spc="65" b="1" i="1">
                <a:latin typeface="Arial"/>
                <a:cs typeface="Arial"/>
              </a:rPr>
              <a:t>VV </a:t>
            </a:r>
            <a:r>
              <a:rPr dirty="0" baseline="31250" sz="1200" spc="127" i="1">
                <a:latin typeface="Arial"/>
                <a:cs typeface="Arial"/>
              </a:rPr>
              <a:t>T</a:t>
            </a:r>
            <a:endParaRPr baseline="31250" sz="1200">
              <a:latin typeface="Arial"/>
              <a:cs typeface="Arial"/>
            </a:endParaRPr>
          </a:p>
          <a:p>
            <a:pPr marL="12700" marR="5080" indent="-635">
              <a:lnSpc>
                <a:spcPct val="102600"/>
              </a:lnSpc>
              <a:spcBef>
                <a:spcPts val="955"/>
              </a:spcBef>
            </a:pPr>
            <a:r>
              <a:rPr dirty="0" sz="1100" spc="-70">
                <a:latin typeface="Arial"/>
                <a:cs typeface="Arial"/>
              </a:rPr>
              <a:t>where </a:t>
            </a:r>
            <a:r>
              <a:rPr dirty="0" sz="1100" spc="65" b="1" i="1">
                <a:latin typeface="Arial"/>
                <a:cs typeface="Arial"/>
              </a:rPr>
              <a:t>V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40">
                <a:latin typeface="Arial"/>
                <a:cs typeface="Arial"/>
              </a:rPr>
              <a:t>constructed </a:t>
            </a:r>
            <a:r>
              <a:rPr dirty="0" sz="1100" spc="-25">
                <a:latin typeface="Arial"/>
                <a:cs typeface="Arial"/>
              </a:rPr>
              <a:t>from </a:t>
            </a:r>
            <a:r>
              <a:rPr dirty="0" sz="1100" spc="-55">
                <a:latin typeface="Arial"/>
                <a:cs typeface="Arial"/>
              </a:rPr>
              <a:t>mean-centred model </a:t>
            </a:r>
            <a:r>
              <a:rPr dirty="0" sz="1100" spc="-25">
                <a:latin typeface="Arial"/>
                <a:cs typeface="Arial"/>
              </a:rPr>
              <a:t>outputs </a:t>
            </a:r>
            <a:r>
              <a:rPr dirty="0" sz="1100" spc="65" b="1" i="1">
                <a:latin typeface="Arial"/>
                <a:cs typeface="Arial"/>
              </a:rPr>
              <a:t>X </a:t>
            </a:r>
            <a:r>
              <a:rPr dirty="0" baseline="27777" sz="1200" spc="-15" i="1">
                <a:latin typeface="Arial"/>
                <a:cs typeface="Arial"/>
              </a:rPr>
              <a:t>b </a:t>
            </a:r>
            <a:r>
              <a:rPr dirty="0" sz="1100" spc="-5">
                <a:latin typeface="Arial"/>
                <a:cs typeface="Arial"/>
              </a:rPr>
              <a:t>:  </a:t>
            </a:r>
            <a:r>
              <a:rPr dirty="0" sz="1100" spc="-40">
                <a:latin typeface="Arial"/>
                <a:cs typeface="Arial"/>
              </a:rPr>
              <a:t>which </a:t>
            </a:r>
            <a:r>
              <a:rPr dirty="0" sz="1100" spc="-80">
                <a:latin typeface="Arial"/>
                <a:cs typeface="Arial"/>
              </a:rPr>
              <a:t>are </a:t>
            </a:r>
            <a:r>
              <a:rPr dirty="0" sz="1100" spc="-60">
                <a:latin typeface="Arial"/>
                <a:cs typeface="Arial"/>
              </a:rPr>
              <a:t>set </a:t>
            </a:r>
            <a:r>
              <a:rPr dirty="0" sz="1100" spc="-80">
                <a:latin typeface="Arial"/>
                <a:cs typeface="Arial"/>
              </a:rPr>
              <a:t>aside </a:t>
            </a:r>
            <a:r>
              <a:rPr dirty="0" sz="1100" spc="-114">
                <a:latin typeface="Arial"/>
                <a:cs typeface="Arial"/>
              </a:rPr>
              <a:t>as</a:t>
            </a:r>
            <a:r>
              <a:rPr dirty="0" sz="1100" spc="-16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“background”: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1619" y="1936342"/>
            <a:ext cx="6800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0979" algn="l"/>
                <a:tab pos="607060" algn="l"/>
              </a:tabLst>
            </a:pPr>
            <a:r>
              <a:rPr dirty="0" sz="800" spc="-25">
                <a:latin typeface="Arial"/>
                <a:cs typeface="Arial"/>
              </a:rPr>
              <a:t>0</a:t>
            </a:r>
            <a:r>
              <a:rPr dirty="0" sz="800" spc="-25">
                <a:latin typeface="Arial"/>
                <a:cs typeface="Arial"/>
              </a:rPr>
              <a:t>	</a:t>
            </a:r>
            <a:r>
              <a:rPr dirty="0" sz="800" spc="-25">
                <a:latin typeface="Arial"/>
                <a:cs typeface="Arial"/>
              </a:rPr>
              <a:t>1</a:t>
            </a:r>
            <a:r>
              <a:rPr dirty="0" sz="800" spc="-25">
                <a:latin typeface="Arial"/>
                <a:cs typeface="Arial"/>
              </a:rPr>
              <a:t>	</a:t>
            </a:r>
            <a:r>
              <a:rPr dirty="0" sz="800" spc="-65" i="1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2689" y="1863762"/>
            <a:ext cx="14871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 b="1" i="1">
                <a:latin typeface="Arial"/>
                <a:cs typeface="Arial"/>
              </a:rPr>
              <a:t>X </a:t>
            </a:r>
            <a:r>
              <a:rPr dirty="0" sz="1100" spc="204">
                <a:latin typeface="Arial"/>
                <a:cs typeface="Arial"/>
              </a:rPr>
              <a:t>= </a:t>
            </a:r>
            <a:r>
              <a:rPr dirty="0" sz="1100" spc="-30">
                <a:latin typeface="Arial"/>
                <a:cs typeface="Arial"/>
              </a:rPr>
              <a:t>[</a:t>
            </a:r>
            <a:r>
              <a:rPr dirty="0" sz="1100" spc="-30" b="1" i="1">
                <a:latin typeface="Arial"/>
                <a:cs typeface="Arial"/>
              </a:rPr>
              <a:t>x </a:t>
            </a:r>
            <a:r>
              <a:rPr dirty="0" sz="1100" spc="-5" i="1">
                <a:latin typeface="Arial"/>
                <a:cs typeface="Arial"/>
              </a:rPr>
              <a:t>, </a:t>
            </a:r>
            <a:r>
              <a:rPr dirty="0" sz="1100" spc="-70" b="1" i="1">
                <a:latin typeface="Arial"/>
                <a:cs typeface="Arial"/>
              </a:rPr>
              <a:t>x </a:t>
            </a:r>
            <a:r>
              <a:rPr dirty="0" sz="1100" spc="-5" i="1">
                <a:latin typeface="Arial"/>
                <a:cs typeface="Arial"/>
              </a:rPr>
              <a:t>, ..., </a:t>
            </a:r>
            <a:r>
              <a:rPr dirty="0" sz="1100" spc="-70" b="1" i="1">
                <a:latin typeface="Arial"/>
                <a:cs typeface="Arial"/>
              </a:rPr>
              <a:t>x </a:t>
            </a:r>
            <a:r>
              <a:rPr dirty="0" sz="1100" spc="5">
                <a:latin typeface="Arial"/>
                <a:cs typeface="Arial"/>
              </a:rPr>
              <a:t>] </a:t>
            </a:r>
            <a:r>
              <a:rPr dirty="0" sz="1100" spc="-150">
                <a:latin typeface="Lucida Sans Unicode"/>
                <a:cs typeface="Lucida Sans Unicode"/>
              </a:rPr>
              <a:t>∈</a:t>
            </a:r>
            <a:r>
              <a:rPr dirty="0" sz="1100" spc="-140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2539" y="1843886"/>
            <a:ext cx="15678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4175" algn="l"/>
                <a:tab pos="593090" algn="l"/>
                <a:tab pos="979169" algn="l"/>
                <a:tab pos="1353820" algn="l"/>
              </a:tabLst>
            </a:pPr>
            <a:r>
              <a:rPr dirty="0" sz="800" spc="-10" i="1">
                <a:latin typeface="Arial"/>
                <a:cs typeface="Arial"/>
              </a:rPr>
              <a:t>b</a:t>
            </a:r>
            <a:r>
              <a:rPr dirty="0" sz="800" spc="-10" i="1">
                <a:latin typeface="Arial"/>
                <a:cs typeface="Arial"/>
              </a:rPr>
              <a:t>	</a:t>
            </a:r>
            <a:r>
              <a:rPr dirty="0" sz="800" spc="-10" i="1">
                <a:latin typeface="Arial"/>
                <a:cs typeface="Arial"/>
              </a:rPr>
              <a:t>b</a:t>
            </a:r>
            <a:r>
              <a:rPr dirty="0" sz="800" spc="-10" i="1">
                <a:latin typeface="Arial"/>
                <a:cs typeface="Arial"/>
              </a:rPr>
              <a:t>	</a:t>
            </a:r>
            <a:r>
              <a:rPr dirty="0" sz="800" spc="-10" i="1">
                <a:latin typeface="Arial"/>
                <a:cs typeface="Arial"/>
              </a:rPr>
              <a:t>b</a:t>
            </a:r>
            <a:r>
              <a:rPr dirty="0" sz="800" spc="-10" i="1">
                <a:latin typeface="Arial"/>
                <a:cs typeface="Arial"/>
              </a:rPr>
              <a:t>	</a:t>
            </a:r>
            <a:r>
              <a:rPr dirty="0" sz="800" spc="-10" i="1">
                <a:latin typeface="Arial"/>
                <a:cs typeface="Arial"/>
              </a:rPr>
              <a:t>b</a:t>
            </a:r>
            <a:r>
              <a:rPr dirty="0" sz="800" spc="-10" i="1">
                <a:latin typeface="Arial"/>
                <a:cs typeface="Arial"/>
              </a:rPr>
              <a:t>	</a:t>
            </a:r>
            <a:r>
              <a:rPr dirty="0" sz="800" i="1">
                <a:latin typeface="Arial"/>
                <a:cs typeface="Arial"/>
              </a:rPr>
              <a:t>n</a:t>
            </a:r>
            <a:r>
              <a:rPr dirty="0" sz="800" i="1">
                <a:latin typeface="Verdana"/>
                <a:cs typeface="Verdana"/>
              </a:rPr>
              <a:t>×</a:t>
            </a:r>
            <a:r>
              <a:rPr dirty="0" sz="800" spc="-65" i="1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9193" y="2616517"/>
            <a:ext cx="3989704" cy="198755"/>
          </a:xfrm>
          <a:custGeom>
            <a:avLst/>
            <a:gdLst/>
            <a:ahLst/>
            <a:cxnLst/>
            <a:rect l="l" t="t" r="r" b="b"/>
            <a:pathLst>
              <a:path w="3989704" h="19875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3989652" y="198367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6DC6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9194" y="2802229"/>
            <a:ext cx="3989651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9193" y="2846504"/>
            <a:ext cx="3989704" cy="193040"/>
          </a:xfrm>
          <a:custGeom>
            <a:avLst/>
            <a:gdLst/>
            <a:ahLst/>
            <a:cxnLst/>
            <a:rect l="l" t="t" r="r" b="b"/>
            <a:pathLst>
              <a:path w="3989704" h="193039">
                <a:moveTo>
                  <a:pt x="3989652" y="0"/>
                </a:moveTo>
                <a:lnTo>
                  <a:pt x="0" y="0"/>
                </a:lnTo>
                <a:lnTo>
                  <a:pt x="0" y="142084"/>
                </a:lnTo>
                <a:lnTo>
                  <a:pt x="4008" y="161809"/>
                </a:lnTo>
                <a:lnTo>
                  <a:pt x="14922" y="177962"/>
                </a:lnTo>
                <a:lnTo>
                  <a:pt x="31075" y="188876"/>
                </a:lnTo>
                <a:lnTo>
                  <a:pt x="50800" y="192885"/>
                </a:lnTo>
                <a:lnTo>
                  <a:pt x="3938852" y="192885"/>
                </a:lnTo>
                <a:lnTo>
                  <a:pt x="3958576" y="188876"/>
                </a:lnTo>
                <a:lnTo>
                  <a:pt x="3974729" y="177962"/>
                </a:lnTo>
                <a:lnTo>
                  <a:pt x="3985644" y="161809"/>
                </a:lnTo>
                <a:lnTo>
                  <a:pt x="3989652" y="142084"/>
                </a:lnTo>
                <a:lnTo>
                  <a:pt x="3989652" y="0"/>
                </a:lnTo>
                <a:close/>
              </a:path>
            </a:pathLst>
          </a:custGeom>
          <a:solidFill>
            <a:srgbClr val="EB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47294" y="2093492"/>
            <a:ext cx="3308985" cy="9150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345565">
              <a:lnSpc>
                <a:spcPct val="100000"/>
              </a:lnSpc>
              <a:spcBef>
                <a:spcPts val="90"/>
              </a:spcBef>
            </a:pPr>
            <a:r>
              <a:rPr dirty="0" sz="1100" spc="65" b="1" i="1">
                <a:latin typeface="Arial"/>
                <a:cs typeface="Arial"/>
              </a:rPr>
              <a:t>V </a:t>
            </a:r>
            <a:r>
              <a:rPr dirty="0" sz="1100" spc="204">
                <a:latin typeface="Arial"/>
                <a:cs typeface="Arial"/>
              </a:rPr>
              <a:t>= </a:t>
            </a:r>
            <a:r>
              <a:rPr dirty="0" sz="1100" spc="60">
                <a:latin typeface="Arial"/>
                <a:cs typeface="Arial"/>
              </a:rPr>
              <a:t>(</a:t>
            </a:r>
            <a:r>
              <a:rPr dirty="0" sz="1100" spc="60" b="1" i="1">
                <a:latin typeface="Arial"/>
                <a:cs typeface="Arial"/>
              </a:rPr>
              <a:t>X </a:t>
            </a:r>
            <a:r>
              <a:rPr dirty="0" baseline="31250" sz="1200" spc="-15" i="1">
                <a:latin typeface="Arial"/>
                <a:cs typeface="Arial"/>
              </a:rPr>
              <a:t>b </a:t>
            </a:r>
            <a:r>
              <a:rPr dirty="0" sz="1100" spc="-30">
                <a:latin typeface="Lucida Sans Unicode"/>
                <a:cs typeface="Lucida Sans Unicode"/>
              </a:rPr>
              <a:t>− </a:t>
            </a:r>
            <a:r>
              <a:rPr dirty="0" sz="1100" spc="-210" b="1" i="1">
                <a:latin typeface="Arial"/>
                <a:cs typeface="Arial"/>
              </a:rPr>
              <a:t>x</a:t>
            </a:r>
            <a:r>
              <a:rPr dirty="0" sz="1100" spc="-210" b="1">
                <a:latin typeface="Trebuchet MS"/>
                <a:cs typeface="Trebuchet MS"/>
              </a:rPr>
              <a:t>¯</a:t>
            </a:r>
            <a:r>
              <a:rPr dirty="0" baseline="31250" sz="1200" spc="-315" i="1">
                <a:latin typeface="Arial"/>
                <a:cs typeface="Arial"/>
              </a:rPr>
              <a:t>b </a:t>
            </a:r>
            <a:r>
              <a:rPr dirty="0" sz="1100" spc="55">
                <a:latin typeface="Arial"/>
                <a:cs typeface="Arial"/>
              </a:rPr>
              <a:t>) </a:t>
            </a:r>
            <a:r>
              <a:rPr dirty="0" sz="1100" spc="-150">
                <a:latin typeface="Lucida Sans Unicode"/>
                <a:cs typeface="Lucida Sans Unicode"/>
              </a:rPr>
              <a:t>∈</a:t>
            </a:r>
            <a:r>
              <a:rPr dirty="0" sz="1100" spc="-5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Arial"/>
                <a:cs typeface="Arial"/>
              </a:rPr>
              <a:t>R</a:t>
            </a:r>
            <a:r>
              <a:rPr dirty="0" baseline="31250" sz="1200" spc="-30" i="1">
                <a:latin typeface="Arial"/>
                <a:cs typeface="Arial"/>
              </a:rPr>
              <a:t>n</a:t>
            </a:r>
            <a:r>
              <a:rPr dirty="0" baseline="31250" sz="1200" spc="-30" i="1">
                <a:latin typeface="Verdana"/>
                <a:cs typeface="Verdana"/>
              </a:rPr>
              <a:t>×</a:t>
            </a:r>
            <a:r>
              <a:rPr dirty="0" baseline="31250" sz="1200" spc="-30" i="1">
                <a:latin typeface="Arial"/>
                <a:cs typeface="Arial"/>
              </a:rPr>
              <a:t>S</a:t>
            </a:r>
            <a:endParaRPr baseline="31250"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70" i="1">
                <a:solidFill>
                  <a:srgbClr val="002046"/>
                </a:solidFill>
                <a:latin typeface="Trebuchet MS"/>
                <a:cs typeface="Trebuchet MS"/>
              </a:rPr>
              <a:t>S</a:t>
            </a:r>
            <a:r>
              <a:rPr dirty="0" sz="1200" spc="70">
                <a:solidFill>
                  <a:srgbClr val="002046"/>
                </a:solidFill>
                <a:latin typeface="Tahoma"/>
                <a:cs typeface="Tahoma"/>
              </a:rPr>
              <a:t>, </a:t>
            </a:r>
            <a:r>
              <a:rPr dirty="0" sz="1200" spc="-70">
                <a:solidFill>
                  <a:srgbClr val="002046"/>
                </a:solidFill>
                <a:latin typeface="Tahoma"/>
                <a:cs typeface="Tahoma"/>
              </a:rPr>
              <a:t>sample</a:t>
            </a:r>
            <a:r>
              <a:rPr dirty="0" sz="1200" spc="-45">
                <a:solidFill>
                  <a:srgbClr val="002046"/>
                </a:solidFill>
                <a:latin typeface="Tahoma"/>
                <a:cs typeface="Tahoma"/>
              </a:rPr>
              <a:t> </a:t>
            </a:r>
            <a:r>
              <a:rPr dirty="0" sz="1200" spc="-60">
                <a:solidFill>
                  <a:srgbClr val="002046"/>
                </a:solidFill>
                <a:latin typeface="Tahoma"/>
                <a:cs typeface="Tahoma"/>
              </a:rPr>
              <a:t>size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1100" spc="75" i="1">
                <a:latin typeface="Trebuchet MS"/>
                <a:cs typeface="Trebuchet MS"/>
              </a:rPr>
              <a:t>S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50">
                <a:latin typeface="Arial"/>
                <a:cs typeface="Arial"/>
              </a:rPr>
              <a:t>number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85">
                <a:latin typeface="Arial"/>
                <a:cs typeface="Arial"/>
              </a:rPr>
              <a:t>samples </a:t>
            </a:r>
            <a:r>
              <a:rPr dirty="0" sz="1100" spc="-90">
                <a:latin typeface="Arial"/>
                <a:cs typeface="Arial"/>
              </a:rPr>
              <a:t>used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55">
                <a:latin typeface="Arial"/>
                <a:cs typeface="Arial"/>
              </a:rPr>
              <a:t>create </a:t>
            </a:r>
            <a:r>
              <a:rPr dirty="0" sz="1100" spc="-50">
                <a:latin typeface="Arial"/>
                <a:cs typeface="Arial"/>
              </a:rPr>
              <a:t>background</a:t>
            </a:r>
            <a:r>
              <a:rPr dirty="0" sz="1100" spc="160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prior.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46844"/>
            <a:ext cx="131826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10">
                <a:solidFill>
                  <a:srgbClr val="0085CA"/>
                </a:solidFill>
                <a:latin typeface="Tahoma"/>
                <a:cs typeface="Tahoma"/>
              </a:rPr>
              <a:t>Reduced</a:t>
            </a:r>
            <a:r>
              <a:rPr dirty="0" sz="1700" spc="-70">
                <a:solidFill>
                  <a:srgbClr val="0085CA"/>
                </a:solidFill>
                <a:latin typeface="Tahoma"/>
                <a:cs typeface="Tahoma"/>
              </a:rPr>
              <a:t> </a:t>
            </a:r>
            <a:r>
              <a:rPr dirty="0" sz="1700" spc="-105">
                <a:solidFill>
                  <a:srgbClr val="0085CA"/>
                </a:solidFill>
                <a:latin typeface="Tahoma"/>
                <a:cs typeface="Tahoma"/>
              </a:rPr>
              <a:t>Space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283676"/>
            <a:ext cx="3688715" cy="1297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209550">
              <a:lnSpc>
                <a:spcPct val="100000"/>
              </a:lnSpc>
              <a:spcBef>
                <a:spcPts val="90"/>
              </a:spcBef>
            </a:pPr>
            <a:r>
              <a:rPr dirty="0" sz="1100" spc="65" b="1" i="1">
                <a:latin typeface="Arial"/>
                <a:cs typeface="Arial"/>
              </a:rPr>
              <a:t>V </a:t>
            </a:r>
            <a:r>
              <a:rPr dirty="0" sz="1100" spc="204">
                <a:latin typeface="Arial"/>
                <a:cs typeface="Arial"/>
              </a:rPr>
              <a:t>= </a:t>
            </a:r>
            <a:r>
              <a:rPr dirty="0" sz="1100" spc="-150">
                <a:latin typeface="Lucida Sans Unicode"/>
                <a:cs typeface="Lucida Sans Unicode"/>
              </a:rPr>
              <a:t>∈</a:t>
            </a:r>
            <a:r>
              <a:rPr dirty="0" sz="1100" spc="-160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Arial"/>
                <a:cs typeface="Arial"/>
              </a:rPr>
              <a:t>R</a:t>
            </a:r>
            <a:r>
              <a:rPr dirty="0" baseline="31250" sz="1200" spc="-30" i="1">
                <a:latin typeface="Arial"/>
                <a:cs typeface="Arial"/>
              </a:rPr>
              <a:t>n</a:t>
            </a:r>
            <a:r>
              <a:rPr dirty="0" baseline="31250" sz="1200" spc="-30" i="1">
                <a:latin typeface="Verdana"/>
                <a:cs typeface="Verdana"/>
              </a:rPr>
              <a:t>×</a:t>
            </a:r>
            <a:r>
              <a:rPr dirty="0" baseline="31250" sz="1200" spc="-30" i="1">
                <a:latin typeface="Arial"/>
                <a:cs typeface="Arial"/>
              </a:rPr>
              <a:t>S</a:t>
            </a:r>
            <a:endParaRPr baseline="31250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100" spc="-25">
                <a:latin typeface="Arial"/>
                <a:cs typeface="Arial"/>
              </a:rPr>
              <a:t>This </a:t>
            </a:r>
            <a:r>
              <a:rPr dirty="0" sz="1100" spc="-40">
                <a:latin typeface="Arial"/>
                <a:cs typeface="Arial"/>
              </a:rPr>
              <a:t>introduces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60" b="1">
                <a:latin typeface="Arial"/>
                <a:cs typeface="Arial"/>
              </a:rPr>
              <a:t>reduced </a:t>
            </a:r>
            <a:r>
              <a:rPr dirty="0" sz="1100" spc="-80" b="1">
                <a:latin typeface="Arial"/>
                <a:cs typeface="Arial"/>
              </a:rPr>
              <a:t>space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55">
                <a:latin typeface="Arial"/>
                <a:cs typeface="Arial"/>
              </a:rPr>
              <a:t>dimension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85" i="1">
                <a:latin typeface="Trebuchet MS"/>
                <a:cs typeface="Trebuchet MS"/>
              </a:rPr>
              <a:t>S</a:t>
            </a:r>
            <a:r>
              <a:rPr dirty="0" sz="1100" spc="85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Times New Roman"/>
              <a:cs typeface="Times New Roman"/>
            </a:endParaRPr>
          </a:p>
          <a:p>
            <a:pPr algn="ctr" marL="209550">
              <a:lnSpc>
                <a:spcPct val="100000"/>
              </a:lnSpc>
            </a:pPr>
            <a:r>
              <a:rPr dirty="0" sz="1100" spc="-45" b="1">
                <a:latin typeface="Arial"/>
                <a:cs typeface="Arial"/>
              </a:rPr>
              <a:t>w </a:t>
            </a:r>
            <a:r>
              <a:rPr dirty="0" sz="1100" spc="-150">
                <a:latin typeface="Lucida Sans Unicode"/>
                <a:cs typeface="Lucida Sans Unicode"/>
              </a:rPr>
              <a:t>∈</a:t>
            </a:r>
            <a:r>
              <a:rPr dirty="0" sz="1100" spc="-80">
                <a:latin typeface="Lucida Sans Unicode"/>
                <a:cs typeface="Lucida Sans Unicode"/>
              </a:rPr>
              <a:t> </a:t>
            </a:r>
            <a:r>
              <a:rPr dirty="0" sz="1100" spc="-40">
                <a:latin typeface="Arial"/>
                <a:cs typeface="Arial"/>
              </a:rPr>
              <a:t>R</a:t>
            </a:r>
            <a:r>
              <a:rPr dirty="0" baseline="31250" sz="1200" spc="-60" i="1">
                <a:latin typeface="Arial"/>
                <a:cs typeface="Arial"/>
              </a:rPr>
              <a:t>S</a:t>
            </a:r>
            <a:endParaRPr baseline="31250" sz="12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1095"/>
              </a:spcBef>
            </a:pPr>
            <a:r>
              <a:rPr dirty="0" sz="1100" spc="-90">
                <a:latin typeface="Arial"/>
                <a:cs typeface="Arial"/>
              </a:rPr>
              <a:t>We </a:t>
            </a:r>
            <a:r>
              <a:rPr dirty="0" sz="1100" spc="-80">
                <a:latin typeface="Arial"/>
                <a:cs typeface="Arial"/>
              </a:rPr>
              <a:t>are </a:t>
            </a:r>
            <a:r>
              <a:rPr dirty="0" sz="1100" spc="-5">
                <a:latin typeface="Arial"/>
                <a:cs typeface="Arial"/>
              </a:rPr>
              <a:t>implicitly </a:t>
            </a:r>
            <a:r>
              <a:rPr dirty="0" sz="1100" spc="-55">
                <a:latin typeface="Arial"/>
                <a:cs typeface="Arial"/>
              </a:rPr>
              <a:t>representing </a:t>
            </a:r>
            <a:r>
              <a:rPr dirty="0" sz="1100" spc="-50">
                <a:latin typeface="Arial"/>
                <a:cs typeface="Arial"/>
              </a:rPr>
              <a:t>background </a:t>
            </a:r>
            <a:r>
              <a:rPr dirty="0" sz="1100" spc="-15">
                <a:latin typeface="Arial"/>
                <a:cs typeface="Arial"/>
              </a:rPr>
              <a:t>matrix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85">
                <a:latin typeface="Arial"/>
                <a:cs typeface="Arial"/>
              </a:rPr>
              <a:t>size </a:t>
            </a:r>
            <a:r>
              <a:rPr dirty="0" sz="1100" spc="30">
                <a:latin typeface="Lucida Sans Unicode"/>
                <a:cs typeface="Lucida Sans Unicode"/>
              </a:rPr>
              <a:t>O</a:t>
            </a:r>
            <a:r>
              <a:rPr dirty="0" sz="1100" spc="30">
                <a:latin typeface="Arial"/>
                <a:cs typeface="Arial"/>
              </a:rPr>
              <a:t>(</a:t>
            </a:r>
            <a:r>
              <a:rPr dirty="0" sz="1100" spc="30" i="1">
                <a:latin typeface="Trebuchet MS"/>
                <a:cs typeface="Trebuchet MS"/>
              </a:rPr>
              <a:t>n</a:t>
            </a:r>
            <a:r>
              <a:rPr dirty="0" baseline="27777" sz="1200" spc="44">
                <a:latin typeface="Arial"/>
                <a:cs typeface="Arial"/>
              </a:rPr>
              <a:t>2</a:t>
            </a:r>
            <a:r>
              <a:rPr dirty="0" sz="1100" spc="30">
                <a:latin typeface="Arial"/>
                <a:cs typeface="Arial"/>
              </a:rPr>
              <a:t>)  </a:t>
            </a:r>
            <a:r>
              <a:rPr dirty="0" sz="1100">
                <a:latin typeface="Arial"/>
                <a:cs typeface="Arial"/>
              </a:rPr>
              <a:t>with </a:t>
            </a:r>
            <a:r>
              <a:rPr dirty="0" sz="1100" spc="-15">
                <a:latin typeface="Arial"/>
                <a:cs typeface="Arial"/>
              </a:rPr>
              <a:t>matrix </a:t>
            </a:r>
            <a:r>
              <a:rPr dirty="0" sz="1100">
                <a:latin typeface="Arial"/>
                <a:cs typeface="Arial"/>
              </a:rPr>
              <a:t>with </a:t>
            </a:r>
            <a:r>
              <a:rPr dirty="0" sz="1100" spc="30">
                <a:latin typeface="Lucida Sans Unicode"/>
                <a:cs typeface="Lucida Sans Unicode"/>
              </a:rPr>
              <a:t>O</a:t>
            </a:r>
            <a:r>
              <a:rPr dirty="0" sz="1100" spc="30">
                <a:latin typeface="Arial"/>
                <a:cs typeface="Arial"/>
              </a:rPr>
              <a:t>(</a:t>
            </a:r>
            <a:r>
              <a:rPr dirty="0" sz="1100" spc="30" i="1">
                <a:latin typeface="Trebuchet MS"/>
                <a:cs typeface="Trebuchet MS"/>
              </a:rPr>
              <a:t>nS </a:t>
            </a:r>
            <a:r>
              <a:rPr dirty="0" sz="1100" spc="55">
                <a:latin typeface="Arial"/>
                <a:cs typeface="Arial"/>
              </a:rPr>
              <a:t>)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parameters.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46844"/>
            <a:ext cx="133350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5">
                <a:solidFill>
                  <a:srgbClr val="0085CA"/>
                </a:solidFill>
                <a:latin typeface="Tahoma"/>
                <a:cs typeface="Tahoma"/>
              </a:rPr>
              <a:t>CVT</a:t>
            </a:r>
            <a:r>
              <a:rPr dirty="0" sz="1700" spc="-70">
                <a:solidFill>
                  <a:srgbClr val="0085CA"/>
                </a:solidFill>
                <a:latin typeface="Tahoma"/>
                <a:cs typeface="Tahoma"/>
              </a:rPr>
              <a:t> </a:t>
            </a:r>
            <a:r>
              <a:rPr dirty="0" sz="1700" spc="-90">
                <a:solidFill>
                  <a:srgbClr val="0085CA"/>
                </a:solidFill>
                <a:latin typeface="Tahoma"/>
                <a:cs typeface="Tahoma"/>
              </a:rPr>
              <a:t>continued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844828"/>
            <a:ext cx="14408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Arial"/>
                <a:cs typeface="Arial"/>
              </a:rPr>
              <a:t>This </a:t>
            </a:r>
            <a:r>
              <a:rPr dirty="0" sz="1100" spc="-75">
                <a:latin typeface="Arial"/>
                <a:cs typeface="Arial"/>
              </a:rPr>
              <a:t>gives </a:t>
            </a:r>
            <a:r>
              <a:rPr dirty="0" sz="1100" spc="-45">
                <a:latin typeface="Arial"/>
                <a:cs typeface="Arial"/>
              </a:rPr>
              <a:t>cost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function: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1269" y="1151088"/>
            <a:ext cx="1200150" cy="2946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245"/>
              </a:lnSpc>
              <a:spcBef>
                <a:spcPts val="90"/>
              </a:spcBef>
            </a:pPr>
            <a:r>
              <a:rPr dirty="0" sz="1100" b="1">
                <a:latin typeface="Arial"/>
                <a:cs typeface="Arial"/>
              </a:rPr>
              <a:t>w</a:t>
            </a:r>
            <a:r>
              <a:rPr dirty="0" baseline="31250" sz="1200" i="1">
                <a:latin typeface="Arial"/>
                <a:cs typeface="Arial"/>
              </a:rPr>
              <a:t>DA </a:t>
            </a:r>
            <a:r>
              <a:rPr dirty="0" sz="1100" spc="204">
                <a:latin typeface="Arial"/>
                <a:cs typeface="Arial"/>
              </a:rPr>
              <a:t>=</a:t>
            </a:r>
            <a:r>
              <a:rPr dirty="0" sz="1100" spc="-100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arg </a:t>
            </a:r>
            <a:r>
              <a:rPr dirty="0" sz="1100" spc="-30">
                <a:latin typeface="Arial"/>
                <a:cs typeface="Arial"/>
              </a:rPr>
              <a:t>min </a:t>
            </a:r>
            <a:r>
              <a:rPr dirty="0" sz="1100" spc="40" i="1">
                <a:latin typeface="Trebuchet MS"/>
                <a:cs typeface="Trebuchet MS"/>
              </a:rPr>
              <a:t>J</a:t>
            </a:r>
            <a:r>
              <a:rPr dirty="0" sz="1100" spc="40">
                <a:latin typeface="Arial"/>
                <a:cs typeface="Arial"/>
              </a:rPr>
              <a:t>(</a:t>
            </a:r>
            <a:r>
              <a:rPr dirty="0" sz="1100" spc="40" b="1">
                <a:latin typeface="Arial"/>
                <a:cs typeface="Arial"/>
              </a:rPr>
              <a:t>w</a:t>
            </a:r>
            <a:r>
              <a:rPr dirty="0" sz="1100" spc="4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algn="ctr" marL="128270">
              <a:lnSpc>
                <a:spcPts val="885"/>
              </a:lnSpc>
            </a:pPr>
            <a:r>
              <a:rPr dirty="0" sz="800" spc="-30" b="1">
                <a:latin typeface="Arial"/>
                <a:cs typeface="Arial"/>
              </a:rPr>
              <a:t>w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33880" y="1626781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 h="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910892" y="1490293"/>
            <a:ext cx="990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85" i="1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1180" y="1416455"/>
            <a:ext cx="6673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84835" algn="l"/>
              </a:tabLst>
            </a:pPr>
            <a:r>
              <a:rPr dirty="0" sz="1100" spc="-70">
                <a:latin typeface="Arial"/>
                <a:cs typeface="Arial"/>
              </a:rPr>
              <a:t>1</a:t>
            </a:r>
            <a:r>
              <a:rPr dirty="0" sz="1100" spc="-70">
                <a:latin typeface="Arial"/>
                <a:cs typeface="Arial"/>
              </a:rPr>
              <a:t>	</a:t>
            </a:r>
            <a:r>
              <a:rPr dirty="0" sz="1100" spc="-7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06586" y="1626781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 h="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31620" y="1510181"/>
            <a:ext cx="1938020" cy="2870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035"/>
              </a:lnSpc>
              <a:spcBef>
                <a:spcPts val="90"/>
              </a:spcBef>
              <a:tabLst>
                <a:tab pos="586105" algn="l"/>
                <a:tab pos="1182370" algn="l"/>
              </a:tabLst>
            </a:pPr>
            <a:r>
              <a:rPr dirty="0" sz="1100" spc="40" i="1">
                <a:latin typeface="Trebuchet MS"/>
                <a:cs typeface="Trebuchet MS"/>
              </a:rPr>
              <a:t>J</a:t>
            </a:r>
            <a:r>
              <a:rPr dirty="0" sz="1100" spc="40">
                <a:latin typeface="Arial"/>
                <a:cs typeface="Arial"/>
              </a:rPr>
              <a:t>(</a:t>
            </a:r>
            <a:r>
              <a:rPr dirty="0" sz="1100" spc="40" b="1">
                <a:latin typeface="Arial"/>
                <a:cs typeface="Arial"/>
              </a:rPr>
              <a:t>w</a:t>
            </a:r>
            <a:r>
              <a:rPr dirty="0" sz="1100" spc="40">
                <a:latin typeface="Arial"/>
                <a:cs typeface="Arial"/>
              </a:rPr>
              <a:t>)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204">
                <a:latin typeface="Arial"/>
                <a:cs typeface="Arial"/>
              </a:rPr>
              <a:t>=	</a:t>
            </a:r>
            <a:r>
              <a:rPr dirty="0" sz="1100" spc="-45" b="1">
                <a:latin typeface="Arial"/>
                <a:cs typeface="Arial"/>
              </a:rPr>
              <a:t>w </a:t>
            </a:r>
            <a:r>
              <a:rPr dirty="0" sz="1100" spc="185" b="1">
                <a:latin typeface="Arial"/>
                <a:cs typeface="Arial"/>
              </a:rPr>
              <a:t> </a:t>
            </a:r>
            <a:r>
              <a:rPr dirty="0" sz="1100" spc="-45" b="1">
                <a:latin typeface="Arial"/>
                <a:cs typeface="Arial"/>
              </a:rPr>
              <a:t>w</a:t>
            </a:r>
            <a:r>
              <a:rPr dirty="0" sz="1100" spc="-50" b="1">
                <a:latin typeface="Arial"/>
                <a:cs typeface="Arial"/>
              </a:rPr>
              <a:t> </a:t>
            </a:r>
            <a:r>
              <a:rPr dirty="0" sz="1100" spc="204">
                <a:latin typeface="Arial"/>
                <a:cs typeface="Arial"/>
              </a:rPr>
              <a:t>+	</a:t>
            </a:r>
            <a:r>
              <a:rPr dirty="0" sz="1100" spc="-5">
                <a:latin typeface="Lucida Sans Unicode"/>
                <a:cs typeface="Lucida Sans Unicode"/>
              </a:rPr>
              <a:t>ǁ</a:t>
            </a:r>
            <a:r>
              <a:rPr dirty="0" sz="1100" spc="-5" b="1" i="1">
                <a:latin typeface="Arial"/>
                <a:cs typeface="Arial"/>
              </a:rPr>
              <a:t>d </a:t>
            </a:r>
            <a:r>
              <a:rPr dirty="0" sz="1100" spc="-30">
                <a:latin typeface="Lucida Sans Unicode"/>
                <a:cs typeface="Lucida Sans Unicode"/>
              </a:rPr>
              <a:t>− </a:t>
            </a:r>
            <a:r>
              <a:rPr dirty="0" sz="1100" spc="65" b="1" i="1">
                <a:latin typeface="Arial"/>
                <a:cs typeface="Arial"/>
              </a:rPr>
              <a:t>HV</a:t>
            </a:r>
            <a:r>
              <a:rPr dirty="0" sz="1100" spc="-204" b="1" i="1">
                <a:latin typeface="Arial"/>
                <a:cs typeface="Arial"/>
              </a:rPr>
              <a:t> </a:t>
            </a:r>
            <a:r>
              <a:rPr dirty="0" sz="1100" spc="10" b="1">
                <a:latin typeface="Arial"/>
                <a:cs typeface="Arial"/>
              </a:rPr>
              <a:t>w</a:t>
            </a:r>
            <a:r>
              <a:rPr dirty="0" sz="1100" spc="10">
                <a:latin typeface="Lucida Sans Unicode"/>
                <a:cs typeface="Lucida Sans Unicode"/>
              </a:rPr>
              <a:t>ǁ</a:t>
            </a:r>
            <a:endParaRPr sz="1100">
              <a:latin typeface="Lucida Sans Unicode"/>
              <a:cs typeface="Lucida Sans Unicode"/>
            </a:endParaRPr>
          </a:p>
          <a:p>
            <a:pPr marL="501650">
              <a:lnSpc>
                <a:spcPts val="1035"/>
              </a:lnSpc>
              <a:tabLst>
                <a:tab pos="1074420" algn="l"/>
              </a:tabLst>
            </a:pPr>
            <a:r>
              <a:rPr dirty="0" sz="1100" spc="-70">
                <a:latin typeface="Arial"/>
                <a:cs typeface="Arial"/>
              </a:rPr>
              <a:t>2	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43618" y="1483663"/>
            <a:ext cx="220345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780"/>
              </a:lnSpc>
              <a:spcBef>
                <a:spcPts val="95"/>
              </a:spcBef>
            </a:pPr>
            <a:r>
              <a:rPr dirty="0" sz="800" spc="-25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780"/>
              </a:lnSpc>
            </a:pPr>
            <a:r>
              <a:rPr dirty="0" baseline="-17361" sz="1200" spc="82" b="1" i="1">
                <a:latin typeface="Arial"/>
                <a:cs typeface="Arial"/>
              </a:rPr>
              <a:t>R</a:t>
            </a:r>
            <a:r>
              <a:rPr dirty="0" sz="600" spc="220" i="1">
                <a:latin typeface="Arial"/>
                <a:cs typeface="Arial"/>
              </a:rPr>
              <a:t>−</a:t>
            </a:r>
            <a:r>
              <a:rPr dirty="0" sz="600" spc="-2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58272" y="1349043"/>
            <a:ext cx="202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">
                <a:latin typeface="Arial"/>
                <a:cs typeface="Arial"/>
              </a:rPr>
              <a:t>(2)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294" y="1877617"/>
            <a:ext cx="3841115" cy="6750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After </a:t>
            </a:r>
            <a:r>
              <a:rPr dirty="0" sz="1100" spc="-25">
                <a:latin typeface="Arial"/>
                <a:cs typeface="Arial"/>
              </a:rPr>
              <a:t>finding </a:t>
            </a:r>
            <a:r>
              <a:rPr dirty="0" sz="1100" b="1">
                <a:latin typeface="Arial"/>
                <a:cs typeface="Arial"/>
              </a:rPr>
              <a:t>w</a:t>
            </a:r>
            <a:r>
              <a:rPr dirty="0" baseline="27777" sz="1200" i="1">
                <a:latin typeface="Arial"/>
                <a:cs typeface="Arial"/>
              </a:rPr>
              <a:t>DA </a:t>
            </a:r>
            <a:r>
              <a:rPr dirty="0" sz="1100" spc="-65">
                <a:latin typeface="Arial"/>
                <a:cs typeface="Arial"/>
              </a:rPr>
              <a:t>by </a:t>
            </a:r>
            <a:r>
              <a:rPr dirty="0" sz="1100" spc="-30">
                <a:latin typeface="Arial"/>
                <a:cs typeface="Arial"/>
              </a:rPr>
              <a:t>minimisation </a:t>
            </a:r>
            <a:r>
              <a:rPr dirty="0" sz="1100" spc="-110">
                <a:latin typeface="Arial"/>
                <a:cs typeface="Arial"/>
              </a:rPr>
              <a:t>we </a:t>
            </a:r>
            <a:r>
              <a:rPr dirty="0" sz="1100" spc="-70">
                <a:latin typeface="Arial"/>
                <a:cs typeface="Arial"/>
              </a:rPr>
              <a:t>can </a:t>
            </a:r>
            <a:r>
              <a:rPr dirty="0" sz="1100" spc="-25">
                <a:latin typeface="Arial"/>
                <a:cs typeface="Arial"/>
              </a:rPr>
              <a:t>return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>
                <a:latin typeface="Arial"/>
                <a:cs typeface="Arial"/>
              </a:rPr>
              <a:t>full </a:t>
            </a:r>
            <a:r>
              <a:rPr dirty="0" sz="1100" spc="-95">
                <a:latin typeface="Arial"/>
                <a:cs typeface="Arial"/>
              </a:rPr>
              <a:t>space  </a:t>
            </a:r>
            <a:r>
              <a:rPr dirty="0" sz="1100">
                <a:latin typeface="Arial"/>
                <a:cs typeface="Arial"/>
              </a:rPr>
              <a:t>with: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Times New Roman"/>
              <a:cs typeface="Times New Roman"/>
            </a:endParaRPr>
          </a:p>
          <a:p>
            <a:pPr algn="ctr" marL="72390">
              <a:lnSpc>
                <a:spcPct val="100000"/>
              </a:lnSpc>
            </a:pPr>
            <a:r>
              <a:rPr dirty="0" sz="1100" spc="65" b="1" i="1">
                <a:latin typeface="Arial"/>
                <a:cs typeface="Arial"/>
              </a:rPr>
              <a:t>V </a:t>
            </a:r>
            <a:r>
              <a:rPr dirty="0" sz="1100" spc="-45" b="1">
                <a:latin typeface="Arial"/>
                <a:cs typeface="Arial"/>
              </a:rPr>
              <a:t>w </a:t>
            </a:r>
            <a:r>
              <a:rPr dirty="0" sz="1100" spc="204">
                <a:latin typeface="Arial"/>
                <a:cs typeface="Arial"/>
              </a:rPr>
              <a:t>=</a:t>
            </a:r>
            <a:r>
              <a:rPr dirty="0" sz="1100" spc="-155">
                <a:latin typeface="Arial"/>
                <a:cs typeface="Arial"/>
              </a:rPr>
              <a:t> </a:t>
            </a:r>
            <a:r>
              <a:rPr dirty="0" sz="1100" spc="-80" i="1">
                <a:latin typeface="Arial"/>
                <a:cs typeface="Arial"/>
              </a:rPr>
              <a:t>δ</a:t>
            </a:r>
            <a:r>
              <a:rPr dirty="0" sz="1100" spc="-80" b="1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46844"/>
            <a:ext cx="196342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80">
                <a:solidFill>
                  <a:srgbClr val="0085CA"/>
                </a:solidFill>
                <a:latin typeface="Tahoma"/>
                <a:cs typeface="Tahoma"/>
              </a:rPr>
              <a:t>Presentation</a:t>
            </a:r>
            <a:r>
              <a:rPr dirty="0" sz="1700" spc="-20">
                <a:solidFill>
                  <a:srgbClr val="0085CA"/>
                </a:solidFill>
                <a:latin typeface="Tahoma"/>
                <a:cs typeface="Tahoma"/>
              </a:rPr>
              <a:t> </a:t>
            </a:r>
            <a:r>
              <a:rPr dirty="0" sz="1700" spc="-70">
                <a:solidFill>
                  <a:srgbClr val="0085CA"/>
                </a:solidFill>
                <a:latin typeface="Tahoma"/>
                <a:cs typeface="Tahoma"/>
              </a:rPr>
              <a:t>Structure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0743" y="878179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1205" y="877518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solidFill>
                  <a:srgbClr val="F9FBFC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6636" y="850085"/>
            <a:ext cx="23304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CCD8E3"/>
                </a:solidFill>
                <a:latin typeface="Arial"/>
                <a:cs typeface="Arial"/>
                <a:hlinkClick r:id="rId3" action="ppaction://hlinksldjump"/>
              </a:rPr>
              <a:t>Background: </a:t>
            </a:r>
            <a:r>
              <a:rPr dirty="0" sz="1100" spc="-60">
                <a:solidFill>
                  <a:srgbClr val="CCD8E3"/>
                </a:solidFill>
                <a:latin typeface="Arial"/>
                <a:cs typeface="Arial"/>
                <a:hlinkClick r:id="rId3" action="ppaction://hlinksldjump"/>
              </a:rPr>
              <a:t>previous </a:t>
            </a:r>
            <a:r>
              <a:rPr dirty="0" sz="1100" spc="-50">
                <a:solidFill>
                  <a:srgbClr val="CCD8E3"/>
                </a:solidFill>
                <a:latin typeface="Arial"/>
                <a:cs typeface="Arial"/>
                <a:hlinkClick r:id="rId3" action="ppaction://hlinksldjump"/>
              </a:rPr>
              <a:t>work </a:t>
            </a:r>
            <a:r>
              <a:rPr dirty="0" sz="1100" spc="-65">
                <a:solidFill>
                  <a:srgbClr val="CCD8E3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1100" spc="-35">
                <a:solidFill>
                  <a:srgbClr val="CCD8E3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1100" spc="-30">
                <a:solidFill>
                  <a:srgbClr val="CCD8E3"/>
                </a:solidFill>
                <a:latin typeface="Arial"/>
                <a:cs typeface="Arial"/>
                <a:hlinkClick r:id="rId3" action="ppaction://hlinksldjump"/>
              </a:rPr>
              <a:t>context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0743" y="1206373"/>
            <a:ext cx="160096" cy="160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51205" y="1205711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solidFill>
                  <a:srgbClr val="E5EBF1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636" y="1178279"/>
            <a:ext cx="12687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solidFill>
                  <a:srgbClr val="003E73"/>
                </a:solidFill>
                <a:latin typeface="Arial"/>
                <a:cs typeface="Arial"/>
                <a:hlinkClick r:id="rId5" action="ppaction://hlinksldjump"/>
              </a:rPr>
              <a:t>Proposed</a:t>
            </a:r>
            <a:r>
              <a:rPr dirty="0" sz="1100" spc="20">
                <a:solidFill>
                  <a:srgbClr val="003E73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1100" spc="-25">
                <a:solidFill>
                  <a:srgbClr val="003E73"/>
                </a:solidFill>
                <a:latin typeface="Arial"/>
                <a:cs typeface="Arial"/>
                <a:hlinkClick r:id="rId5" action="ppaction://hlinksldjump"/>
              </a:rPr>
              <a:t>formulation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0743" y="1534566"/>
            <a:ext cx="160096" cy="1600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51205" y="1533917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solidFill>
                  <a:srgbClr val="F9FBFC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6636" y="1506472"/>
            <a:ext cx="14198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0">
                <a:solidFill>
                  <a:srgbClr val="CCD8E3"/>
                </a:solidFill>
                <a:latin typeface="Arial"/>
                <a:cs typeface="Arial"/>
                <a:hlinkClick r:id="rId7" action="ppaction://hlinksldjump"/>
              </a:rPr>
              <a:t>CAE </a:t>
            </a:r>
            <a:r>
              <a:rPr dirty="0" sz="1100" spc="-35">
                <a:solidFill>
                  <a:srgbClr val="CCD8E3"/>
                </a:solidFill>
                <a:latin typeface="Arial"/>
                <a:cs typeface="Arial"/>
                <a:hlinkClick r:id="rId7" action="ppaction://hlinksldjump"/>
              </a:rPr>
              <a:t>architecture</a:t>
            </a:r>
            <a:r>
              <a:rPr dirty="0" sz="1100" spc="-100">
                <a:solidFill>
                  <a:srgbClr val="CCD8E3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1100" spc="-85">
                <a:solidFill>
                  <a:srgbClr val="CCD8E3"/>
                </a:solidFill>
                <a:latin typeface="Arial"/>
                <a:cs typeface="Arial"/>
                <a:hlinkClick r:id="rId7" action="ppaction://hlinksldjump"/>
              </a:rPr>
              <a:t>search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0743" y="1862772"/>
            <a:ext cx="160096" cy="160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51205" y="1862110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solidFill>
                  <a:srgbClr val="F9FBFC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6636" y="1834678"/>
            <a:ext cx="14363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CCD8E3"/>
                </a:solidFill>
                <a:latin typeface="Arial"/>
                <a:cs typeface="Arial"/>
                <a:hlinkClick r:id="rId9" action="ppaction://hlinksldjump"/>
              </a:rPr>
              <a:t>Experimental</a:t>
            </a:r>
            <a:r>
              <a:rPr dirty="0" sz="1100" spc="25">
                <a:solidFill>
                  <a:srgbClr val="CCD8E3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1100" spc="-40">
                <a:solidFill>
                  <a:srgbClr val="CCD8E3"/>
                </a:solidFill>
                <a:latin typeface="Arial"/>
                <a:cs typeface="Arial"/>
                <a:hlinkClick r:id="rId9" action="ppaction://hlinksldjump"/>
              </a:rPr>
              <a:t>Evaluation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0743" y="2190965"/>
            <a:ext cx="160096" cy="160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51205" y="2190304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solidFill>
                  <a:srgbClr val="F9FBFC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6636" y="2162872"/>
            <a:ext cx="7569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CCD8E3"/>
                </a:solidFill>
                <a:latin typeface="Arial"/>
                <a:cs typeface="Arial"/>
                <a:hlinkClick r:id="rId10" action="ppaction://hlinksldjump"/>
              </a:rPr>
              <a:t>Future</a:t>
            </a:r>
            <a:r>
              <a:rPr dirty="0" sz="1100">
                <a:solidFill>
                  <a:srgbClr val="CCD8E3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1100" spc="-40">
                <a:solidFill>
                  <a:srgbClr val="CCD8E3"/>
                </a:solidFill>
                <a:latin typeface="Arial"/>
                <a:cs typeface="Arial"/>
                <a:hlinkClick r:id="rId10" action="ppaction://hlinksldjump"/>
              </a:rPr>
              <a:t>Work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0743" y="2519159"/>
            <a:ext cx="160096" cy="1600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51205" y="2491065"/>
            <a:ext cx="7340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6944" sz="1200" spc="-37">
                <a:solidFill>
                  <a:srgbClr val="F9FBFC"/>
                </a:solidFill>
                <a:latin typeface="Arial"/>
                <a:cs typeface="Arial"/>
              </a:rPr>
              <a:t>6</a:t>
            </a:r>
            <a:r>
              <a:rPr dirty="0" baseline="6944" sz="1200" spc="-7">
                <a:solidFill>
                  <a:srgbClr val="F9FBFC"/>
                </a:solidFill>
                <a:latin typeface="Arial"/>
                <a:cs typeface="Arial"/>
              </a:rPr>
              <a:t> </a:t>
            </a:r>
            <a:r>
              <a:rPr dirty="0" sz="1100" spc="-65">
                <a:solidFill>
                  <a:srgbClr val="CCD8E3"/>
                </a:solidFill>
                <a:latin typeface="Arial"/>
                <a:cs typeface="Arial"/>
                <a:hlinkClick r:id="rId12" action="ppaction://hlinksldjump"/>
              </a:rPr>
              <a:t>Summary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46844"/>
            <a:ext cx="111506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60">
                <a:solidFill>
                  <a:srgbClr val="0085CA"/>
                </a:solidFill>
                <a:latin typeface="Tahoma"/>
                <a:cs typeface="Tahoma"/>
              </a:rPr>
              <a:t>Latent </a:t>
            </a:r>
            <a:r>
              <a:rPr dirty="0" sz="1700" spc="-125">
                <a:solidFill>
                  <a:srgbClr val="0085CA"/>
                </a:solidFill>
                <a:latin typeface="Tahoma"/>
                <a:cs typeface="Tahoma"/>
              </a:rPr>
              <a:t>space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2365" y="991274"/>
            <a:ext cx="1845963" cy="999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23888" y="2052718"/>
            <a:ext cx="1584325" cy="6330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003E73"/>
                </a:solidFill>
                <a:latin typeface="Arial"/>
                <a:cs typeface="Arial"/>
              </a:rPr>
              <a:t>Figure </a:t>
            </a:r>
            <a:r>
              <a:rPr dirty="0" sz="1000" spc="-30">
                <a:solidFill>
                  <a:srgbClr val="003E73"/>
                </a:solidFill>
                <a:latin typeface="Arial"/>
                <a:cs typeface="Arial"/>
              </a:rPr>
              <a:t>3: </a:t>
            </a:r>
            <a:r>
              <a:rPr dirty="0" sz="1000" spc="-40">
                <a:latin typeface="Arial"/>
                <a:cs typeface="Arial"/>
              </a:rPr>
              <a:t>AE framework. </a:t>
            </a:r>
            <a:r>
              <a:rPr dirty="0" sz="1000" spc="-25">
                <a:latin typeface="Arial"/>
                <a:cs typeface="Arial"/>
              </a:rPr>
              <a:t>An  </a:t>
            </a:r>
            <a:r>
              <a:rPr dirty="0" sz="1000" spc="-60">
                <a:latin typeface="Arial"/>
                <a:cs typeface="Arial"/>
              </a:rPr>
              <a:t>encoder </a:t>
            </a:r>
            <a:r>
              <a:rPr dirty="0" sz="1000" spc="-85">
                <a:latin typeface="Arial"/>
                <a:cs typeface="Arial"/>
              </a:rPr>
              <a:t>compresses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10">
                <a:latin typeface="Arial"/>
                <a:cs typeface="Arial"/>
              </a:rPr>
              <a:t>input  </a:t>
            </a:r>
            <a:r>
              <a:rPr dirty="0" sz="1000" spc="-15">
                <a:latin typeface="Arial"/>
                <a:cs typeface="Arial"/>
              </a:rPr>
              <a:t>(blue) </a:t>
            </a:r>
            <a:r>
              <a:rPr dirty="0" sz="1000" spc="10">
                <a:latin typeface="Arial"/>
                <a:cs typeface="Arial"/>
              </a:rPr>
              <a:t>to </a:t>
            </a:r>
            <a:r>
              <a:rPr dirty="0" sz="1000" spc="-80">
                <a:latin typeface="Arial"/>
                <a:cs typeface="Arial"/>
              </a:rPr>
              <a:t>a </a:t>
            </a:r>
            <a:r>
              <a:rPr dirty="0" sz="1000" spc="-50">
                <a:latin typeface="Arial"/>
                <a:cs typeface="Arial"/>
              </a:rPr>
              <a:t>smaller </a:t>
            </a:r>
            <a:r>
              <a:rPr dirty="0" sz="1000" spc="-10">
                <a:latin typeface="Arial"/>
                <a:cs typeface="Arial"/>
              </a:rPr>
              <a:t>latent  </a:t>
            </a:r>
            <a:r>
              <a:rPr dirty="0" sz="1000" spc="-35">
                <a:latin typeface="Arial"/>
                <a:cs typeface="Arial"/>
              </a:rPr>
              <a:t>representation(red).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8549" y="118385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18549" y="191011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18549" y="2292223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640393" y="1100402"/>
            <a:ext cx="1535430" cy="14725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24130">
              <a:lnSpc>
                <a:spcPct val="102600"/>
              </a:lnSpc>
              <a:spcBef>
                <a:spcPts val="55"/>
              </a:spcBef>
            </a:pPr>
            <a:r>
              <a:rPr dirty="0" sz="1100" spc="-90">
                <a:latin typeface="Arial"/>
                <a:cs typeface="Arial"/>
              </a:rPr>
              <a:t>We </a:t>
            </a:r>
            <a:r>
              <a:rPr dirty="0" sz="1100" spc="-10">
                <a:latin typeface="Arial"/>
                <a:cs typeface="Arial"/>
              </a:rPr>
              <a:t>train </a:t>
            </a:r>
            <a:r>
              <a:rPr dirty="0" sz="1100" spc="-70">
                <a:latin typeface="Arial"/>
                <a:cs typeface="Arial"/>
              </a:rPr>
              <a:t>an </a:t>
            </a:r>
            <a:r>
              <a:rPr dirty="0" sz="1100" spc="-65">
                <a:latin typeface="Arial"/>
                <a:cs typeface="Arial"/>
              </a:rPr>
              <a:t>encoder </a:t>
            </a:r>
            <a:r>
              <a:rPr dirty="0" sz="1100" spc="-110" i="1">
                <a:latin typeface="Trebuchet MS"/>
                <a:cs typeface="Trebuchet MS"/>
              </a:rPr>
              <a:t>f </a:t>
            </a:r>
            <a:r>
              <a:rPr dirty="0" sz="1100" spc="-5">
                <a:latin typeface="Arial"/>
                <a:cs typeface="Arial"/>
              </a:rPr>
              <a:t>(</a:t>
            </a:r>
            <a:r>
              <a:rPr dirty="0" sz="1100" spc="-5" b="1" i="1">
                <a:latin typeface="Arial"/>
                <a:cs typeface="Arial"/>
              </a:rPr>
              <a:t>x </a:t>
            </a:r>
            <a:r>
              <a:rPr dirty="0" sz="1100" spc="55">
                <a:latin typeface="Arial"/>
                <a:cs typeface="Arial"/>
              </a:rPr>
              <a:t>) 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55">
                <a:latin typeface="Arial"/>
                <a:cs typeface="Arial"/>
              </a:rPr>
              <a:t>create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10" b="1">
                <a:latin typeface="Arial"/>
                <a:cs typeface="Arial"/>
              </a:rPr>
              <a:t>latent </a:t>
            </a:r>
            <a:r>
              <a:rPr dirty="0" sz="1100" spc="-80" b="1">
                <a:latin typeface="Arial"/>
                <a:cs typeface="Arial"/>
              </a:rPr>
              <a:t>space  </a:t>
            </a:r>
            <a:r>
              <a:rPr dirty="0" sz="1100" spc="-50">
                <a:latin typeface="Arial"/>
                <a:cs typeface="Arial"/>
              </a:rPr>
              <a:t>representation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30">
                <a:latin typeface="Arial"/>
                <a:cs typeface="Arial"/>
              </a:rPr>
              <a:t>the  inputs.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25">
                <a:latin typeface="Arial"/>
                <a:cs typeface="Arial"/>
              </a:rPr>
              <a:t>This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55">
                <a:latin typeface="Arial"/>
                <a:cs typeface="Arial"/>
              </a:rPr>
              <a:t>restored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>
                <a:latin typeface="Arial"/>
                <a:cs typeface="Arial"/>
              </a:rPr>
              <a:t>full  </a:t>
            </a:r>
            <a:r>
              <a:rPr dirty="0" sz="1100" spc="-95">
                <a:latin typeface="Arial"/>
                <a:cs typeface="Arial"/>
              </a:rPr>
              <a:t>space </a:t>
            </a:r>
            <a:r>
              <a:rPr dirty="0" sz="1100">
                <a:latin typeface="Arial"/>
                <a:cs typeface="Arial"/>
              </a:rPr>
              <a:t>with </a:t>
            </a:r>
            <a:r>
              <a:rPr dirty="0" sz="1100" spc="-65">
                <a:latin typeface="Arial"/>
                <a:cs typeface="Arial"/>
              </a:rPr>
              <a:t>decoder </a:t>
            </a:r>
            <a:r>
              <a:rPr dirty="0" sz="1100" spc="-10" i="1">
                <a:latin typeface="Trebuchet MS"/>
                <a:cs typeface="Trebuchet MS"/>
              </a:rPr>
              <a:t>g</a:t>
            </a:r>
            <a:r>
              <a:rPr dirty="0" sz="1100" spc="-135" i="1">
                <a:latin typeface="Trebuchet MS"/>
                <a:cs typeface="Trebuchet MS"/>
              </a:rPr>
              <a:t> </a:t>
            </a:r>
            <a:r>
              <a:rPr dirty="0" sz="1100" spc="-75">
                <a:latin typeface="Arial"/>
                <a:cs typeface="Arial"/>
              </a:rPr>
              <a:t>(</a:t>
            </a:r>
            <a:r>
              <a:rPr dirty="0" sz="1100" spc="-75">
                <a:latin typeface="Lucida Sans Unicode"/>
                <a:cs typeface="Lucida Sans Unicode"/>
              </a:rPr>
              <a:t>·</a:t>
            </a:r>
            <a:r>
              <a:rPr dirty="0" sz="1100" spc="-75">
                <a:latin typeface="Arial"/>
                <a:cs typeface="Arial"/>
              </a:rPr>
              <a:t>).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25">
                <a:latin typeface="Arial"/>
                <a:cs typeface="Arial"/>
              </a:rPr>
              <a:t>This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75">
                <a:latin typeface="Arial"/>
                <a:cs typeface="Arial"/>
              </a:rPr>
              <a:t>lossy </a:t>
            </a:r>
            <a:r>
              <a:rPr dirty="0" sz="1100" spc="-85">
                <a:latin typeface="Arial"/>
                <a:cs typeface="Arial"/>
              </a:rPr>
              <a:t>process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100">
                <a:latin typeface="Arial"/>
                <a:cs typeface="Arial"/>
              </a:rPr>
              <a:t>so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 i="1">
                <a:latin typeface="Trebuchet MS"/>
                <a:cs typeface="Trebuchet MS"/>
              </a:rPr>
              <a:t>g</a:t>
            </a:r>
            <a:r>
              <a:rPr dirty="0" sz="1100" spc="-220" i="1">
                <a:latin typeface="Trebuchet MS"/>
                <a:cs typeface="Trebuchet MS"/>
              </a:rPr>
              <a:t> </a:t>
            </a:r>
            <a:r>
              <a:rPr dirty="0" sz="1100" spc="-30">
                <a:latin typeface="Arial"/>
                <a:cs typeface="Arial"/>
              </a:rPr>
              <a:t>(</a:t>
            </a:r>
            <a:r>
              <a:rPr dirty="0" sz="1100" spc="-30" i="1">
                <a:latin typeface="Trebuchet MS"/>
                <a:cs typeface="Trebuchet MS"/>
              </a:rPr>
              <a:t>f</a:t>
            </a:r>
            <a:r>
              <a:rPr dirty="0" sz="1100" spc="-95" i="1">
                <a:latin typeface="Trebuchet MS"/>
                <a:cs typeface="Trebuchet MS"/>
              </a:rPr>
              <a:t> </a:t>
            </a:r>
            <a:r>
              <a:rPr dirty="0" sz="1100" spc="-5">
                <a:latin typeface="Arial"/>
                <a:cs typeface="Arial"/>
              </a:rPr>
              <a:t>(</a:t>
            </a:r>
            <a:r>
              <a:rPr dirty="0" sz="1100" spc="-5" b="1" i="1">
                <a:latin typeface="Arial"/>
                <a:cs typeface="Arial"/>
              </a:rPr>
              <a:t>x</a:t>
            </a:r>
            <a:r>
              <a:rPr dirty="0" sz="1100" spc="-210" b="1" i="1">
                <a:latin typeface="Arial"/>
                <a:cs typeface="Arial"/>
              </a:rPr>
              <a:t> </a:t>
            </a:r>
            <a:r>
              <a:rPr dirty="0" sz="1100" spc="55">
                <a:latin typeface="Arial"/>
                <a:cs typeface="Arial"/>
              </a:rPr>
              <a:t>))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100">
                <a:latin typeface="Lucida Sans Unicode"/>
                <a:cs typeface="Lucida Sans Unicode"/>
              </a:rPr>
              <a:t>ƒ</a:t>
            </a:r>
            <a:r>
              <a:rPr dirty="0" sz="1100" spc="100">
                <a:latin typeface="Arial"/>
                <a:cs typeface="Arial"/>
              </a:rPr>
              <a:t>=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70" b="1" i="1">
                <a:latin typeface="Arial"/>
                <a:cs typeface="Arial"/>
              </a:rPr>
              <a:t>x</a:t>
            </a:r>
            <a:r>
              <a:rPr dirty="0" sz="1100" spc="-204" b="1" i="1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46844"/>
            <a:ext cx="135255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60">
                <a:solidFill>
                  <a:srgbClr val="0085CA"/>
                </a:solidFill>
                <a:latin typeface="Tahoma"/>
                <a:cs typeface="Tahoma"/>
              </a:rPr>
              <a:t>Latent </a:t>
            </a:r>
            <a:r>
              <a:rPr dirty="0" sz="1700" spc="-125">
                <a:solidFill>
                  <a:srgbClr val="0085CA"/>
                </a:solidFill>
                <a:latin typeface="Tahoma"/>
                <a:cs typeface="Tahoma"/>
              </a:rPr>
              <a:t>space</a:t>
            </a:r>
            <a:r>
              <a:rPr dirty="0" sz="1700" spc="10">
                <a:solidFill>
                  <a:srgbClr val="0085CA"/>
                </a:solidFill>
                <a:latin typeface="Tahoma"/>
                <a:cs typeface="Tahoma"/>
              </a:rPr>
              <a:t> </a:t>
            </a:r>
            <a:r>
              <a:rPr dirty="0" sz="1700" spc="25" b="1" i="1">
                <a:solidFill>
                  <a:srgbClr val="0085CA"/>
                </a:solidFill>
                <a:latin typeface="Verdana"/>
                <a:cs typeface="Verdana"/>
              </a:rPr>
              <a:t>V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8548" y="1026857"/>
            <a:ext cx="4013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4010" algn="l"/>
              </a:tabLst>
            </a:pPr>
            <a:r>
              <a:rPr dirty="0" sz="800" spc="-25">
                <a:latin typeface="Arial"/>
                <a:cs typeface="Arial"/>
              </a:rPr>
              <a:t>0</a:t>
            </a:r>
            <a:r>
              <a:rPr dirty="0" sz="800" spc="-25">
                <a:latin typeface="Arial"/>
                <a:cs typeface="Arial"/>
              </a:rPr>
              <a:t>	</a:t>
            </a:r>
            <a:r>
              <a:rPr dirty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1578" y="935391"/>
            <a:ext cx="9480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4010" algn="l"/>
                <a:tab pos="879475" algn="l"/>
              </a:tabLst>
            </a:pPr>
            <a:r>
              <a:rPr dirty="0" sz="800" spc="-10" i="1">
                <a:latin typeface="Arial"/>
                <a:cs typeface="Arial"/>
              </a:rPr>
              <a:t>b</a:t>
            </a:r>
            <a:r>
              <a:rPr dirty="0" sz="800" spc="-10" i="1">
                <a:latin typeface="Arial"/>
                <a:cs typeface="Arial"/>
              </a:rPr>
              <a:t>	</a:t>
            </a:r>
            <a:r>
              <a:rPr dirty="0" sz="800" spc="-10" i="1">
                <a:latin typeface="Arial"/>
                <a:cs typeface="Arial"/>
              </a:rPr>
              <a:t>b</a:t>
            </a:r>
            <a:r>
              <a:rPr dirty="0" sz="800" spc="-10" i="1">
                <a:latin typeface="Arial"/>
                <a:cs typeface="Arial"/>
              </a:rPr>
              <a:t>	</a:t>
            </a:r>
            <a:r>
              <a:rPr dirty="0" sz="800" spc="-10" i="1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5628" y="1027860"/>
            <a:ext cx="857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65" i="1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4733" y="843050"/>
            <a:ext cx="12223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51255" algn="l"/>
              </a:tabLst>
            </a:pPr>
            <a:r>
              <a:rPr dirty="0" sz="1100" spc="-229">
                <a:latin typeface="Arial"/>
                <a:cs typeface="Arial"/>
              </a:rPr>
              <a:t>Σ</a:t>
            </a:r>
            <a:r>
              <a:rPr dirty="0" sz="1100" spc="-229">
                <a:latin typeface="Arial"/>
                <a:cs typeface="Arial"/>
              </a:rPr>
              <a:t>	</a:t>
            </a:r>
            <a:r>
              <a:rPr dirty="0" sz="1100" spc="-229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5869" y="955280"/>
            <a:ext cx="18008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556385" algn="l"/>
              </a:tabLst>
            </a:pPr>
            <a:r>
              <a:rPr dirty="0" sz="1100" spc="65" b="1" i="1">
                <a:latin typeface="Arial"/>
                <a:cs typeface="Arial"/>
              </a:rPr>
              <a:t>V </a:t>
            </a:r>
            <a:r>
              <a:rPr dirty="0" sz="1100" spc="204">
                <a:latin typeface="Arial"/>
                <a:cs typeface="Arial"/>
              </a:rPr>
              <a:t>=  </a:t>
            </a:r>
            <a:r>
              <a:rPr dirty="0" sz="1100" spc="-80" i="1">
                <a:latin typeface="Arial"/>
                <a:cs typeface="Arial"/>
              </a:rPr>
              <a:t>δ</a:t>
            </a:r>
            <a:r>
              <a:rPr dirty="0" sz="1100" spc="-80" b="1" i="1">
                <a:latin typeface="Arial"/>
                <a:cs typeface="Arial"/>
              </a:rPr>
              <a:t>x </a:t>
            </a:r>
            <a:r>
              <a:rPr dirty="0" sz="1100" spc="145" b="1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,  </a:t>
            </a:r>
            <a:r>
              <a:rPr dirty="0" sz="1100" spc="-80" i="1">
                <a:latin typeface="Arial"/>
                <a:cs typeface="Arial"/>
              </a:rPr>
              <a:t>δ</a:t>
            </a:r>
            <a:r>
              <a:rPr dirty="0" sz="1100" spc="-80" b="1" i="1">
                <a:latin typeface="Arial"/>
                <a:cs typeface="Arial"/>
              </a:rPr>
              <a:t>x   </a:t>
            </a:r>
            <a:r>
              <a:rPr dirty="0" sz="1100" spc="-5" i="1">
                <a:latin typeface="Arial"/>
                <a:cs typeface="Arial"/>
              </a:rPr>
              <a:t>,</a:t>
            </a:r>
            <a:r>
              <a:rPr dirty="0" sz="1100" spc="-85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...,</a:t>
            </a:r>
            <a:r>
              <a:rPr dirty="0" sz="1100" spc="245" i="1">
                <a:latin typeface="Arial"/>
                <a:cs typeface="Arial"/>
              </a:rPr>
              <a:t> </a:t>
            </a:r>
            <a:r>
              <a:rPr dirty="0" sz="1100" spc="-80" i="1">
                <a:latin typeface="Arial"/>
                <a:cs typeface="Arial"/>
              </a:rPr>
              <a:t>δ</a:t>
            </a:r>
            <a:r>
              <a:rPr dirty="0" sz="1100" spc="-80" b="1" i="1">
                <a:latin typeface="Arial"/>
                <a:cs typeface="Arial"/>
              </a:rPr>
              <a:t>x	</a:t>
            </a:r>
            <a:r>
              <a:rPr dirty="0" sz="1100" spc="-150">
                <a:latin typeface="Lucida Sans Unicode"/>
                <a:cs typeface="Lucida Sans Unicode"/>
              </a:rPr>
              <a:t>∈</a:t>
            </a:r>
            <a:r>
              <a:rPr dirty="0" sz="1100" spc="-114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0821" y="935391"/>
            <a:ext cx="2260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i="1">
                <a:latin typeface="Arial"/>
                <a:cs typeface="Arial"/>
              </a:rPr>
              <a:t>n</a:t>
            </a:r>
            <a:r>
              <a:rPr dirty="0" sz="800" i="1">
                <a:latin typeface="Verdana"/>
                <a:cs typeface="Verdana"/>
              </a:rPr>
              <a:t>×</a:t>
            </a:r>
            <a:r>
              <a:rPr dirty="0" sz="800" spc="-65" i="1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1260905"/>
            <a:ext cx="2156460" cy="4857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90">
                <a:latin typeface="Arial"/>
                <a:cs typeface="Arial"/>
              </a:rPr>
              <a:t>We </a:t>
            </a:r>
            <a:r>
              <a:rPr dirty="0" sz="1100" spc="-55">
                <a:latin typeface="Arial"/>
                <a:cs typeface="Arial"/>
              </a:rPr>
              <a:t>define </a:t>
            </a:r>
            <a:r>
              <a:rPr dirty="0" sz="1100" spc="-15">
                <a:latin typeface="Arial"/>
                <a:cs typeface="Arial"/>
              </a:rPr>
              <a:t>latent </a:t>
            </a:r>
            <a:r>
              <a:rPr dirty="0" sz="1100" spc="-95">
                <a:latin typeface="Arial"/>
                <a:cs typeface="Arial"/>
              </a:rPr>
              <a:t>space </a:t>
            </a:r>
            <a:r>
              <a:rPr dirty="0" sz="1100" spc="40" b="1" i="1">
                <a:latin typeface="Arial"/>
                <a:cs typeface="Arial"/>
              </a:rPr>
              <a:t>V</a:t>
            </a:r>
            <a:r>
              <a:rPr dirty="0" baseline="-13888" sz="1200" spc="60" i="1">
                <a:latin typeface="Arial"/>
                <a:cs typeface="Arial"/>
              </a:rPr>
              <a:t>l </a:t>
            </a:r>
            <a:r>
              <a:rPr dirty="0" sz="1100" spc="-75">
                <a:latin typeface="Arial"/>
                <a:cs typeface="Arial"/>
              </a:rPr>
              <a:t>such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that:</a:t>
            </a:r>
            <a:endParaRPr sz="1100">
              <a:latin typeface="Arial"/>
              <a:cs typeface="Arial"/>
            </a:endParaRPr>
          </a:p>
          <a:p>
            <a:pPr marL="666115">
              <a:lnSpc>
                <a:spcPct val="100000"/>
              </a:lnSpc>
              <a:spcBef>
                <a:spcPts val="990"/>
              </a:spcBef>
            </a:pPr>
            <a:r>
              <a:rPr dirty="0" sz="1100" spc="40" b="1" i="1">
                <a:latin typeface="Arial"/>
                <a:cs typeface="Arial"/>
              </a:rPr>
              <a:t>V</a:t>
            </a:r>
            <a:r>
              <a:rPr dirty="0" baseline="-13888" sz="1200" spc="60" i="1">
                <a:latin typeface="Arial"/>
                <a:cs typeface="Arial"/>
              </a:rPr>
              <a:t>l </a:t>
            </a:r>
            <a:r>
              <a:rPr dirty="0" sz="1100" spc="204">
                <a:latin typeface="Arial"/>
                <a:cs typeface="Arial"/>
              </a:rPr>
              <a:t>= </a:t>
            </a:r>
            <a:r>
              <a:rPr dirty="0" sz="1100" spc="-110" i="1">
                <a:latin typeface="Trebuchet MS"/>
                <a:cs typeface="Trebuchet MS"/>
              </a:rPr>
              <a:t>f </a:t>
            </a:r>
            <a:r>
              <a:rPr dirty="0" sz="1100" spc="60">
                <a:latin typeface="Arial"/>
                <a:cs typeface="Arial"/>
              </a:rPr>
              <a:t>(</a:t>
            </a:r>
            <a:r>
              <a:rPr dirty="0" sz="1100" spc="60" b="1" i="1">
                <a:latin typeface="Arial"/>
                <a:cs typeface="Arial"/>
              </a:rPr>
              <a:t>V</a:t>
            </a:r>
            <a:r>
              <a:rPr dirty="0" sz="1100" spc="-175" b="1" i="1">
                <a:latin typeface="Arial"/>
                <a:cs typeface="Arial"/>
              </a:rPr>
              <a:t> </a:t>
            </a:r>
            <a:r>
              <a:rPr dirty="0" sz="1100" spc="55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2791" y="1855811"/>
            <a:ext cx="6254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8800" algn="l"/>
              </a:tabLst>
            </a:pPr>
            <a:r>
              <a:rPr dirty="0" baseline="6944" sz="1200" spc="30" i="1">
                <a:latin typeface="Arial"/>
                <a:cs typeface="Arial"/>
              </a:rPr>
              <a:t>l</a:t>
            </a:r>
            <a:r>
              <a:rPr dirty="0" baseline="6944" sz="1200" spc="30" i="1">
                <a:latin typeface="Arial"/>
                <a:cs typeface="Arial"/>
              </a:rPr>
              <a:t>	</a:t>
            </a:r>
            <a:r>
              <a:rPr dirty="0" sz="800" spc="-25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51189" y="1855811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62125" y="1764358"/>
            <a:ext cx="13087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4350" algn="l"/>
                <a:tab pos="1239520" algn="l"/>
              </a:tabLst>
            </a:pPr>
            <a:r>
              <a:rPr dirty="0" sz="800" spc="-10" i="1">
                <a:latin typeface="Arial"/>
                <a:cs typeface="Arial"/>
              </a:rPr>
              <a:t>b</a:t>
            </a:r>
            <a:r>
              <a:rPr dirty="0" sz="800" spc="-10" i="1">
                <a:latin typeface="Arial"/>
                <a:cs typeface="Arial"/>
              </a:rPr>
              <a:t>	</a:t>
            </a:r>
            <a:r>
              <a:rPr dirty="0" sz="800" spc="-10" i="1">
                <a:latin typeface="Arial"/>
                <a:cs typeface="Arial"/>
              </a:rPr>
              <a:t>b</a:t>
            </a:r>
            <a:r>
              <a:rPr dirty="0" sz="800" spc="-10" i="1">
                <a:latin typeface="Arial"/>
                <a:cs typeface="Arial"/>
              </a:rPr>
              <a:t>	</a:t>
            </a:r>
            <a:r>
              <a:rPr dirty="0" sz="800" spc="-10" i="1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76499" y="1856815"/>
            <a:ext cx="857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65" i="1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29004" y="1672017"/>
            <a:ext cx="17627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691639" algn="l"/>
              </a:tabLst>
            </a:pPr>
            <a:r>
              <a:rPr dirty="0" sz="1100" spc="-229">
                <a:latin typeface="Arial"/>
                <a:cs typeface="Arial"/>
              </a:rPr>
              <a:t>Σ</a:t>
            </a:r>
            <a:r>
              <a:rPr dirty="0" sz="1100" spc="-229">
                <a:latin typeface="Arial"/>
                <a:cs typeface="Arial"/>
              </a:rPr>
              <a:t>	</a:t>
            </a:r>
            <a:r>
              <a:rPr dirty="0" sz="1100" spc="-229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1242" y="1784234"/>
            <a:ext cx="23602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 b="1" i="1">
                <a:latin typeface="Arial"/>
                <a:cs typeface="Arial"/>
              </a:rPr>
              <a:t>V </a:t>
            </a:r>
            <a:r>
              <a:rPr dirty="0" sz="1100" spc="204">
                <a:latin typeface="Arial"/>
                <a:cs typeface="Arial"/>
              </a:rPr>
              <a:t>= </a:t>
            </a:r>
            <a:r>
              <a:rPr dirty="0" sz="1100" spc="-110" i="1">
                <a:latin typeface="Trebuchet MS"/>
                <a:cs typeface="Trebuchet MS"/>
              </a:rPr>
              <a:t>f </a:t>
            </a:r>
            <a:r>
              <a:rPr dirty="0" sz="1100" spc="-35">
                <a:latin typeface="Arial"/>
                <a:cs typeface="Arial"/>
              </a:rPr>
              <a:t>(</a:t>
            </a:r>
            <a:r>
              <a:rPr dirty="0" sz="1100" spc="-35" i="1">
                <a:latin typeface="Arial"/>
                <a:cs typeface="Arial"/>
              </a:rPr>
              <a:t>δ</a:t>
            </a:r>
            <a:r>
              <a:rPr dirty="0" sz="1100" spc="-35" b="1" i="1">
                <a:latin typeface="Arial"/>
                <a:cs typeface="Arial"/>
              </a:rPr>
              <a:t>x </a:t>
            </a:r>
            <a:r>
              <a:rPr dirty="0" sz="1100" spc="25">
                <a:latin typeface="Arial"/>
                <a:cs typeface="Arial"/>
              </a:rPr>
              <a:t>)</a:t>
            </a:r>
            <a:r>
              <a:rPr dirty="0" sz="1100" spc="25" i="1">
                <a:latin typeface="Arial"/>
                <a:cs typeface="Arial"/>
              </a:rPr>
              <a:t>, </a:t>
            </a:r>
            <a:r>
              <a:rPr dirty="0" sz="1100" spc="-110" i="1">
                <a:latin typeface="Trebuchet MS"/>
                <a:cs typeface="Trebuchet MS"/>
              </a:rPr>
              <a:t>f </a:t>
            </a:r>
            <a:r>
              <a:rPr dirty="0" sz="1100" spc="-35">
                <a:latin typeface="Arial"/>
                <a:cs typeface="Arial"/>
              </a:rPr>
              <a:t>(</a:t>
            </a:r>
            <a:r>
              <a:rPr dirty="0" sz="1100" spc="-35" i="1">
                <a:latin typeface="Arial"/>
                <a:cs typeface="Arial"/>
              </a:rPr>
              <a:t>δ</a:t>
            </a:r>
            <a:r>
              <a:rPr dirty="0" sz="1100" spc="-35" b="1" i="1">
                <a:latin typeface="Arial"/>
                <a:cs typeface="Arial"/>
              </a:rPr>
              <a:t>x </a:t>
            </a:r>
            <a:r>
              <a:rPr dirty="0" sz="1100" spc="25">
                <a:latin typeface="Arial"/>
                <a:cs typeface="Arial"/>
              </a:rPr>
              <a:t>)</a:t>
            </a:r>
            <a:r>
              <a:rPr dirty="0" sz="1100" spc="25" i="1">
                <a:latin typeface="Arial"/>
                <a:cs typeface="Arial"/>
              </a:rPr>
              <a:t>, </a:t>
            </a:r>
            <a:r>
              <a:rPr dirty="0" sz="1100" spc="-5" i="1">
                <a:latin typeface="Arial"/>
                <a:cs typeface="Arial"/>
              </a:rPr>
              <a:t>..., </a:t>
            </a:r>
            <a:r>
              <a:rPr dirty="0" sz="1100" spc="-110" i="1">
                <a:latin typeface="Trebuchet MS"/>
                <a:cs typeface="Trebuchet MS"/>
              </a:rPr>
              <a:t>f </a:t>
            </a:r>
            <a:r>
              <a:rPr dirty="0" sz="1100" spc="-35">
                <a:latin typeface="Arial"/>
                <a:cs typeface="Arial"/>
              </a:rPr>
              <a:t>(</a:t>
            </a:r>
            <a:r>
              <a:rPr dirty="0" sz="1100" spc="-35" i="1">
                <a:latin typeface="Arial"/>
                <a:cs typeface="Arial"/>
              </a:rPr>
              <a:t>δ</a:t>
            </a:r>
            <a:r>
              <a:rPr dirty="0" sz="1100" spc="-35" b="1" i="1">
                <a:latin typeface="Arial"/>
                <a:cs typeface="Arial"/>
              </a:rPr>
              <a:t>x </a:t>
            </a:r>
            <a:r>
              <a:rPr dirty="0" sz="1100" spc="55">
                <a:latin typeface="Arial"/>
                <a:cs typeface="Arial"/>
              </a:rPr>
              <a:t>) </a:t>
            </a:r>
            <a:r>
              <a:rPr dirty="0" sz="1100" spc="-150">
                <a:latin typeface="Lucida Sans Unicode"/>
                <a:cs typeface="Lucida Sans Unicode"/>
              </a:rPr>
              <a:t>∈</a:t>
            </a:r>
            <a:r>
              <a:rPr dirty="0" sz="1100" spc="35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35578" y="1764358"/>
            <a:ext cx="255904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5" i="1">
                <a:latin typeface="Arial"/>
                <a:cs typeface="Arial"/>
              </a:rPr>
              <a:t>m</a:t>
            </a:r>
            <a:r>
              <a:rPr dirty="0" sz="800" i="1">
                <a:latin typeface="Verdana"/>
                <a:cs typeface="Verdana"/>
              </a:rPr>
              <a:t>×</a:t>
            </a:r>
            <a:r>
              <a:rPr dirty="0" sz="800" spc="-65" i="1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9193" y="2225865"/>
            <a:ext cx="3989704" cy="198755"/>
          </a:xfrm>
          <a:custGeom>
            <a:avLst/>
            <a:gdLst/>
            <a:ahLst/>
            <a:cxnLst/>
            <a:rect l="l" t="t" r="r" b="b"/>
            <a:pathLst>
              <a:path w="3989704" h="19875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3989652" y="198367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6DC6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9194" y="2411590"/>
            <a:ext cx="3989651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9193" y="2455863"/>
            <a:ext cx="3989704" cy="208279"/>
          </a:xfrm>
          <a:custGeom>
            <a:avLst/>
            <a:gdLst/>
            <a:ahLst/>
            <a:cxnLst/>
            <a:rect l="l" t="t" r="r" b="b"/>
            <a:pathLst>
              <a:path w="3989704" h="208280">
                <a:moveTo>
                  <a:pt x="3989652" y="0"/>
                </a:moveTo>
                <a:lnTo>
                  <a:pt x="0" y="0"/>
                </a:lnTo>
                <a:lnTo>
                  <a:pt x="0" y="157478"/>
                </a:lnTo>
                <a:lnTo>
                  <a:pt x="4008" y="177203"/>
                </a:lnTo>
                <a:lnTo>
                  <a:pt x="14922" y="193356"/>
                </a:lnTo>
                <a:lnTo>
                  <a:pt x="31075" y="204270"/>
                </a:lnTo>
                <a:lnTo>
                  <a:pt x="50800" y="208279"/>
                </a:lnTo>
                <a:lnTo>
                  <a:pt x="3938852" y="208279"/>
                </a:lnTo>
                <a:lnTo>
                  <a:pt x="3958576" y="204270"/>
                </a:lnTo>
                <a:lnTo>
                  <a:pt x="3974729" y="193356"/>
                </a:lnTo>
                <a:lnTo>
                  <a:pt x="3985644" y="177203"/>
                </a:lnTo>
                <a:lnTo>
                  <a:pt x="3989652" y="157478"/>
                </a:lnTo>
                <a:lnTo>
                  <a:pt x="3989652" y="0"/>
                </a:lnTo>
                <a:close/>
              </a:path>
            </a:pathLst>
          </a:custGeom>
          <a:solidFill>
            <a:srgbClr val="EB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47294" y="2153639"/>
            <a:ext cx="3832860" cy="91948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200" spc="-40">
                <a:solidFill>
                  <a:srgbClr val="002046"/>
                </a:solidFill>
                <a:latin typeface="Tahoma"/>
                <a:cs typeface="Tahoma"/>
              </a:rPr>
              <a:t>Size </a:t>
            </a:r>
            <a:r>
              <a:rPr dirty="0" sz="1200" spc="-50">
                <a:solidFill>
                  <a:srgbClr val="002046"/>
                </a:solidFill>
                <a:latin typeface="Tahoma"/>
                <a:cs typeface="Tahoma"/>
              </a:rPr>
              <a:t>of</a:t>
            </a:r>
            <a:r>
              <a:rPr dirty="0" sz="1200" spc="65">
                <a:solidFill>
                  <a:srgbClr val="002046"/>
                </a:solidFill>
                <a:latin typeface="Tahoma"/>
                <a:cs typeface="Tahoma"/>
              </a:rPr>
              <a:t> </a:t>
            </a:r>
            <a:r>
              <a:rPr dirty="0" sz="1200" spc="-60">
                <a:solidFill>
                  <a:srgbClr val="002046"/>
                </a:solidFill>
                <a:latin typeface="Tahoma"/>
                <a:cs typeface="Tahoma"/>
              </a:rPr>
              <a:t>representation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100" spc="-90">
                <a:latin typeface="Arial"/>
                <a:cs typeface="Arial"/>
              </a:rPr>
              <a:t>We </a:t>
            </a:r>
            <a:r>
              <a:rPr dirty="0" sz="1100" spc="-80">
                <a:latin typeface="Arial"/>
                <a:cs typeface="Arial"/>
              </a:rPr>
              <a:t>are </a:t>
            </a:r>
            <a:r>
              <a:rPr dirty="0" sz="1100" spc="-55">
                <a:latin typeface="Arial"/>
                <a:cs typeface="Arial"/>
              </a:rPr>
              <a:t>representing </a:t>
            </a:r>
            <a:r>
              <a:rPr dirty="0" sz="1100" spc="5" b="1" i="1">
                <a:latin typeface="Arial"/>
                <a:cs typeface="Arial"/>
              </a:rPr>
              <a:t>B </a:t>
            </a:r>
            <a:r>
              <a:rPr dirty="0" sz="1100">
                <a:latin typeface="Arial"/>
                <a:cs typeface="Arial"/>
              </a:rPr>
              <a:t>with </a:t>
            </a:r>
            <a:r>
              <a:rPr dirty="0" sz="1100" spc="40" b="1" i="1">
                <a:latin typeface="Arial"/>
                <a:cs typeface="Arial"/>
              </a:rPr>
              <a:t>V</a:t>
            </a:r>
            <a:r>
              <a:rPr dirty="0" baseline="-13888" sz="1200" spc="60" i="1">
                <a:latin typeface="Arial"/>
                <a:cs typeface="Arial"/>
              </a:rPr>
              <a:t>l </a:t>
            </a:r>
            <a:r>
              <a:rPr dirty="0" sz="1100" spc="-40">
                <a:latin typeface="Arial"/>
                <a:cs typeface="Arial"/>
              </a:rPr>
              <a:t>which </a:t>
            </a:r>
            <a:r>
              <a:rPr dirty="0" sz="1100" spc="-90">
                <a:latin typeface="Arial"/>
                <a:cs typeface="Arial"/>
              </a:rPr>
              <a:t>has </a:t>
            </a:r>
            <a:r>
              <a:rPr dirty="0" sz="1100" spc="30">
                <a:latin typeface="Lucida Sans Unicode"/>
                <a:cs typeface="Lucida Sans Unicode"/>
              </a:rPr>
              <a:t>O</a:t>
            </a:r>
            <a:r>
              <a:rPr dirty="0" sz="1100" spc="30">
                <a:latin typeface="Arial"/>
                <a:cs typeface="Arial"/>
              </a:rPr>
              <a:t>(</a:t>
            </a:r>
            <a:r>
              <a:rPr dirty="0" sz="1100" spc="30" i="1">
                <a:latin typeface="Trebuchet MS"/>
                <a:cs typeface="Trebuchet MS"/>
              </a:rPr>
              <a:t>mS </a:t>
            </a:r>
            <a:r>
              <a:rPr dirty="0" sz="1100" spc="55">
                <a:latin typeface="Arial"/>
                <a:cs typeface="Arial"/>
              </a:rPr>
              <a:t>)</a:t>
            </a:r>
            <a:r>
              <a:rPr dirty="0" sz="1100" spc="-105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parameters.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99"/>
              </a:lnSpc>
              <a:spcBef>
                <a:spcPts val="815"/>
              </a:spcBef>
            </a:pPr>
            <a:r>
              <a:rPr dirty="0" sz="1100" spc="-30">
                <a:latin typeface="Arial"/>
                <a:cs typeface="Arial"/>
              </a:rPr>
              <a:t>In </a:t>
            </a:r>
            <a:r>
              <a:rPr dirty="0" sz="1100" spc="-40">
                <a:latin typeface="Arial"/>
                <a:cs typeface="Arial"/>
              </a:rPr>
              <a:t>our </a:t>
            </a:r>
            <a:r>
              <a:rPr dirty="0" sz="1100" spc="-35">
                <a:latin typeface="Arial"/>
                <a:cs typeface="Arial"/>
              </a:rPr>
              <a:t>implementation </a:t>
            </a:r>
            <a:r>
              <a:rPr dirty="0" sz="1100" spc="-50" i="1">
                <a:latin typeface="Trebuchet MS"/>
                <a:cs typeface="Trebuchet MS"/>
              </a:rPr>
              <a:t>m </a:t>
            </a:r>
            <a:r>
              <a:rPr dirty="0" sz="1100" spc="-30">
                <a:latin typeface="Lucida Sans Unicode"/>
                <a:cs typeface="Lucida Sans Unicode"/>
              </a:rPr>
              <a:t>∼ </a:t>
            </a:r>
            <a:r>
              <a:rPr dirty="0" sz="1100" spc="-55">
                <a:latin typeface="Arial"/>
                <a:cs typeface="Arial"/>
              </a:rPr>
              <a:t>0</a:t>
            </a:r>
            <a:r>
              <a:rPr dirty="0" sz="1100" spc="-55" i="1">
                <a:latin typeface="Arial"/>
                <a:cs typeface="Arial"/>
              </a:rPr>
              <a:t>.</a:t>
            </a:r>
            <a:r>
              <a:rPr dirty="0" sz="1100" spc="-55">
                <a:latin typeface="Arial"/>
                <a:cs typeface="Arial"/>
              </a:rPr>
              <a:t>001</a:t>
            </a:r>
            <a:r>
              <a:rPr dirty="0" sz="1100" spc="-55" i="1">
                <a:latin typeface="Trebuchet MS"/>
                <a:cs typeface="Trebuchet MS"/>
              </a:rPr>
              <a:t>n </a:t>
            </a:r>
            <a:r>
              <a:rPr dirty="0" sz="1100" spc="-100">
                <a:latin typeface="Arial"/>
                <a:cs typeface="Arial"/>
              </a:rPr>
              <a:t>so </a:t>
            </a:r>
            <a:r>
              <a:rPr dirty="0" sz="1100" spc="-20">
                <a:latin typeface="Arial"/>
                <a:cs typeface="Arial"/>
              </a:rPr>
              <a:t>this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70">
                <a:latin typeface="Arial"/>
                <a:cs typeface="Arial"/>
              </a:rPr>
              <a:t>an </a:t>
            </a:r>
            <a:r>
              <a:rPr dirty="0" sz="1100" spc="5">
                <a:latin typeface="Lucida Sans Unicode"/>
                <a:cs typeface="Lucida Sans Unicode"/>
              </a:rPr>
              <a:t>O</a:t>
            </a:r>
            <a:r>
              <a:rPr dirty="0" sz="1100" spc="5">
                <a:latin typeface="Arial"/>
                <a:cs typeface="Arial"/>
              </a:rPr>
              <a:t>(10</a:t>
            </a:r>
            <a:r>
              <a:rPr dirty="0" baseline="27777" sz="1200" spc="7">
                <a:latin typeface="Arial"/>
                <a:cs typeface="Arial"/>
              </a:rPr>
              <a:t>3</a:t>
            </a:r>
            <a:r>
              <a:rPr dirty="0" sz="1100" spc="5">
                <a:latin typeface="Arial"/>
                <a:cs typeface="Arial"/>
              </a:rPr>
              <a:t>) </a:t>
            </a:r>
            <a:r>
              <a:rPr dirty="0" sz="1100" spc="-35">
                <a:latin typeface="Arial"/>
                <a:cs typeface="Arial"/>
              </a:rPr>
              <a:t>reduction 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60">
                <a:latin typeface="Arial"/>
                <a:cs typeface="Arial"/>
              </a:rPr>
              <a:t>comparison </a:t>
            </a:r>
            <a:r>
              <a:rPr dirty="0" sz="1100">
                <a:latin typeface="Arial"/>
                <a:cs typeface="Arial"/>
              </a:rPr>
              <a:t>with </a:t>
            </a:r>
            <a:r>
              <a:rPr dirty="0" sz="1100" spc="-60">
                <a:latin typeface="Arial"/>
                <a:cs typeface="Arial"/>
              </a:rPr>
              <a:t>previous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approach.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46844"/>
            <a:ext cx="151257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55">
                <a:solidFill>
                  <a:srgbClr val="0085CA"/>
                </a:solidFill>
                <a:latin typeface="Tahoma"/>
                <a:cs typeface="Tahoma"/>
              </a:rPr>
              <a:t>Project</a:t>
            </a:r>
            <a:r>
              <a:rPr dirty="0" sz="1700" spc="-45">
                <a:solidFill>
                  <a:srgbClr val="0085CA"/>
                </a:solidFill>
                <a:latin typeface="Tahoma"/>
                <a:cs typeface="Tahoma"/>
              </a:rPr>
              <a:t> </a:t>
            </a:r>
            <a:r>
              <a:rPr dirty="0" sz="1700" spc="-114">
                <a:solidFill>
                  <a:srgbClr val="0085CA"/>
                </a:solidFill>
                <a:latin typeface="Tahoma"/>
                <a:cs typeface="Tahoma"/>
              </a:rPr>
              <a:t>Summary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9135" y="1316720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73379" y="1303799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9135" y="1526752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73379" y="1513832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9135" y="1908870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73379" y="1895937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4395" y="1218829"/>
            <a:ext cx="3631565" cy="100012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90">
                <a:latin typeface="Arial"/>
                <a:cs typeface="Arial"/>
              </a:rPr>
              <a:t>Used </a:t>
            </a:r>
            <a:r>
              <a:rPr dirty="0" sz="1100" spc="-70">
                <a:latin typeface="Arial"/>
                <a:cs typeface="Arial"/>
              </a:rPr>
              <a:t>an </a:t>
            </a:r>
            <a:r>
              <a:rPr dirty="0" sz="1100" spc="-35">
                <a:latin typeface="Arial"/>
                <a:cs typeface="Arial"/>
              </a:rPr>
              <a:t>Attention-based </a:t>
            </a:r>
            <a:r>
              <a:rPr dirty="0" sz="1100" spc="-40">
                <a:latin typeface="Arial"/>
                <a:cs typeface="Arial"/>
              </a:rPr>
              <a:t>Convolutional </a:t>
            </a:r>
            <a:r>
              <a:rPr dirty="0" sz="1100" spc="-45">
                <a:latin typeface="Arial"/>
                <a:cs typeface="Arial"/>
              </a:rPr>
              <a:t>Autoencoder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(CAE)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>
                <a:latin typeface="Arial"/>
                <a:cs typeface="Arial"/>
              </a:rPr>
              <a:t>...to </a:t>
            </a:r>
            <a:r>
              <a:rPr dirty="0" sz="1100" spc="-70">
                <a:latin typeface="Arial"/>
                <a:cs typeface="Arial"/>
              </a:rPr>
              <a:t>reduce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95">
                <a:latin typeface="Arial"/>
                <a:cs typeface="Arial"/>
              </a:rPr>
              <a:t>space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50">
                <a:latin typeface="Arial"/>
                <a:cs typeface="Arial"/>
              </a:rPr>
              <a:t>Background </a:t>
            </a:r>
            <a:r>
              <a:rPr dirty="0" sz="1100" spc="-70">
                <a:latin typeface="Arial"/>
                <a:cs typeface="Arial"/>
              </a:rPr>
              <a:t>Covariance </a:t>
            </a:r>
            <a:r>
              <a:rPr dirty="0" sz="1100">
                <a:latin typeface="Arial"/>
                <a:cs typeface="Arial"/>
              </a:rPr>
              <a:t>Matrix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40">
                <a:latin typeface="Arial"/>
                <a:cs typeface="Arial"/>
              </a:rPr>
              <a:t>3D  </a:t>
            </a:r>
            <a:r>
              <a:rPr dirty="0" sz="1100" spc="-30">
                <a:latin typeface="Arial"/>
                <a:cs typeface="Arial"/>
              </a:rPr>
              <a:t>Variational </a:t>
            </a:r>
            <a:r>
              <a:rPr dirty="0" sz="1100" spc="-25">
                <a:latin typeface="Arial"/>
                <a:cs typeface="Arial"/>
              </a:rPr>
              <a:t>Data </a:t>
            </a:r>
            <a:r>
              <a:rPr dirty="0" sz="1100" spc="-35">
                <a:latin typeface="Arial"/>
                <a:cs typeface="Arial"/>
              </a:rPr>
              <a:t>Assimilation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(3D-VarDA).</a:t>
            </a:r>
            <a:endParaRPr sz="1100">
              <a:latin typeface="Arial"/>
              <a:cs typeface="Arial"/>
            </a:endParaRPr>
          </a:p>
          <a:p>
            <a:pPr marL="12700" marR="385445">
              <a:lnSpc>
                <a:spcPct val="102600"/>
              </a:lnSpc>
              <a:spcBef>
                <a:spcPts val="300"/>
              </a:spcBef>
            </a:pPr>
            <a:r>
              <a:rPr dirty="0" sz="1100" spc="-40">
                <a:latin typeface="Arial"/>
                <a:cs typeface="Arial"/>
              </a:rPr>
              <a:t>...extending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50">
                <a:latin typeface="Arial"/>
                <a:cs typeface="Arial"/>
              </a:rPr>
              <a:t>work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30">
                <a:latin typeface="Arial"/>
                <a:cs typeface="Arial"/>
                <a:hlinkClick r:id="rId4" action="ppaction://hlinksldjump"/>
              </a:rPr>
              <a:t>[Arcucci </a:t>
            </a:r>
            <a:r>
              <a:rPr dirty="0" sz="1100" spc="-20">
                <a:latin typeface="Arial"/>
                <a:cs typeface="Arial"/>
                <a:hlinkClick r:id="rId4" action="ppaction://hlinksldjump"/>
              </a:rPr>
              <a:t>et </a:t>
            </a:r>
            <a:r>
              <a:rPr dirty="0" sz="1100" spc="-45">
                <a:latin typeface="Arial"/>
                <a:cs typeface="Arial"/>
                <a:hlinkClick r:id="rId4" action="ppaction://hlinksldjump"/>
              </a:rPr>
              <a:t>al.2019] </a:t>
            </a:r>
            <a:r>
              <a:rPr dirty="0" sz="1100" spc="-40">
                <a:latin typeface="Arial"/>
                <a:cs typeface="Arial"/>
              </a:rPr>
              <a:t>which </a:t>
            </a:r>
            <a:r>
              <a:rPr dirty="0" sz="1100" spc="-90">
                <a:latin typeface="Arial"/>
                <a:cs typeface="Arial"/>
              </a:rPr>
              <a:t>used  </a:t>
            </a:r>
            <a:r>
              <a:rPr dirty="0" sz="1100" spc="-20">
                <a:latin typeface="Arial"/>
                <a:cs typeface="Arial"/>
              </a:rPr>
              <a:t>TSVD </a:t>
            </a:r>
            <a:r>
              <a:rPr dirty="0" sz="1100" spc="-25">
                <a:latin typeface="Arial"/>
                <a:cs typeface="Arial"/>
              </a:rPr>
              <a:t>for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100">
                <a:latin typeface="Arial"/>
                <a:cs typeface="Arial"/>
              </a:rPr>
              <a:t>same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task.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46844"/>
            <a:ext cx="191325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90">
                <a:solidFill>
                  <a:srgbClr val="0085CA"/>
                </a:solidFill>
                <a:latin typeface="Tahoma"/>
                <a:cs typeface="Tahoma"/>
              </a:rPr>
              <a:t>Proposed</a:t>
            </a:r>
            <a:r>
              <a:rPr dirty="0" sz="1700" spc="-15">
                <a:solidFill>
                  <a:srgbClr val="0085CA"/>
                </a:solidFill>
                <a:latin typeface="Tahoma"/>
                <a:cs typeface="Tahoma"/>
              </a:rPr>
              <a:t> </a:t>
            </a:r>
            <a:r>
              <a:rPr dirty="0" sz="1700" spc="-80">
                <a:solidFill>
                  <a:srgbClr val="0085CA"/>
                </a:solidFill>
                <a:latin typeface="Tahoma"/>
                <a:cs typeface="Tahoma"/>
              </a:rPr>
              <a:t>Formulation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2500" y="1358594"/>
            <a:ext cx="514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0" i="1">
                <a:latin typeface="Arial"/>
                <a:cs typeface="Arial"/>
              </a:rPr>
              <a:t>l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7584" y="1433409"/>
            <a:ext cx="120014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30" b="1">
                <a:latin typeface="Arial"/>
                <a:cs typeface="Arial"/>
              </a:rPr>
              <a:t>w</a:t>
            </a:r>
            <a:r>
              <a:rPr dirty="0" baseline="-13888" sz="900" spc="22" i="1">
                <a:latin typeface="Arial"/>
                <a:cs typeface="Arial"/>
              </a:rPr>
              <a:t>l</a:t>
            </a:r>
            <a:endParaRPr baseline="-13888"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9363" y="1286013"/>
            <a:ext cx="12395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b="1">
                <a:latin typeface="Arial"/>
                <a:cs typeface="Arial"/>
              </a:rPr>
              <a:t>w</a:t>
            </a:r>
            <a:r>
              <a:rPr dirty="0" baseline="31250" sz="1200" i="1">
                <a:latin typeface="Arial"/>
                <a:cs typeface="Arial"/>
              </a:rPr>
              <a:t>DA </a:t>
            </a:r>
            <a:r>
              <a:rPr dirty="0" sz="1100" spc="204">
                <a:latin typeface="Arial"/>
                <a:cs typeface="Arial"/>
              </a:rPr>
              <a:t>=</a:t>
            </a:r>
            <a:r>
              <a:rPr dirty="0" sz="1100" spc="-210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arg </a:t>
            </a:r>
            <a:r>
              <a:rPr dirty="0" sz="1100" spc="-30">
                <a:latin typeface="Arial"/>
                <a:cs typeface="Arial"/>
              </a:rPr>
              <a:t>min </a:t>
            </a:r>
            <a:r>
              <a:rPr dirty="0" sz="1100" spc="25" i="1">
                <a:latin typeface="Trebuchet MS"/>
                <a:cs typeface="Trebuchet MS"/>
              </a:rPr>
              <a:t>J</a:t>
            </a:r>
            <a:r>
              <a:rPr dirty="0" sz="1100" spc="25">
                <a:latin typeface="Arial"/>
                <a:cs typeface="Arial"/>
              </a:rPr>
              <a:t>(</a:t>
            </a:r>
            <a:r>
              <a:rPr dirty="0" sz="1100" spc="25" b="1">
                <a:latin typeface="Arial"/>
                <a:cs typeface="Arial"/>
              </a:rPr>
              <a:t>w</a:t>
            </a:r>
            <a:r>
              <a:rPr dirty="0" baseline="-13888" sz="1200" spc="37" i="1">
                <a:latin typeface="Arial"/>
                <a:cs typeface="Arial"/>
              </a:rPr>
              <a:t>l </a:t>
            </a:r>
            <a:r>
              <a:rPr dirty="0" sz="1100" spc="55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4908" y="1569223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47608" y="1779562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 h="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46985" y="1569223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59685" y="1779562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 h="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734908" y="1757983"/>
            <a:ext cx="7067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24205" algn="l"/>
              </a:tabLst>
            </a:pPr>
            <a:r>
              <a:rPr dirty="0" sz="1100" spc="-70">
                <a:latin typeface="Arial"/>
                <a:cs typeface="Arial"/>
              </a:rPr>
              <a:t>2</a:t>
            </a:r>
            <a:r>
              <a:rPr dirty="0" sz="1100" spc="-70">
                <a:latin typeface="Arial"/>
                <a:cs typeface="Arial"/>
              </a:rPr>
              <a:t>	</a:t>
            </a:r>
            <a:r>
              <a:rPr dirty="0" sz="1100" spc="-7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05979" y="1662949"/>
            <a:ext cx="13436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25475" algn="l"/>
                <a:tab pos="1261110" algn="l"/>
              </a:tabLst>
            </a:pPr>
            <a:r>
              <a:rPr dirty="0" sz="1100" spc="75" i="1">
                <a:latin typeface="Trebuchet MS"/>
                <a:cs typeface="Trebuchet MS"/>
              </a:rPr>
              <a:t>J</a:t>
            </a:r>
            <a:r>
              <a:rPr dirty="0" sz="1100" spc="55">
                <a:latin typeface="Arial"/>
                <a:cs typeface="Arial"/>
              </a:rPr>
              <a:t>(</a:t>
            </a:r>
            <a:r>
              <a:rPr dirty="0" sz="1100" spc="-45" b="1">
                <a:latin typeface="Arial"/>
                <a:cs typeface="Arial"/>
              </a:rPr>
              <a:t>w</a:t>
            </a:r>
            <a:r>
              <a:rPr dirty="0" baseline="-13888" sz="1200" spc="30" i="1">
                <a:latin typeface="Arial"/>
                <a:cs typeface="Arial"/>
              </a:rPr>
              <a:t>l</a:t>
            </a:r>
            <a:r>
              <a:rPr dirty="0" baseline="-13888" sz="1200" spc="-150" i="1">
                <a:latin typeface="Arial"/>
                <a:cs typeface="Arial"/>
              </a:rPr>
              <a:t> </a:t>
            </a:r>
            <a:r>
              <a:rPr dirty="0" sz="1100" spc="55">
                <a:latin typeface="Arial"/>
                <a:cs typeface="Arial"/>
              </a:rPr>
              <a:t>)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204">
                <a:latin typeface="Arial"/>
                <a:cs typeface="Arial"/>
              </a:rPr>
              <a:t>=</a:t>
            </a:r>
            <a:r>
              <a:rPr dirty="0" sz="1100">
                <a:latin typeface="Arial"/>
                <a:cs typeface="Arial"/>
              </a:rPr>
              <a:t>	</a:t>
            </a:r>
            <a:r>
              <a:rPr dirty="0" sz="1100" spc="-30" b="1">
                <a:latin typeface="Arial"/>
                <a:cs typeface="Arial"/>
              </a:rPr>
              <a:t>w</a:t>
            </a:r>
            <a:r>
              <a:rPr dirty="0" baseline="31250" sz="1200" spc="127" i="1">
                <a:latin typeface="Arial"/>
                <a:cs typeface="Arial"/>
              </a:rPr>
              <a:t>T</a:t>
            </a:r>
            <a:r>
              <a:rPr dirty="0" baseline="31250" sz="1200" spc="-104" i="1">
                <a:latin typeface="Arial"/>
                <a:cs typeface="Arial"/>
              </a:rPr>
              <a:t> </a:t>
            </a:r>
            <a:r>
              <a:rPr dirty="0" sz="1100" spc="-45" b="1">
                <a:latin typeface="Arial"/>
                <a:cs typeface="Arial"/>
              </a:rPr>
              <a:t>w</a:t>
            </a:r>
            <a:r>
              <a:rPr dirty="0" baseline="-13888" sz="1200" spc="30" i="1">
                <a:latin typeface="Arial"/>
                <a:cs typeface="Arial"/>
              </a:rPr>
              <a:t>l</a:t>
            </a:r>
            <a:r>
              <a:rPr dirty="0" baseline="-13888" sz="1200" i="1">
                <a:latin typeface="Arial"/>
                <a:cs typeface="Arial"/>
              </a:rPr>
              <a:t> </a:t>
            </a:r>
            <a:r>
              <a:rPr dirty="0" baseline="-13888" sz="1200" spc="-120" i="1">
                <a:latin typeface="Arial"/>
                <a:cs typeface="Arial"/>
              </a:rPr>
              <a:t> </a:t>
            </a:r>
            <a:r>
              <a:rPr dirty="0" sz="1100" spc="204">
                <a:latin typeface="Arial"/>
                <a:cs typeface="Arial"/>
              </a:rPr>
              <a:t>+</a:t>
            </a:r>
            <a:r>
              <a:rPr dirty="0" sz="1100">
                <a:latin typeface="Arial"/>
                <a:cs typeface="Arial"/>
              </a:rPr>
              <a:t>	</a:t>
            </a:r>
            <a:r>
              <a:rPr dirty="0" sz="1100" spc="55">
                <a:latin typeface="Lucida Sans Unicode"/>
                <a:cs typeface="Lucida Sans Unicode"/>
              </a:rPr>
              <a:t>ǁ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22500" y="1735530"/>
            <a:ext cx="11874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1515" algn="l"/>
                <a:tab pos="1003935" algn="l"/>
              </a:tabLst>
            </a:pPr>
            <a:r>
              <a:rPr dirty="0" sz="800" spc="20" i="1">
                <a:latin typeface="Arial"/>
                <a:cs typeface="Arial"/>
              </a:rPr>
              <a:t>l	</a:t>
            </a:r>
            <a:r>
              <a:rPr dirty="0" baseline="6944" sz="1200" spc="30" i="1">
                <a:latin typeface="Arial"/>
                <a:cs typeface="Arial"/>
              </a:rPr>
              <a:t>l	l</a:t>
            </a:r>
            <a:r>
              <a:rPr dirty="0" baseline="6944" sz="1200" spc="209" i="1">
                <a:latin typeface="Arial"/>
                <a:cs typeface="Arial"/>
              </a:rPr>
              <a:t> </a:t>
            </a:r>
            <a:r>
              <a:rPr dirty="0" baseline="6944" sz="1200" spc="30" i="1">
                <a:latin typeface="Arial"/>
                <a:cs typeface="Arial"/>
              </a:rPr>
              <a:t>l</a:t>
            </a:r>
            <a:endParaRPr baseline="6944"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3794" y="1662949"/>
            <a:ext cx="6711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 b="1" i="1">
                <a:latin typeface="Arial"/>
                <a:cs typeface="Arial"/>
              </a:rPr>
              <a:t>d </a:t>
            </a:r>
            <a:r>
              <a:rPr dirty="0" sz="1100" spc="-30">
                <a:latin typeface="Lucida Sans Unicode"/>
                <a:cs typeface="Lucida Sans Unicode"/>
              </a:rPr>
              <a:t>− </a:t>
            </a:r>
            <a:r>
              <a:rPr dirty="0" sz="1100" spc="65" b="1" i="1">
                <a:latin typeface="Arial"/>
                <a:cs typeface="Arial"/>
              </a:rPr>
              <a:t>V </a:t>
            </a:r>
            <a:r>
              <a:rPr dirty="0" sz="1100" spc="-45" b="1">
                <a:latin typeface="Arial"/>
                <a:cs typeface="Arial"/>
              </a:rPr>
              <a:t>w</a:t>
            </a:r>
            <a:r>
              <a:rPr dirty="0" sz="1100" spc="-114" b="1">
                <a:latin typeface="Arial"/>
                <a:cs typeface="Arial"/>
              </a:rPr>
              <a:t> </a:t>
            </a:r>
            <a:r>
              <a:rPr dirty="0" sz="1100" spc="55">
                <a:latin typeface="Lucida Sans Unicode"/>
                <a:cs typeface="Lucida Sans Unicode"/>
              </a:rPr>
              <a:t>ǁ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69246" y="1636432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69246" y="1708415"/>
            <a:ext cx="2203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24305" sz="1200" spc="82" b="1" i="1">
                <a:latin typeface="Arial"/>
                <a:cs typeface="Arial"/>
              </a:rPr>
              <a:t>R</a:t>
            </a:r>
            <a:r>
              <a:rPr dirty="0" sz="600" spc="220" i="1">
                <a:latin typeface="Arial"/>
                <a:cs typeface="Arial"/>
              </a:rPr>
              <a:t>−</a:t>
            </a:r>
            <a:r>
              <a:rPr dirty="0" sz="600" spc="-2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42538" y="1815203"/>
            <a:ext cx="450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5" i="1">
                <a:latin typeface="Arial"/>
                <a:cs typeface="Arial"/>
              </a:rPr>
              <a:t>l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58272" y="1492883"/>
            <a:ext cx="202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">
                <a:latin typeface="Arial"/>
                <a:cs typeface="Arial"/>
              </a:rPr>
              <a:t>(3)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7294" y="2006027"/>
            <a:ext cx="3844925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70">
                <a:latin typeface="Arial"/>
                <a:cs typeface="Arial"/>
              </a:rPr>
              <a:t>where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45">
                <a:latin typeface="Arial"/>
                <a:cs typeface="Arial"/>
              </a:rPr>
              <a:t>subscript </a:t>
            </a:r>
            <a:r>
              <a:rPr dirty="0" sz="1100" spc="-95" i="1">
                <a:latin typeface="Trebuchet MS"/>
                <a:cs typeface="Trebuchet MS"/>
              </a:rPr>
              <a:t>l </a:t>
            </a:r>
            <a:r>
              <a:rPr dirty="0" sz="1100" spc="-45">
                <a:latin typeface="Arial"/>
                <a:cs typeface="Arial"/>
              </a:rPr>
              <a:t>implies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15">
                <a:latin typeface="Arial"/>
                <a:cs typeface="Arial"/>
              </a:rPr>
              <a:t>matrix </a:t>
            </a:r>
            <a:r>
              <a:rPr dirty="0" sz="1100" spc="-50">
                <a:latin typeface="Arial"/>
                <a:cs typeface="Arial"/>
              </a:rPr>
              <a:t>or </a:t>
            </a:r>
            <a:r>
              <a:rPr dirty="0" sz="1100" spc="-45">
                <a:latin typeface="Arial"/>
                <a:cs typeface="Arial"/>
              </a:rPr>
              <a:t>vector </a:t>
            </a:r>
            <a:r>
              <a:rPr dirty="0" sz="1100" spc="-90">
                <a:latin typeface="Arial"/>
                <a:cs typeface="Arial"/>
              </a:rPr>
              <a:t>has </a:t>
            </a:r>
            <a:r>
              <a:rPr dirty="0" sz="1100" spc="-85">
                <a:latin typeface="Arial"/>
                <a:cs typeface="Arial"/>
              </a:rPr>
              <a:t>been </a:t>
            </a:r>
            <a:r>
              <a:rPr dirty="0" sz="1100" spc="-65">
                <a:latin typeface="Arial"/>
                <a:cs typeface="Arial"/>
              </a:rPr>
              <a:t>replaced  by </a:t>
            </a:r>
            <a:r>
              <a:rPr dirty="0" sz="1100" spc="-10">
                <a:latin typeface="Arial"/>
                <a:cs typeface="Arial"/>
              </a:rPr>
              <a:t>its </a:t>
            </a:r>
            <a:r>
              <a:rPr dirty="0" sz="1100" spc="-45">
                <a:latin typeface="Arial"/>
                <a:cs typeface="Arial"/>
              </a:rPr>
              <a:t>latent-space </a:t>
            </a:r>
            <a:r>
              <a:rPr dirty="0" sz="1100" spc="-40">
                <a:latin typeface="Arial"/>
                <a:cs typeface="Arial"/>
              </a:rPr>
              <a:t>equivalent. </a:t>
            </a:r>
            <a:r>
              <a:rPr dirty="0" sz="1100" spc="-130">
                <a:latin typeface="Arial"/>
                <a:cs typeface="Arial"/>
              </a:rPr>
              <a:t>See </a:t>
            </a:r>
            <a:r>
              <a:rPr dirty="0" sz="1100" spc="-25">
                <a:latin typeface="Arial"/>
                <a:cs typeface="Arial"/>
              </a:rPr>
              <a:t>report for </a:t>
            </a:r>
            <a:r>
              <a:rPr dirty="0" sz="1100" spc="-30">
                <a:latin typeface="Arial"/>
                <a:cs typeface="Arial"/>
              </a:rPr>
              <a:t>definitions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20" b="1" i="1">
                <a:latin typeface="Arial"/>
                <a:cs typeface="Arial"/>
              </a:rPr>
              <a:t>d</a:t>
            </a:r>
            <a:r>
              <a:rPr dirty="0" baseline="-13888" sz="1200" spc="-30" i="1">
                <a:latin typeface="Arial"/>
                <a:cs typeface="Arial"/>
              </a:rPr>
              <a:t>l </a:t>
            </a:r>
            <a:r>
              <a:rPr dirty="0" sz="1100" spc="-65">
                <a:latin typeface="Arial"/>
                <a:cs typeface="Arial"/>
              </a:rPr>
              <a:t>and  </a:t>
            </a:r>
            <a:r>
              <a:rPr dirty="0" sz="1100" spc="-5" b="1" i="1">
                <a:latin typeface="Arial"/>
                <a:cs typeface="Arial"/>
              </a:rPr>
              <a:t>R</a:t>
            </a:r>
            <a:r>
              <a:rPr dirty="0" baseline="-13888" sz="1200" spc="-7" i="1">
                <a:latin typeface="Arial"/>
                <a:cs typeface="Arial"/>
              </a:rPr>
              <a:t>l</a:t>
            </a:r>
            <a:r>
              <a:rPr dirty="0" baseline="-13888" sz="1200" spc="-157" i="1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46844"/>
            <a:ext cx="151066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85">
                <a:solidFill>
                  <a:srgbClr val="0085CA"/>
                </a:solidFill>
                <a:latin typeface="Tahoma"/>
                <a:cs typeface="Tahoma"/>
              </a:rPr>
              <a:t>Bi-reduced</a:t>
            </a:r>
            <a:r>
              <a:rPr dirty="0" sz="1700" spc="-55">
                <a:solidFill>
                  <a:srgbClr val="0085CA"/>
                </a:solidFill>
                <a:latin typeface="Tahoma"/>
                <a:cs typeface="Tahoma"/>
              </a:rPr>
              <a:t> </a:t>
            </a:r>
            <a:r>
              <a:rPr dirty="0" sz="1700" spc="-105">
                <a:solidFill>
                  <a:srgbClr val="0085CA"/>
                </a:solidFill>
                <a:latin typeface="Tahoma"/>
                <a:cs typeface="Tahoma"/>
              </a:rPr>
              <a:t>Space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152638"/>
            <a:ext cx="31134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Arial"/>
                <a:cs typeface="Arial"/>
              </a:rPr>
              <a:t>Note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45">
                <a:latin typeface="Arial"/>
                <a:cs typeface="Arial"/>
              </a:rPr>
              <a:t>there </a:t>
            </a:r>
            <a:r>
              <a:rPr dirty="0" sz="1100" spc="-80">
                <a:latin typeface="Arial"/>
                <a:cs typeface="Arial"/>
              </a:rPr>
              <a:t>are </a:t>
            </a:r>
            <a:r>
              <a:rPr dirty="0" sz="1100" spc="-35">
                <a:latin typeface="Arial"/>
                <a:cs typeface="Arial"/>
              </a:rPr>
              <a:t>two </a:t>
            </a:r>
            <a:r>
              <a:rPr dirty="0" sz="1100" spc="-40">
                <a:latin typeface="Arial"/>
                <a:cs typeface="Arial"/>
              </a:rPr>
              <a:t>‘reduced’ </a:t>
            </a:r>
            <a:r>
              <a:rPr dirty="0" sz="1100" spc="-100">
                <a:latin typeface="Arial"/>
                <a:cs typeface="Arial"/>
              </a:rPr>
              <a:t>spaces </a:t>
            </a:r>
            <a:r>
              <a:rPr dirty="0" sz="1100" spc="-20">
                <a:latin typeface="Arial"/>
                <a:cs typeface="Arial"/>
              </a:rPr>
              <a:t>in this</a:t>
            </a:r>
            <a:r>
              <a:rPr dirty="0" sz="1100" spc="145">
                <a:latin typeface="Arial"/>
                <a:cs typeface="Arial"/>
              </a:rPr>
              <a:t> </a:t>
            </a:r>
            <a:r>
              <a:rPr dirty="0" sz="1100" spc="-85">
                <a:latin typeface="Arial"/>
                <a:cs typeface="Arial"/>
              </a:rPr>
              <a:t>case: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135" y="1416783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73379" y="1403850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9135" y="1798888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73379" y="1785968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395" y="1362670"/>
            <a:ext cx="3354704" cy="746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70">
                <a:latin typeface="Arial"/>
                <a:cs typeface="Arial"/>
              </a:rPr>
              <a:t>reduced </a:t>
            </a:r>
            <a:r>
              <a:rPr dirty="0" sz="1100" spc="-95">
                <a:latin typeface="Arial"/>
                <a:cs typeface="Arial"/>
              </a:rPr>
              <a:t>space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85">
                <a:latin typeface="Arial"/>
                <a:cs typeface="Arial"/>
              </a:rPr>
              <a:t>size </a:t>
            </a:r>
            <a:r>
              <a:rPr dirty="0" sz="1100" spc="75" i="1">
                <a:latin typeface="Trebuchet MS"/>
                <a:cs typeface="Trebuchet MS"/>
              </a:rPr>
              <a:t>S </a:t>
            </a:r>
            <a:r>
              <a:rPr dirty="0" sz="1100" spc="-35">
                <a:latin typeface="Arial"/>
                <a:cs typeface="Arial"/>
              </a:rPr>
              <a:t>introduced </a:t>
            </a:r>
            <a:r>
              <a:rPr dirty="0" sz="1100" spc="-65">
                <a:latin typeface="Arial"/>
                <a:cs typeface="Arial"/>
              </a:rPr>
              <a:t>by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15">
                <a:latin typeface="Arial"/>
                <a:cs typeface="Arial"/>
              </a:rPr>
              <a:t>CVT.</a:t>
            </a:r>
            <a:r>
              <a:rPr dirty="0" sz="1100" spc="-145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The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0" b="1">
                <a:latin typeface="Arial"/>
                <a:cs typeface="Arial"/>
              </a:rPr>
              <a:t>‘reduced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spc="-55" b="1">
                <a:latin typeface="Arial"/>
                <a:cs typeface="Arial"/>
              </a:rPr>
              <a:t>space’</a:t>
            </a:r>
            <a:r>
              <a:rPr dirty="0" sz="1100" spc="-5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 marR="481330">
              <a:lnSpc>
                <a:spcPct val="102600"/>
              </a:lnSpc>
              <a:spcBef>
                <a:spcPts val="300"/>
              </a:spcBef>
            </a:pP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70">
                <a:latin typeface="Arial"/>
                <a:cs typeface="Arial"/>
              </a:rPr>
              <a:t>reduced </a:t>
            </a:r>
            <a:r>
              <a:rPr dirty="0" sz="1100" spc="-95">
                <a:latin typeface="Arial"/>
                <a:cs typeface="Arial"/>
              </a:rPr>
              <a:t>space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85">
                <a:latin typeface="Arial"/>
                <a:cs typeface="Arial"/>
              </a:rPr>
              <a:t>size </a:t>
            </a:r>
            <a:r>
              <a:rPr dirty="0" sz="1100" spc="-50" i="1">
                <a:latin typeface="Trebuchet MS"/>
                <a:cs typeface="Trebuchet MS"/>
              </a:rPr>
              <a:t>m </a:t>
            </a:r>
            <a:r>
              <a:rPr dirty="0" sz="1100" spc="-35">
                <a:latin typeface="Arial"/>
                <a:cs typeface="Arial"/>
              </a:rPr>
              <a:t>introduced </a:t>
            </a:r>
            <a:r>
              <a:rPr dirty="0" sz="1100" spc="-65">
                <a:latin typeface="Arial"/>
                <a:cs typeface="Arial"/>
              </a:rPr>
              <a:t>by </a:t>
            </a:r>
            <a:r>
              <a:rPr dirty="0" sz="1100" spc="-30">
                <a:latin typeface="Arial"/>
                <a:cs typeface="Arial"/>
              </a:rPr>
              <a:t>the  </a:t>
            </a:r>
            <a:r>
              <a:rPr dirty="0" sz="1100" spc="-60">
                <a:latin typeface="Arial"/>
                <a:cs typeface="Arial"/>
              </a:rPr>
              <a:t>encoder-decoder </a:t>
            </a:r>
            <a:r>
              <a:rPr dirty="0" sz="1100" spc="-45">
                <a:latin typeface="Arial"/>
                <a:cs typeface="Arial"/>
              </a:rPr>
              <a:t>framework. </a:t>
            </a: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5" b="1">
                <a:latin typeface="Arial"/>
                <a:cs typeface="Arial"/>
              </a:rPr>
              <a:t>‘latent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55" b="1">
                <a:latin typeface="Arial"/>
                <a:cs typeface="Arial"/>
              </a:rPr>
              <a:t>space’</a:t>
            </a:r>
            <a:r>
              <a:rPr dirty="0" sz="1100" spc="-5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306" y="2126880"/>
            <a:ext cx="24568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80">
                <a:latin typeface="Arial"/>
                <a:cs typeface="Arial"/>
              </a:rPr>
              <a:t>Hence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0">
                <a:latin typeface="Arial"/>
                <a:cs typeface="Arial"/>
              </a:rPr>
              <a:t>‘Bi-reduced </a:t>
            </a:r>
            <a:r>
              <a:rPr dirty="0" sz="1100" spc="-70">
                <a:latin typeface="Arial"/>
                <a:cs typeface="Arial"/>
              </a:rPr>
              <a:t>space’</a:t>
            </a:r>
            <a:r>
              <a:rPr dirty="0" sz="1100" spc="-11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formulation.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46844"/>
            <a:ext cx="171894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80">
                <a:solidFill>
                  <a:srgbClr val="0085CA"/>
                </a:solidFill>
                <a:latin typeface="Tahoma"/>
                <a:cs typeface="Tahoma"/>
              </a:rPr>
              <a:t>Return </a:t>
            </a:r>
            <a:r>
              <a:rPr dirty="0" sz="1700" spc="-50">
                <a:solidFill>
                  <a:srgbClr val="0085CA"/>
                </a:solidFill>
                <a:latin typeface="Tahoma"/>
                <a:cs typeface="Tahoma"/>
              </a:rPr>
              <a:t>to </a:t>
            </a:r>
            <a:r>
              <a:rPr dirty="0" sz="1700" spc="-45">
                <a:solidFill>
                  <a:srgbClr val="0085CA"/>
                </a:solidFill>
                <a:latin typeface="Tahoma"/>
                <a:cs typeface="Tahoma"/>
              </a:rPr>
              <a:t>full</a:t>
            </a:r>
            <a:r>
              <a:rPr dirty="0" sz="1700" spc="85">
                <a:solidFill>
                  <a:srgbClr val="0085CA"/>
                </a:solidFill>
                <a:latin typeface="Tahoma"/>
                <a:cs typeface="Tahoma"/>
              </a:rPr>
              <a:t> </a:t>
            </a:r>
            <a:r>
              <a:rPr dirty="0" sz="1700" spc="-125">
                <a:solidFill>
                  <a:srgbClr val="0085CA"/>
                </a:solidFill>
                <a:latin typeface="Tahoma"/>
                <a:cs typeface="Tahoma"/>
              </a:rPr>
              <a:t>space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122272"/>
            <a:ext cx="30613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b="1">
                <a:latin typeface="Arial"/>
                <a:cs typeface="Arial"/>
              </a:rPr>
              <a:t>w</a:t>
            </a:r>
            <a:r>
              <a:rPr dirty="0" baseline="27777" sz="1200" i="1">
                <a:latin typeface="Arial"/>
                <a:cs typeface="Arial"/>
              </a:rPr>
              <a:t>DA </a:t>
            </a:r>
            <a:r>
              <a:rPr dirty="0" sz="1100" spc="-70">
                <a:latin typeface="Arial"/>
                <a:cs typeface="Arial"/>
              </a:rPr>
              <a:t>can </a:t>
            </a:r>
            <a:r>
              <a:rPr dirty="0" sz="1100" spc="-75">
                <a:latin typeface="Arial"/>
                <a:cs typeface="Arial"/>
              </a:rPr>
              <a:t>be </a:t>
            </a:r>
            <a:r>
              <a:rPr dirty="0" sz="1100" spc="-55">
                <a:latin typeface="Arial"/>
                <a:cs typeface="Arial"/>
              </a:rPr>
              <a:t>restored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>
                <a:latin typeface="Arial"/>
                <a:cs typeface="Arial"/>
              </a:rPr>
              <a:t>full </a:t>
            </a:r>
            <a:r>
              <a:rPr dirty="0" sz="1100" spc="-95">
                <a:latin typeface="Arial"/>
                <a:cs typeface="Arial"/>
              </a:rPr>
              <a:t>space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90">
                <a:latin typeface="Arial"/>
                <a:cs typeface="Arial"/>
              </a:rPr>
              <a:t>a</a:t>
            </a:r>
            <a:r>
              <a:rPr dirty="0" sz="1100" spc="-15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two-stage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201774"/>
            <a:ext cx="908685" cy="284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5570">
              <a:lnSpc>
                <a:spcPts val="840"/>
              </a:lnSpc>
              <a:spcBef>
                <a:spcPts val="95"/>
              </a:spcBef>
            </a:pPr>
            <a:r>
              <a:rPr dirty="0" sz="800" spc="20" i="1">
                <a:latin typeface="Arial"/>
                <a:cs typeface="Arial"/>
              </a:rPr>
              <a:t>l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1200"/>
              </a:lnSpc>
            </a:pPr>
            <a:r>
              <a:rPr dirty="0" sz="1100" spc="-30">
                <a:latin typeface="Arial"/>
                <a:cs typeface="Arial"/>
              </a:rPr>
              <a:t>transformation: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9135" y="1596450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73379" y="1583517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395" y="1542337"/>
            <a:ext cx="311023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Multiplication </a:t>
            </a:r>
            <a:r>
              <a:rPr dirty="0" sz="1100" spc="-65">
                <a:latin typeface="Arial"/>
                <a:cs typeface="Arial"/>
              </a:rPr>
              <a:t>by </a:t>
            </a:r>
            <a:r>
              <a:rPr dirty="0" sz="1100" spc="25" b="1" i="1">
                <a:latin typeface="Arial"/>
                <a:cs typeface="Arial"/>
              </a:rPr>
              <a:t>V</a:t>
            </a:r>
            <a:r>
              <a:rPr dirty="0" baseline="-13888" sz="1200" spc="37" b="1" i="1">
                <a:latin typeface="Arial"/>
                <a:cs typeface="Arial"/>
              </a:rPr>
              <a:t>l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75">
                <a:latin typeface="Arial"/>
                <a:cs typeface="Arial"/>
              </a:rPr>
              <a:t>move </a:t>
            </a:r>
            <a:r>
              <a:rPr dirty="0" sz="1100" spc="-25">
                <a:latin typeface="Arial"/>
                <a:cs typeface="Arial"/>
              </a:rPr>
              <a:t>from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70">
                <a:latin typeface="Arial"/>
                <a:cs typeface="Arial"/>
              </a:rPr>
              <a:t>reduced </a:t>
            </a:r>
            <a:r>
              <a:rPr dirty="0" sz="1100" spc="-95">
                <a:latin typeface="Arial"/>
                <a:cs typeface="Arial"/>
              </a:rPr>
              <a:t>space  </a:t>
            </a:r>
            <a:r>
              <a:rPr dirty="0" sz="1100" spc="-50">
                <a:latin typeface="Arial"/>
                <a:cs typeface="Arial"/>
              </a:rPr>
              <a:t>representation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15">
                <a:latin typeface="Arial"/>
                <a:cs typeface="Arial"/>
              </a:rPr>
              <a:t>latent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80">
                <a:latin typeface="Arial"/>
                <a:cs typeface="Arial"/>
              </a:rPr>
              <a:t>space.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9135" y="1978555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73379" y="1965635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4395" y="1924442"/>
            <a:ext cx="35445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Arial"/>
                <a:cs typeface="Arial"/>
              </a:rPr>
              <a:t>Using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65">
                <a:latin typeface="Arial"/>
                <a:cs typeface="Arial"/>
              </a:rPr>
              <a:t>decoder </a:t>
            </a:r>
            <a:r>
              <a:rPr dirty="0" sz="1100" spc="-10" i="1">
                <a:latin typeface="Trebuchet MS"/>
                <a:cs typeface="Trebuchet MS"/>
              </a:rPr>
              <a:t>g </a:t>
            </a:r>
            <a:r>
              <a:rPr dirty="0" sz="1100" spc="-95">
                <a:latin typeface="Arial"/>
                <a:cs typeface="Arial"/>
              </a:rPr>
              <a:t>(</a:t>
            </a:r>
            <a:r>
              <a:rPr dirty="0" sz="1100" spc="-95">
                <a:latin typeface="Lucida Sans Unicode"/>
                <a:cs typeface="Lucida Sans Unicode"/>
              </a:rPr>
              <a:t>·</a:t>
            </a:r>
            <a:r>
              <a:rPr dirty="0" sz="1100" spc="-95">
                <a:latin typeface="Arial"/>
                <a:cs typeface="Arial"/>
              </a:rPr>
              <a:t>)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75">
                <a:latin typeface="Arial"/>
                <a:cs typeface="Arial"/>
              </a:rPr>
              <a:t>move </a:t>
            </a:r>
            <a:r>
              <a:rPr dirty="0" sz="1100" spc="-25">
                <a:latin typeface="Arial"/>
                <a:cs typeface="Arial"/>
              </a:rPr>
              <a:t>from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15">
                <a:latin typeface="Arial"/>
                <a:cs typeface="Arial"/>
              </a:rPr>
              <a:t>latent </a:t>
            </a:r>
            <a:r>
              <a:rPr dirty="0" sz="1100" spc="-95">
                <a:latin typeface="Arial"/>
                <a:cs typeface="Arial"/>
              </a:rPr>
              <a:t>space </a:t>
            </a:r>
            <a:r>
              <a:rPr dirty="0" sz="1100" spc="10">
                <a:latin typeface="Arial"/>
                <a:cs typeface="Arial"/>
              </a:rPr>
              <a:t>to</a:t>
            </a:r>
            <a:r>
              <a:rPr dirty="0" sz="1100" spc="229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the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4395" y="2096514"/>
            <a:ext cx="9455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Arial"/>
                <a:cs typeface="Arial"/>
              </a:rPr>
              <a:t>full </a:t>
            </a:r>
            <a:r>
              <a:rPr dirty="0" sz="1100" spc="-95">
                <a:latin typeface="Arial"/>
                <a:cs typeface="Arial"/>
              </a:rPr>
              <a:t>space </a:t>
            </a:r>
            <a:r>
              <a:rPr dirty="0" sz="1100" spc="-150">
                <a:latin typeface="Lucida Sans Unicode"/>
                <a:cs typeface="Lucida Sans Unicode"/>
              </a:rPr>
              <a:t>∈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Arial"/>
                <a:cs typeface="Arial"/>
              </a:rPr>
              <a:t>R</a:t>
            </a:r>
            <a:r>
              <a:rPr dirty="0" baseline="27777" sz="1200" spc="15" i="1">
                <a:latin typeface="Arial"/>
                <a:cs typeface="Arial"/>
              </a:rPr>
              <a:t>n</a:t>
            </a:r>
            <a:r>
              <a:rPr dirty="0" sz="1100" spc="1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446844"/>
            <a:ext cx="277939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80">
                <a:solidFill>
                  <a:srgbClr val="0085CA"/>
                </a:solidFill>
                <a:latin typeface="Tahoma"/>
                <a:cs typeface="Tahoma"/>
              </a:rPr>
              <a:t>Return </a:t>
            </a:r>
            <a:r>
              <a:rPr dirty="0" sz="1700" spc="-50">
                <a:solidFill>
                  <a:srgbClr val="0085CA"/>
                </a:solidFill>
                <a:latin typeface="Tahoma"/>
                <a:cs typeface="Tahoma"/>
              </a:rPr>
              <a:t>to </a:t>
            </a:r>
            <a:r>
              <a:rPr dirty="0" sz="1700" spc="-45">
                <a:solidFill>
                  <a:srgbClr val="0085CA"/>
                </a:solidFill>
                <a:latin typeface="Tahoma"/>
                <a:cs typeface="Tahoma"/>
              </a:rPr>
              <a:t>full </a:t>
            </a:r>
            <a:r>
              <a:rPr dirty="0" sz="1700" spc="-125">
                <a:solidFill>
                  <a:srgbClr val="0085CA"/>
                </a:solidFill>
                <a:latin typeface="Tahoma"/>
                <a:cs typeface="Tahoma"/>
              </a:rPr>
              <a:t>space</a:t>
            </a:r>
            <a:r>
              <a:rPr dirty="0" sz="1700" spc="165">
                <a:solidFill>
                  <a:srgbClr val="0085CA"/>
                </a:solidFill>
                <a:latin typeface="Tahoma"/>
                <a:cs typeface="Tahoma"/>
              </a:rPr>
              <a:t> </a:t>
            </a:r>
            <a:r>
              <a:rPr dirty="0" sz="1700" spc="-80">
                <a:solidFill>
                  <a:srgbClr val="0085CA"/>
                </a:solidFill>
                <a:latin typeface="Tahoma"/>
                <a:cs typeface="Tahoma"/>
              </a:rPr>
              <a:t>(continued)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375624"/>
            <a:ext cx="10521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Arial"/>
                <a:cs typeface="Arial"/>
              </a:rPr>
              <a:t>Overall </a:t>
            </a:r>
            <a:r>
              <a:rPr dirty="0" sz="1100" spc="-20">
                <a:latin typeface="Arial"/>
                <a:cs typeface="Arial"/>
              </a:rPr>
              <a:t>this</a:t>
            </a:r>
            <a:r>
              <a:rPr dirty="0" sz="1100" spc="90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gives: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4404" y="1792349"/>
            <a:ext cx="514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0" i="1">
                <a:latin typeface="Arial"/>
                <a:cs typeface="Arial"/>
              </a:rPr>
              <a:t>l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9488" y="1719769"/>
            <a:ext cx="11093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80" i="1">
                <a:latin typeface="Arial"/>
                <a:cs typeface="Arial"/>
              </a:rPr>
              <a:t>δ</a:t>
            </a:r>
            <a:r>
              <a:rPr dirty="0" sz="1100" spc="-80" b="1" i="1">
                <a:latin typeface="Arial"/>
                <a:cs typeface="Arial"/>
              </a:rPr>
              <a:t>x</a:t>
            </a:r>
            <a:r>
              <a:rPr dirty="0" sz="1100" spc="-215" b="1" i="1">
                <a:latin typeface="Arial"/>
                <a:cs typeface="Arial"/>
              </a:rPr>
              <a:t> </a:t>
            </a:r>
            <a:r>
              <a:rPr dirty="0" baseline="31250" sz="1200" spc="22" i="1">
                <a:latin typeface="Arial"/>
                <a:cs typeface="Arial"/>
              </a:rPr>
              <a:t>DA</a:t>
            </a:r>
            <a:r>
              <a:rPr dirty="0" baseline="31250" sz="1200" spc="165" i="1">
                <a:latin typeface="Arial"/>
                <a:cs typeface="Arial"/>
              </a:rPr>
              <a:t> </a:t>
            </a:r>
            <a:r>
              <a:rPr dirty="0" sz="1100" spc="204">
                <a:latin typeface="Arial"/>
                <a:cs typeface="Arial"/>
              </a:rPr>
              <a:t>=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 i="1">
                <a:latin typeface="Trebuchet MS"/>
                <a:cs typeface="Trebuchet MS"/>
              </a:rPr>
              <a:t>g</a:t>
            </a:r>
            <a:r>
              <a:rPr dirty="0" sz="1100" spc="-225" i="1">
                <a:latin typeface="Trebuchet MS"/>
                <a:cs typeface="Trebuchet MS"/>
              </a:rPr>
              <a:t> </a:t>
            </a:r>
            <a:r>
              <a:rPr dirty="0" sz="1100" spc="35">
                <a:latin typeface="Arial"/>
                <a:cs typeface="Arial"/>
              </a:rPr>
              <a:t>(</a:t>
            </a:r>
            <a:r>
              <a:rPr dirty="0" sz="1100" spc="35" b="1" i="1">
                <a:latin typeface="Arial"/>
                <a:cs typeface="Arial"/>
              </a:rPr>
              <a:t>V</a:t>
            </a:r>
            <a:r>
              <a:rPr dirty="0" baseline="-13888" sz="1200" spc="52" b="1" i="1">
                <a:latin typeface="Arial"/>
                <a:cs typeface="Arial"/>
              </a:rPr>
              <a:t>l</a:t>
            </a:r>
            <a:r>
              <a:rPr dirty="0" baseline="-13888" sz="1200" spc="-120" b="1" i="1">
                <a:latin typeface="Arial"/>
                <a:cs typeface="Arial"/>
              </a:rPr>
              <a:t> </a:t>
            </a:r>
            <a:r>
              <a:rPr dirty="0" sz="1100" spc="25" b="1">
                <a:latin typeface="Arial"/>
                <a:cs typeface="Arial"/>
              </a:rPr>
              <a:t>w</a:t>
            </a:r>
            <a:r>
              <a:rPr dirty="0" baseline="31250" sz="1200" spc="37" i="1">
                <a:latin typeface="Arial"/>
                <a:cs typeface="Arial"/>
              </a:rPr>
              <a:t>DA</a:t>
            </a:r>
            <a:r>
              <a:rPr dirty="0" sz="1100" spc="25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46844"/>
            <a:ext cx="972819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85">
                <a:solidFill>
                  <a:srgbClr val="0085CA"/>
                </a:solidFill>
                <a:latin typeface="Tahoma"/>
                <a:cs typeface="Tahoma"/>
              </a:rPr>
              <a:t>Complexity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837843"/>
            <a:ext cx="3765550" cy="195326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45">
                <a:latin typeface="Arial"/>
                <a:cs typeface="Arial"/>
              </a:rPr>
              <a:t>online complexities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5">
                <a:latin typeface="Arial"/>
                <a:cs typeface="Arial"/>
                <a:hlinkClick r:id="rId2" action="ppaction://hlinksldjump"/>
              </a:rPr>
              <a:t>[Parrish </a:t>
            </a:r>
            <a:r>
              <a:rPr dirty="0" sz="1100" spc="-65">
                <a:latin typeface="Arial"/>
                <a:cs typeface="Arial"/>
                <a:hlinkClick r:id="rId2" action="ppaction://hlinksldjump"/>
              </a:rPr>
              <a:t>and </a:t>
            </a:r>
            <a:r>
              <a:rPr dirty="0" sz="1100" spc="-50">
                <a:latin typeface="Arial"/>
                <a:cs typeface="Arial"/>
                <a:hlinkClick r:id="rId2" action="ppaction://hlinksldjump"/>
              </a:rPr>
              <a:t>Derber1992] </a:t>
            </a:r>
            <a:r>
              <a:rPr dirty="0" sz="1100" spc="-70">
                <a:latin typeface="Arial"/>
                <a:cs typeface="Arial"/>
              </a:rPr>
              <a:t>reduced  </a:t>
            </a:r>
            <a:r>
              <a:rPr dirty="0" sz="1100" spc="-95">
                <a:latin typeface="Arial"/>
                <a:cs typeface="Arial"/>
              </a:rPr>
              <a:t>space </a:t>
            </a:r>
            <a:r>
              <a:rPr dirty="0" sz="1100" spc="-65">
                <a:latin typeface="Arial"/>
                <a:cs typeface="Arial"/>
              </a:rPr>
              <a:t>approach </a:t>
            </a:r>
            <a:r>
              <a:rPr dirty="0" sz="1100" spc="10" i="1">
                <a:latin typeface="Trebuchet MS"/>
                <a:cs typeface="Trebuchet MS"/>
              </a:rPr>
              <a:t>R</a:t>
            </a:r>
            <a:r>
              <a:rPr dirty="0" baseline="-10416" sz="1200" spc="15">
                <a:latin typeface="Arial"/>
                <a:cs typeface="Arial"/>
              </a:rPr>
              <a:t>on</a:t>
            </a:r>
            <a:r>
              <a:rPr dirty="0" baseline="-10416" sz="1200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is:</a:t>
            </a:r>
            <a:endParaRPr sz="1100">
              <a:latin typeface="Arial"/>
              <a:cs typeface="Arial"/>
            </a:endParaRPr>
          </a:p>
          <a:p>
            <a:pPr marL="2128520">
              <a:lnSpc>
                <a:spcPts val="555"/>
              </a:lnSpc>
              <a:spcBef>
                <a:spcPts val="980"/>
              </a:spcBef>
            </a:pPr>
            <a:r>
              <a:rPr dirty="0" sz="800" spc="-25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  <a:p>
            <a:pPr marL="1339850">
              <a:lnSpc>
                <a:spcPts val="915"/>
              </a:lnSpc>
            </a:pPr>
            <a:r>
              <a:rPr dirty="0" sz="1100" spc="10" i="1">
                <a:latin typeface="Trebuchet MS"/>
                <a:cs typeface="Trebuchet MS"/>
              </a:rPr>
              <a:t>R</a:t>
            </a:r>
            <a:r>
              <a:rPr dirty="0" baseline="-10416" sz="1200" spc="15">
                <a:latin typeface="Arial"/>
                <a:cs typeface="Arial"/>
              </a:rPr>
              <a:t>on</a:t>
            </a:r>
            <a:r>
              <a:rPr dirty="0" baseline="-10416" sz="1200" spc="187">
                <a:latin typeface="Arial"/>
                <a:cs typeface="Arial"/>
              </a:rPr>
              <a:t> </a:t>
            </a:r>
            <a:r>
              <a:rPr dirty="0" sz="1100" spc="204">
                <a:latin typeface="Arial"/>
                <a:cs typeface="Arial"/>
              </a:rPr>
              <a:t>=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45">
                <a:latin typeface="Lucida Sans Unicode"/>
                <a:cs typeface="Lucida Sans Unicode"/>
              </a:rPr>
              <a:t>O</a:t>
            </a:r>
            <a:r>
              <a:rPr dirty="0" sz="1100" spc="45">
                <a:latin typeface="Arial"/>
                <a:cs typeface="Arial"/>
              </a:rPr>
              <a:t>(</a:t>
            </a:r>
            <a:r>
              <a:rPr dirty="0" sz="1100" spc="45" i="1">
                <a:latin typeface="Trebuchet MS"/>
                <a:cs typeface="Trebuchet MS"/>
              </a:rPr>
              <a:t>I</a:t>
            </a:r>
            <a:r>
              <a:rPr dirty="0" baseline="-10416" sz="1200" spc="67">
                <a:latin typeface="Arial"/>
                <a:cs typeface="Arial"/>
              </a:rPr>
              <a:t>1</a:t>
            </a:r>
            <a:r>
              <a:rPr dirty="0" sz="1100" spc="45" i="1">
                <a:latin typeface="Trebuchet MS"/>
                <a:cs typeface="Trebuchet MS"/>
              </a:rPr>
              <a:t>M</a:t>
            </a:r>
            <a:r>
              <a:rPr dirty="0" sz="1100" spc="90" i="1">
                <a:latin typeface="Trebuchet MS"/>
                <a:cs typeface="Trebuchet MS"/>
              </a:rPr>
              <a:t> </a:t>
            </a:r>
            <a:r>
              <a:rPr dirty="0" sz="1100" spc="204">
                <a:latin typeface="Arial"/>
                <a:cs typeface="Arial"/>
              </a:rPr>
              <a:t>+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15" i="1">
                <a:latin typeface="Trebuchet MS"/>
                <a:cs typeface="Trebuchet MS"/>
              </a:rPr>
              <a:t>nS</a:t>
            </a:r>
            <a:r>
              <a:rPr dirty="0" sz="1100" spc="-235" i="1">
                <a:latin typeface="Trebuchet MS"/>
                <a:cs typeface="Trebuchet MS"/>
              </a:rPr>
              <a:t> </a:t>
            </a:r>
            <a:r>
              <a:rPr dirty="0" sz="1100" spc="55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12700" marR="10795">
              <a:lnSpc>
                <a:spcPct val="102600"/>
              </a:lnSpc>
              <a:spcBef>
                <a:spcPts val="1095"/>
              </a:spcBef>
            </a:pPr>
            <a:r>
              <a:rPr dirty="0" sz="1100" spc="-70">
                <a:latin typeface="Arial"/>
                <a:cs typeface="Arial"/>
              </a:rPr>
              <a:t>where </a:t>
            </a:r>
            <a:r>
              <a:rPr dirty="0" sz="1100" spc="-15" i="1">
                <a:latin typeface="Trebuchet MS"/>
                <a:cs typeface="Trebuchet MS"/>
              </a:rPr>
              <a:t>I</a:t>
            </a:r>
            <a:r>
              <a:rPr dirty="0" baseline="-10416" sz="1200" spc="-22">
                <a:latin typeface="Arial"/>
                <a:cs typeface="Arial"/>
              </a:rPr>
              <a:t>1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50">
                <a:latin typeface="Arial"/>
                <a:cs typeface="Arial"/>
              </a:rPr>
              <a:t>number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25">
                <a:latin typeface="Arial"/>
                <a:cs typeface="Arial"/>
              </a:rPr>
              <a:t>iterations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70">
                <a:latin typeface="Arial"/>
                <a:cs typeface="Arial"/>
              </a:rPr>
              <a:t>reduced </a:t>
            </a:r>
            <a:r>
              <a:rPr dirty="0" sz="1100" spc="-95">
                <a:latin typeface="Arial"/>
                <a:cs typeface="Arial"/>
              </a:rPr>
              <a:t>space </a:t>
            </a:r>
            <a:r>
              <a:rPr dirty="0" sz="1100" spc="-40">
                <a:latin typeface="Arial"/>
                <a:cs typeface="Arial"/>
              </a:rPr>
              <a:t>VarDA  </a:t>
            </a:r>
            <a:r>
              <a:rPr dirty="0" sz="1100" spc="-30">
                <a:latin typeface="Arial"/>
                <a:cs typeface="Arial"/>
              </a:rPr>
              <a:t>minimisation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routine.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35">
                <a:latin typeface="Arial"/>
                <a:cs typeface="Arial"/>
              </a:rPr>
              <a:t>And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50">
                <a:latin typeface="Arial"/>
                <a:cs typeface="Arial"/>
              </a:rPr>
              <a:t>bi-reduced </a:t>
            </a:r>
            <a:r>
              <a:rPr dirty="0" sz="1100" spc="-95">
                <a:latin typeface="Arial"/>
                <a:cs typeface="Arial"/>
              </a:rPr>
              <a:t>space </a:t>
            </a:r>
            <a:r>
              <a:rPr dirty="0" sz="1100" spc="-60">
                <a:latin typeface="Arial"/>
                <a:cs typeface="Arial"/>
              </a:rPr>
              <a:t>approach </a:t>
            </a:r>
            <a:r>
              <a:rPr dirty="0" sz="1100" spc="20" i="1">
                <a:latin typeface="Trebuchet MS"/>
                <a:cs typeface="Trebuchet MS"/>
              </a:rPr>
              <a:t>B</a:t>
            </a:r>
            <a:r>
              <a:rPr dirty="0" baseline="-10416" sz="1200" spc="30">
                <a:latin typeface="Arial"/>
                <a:cs typeface="Arial"/>
              </a:rPr>
              <a:t>on</a:t>
            </a:r>
            <a:r>
              <a:rPr dirty="0" baseline="-10416" sz="1200" spc="15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is:</a:t>
            </a:r>
            <a:endParaRPr sz="1100">
              <a:latin typeface="Arial"/>
              <a:cs typeface="Arial"/>
            </a:endParaRPr>
          </a:p>
          <a:p>
            <a:pPr marL="12700" marR="1401445" indent="1544320">
              <a:lnSpc>
                <a:spcPct val="185700"/>
              </a:lnSpc>
            </a:pPr>
            <a:r>
              <a:rPr dirty="0" sz="1100" spc="20" i="1">
                <a:latin typeface="Trebuchet MS"/>
                <a:cs typeface="Trebuchet MS"/>
              </a:rPr>
              <a:t>B</a:t>
            </a:r>
            <a:r>
              <a:rPr dirty="0" baseline="-10416" sz="1200" spc="30">
                <a:latin typeface="Arial"/>
                <a:cs typeface="Arial"/>
              </a:rPr>
              <a:t>on </a:t>
            </a:r>
            <a:r>
              <a:rPr dirty="0" sz="1100" spc="204">
                <a:latin typeface="Arial"/>
                <a:cs typeface="Arial"/>
              </a:rPr>
              <a:t>=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15">
                <a:latin typeface="Lucida Sans Unicode"/>
                <a:cs typeface="Lucida Sans Unicode"/>
              </a:rPr>
              <a:t>O</a:t>
            </a:r>
            <a:r>
              <a:rPr dirty="0" sz="1100" spc="15">
                <a:latin typeface="Arial"/>
                <a:cs typeface="Arial"/>
              </a:rPr>
              <a:t>(</a:t>
            </a:r>
            <a:r>
              <a:rPr dirty="0" sz="1100" spc="15" i="1">
                <a:latin typeface="Trebuchet MS"/>
                <a:cs typeface="Trebuchet MS"/>
              </a:rPr>
              <a:t>nm</a:t>
            </a:r>
            <a:r>
              <a:rPr dirty="0" sz="1100" spc="15">
                <a:latin typeface="Arial"/>
                <a:cs typeface="Arial"/>
              </a:rPr>
              <a:t>)  </a:t>
            </a:r>
            <a:r>
              <a:rPr dirty="0" sz="1100" spc="-30">
                <a:latin typeface="Arial"/>
                <a:cs typeface="Arial"/>
              </a:rPr>
              <a:t>Derivation </a:t>
            </a:r>
            <a:r>
              <a:rPr dirty="0" sz="1100" spc="-65">
                <a:latin typeface="Arial"/>
                <a:cs typeface="Arial"/>
              </a:rPr>
              <a:t>and discussion </a:t>
            </a:r>
            <a:r>
              <a:rPr dirty="0" sz="1100" spc="-20">
                <a:latin typeface="Arial"/>
                <a:cs typeface="Arial"/>
              </a:rPr>
              <a:t>in</a:t>
            </a:r>
            <a:r>
              <a:rPr dirty="0" sz="1100" spc="-11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report.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46844"/>
            <a:ext cx="301688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00">
                <a:solidFill>
                  <a:srgbClr val="0085CA"/>
                </a:solidFill>
                <a:latin typeface="Tahoma"/>
                <a:cs typeface="Tahoma"/>
              </a:rPr>
              <a:t>Approaches </a:t>
            </a:r>
            <a:r>
              <a:rPr dirty="0" sz="1700" spc="-135">
                <a:solidFill>
                  <a:srgbClr val="0085CA"/>
                </a:solidFill>
                <a:latin typeface="Tahoma"/>
                <a:cs typeface="Tahoma"/>
              </a:rPr>
              <a:t>are </a:t>
            </a:r>
            <a:r>
              <a:rPr dirty="0" sz="1700" spc="-110">
                <a:solidFill>
                  <a:srgbClr val="0085CA"/>
                </a:solidFill>
                <a:latin typeface="Tahoma"/>
                <a:cs typeface="Tahoma"/>
              </a:rPr>
              <a:t>[almost]</a:t>
            </a:r>
            <a:r>
              <a:rPr dirty="0" sz="1700" spc="-190">
                <a:solidFill>
                  <a:srgbClr val="0085CA"/>
                </a:solidFill>
                <a:latin typeface="Tahoma"/>
                <a:cs typeface="Tahoma"/>
              </a:rPr>
              <a:t> </a:t>
            </a:r>
            <a:r>
              <a:rPr dirty="0" sz="1700" spc="-95">
                <a:solidFill>
                  <a:srgbClr val="0085CA"/>
                </a:solidFill>
                <a:latin typeface="Tahoma"/>
                <a:cs typeface="Tahoma"/>
              </a:rPr>
              <a:t>equivalent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2551" y="125590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4395" y="1172462"/>
            <a:ext cx="10648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Arial"/>
                <a:cs typeface="Arial"/>
              </a:rPr>
              <a:t>i.e. </a:t>
            </a:r>
            <a:r>
              <a:rPr dirty="0" sz="1100" spc="-105">
                <a:latin typeface="Arial"/>
                <a:cs typeface="Arial"/>
              </a:rPr>
              <a:t>we </a:t>
            </a:r>
            <a:r>
              <a:rPr dirty="0" sz="1100" spc="-85">
                <a:latin typeface="Arial"/>
                <a:cs typeface="Arial"/>
              </a:rPr>
              <a:t>show</a:t>
            </a:r>
            <a:r>
              <a:rPr dirty="0" sz="1100" spc="-12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that: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9510" y="1459406"/>
            <a:ext cx="7200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-22727" sz="1650" b="1">
                <a:latin typeface="Arial"/>
                <a:cs typeface="Arial"/>
              </a:rPr>
              <a:t>w</a:t>
            </a:r>
            <a:r>
              <a:rPr dirty="0" sz="800" i="1">
                <a:latin typeface="Arial"/>
                <a:cs typeface="Arial"/>
              </a:rPr>
              <a:t>DA </a:t>
            </a:r>
            <a:r>
              <a:rPr dirty="0" baseline="-22727" sz="1650" spc="307">
                <a:latin typeface="Arial"/>
                <a:cs typeface="Arial"/>
              </a:rPr>
              <a:t>=</a:t>
            </a:r>
            <a:r>
              <a:rPr dirty="0" baseline="-22727" sz="1650" spc="-254">
                <a:latin typeface="Arial"/>
                <a:cs typeface="Arial"/>
              </a:rPr>
              <a:t> </a:t>
            </a:r>
            <a:r>
              <a:rPr dirty="0" baseline="-22727" sz="1650" b="1">
                <a:latin typeface="Arial"/>
                <a:cs typeface="Arial"/>
              </a:rPr>
              <a:t>w</a:t>
            </a:r>
            <a:r>
              <a:rPr dirty="0" sz="800" i="1">
                <a:latin typeface="Arial"/>
                <a:cs typeface="Arial"/>
              </a:rPr>
              <a:t>DA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2551" y="185437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2551" y="223648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24395" y="1545153"/>
            <a:ext cx="3505200" cy="800100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algn="ctr" marL="548005">
              <a:lnSpc>
                <a:spcPct val="100000"/>
              </a:lnSpc>
              <a:spcBef>
                <a:spcPts val="440"/>
              </a:spcBef>
            </a:pPr>
            <a:r>
              <a:rPr dirty="0" sz="800" spc="20" i="1">
                <a:latin typeface="Arial"/>
                <a:cs typeface="Arial"/>
              </a:rPr>
              <a:t>l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1100" spc="-35">
                <a:latin typeface="Arial"/>
                <a:cs typeface="Arial"/>
              </a:rPr>
              <a:t>...under </a:t>
            </a:r>
            <a:r>
              <a:rPr dirty="0" sz="1100" spc="-45">
                <a:latin typeface="Arial"/>
                <a:cs typeface="Arial"/>
              </a:rPr>
              <a:t>three </a:t>
            </a:r>
            <a:r>
              <a:rPr dirty="0" sz="1100" spc="-60">
                <a:latin typeface="Arial"/>
                <a:cs typeface="Arial"/>
              </a:rPr>
              <a:t>assumptions </a:t>
            </a:r>
            <a:r>
              <a:rPr dirty="0" sz="1100" spc="-35">
                <a:latin typeface="Arial"/>
                <a:cs typeface="Arial"/>
              </a:rPr>
              <a:t>including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70">
                <a:latin typeface="Arial"/>
                <a:cs typeface="Arial"/>
              </a:rPr>
              <a:t>compression</a:t>
            </a:r>
            <a:r>
              <a:rPr dirty="0" sz="1100" spc="80">
                <a:latin typeface="Arial"/>
                <a:cs typeface="Arial"/>
              </a:rPr>
              <a:t> </a:t>
            </a:r>
            <a:r>
              <a:rPr dirty="0" sz="1100" spc="-55" i="1">
                <a:latin typeface="Trebuchet MS"/>
                <a:cs typeface="Trebuchet MS"/>
              </a:rPr>
              <a:t>is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90">
                <a:latin typeface="Arial"/>
                <a:cs typeface="Arial"/>
              </a:rPr>
              <a:t>lossless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10" i="1">
                <a:latin typeface="Trebuchet MS"/>
                <a:cs typeface="Trebuchet MS"/>
              </a:rPr>
              <a:t>g</a:t>
            </a:r>
            <a:r>
              <a:rPr dirty="0" sz="1100" spc="-215" i="1">
                <a:latin typeface="Trebuchet MS"/>
                <a:cs typeface="Trebuchet MS"/>
              </a:rPr>
              <a:t> </a:t>
            </a:r>
            <a:r>
              <a:rPr dirty="0" sz="1100" spc="-30">
                <a:latin typeface="Arial"/>
                <a:cs typeface="Arial"/>
              </a:rPr>
              <a:t>(</a:t>
            </a:r>
            <a:r>
              <a:rPr dirty="0" sz="1100" spc="-30" i="1">
                <a:latin typeface="Trebuchet MS"/>
                <a:cs typeface="Trebuchet MS"/>
              </a:rPr>
              <a:t>f</a:t>
            </a:r>
            <a:r>
              <a:rPr dirty="0" sz="1100" spc="-95" i="1">
                <a:latin typeface="Trebuchet MS"/>
                <a:cs typeface="Trebuchet MS"/>
              </a:rPr>
              <a:t> </a:t>
            </a:r>
            <a:r>
              <a:rPr dirty="0" sz="1100" spc="-5">
                <a:latin typeface="Arial"/>
                <a:cs typeface="Arial"/>
              </a:rPr>
              <a:t>(</a:t>
            </a:r>
            <a:r>
              <a:rPr dirty="0" sz="1100" spc="-5" b="1" i="1">
                <a:latin typeface="Arial"/>
                <a:cs typeface="Arial"/>
              </a:rPr>
              <a:t>x</a:t>
            </a:r>
            <a:r>
              <a:rPr dirty="0" sz="1100" spc="-204" b="1" i="1">
                <a:latin typeface="Arial"/>
                <a:cs typeface="Arial"/>
              </a:rPr>
              <a:t> </a:t>
            </a:r>
            <a:r>
              <a:rPr dirty="0" sz="1100" spc="55">
                <a:latin typeface="Arial"/>
                <a:cs typeface="Arial"/>
              </a:rPr>
              <a:t>))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204">
                <a:latin typeface="Arial"/>
                <a:cs typeface="Arial"/>
              </a:rPr>
              <a:t>=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70" b="1" i="1">
                <a:latin typeface="Arial"/>
                <a:cs typeface="Arial"/>
              </a:rPr>
              <a:t>x</a:t>
            </a:r>
            <a:r>
              <a:rPr dirty="0" sz="1100" spc="-204" b="1" i="1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130">
                <a:latin typeface="Arial"/>
                <a:cs typeface="Arial"/>
              </a:rPr>
              <a:t>See </a:t>
            </a:r>
            <a:r>
              <a:rPr dirty="0" sz="1100" spc="-25">
                <a:latin typeface="Arial"/>
                <a:cs typeface="Arial"/>
              </a:rPr>
              <a:t>report for </a:t>
            </a:r>
            <a:r>
              <a:rPr dirty="0" sz="1100" spc="-70">
                <a:latin typeface="Arial"/>
                <a:cs typeface="Arial"/>
              </a:rPr>
              <a:t>more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details.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46844"/>
            <a:ext cx="1898014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00">
                <a:solidFill>
                  <a:srgbClr val="0085CA"/>
                </a:solidFill>
                <a:latin typeface="Tahoma"/>
                <a:cs typeface="Tahoma"/>
              </a:rPr>
              <a:t>Comparison</a:t>
            </a:r>
            <a:r>
              <a:rPr dirty="0" sz="1700" spc="-45">
                <a:solidFill>
                  <a:srgbClr val="0085CA"/>
                </a:solidFill>
                <a:latin typeface="Tahoma"/>
                <a:cs typeface="Tahoma"/>
              </a:rPr>
              <a:t> </a:t>
            </a:r>
            <a:r>
              <a:rPr dirty="0" sz="1700" spc="-114">
                <a:solidFill>
                  <a:srgbClr val="0085CA"/>
                </a:solidFill>
                <a:latin typeface="Tahoma"/>
                <a:cs typeface="Tahoma"/>
              </a:rPr>
              <a:t>Summary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179" y="1065084"/>
            <a:ext cx="17030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 b="1">
                <a:latin typeface="Arial"/>
                <a:cs typeface="Arial"/>
              </a:rPr>
              <a:t>Reduced Space</a:t>
            </a:r>
            <a:r>
              <a:rPr dirty="0" sz="1100" spc="-45" b="1">
                <a:latin typeface="Arial"/>
                <a:cs typeface="Arial"/>
              </a:rPr>
              <a:t> </a:t>
            </a:r>
            <a:r>
              <a:rPr dirty="0" sz="1100" spc="5" b="1">
                <a:latin typeface="Arial"/>
                <a:cs typeface="Arial"/>
              </a:rPr>
              <a:t>3D-VarDA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7278" y="1680679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0" y="0"/>
                </a:moveTo>
                <a:lnTo>
                  <a:pt x="4705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14578" y="1565125"/>
            <a:ext cx="54356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3234" algn="l"/>
              </a:tabLst>
            </a:pPr>
            <a:r>
              <a:rPr dirty="0" baseline="3968" sz="1050" spc="-30">
                <a:latin typeface="Arial"/>
                <a:cs typeface="Arial"/>
              </a:rPr>
              <a:t>1</a:t>
            </a:r>
            <a:r>
              <a:rPr dirty="0" baseline="3968" sz="1050" spc="-30">
                <a:latin typeface="Arial"/>
                <a:cs typeface="Arial"/>
              </a:rPr>
              <a:t>    </a:t>
            </a:r>
            <a:r>
              <a:rPr dirty="0" baseline="3968" sz="1050" spc="-150">
                <a:latin typeface="Arial"/>
                <a:cs typeface="Arial"/>
              </a:rPr>
              <a:t> </a:t>
            </a:r>
            <a:r>
              <a:rPr dirty="0" sz="700" spc="75" i="1">
                <a:latin typeface="Arial"/>
                <a:cs typeface="Arial"/>
              </a:rPr>
              <a:t>T</a:t>
            </a:r>
            <a:r>
              <a:rPr dirty="0" sz="700" i="1">
                <a:latin typeface="Arial"/>
                <a:cs typeface="Arial"/>
              </a:rPr>
              <a:t>	</a:t>
            </a:r>
            <a:r>
              <a:rPr dirty="0" baseline="3968" sz="1050" spc="-30">
                <a:latin typeface="Arial"/>
                <a:cs typeface="Arial"/>
              </a:rPr>
              <a:t>1</a:t>
            </a:r>
            <a:endParaRPr baseline="3968" sz="10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98079" y="1680679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0" y="0"/>
                </a:moveTo>
                <a:lnTo>
                  <a:pt x="4705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4578" y="1654672"/>
            <a:ext cx="54356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3234" algn="l"/>
              </a:tabLst>
            </a:pPr>
            <a:r>
              <a:rPr dirty="0" sz="700" spc="-20">
                <a:latin typeface="Arial"/>
                <a:cs typeface="Arial"/>
              </a:rPr>
              <a:t>2</a:t>
            </a:r>
            <a:r>
              <a:rPr dirty="0" sz="700" spc="-20">
                <a:latin typeface="Arial"/>
                <a:cs typeface="Arial"/>
              </a:rPr>
              <a:t>	</a:t>
            </a:r>
            <a:r>
              <a:rPr dirty="0" sz="700" spc="-2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179" y="1573078"/>
            <a:ext cx="17062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5" i="1">
                <a:latin typeface="Trebuchet MS"/>
                <a:cs typeface="Trebuchet MS"/>
              </a:rPr>
              <a:t>J</a:t>
            </a:r>
            <a:r>
              <a:rPr dirty="0" sz="1000" spc="35">
                <a:latin typeface="Arial"/>
                <a:cs typeface="Arial"/>
              </a:rPr>
              <a:t>(</a:t>
            </a:r>
            <a:r>
              <a:rPr dirty="0" sz="1000" spc="35" b="1">
                <a:latin typeface="Arial"/>
                <a:cs typeface="Arial"/>
              </a:rPr>
              <a:t>w</a:t>
            </a:r>
            <a:r>
              <a:rPr dirty="0" sz="1000" spc="35">
                <a:latin typeface="Arial"/>
                <a:cs typeface="Arial"/>
              </a:rPr>
              <a:t>) </a:t>
            </a:r>
            <a:r>
              <a:rPr dirty="0" sz="1000" spc="190">
                <a:latin typeface="Arial"/>
                <a:cs typeface="Arial"/>
              </a:rPr>
              <a:t>= </a:t>
            </a:r>
            <a:r>
              <a:rPr dirty="0" sz="1000" spc="-40" b="1">
                <a:latin typeface="Arial"/>
                <a:cs typeface="Arial"/>
              </a:rPr>
              <a:t>w w </a:t>
            </a:r>
            <a:r>
              <a:rPr dirty="0" sz="1000" spc="190">
                <a:latin typeface="Arial"/>
                <a:cs typeface="Arial"/>
              </a:rPr>
              <a:t>+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ǁ</a:t>
            </a:r>
            <a:r>
              <a:rPr dirty="0" sz="1000" b="1" i="1">
                <a:latin typeface="Arial"/>
                <a:cs typeface="Arial"/>
              </a:rPr>
              <a:t>d </a:t>
            </a:r>
            <a:r>
              <a:rPr dirty="0" sz="1000" spc="-25">
                <a:latin typeface="Lucida Sans Unicode"/>
                <a:cs typeface="Lucida Sans Unicode"/>
              </a:rPr>
              <a:t>− </a:t>
            </a:r>
            <a:r>
              <a:rPr dirty="0" sz="1000" spc="65" b="1" i="1">
                <a:latin typeface="Arial"/>
                <a:cs typeface="Arial"/>
              </a:rPr>
              <a:t>HV </a:t>
            </a:r>
            <a:r>
              <a:rPr dirty="0" sz="1000" spc="15" b="1">
                <a:latin typeface="Arial"/>
                <a:cs typeface="Arial"/>
              </a:rPr>
              <a:t>w</a:t>
            </a:r>
            <a:r>
              <a:rPr dirty="0" sz="1000" spc="15">
                <a:latin typeface="Lucida Sans Unicode"/>
                <a:cs typeface="Lucida Sans Unicode"/>
              </a:rPr>
              <a:t>ǁ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46490" y="1547421"/>
            <a:ext cx="198755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720"/>
              </a:lnSpc>
              <a:spcBef>
                <a:spcPts val="95"/>
              </a:spcBef>
            </a:pPr>
            <a:r>
              <a:rPr dirty="0" sz="700" spc="-2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ts val="720"/>
              </a:lnSpc>
            </a:pPr>
            <a:r>
              <a:rPr dirty="0" baseline="-15873" sz="1050" spc="75" b="1" i="1">
                <a:latin typeface="Arial"/>
                <a:cs typeface="Arial"/>
              </a:rPr>
              <a:t>R</a:t>
            </a:r>
            <a:r>
              <a:rPr dirty="0" sz="500" spc="245" i="1">
                <a:latin typeface="Arial"/>
                <a:cs typeface="Arial"/>
              </a:rPr>
              <a:t>−</a:t>
            </a:r>
            <a:r>
              <a:rPr dirty="0" sz="500" spc="-15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179" y="1876747"/>
            <a:ext cx="12515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Arial"/>
                <a:cs typeface="Arial"/>
              </a:rPr>
              <a:t>Return: </a:t>
            </a:r>
            <a:r>
              <a:rPr dirty="0" sz="1000" spc="-70" i="1">
                <a:latin typeface="Arial"/>
                <a:cs typeface="Arial"/>
              </a:rPr>
              <a:t>δ</a:t>
            </a:r>
            <a:r>
              <a:rPr dirty="0" sz="1000" spc="-70" b="1" i="1">
                <a:latin typeface="Arial"/>
                <a:cs typeface="Arial"/>
              </a:rPr>
              <a:t>x </a:t>
            </a:r>
            <a:r>
              <a:rPr dirty="0" baseline="27777" sz="1050" spc="22" i="1">
                <a:latin typeface="Arial"/>
                <a:cs typeface="Arial"/>
              </a:rPr>
              <a:t>DA </a:t>
            </a:r>
            <a:r>
              <a:rPr dirty="0" sz="1000" spc="190">
                <a:latin typeface="Arial"/>
                <a:cs typeface="Arial"/>
              </a:rPr>
              <a:t>= </a:t>
            </a:r>
            <a:r>
              <a:rPr dirty="0" sz="1000" spc="60" b="1" i="1">
                <a:latin typeface="Arial"/>
                <a:cs typeface="Arial"/>
              </a:rPr>
              <a:t>V</a:t>
            </a:r>
            <a:r>
              <a:rPr dirty="0" sz="1000" spc="-180" b="1" i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w</a:t>
            </a:r>
            <a:r>
              <a:rPr dirty="0" baseline="27777" sz="1050" i="1">
                <a:latin typeface="Arial"/>
                <a:cs typeface="Arial"/>
              </a:rPr>
              <a:t>DA</a:t>
            </a:r>
            <a:endParaRPr baseline="27777"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6179" y="2180404"/>
            <a:ext cx="11455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latin typeface="Arial"/>
                <a:cs typeface="Arial"/>
              </a:rPr>
              <a:t>R</a:t>
            </a:r>
            <a:r>
              <a:rPr dirty="0" baseline="-11904" sz="1050" spc="-60">
                <a:latin typeface="Arial"/>
                <a:cs typeface="Arial"/>
              </a:rPr>
              <a:t>on </a:t>
            </a:r>
            <a:r>
              <a:rPr dirty="0" sz="1000" spc="190">
                <a:latin typeface="Arial"/>
                <a:cs typeface="Arial"/>
              </a:rPr>
              <a:t>=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45">
                <a:latin typeface="Lucida Sans Unicode"/>
                <a:cs typeface="Lucida Sans Unicode"/>
              </a:rPr>
              <a:t>O</a:t>
            </a:r>
            <a:r>
              <a:rPr dirty="0" sz="1000" spc="45">
                <a:latin typeface="Arial"/>
                <a:cs typeface="Arial"/>
              </a:rPr>
              <a:t>(</a:t>
            </a:r>
            <a:r>
              <a:rPr dirty="0" sz="1000" spc="45" i="1">
                <a:latin typeface="Trebuchet MS"/>
                <a:cs typeface="Trebuchet MS"/>
              </a:rPr>
              <a:t>I</a:t>
            </a:r>
            <a:r>
              <a:rPr dirty="0" baseline="-11904" sz="1050" spc="67">
                <a:latin typeface="Arial"/>
                <a:cs typeface="Arial"/>
              </a:rPr>
              <a:t>1</a:t>
            </a:r>
            <a:r>
              <a:rPr dirty="0" sz="1000" spc="45" i="1">
                <a:latin typeface="Trebuchet MS"/>
                <a:cs typeface="Trebuchet MS"/>
              </a:rPr>
              <a:t>M</a:t>
            </a:r>
            <a:r>
              <a:rPr dirty="0" baseline="27777" sz="1050" spc="67">
                <a:latin typeface="Arial"/>
                <a:cs typeface="Arial"/>
              </a:rPr>
              <a:t>2</a:t>
            </a:r>
            <a:r>
              <a:rPr dirty="0" baseline="27777" sz="1050" spc="97">
                <a:latin typeface="Arial"/>
                <a:cs typeface="Arial"/>
              </a:rPr>
              <a:t> </a:t>
            </a:r>
            <a:r>
              <a:rPr dirty="0" sz="1000" spc="190">
                <a:latin typeface="Arial"/>
                <a:cs typeface="Arial"/>
              </a:rPr>
              <a:t>+</a:t>
            </a:r>
            <a:r>
              <a:rPr dirty="0" sz="1000" spc="-65">
                <a:latin typeface="Arial"/>
                <a:cs typeface="Arial"/>
              </a:rPr>
              <a:t> </a:t>
            </a:r>
            <a:r>
              <a:rPr dirty="0" sz="1000" spc="15" i="1">
                <a:latin typeface="Trebuchet MS"/>
                <a:cs typeface="Trebuchet MS"/>
              </a:rPr>
              <a:t>nS</a:t>
            </a:r>
            <a:r>
              <a:rPr dirty="0" sz="1000" spc="-215" i="1">
                <a:latin typeface="Trebuchet MS"/>
                <a:cs typeface="Trebuchet MS"/>
              </a:rPr>
              <a:t> </a:t>
            </a:r>
            <a:r>
              <a:rPr dirty="0" sz="1000" spc="5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50198" y="1045716"/>
            <a:ext cx="18446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 b="1">
                <a:latin typeface="Arial"/>
                <a:cs typeface="Arial"/>
              </a:rPr>
              <a:t>Bi-reduced </a:t>
            </a:r>
            <a:r>
              <a:rPr dirty="0" sz="1100" spc="-60" b="1">
                <a:latin typeface="Arial"/>
                <a:cs typeface="Arial"/>
              </a:rPr>
              <a:t>Space</a:t>
            </a:r>
            <a:r>
              <a:rPr dirty="0" sz="1100" spc="-85" b="1">
                <a:latin typeface="Arial"/>
                <a:cs typeface="Arial"/>
              </a:rPr>
              <a:t> </a:t>
            </a:r>
            <a:r>
              <a:rPr dirty="0" sz="1100" spc="5" b="1">
                <a:latin typeface="Arial"/>
                <a:cs typeface="Arial"/>
              </a:rPr>
              <a:t>3D-VarDA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11309" y="1661312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0" y="0"/>
                </a:moveTo>
                <a:lnTo>
                  <a:pt x="4705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898597" y="1545757"/>
            <a:ext cx="24828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3968" sz="1050" spc="-30">
                <a:latin typeface="Arial"/>
                <a:cs typeface="Arial"/>
              </a:rPr>
              <a:t>1</a:t>
            </a:r>
            <a:r>
              <a:rPr dirty="0" baseline="3968" sz="1050" spc="97">
                <a:latin typeface="Arial"/>
                <a:cs typeface="Arial"/>
              </a:rPr>
              <a:t> </a:t>
            </a:r>
            <a:r>
              <a:rPr dirty="0" sz="700" spc="75" i="1">
                <a:latin typeface="Arial"/>
                <a:cs typeface="Arial"/>
              </a:rPr>
              <a:t>T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05276" y="1541858"/>
            <a:ext cx="73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17976" y="1661312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0" y="0"/>
                </a:moveTo>
                <a:lnTo>
                  <a:pt x="4705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898609" y="1635305"/>
            <a:ext cx="57912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8795" algn="l"/>
              </a:tabLst>
            </a:pPr>
            <a:r>
              <a:rPr dirty="0" sz="700" spc="-20">
                <a:latin typeface="Arial"/>
                <a:cs typeface="Arial"/>
              </a:rPr>
              <a:t>2</a:t>
            </a:r>
            <a:r>
              <a:rPr dirty="0" sz="700" spc="-20">
                <a:latin typeface="Arial"/>
                <a:cs typeface="Arial"/>
              </a:rPr>
              <a:t>	</a:t>
            </a:r>
            <a:r>
              <a:rPr dirty="0" sz="700" spc="-2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50198" y="1553723"/>
            <a:ext cx="11271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5" i="1">
                <a:latin typeface="Trebuchet MS"/>
                <a:cs typeface="Trebuchet MS"/>
              </a:rPr>
              <a:t>J</a:t>
            </a:r>
            <a:r>
              <a:rPr dirty="0" sz="1000" spc="35">
                <a:latin typeface="Arial"/>
                <a:cs typeface="Arial"/>
              </a:rPr>
              <a:t>(</a:t>
            </a:r>
            <a:r>
              <a:rPr dirty="0" sz="1000" spc="35" b="1">
                <a:latin typeface="Arial"/>
                <a:cs typeface="Arial"/>
              </a:rPr>
              <a:t>w</a:t>
            </a:r>
            <a:r>
              <a:rPr dirty="0" sz="1000" spc="35">
                <a:latin typeface="Arial"/>
                <a:cs typeface="Arial"/>
              </a:rPr>
              <a:t>) </a:t>
            </a:r>
            <a:r>
              <a:rPr dirty="0" sz="1000" spc="190">
                <a:latin typeface="Arial"/>
                <a:cs typeface="Arial"/>
              </a:rPr>
              <a:t>= </a:t>
            </a:r>
            <a:r>
              <a:rPr dirty="0" sz="1000" spc="-40" b="1">
                <a:latin typeface="Arial"/>
                <a:cs typeface="Arial"/>
              </a:rPr>
              <a:t>w w </a:t>
            </a:r>
            <a:r>
              <a:rPr dirty="0" sz="1000" spc="190">
                <a:latin typeface="Arial"/>
                <a:cs typeface="Arial"/>
              </a:rPr>
              <a:t>+</a:t>
            </a:r>
            <a:r>
              <a:rPr dirty="0" sz="1000" spc="500">
                <a:latin typeface="Arial"/>
                <a:cs typeface="Arial"/>
              </a:rPr>
              <a:t> </a:t>
            </a:r>
            <a:r>
              <a:rPr dirty="0" sz="1000" spc="50">
                <a:latin typeface="Lucida Sans Unicode"/>
                <a:cs typeface="Lucida Sans Unicode"/>
              </a:rPr>
              <a:t>ǁ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22840" y="1610654"/>
            <a:ext cx="332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6545" algn="l"/>
              </a:tabLst>
            </a:pPr>
            <a:r>
              <a:rPr dirty="0" sz="700" spc="20" i="1">
                <a:latin typeface="Arial"/>
                <a:cs typeface="Arial"/>
              </a:rPr>
              <a:t>l</a:t>
            </a:r>
            <a:r>
              <a:rPr dirty="0" sz="700" spc="20" i="1">
                <a:latin typeface="Arial"/>
                <a:cs typeface="Arial"/>
              </a:rPr>
              <a:t>	</a:t>
            </a:r>
            <a:r>
              <a:rPr dirty="0" sz="700" spc="20" i="1">
                <a:latin typeface="Arial"/>
                <a:cs typeface="Arial"/>
              </a:rPr>
              <a:t>l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03776" y="1528066"/>
            <a:ext cx="73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51859" y="1553723"/>
            <a:ext cx="7505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5" b="1" i="1">
                <a:latin typeface="Arial"/>
                <a:cs typeface="Arial"/>
              </a:rPr>
              <a:t>d </a:t>
            </a:r>
            <a:r>
              <a:rPr dirty="0" sz="1000" spc="-25">
                <a:latin typeface="Lucida Sans Unicode"/>
                <a:cs typeface="Lucida Sans Unicode"/>
              </a:rPr>
              <a:t>− </a:t>
            </a:r>
            <a:r>
              <a:rPr dirty="0" sz="1000" spc="60" b="1" i="1">
                <a:latin typeface="Arial"/>
                <a:cs typeface="Arial"/>
              </a:rPr>
              <a:t>V </a:t>
            </a:r>
            <a:r>
              <a:rPr dirty="0" sz="1000" spc="15" b="1">
                <a:latin typeface="Arial"/>
                <a:cs typeface="Arial"/>
              </a:rPr>
              <a:t>w</a:t>
            </a:r>
            <a:r>
              <a:rPr dirty="0" sz="1000" spc="15">
                <a:latin typeface="Lucida Sans Unicode"/>
                <a:cs typeface="Lucida Sans Unicode"/>
              </a:rPr>
              <a:t>ǁ</a:t>
            </a:r>
            <a:r>
              <a:rPr dirty="0" sz="1000" spc="105">
                <a:latin typeface="Lucida Sans Unicode"/>
                <a:cs typeface="Lucida Sans Unicode"/>
              </a:rPr>
              <a:t> </a:t>
            </a:r>
            <a:r>
              <a:rPr dirty="0" sz="500" spc="114" i="1">
                <a:latin typeface="Arial"/>
                <a:cs typeface="Arial"/>
              </a:rPr>
              <a:t>−</a:t>
            </a:r>
            <a:r>
              <a:rPr dirty="0" sz="500" spc="114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03776" y="1631533"/>
            <a:ext cx="10604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 b="1" i="1">
                <a:latin typeface="Arial"/>
                <a:cs typeface="Arial"/>
              </a:rPr>
              <a:t>R</a:t>
            </a:r>
            <a:r>
              <a:rPr dirty="0" baseline="-27777" sz="750" spc="15" i="1">
                <a:latin typeface="Arial"/>
                <a:cs typeface="Arial"/>
              </a:rPr>
              <a:t>l</a:t>
            </a:r>
            <a:endParaRPr baseline="-27777" sz="7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50198" y="1896115"/>
            <a:ext cx="14528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Arial"/>
                <a:cs typeface="Arial"/>
              </a:rPr>
              <a:t>Return: </a:t>
            </a:r>
            <a:r>
              <a:rPr dirty="0" sz="1000" spc="-70" i="1">
                <a:latin typeface="Arial"/>
                <a:cs typeface="Arial"/>
              </a:rPr>
              <a:t>δ</a:t>
            </a:r>
            <a:r>
              <a:rPr dirty="0" sz="1000" spc="-70" b="1" i="1">
                <a:latin typeface="Arial"/>
                <a:cs typeface="Arial"/>
              </a:rPr>
              <a:t>x </a:t>
            </a:r>
            <a:r>
              <a:rPr dirty="0" baseline="27777" sz="1050" spc="22" i="1">
                <a:latin typeface="Arial"/>
                <a:cs typeface="Arial"/>
              </a:rPr>
              <a:t>DA </a:t>
            </a:r>
            <a:r>
              <a:rPr dirty="0" sz="1000" spc="190">
                <a:latin typeface="Arial"/>
                <a:cs typeface="Arial"/>
              </a:rPr>
              <a:t>=</a:t>
            </a:r>
            <a:r>
              <a:rPr dirty="0" sz="1000" spc="-140">
                <a:latin typeface="Arial"/>
                <a:cs typeface="Arial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g </a:t>
            </a:r>
            <a:r>
              <a:rPr dirty="0" sz="1000" spc="30">
                <a:latin typeface="Arial"/>
                <a:cs typeface="Arial"/>
              </a:rPr>
              <a:t>(</a:t>
            </a:r>
            <a:r>
              <a:rPr dirty="0" sz="1000" spc="30" b="1" i="1">
                <a:latin typeface="Arial"/>
                <a:cs typeface="Arial"/>
              </a:rPr>
              <a:t>V</a:t>
            </a:r>
            <a:r>
              <a:rPr dirty="0" baseline="-11904" sz="1050" spc="44" b="1" i="1">
                <a:latin typeface="Arial"/>
                <a:cs typeface="Arial"/>
              </a:rPr>
              <a:t>l </a:t>
            </a:r>
            <a:r>
              <a:rPr dirty="0" sz="1000" spc="25" b="1">
                <a:latin typeface="Arial"/>
                <a:cs typeface="Arial"/>
              </a:rPr>
              <a:t>w</a:t>
            </a:r>
            <a:r>
              <a:rPr dirty="0" baseline="27777" sz="1050" spc="37" i="1">
                <a:latin typeface="Arial"/>
                <a:cs typeface="Arial"/>
              </a:rPr>
              <a:t>DA</a:t>
            </a:r>
            <a:r>
              <a:rPr dirty="0" sz="1000" spc="25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50198" y="2199772"/>
            <a:ext cx="7512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"/>
                <a:cs typeface="Arial"/>
              </a:rPr>
              <a:t>B</a:t>
            </a:r>
            <a:r>
              <a:rPr dirty="0" baseline="-11904" sz="1050" spc="-15">
                <a:latin typeface="Arial"/>
                <a:cs typeface="Arial"/>
              </a:rPr>
              <a:t>on </a:t>
            </a:r>
            <a:r>
              <a:rPr dirty="0" sz="1000" spc="190">
                <a:latin typeface="Arial"/>
                <a:cs typeface="Arial"/>
              </a:rPr>
              <a:t>=</a:t>
            </a:r>
            <a:r>
              <a:rPr dirty="0" sz="1000" spc="-120">
                <a:latin typeface="Arial"/>
                <a:cs typeface="Arial"/>
              </a:rPr>
              <a:t> </a:t>
            </a:r>
            <a:r>
              <a:rPr dirty="0" sz="1000" spc="15">
                <a:latin typeface="Lucida Sans Unicode"/>
                <a:cs typeface="Lucida Sans Unicode"/>
              </a:rPr>
              <a:t>O</a:t>
            </a:r>
            <a:r>
              <a:rPr dirty="0" sz="1000" spc="15">
                <a:latin typeface="Arial"/>
                <a:cs typeface="Arial"/>
              </a:rPr>
              <a:t>(</a:t>
            </a:r>
            <a:r>
              <a:rPr dirty="0" sz="1000" spc="15" i="1">
                <a:latin typeface="Trebuchet MS"/>
                <a:cs typeface="Trebuchet MS"/>
              </a:rPr>
              <a:t>nm</a:t>
            </a:r>
            <a:r>
              <a:rPr dirty="0" sz="1000" spc="15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46844"/>
            <a:ext cx="2012314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95">
                <a:solidFill>
                  <a:srgbClr val="0085CA"/>
                </a:solidFill>
                <a:latin typeface="Tahoma"/>
                <a:cs typeface="Tahoma"/>
              </a:rPr>
              <a:t>Theory: </a:t>
            </a:r>
            <a:r>
              <a:rPr dirty="0" sz="1700" spc="30">
                <a:solidFill>
                  <a:srgbClr val="0085CA"/>
                </a:solidFill>
                <a:latin typeface="Tahoma"/>
                <a:cs typeface="Tahoma"/>
              </a:rPr>
              <a:t>TSVD </a:t>
            </a:r>
            <a:r>
              <a:rPr dirty="0" sz="1700" spc="-125">
                <a:solidFill>
                  <a:srgbClr val="0085CA"/>
                </a:solidFill>
                <a:latin typeface="Tahoma"/>
                <a:cs typeface="Tahoma"/>
              </a:rPr>
              <a:t>vs</a:t>
            </a:r>
            <a:r>
              <a:rPr dirty="0" sz="1700" spc="-240">
                <a:solidFill>
                  <a:srgbClr val="0085CA"/>
                </a:solidFill>
                <a:latin typeface="Tahoma"/>
                <a:cs typeface="Tahoma"/>
              </a:rPr>
              <a:t> </a:t>
            </a:r>
            <a:r>
              <a:rPr dirty="0" sz="1700" spc="20">
                <a:solidFill>
                  <a:srgbClr val="0085CA"/>
                </a:solidFill>
                <a:latin typeface="Tahoma"/>
                <a:cs typeface="Tahoma"/>
              </a:rPr>
              <a:t>CAE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857718"/>
            <a:ext cx="356044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0">
                <a:latin typeface="Arial"/>
                <a:cs typeface="Arial"/>
              </a:rPr>
              <a:t>good </a:t>
            </a:r>
            <a:r>
              <a:rPr dirty="0" sz="1100" spc="-70">
                <a:latin typeface="Arial"/>
                <a:cs typeface="Arial"/>
              </a:rPr>
              <a:t>CAE </a:t>
            </a:r>
            <a:r>
              <a:rPr dirty="0" sz="1100" spc="-60">
                <a:latin typeface="Arial"/>
                <a:cs typeface="Arial"/>
              </a:rPr>
              <a:t>should produce </a:t>
            </a:r>
            <a:r>
              <a:rPr dirty="0" sz="1100" spc="-50">
                <a:latin typeface="Arial"/>
                <a:cs typeface="Arial"/>
              </a:rPr>
              <a:t>higher </a:t>
            </a:r>
            <a:r>
              <a:rPr dirty="0" sz="1100" spc="-25">
                <a:latin typeface="Arial"/>
                <a:cs typeface="Arial"/>
              </a:rPr>
              <a:t>quality </a:t>
            </a:r>
            <a:r>
              <a:rPr dirty="0" sz="1100" spc="-70">
                <a:latin typeface="Arial"/>
                <a:cs typeface="Arial"/>
              </a:rPr>
              <a:t>compression </a:t>
            </a:r>
            <a:r>
              <a:rPr dirty="0" sz="1100" spc="-20">
                <a:latin typeface="Arial"/>
                <a:cs typeface="Arial"/>
              </a:rPr>
              <a:t>of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65" b="1" i="1">
                <a:latin typeface="Arial"/>
                <a:cs typeface="Arial"/>
              </a:rPr>
              <a:t>V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65">
                <a:latin typeface="Arial"/>
                <a:cs typeface="Arial"/>
              </a:rPr>
              <a:t>since: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135" y="1293949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73379" y="1281015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9135" y="1676053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73379" y="1663133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9135" y="2058158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73379" y="2045238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9135" y="2440276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73379" y="2427343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4395" y="1239836"/>
            <a:ext cx="3636645" cy="15106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35255">
              <a:lnSpc>
                <a:spcPct val="102600"/>
              </a:lnSpc>
              <a:spcBef>
                <a:spcPts val="55"/>
              </a:spcBef>
            </a:pPr>
            <a:r>
              <a:rPr dirty="0" sz="1100" spc="-75">
                <a:latin typeface="Arial"/>
                <a:cs typeface="Arial"/>
              </a:rPr>
              <a:t>Redundancies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20">
                <a:latin typeface="Arial"/>
                <a:cs typeface="Arial"/>
              </a:rPr>
              <a:t>training </a:t>
            </a:r>
            <a:r>
              <a:rPr dirty="0" sz="1100" spc="-35">
                <a:latin typeface="Arial"/>
                <a:cs typeface="Arial"/>
              </a:rPr>
              <a:t>data </a:t>
            </a:r>
            <a:r>
              <a:rPr dirty="0" sz="1100" spc="-15">
                <a:latin typeface="Arial"/>
                <a:cs typeface="Arial"/>
              </a:rPr>
              <a:t>distribution </a:t>
            </a:r>
            <a:r>
              <a:rPr dirty="0" sz="1100" spc="-70">
                <a:latin typeface="Arial"/>
                <a:cs typeface="Arial"/>
              </a:rPr>
              <a:t>can </a:t>
            </a:r>
            <a:r>
              <a:rPr dirty="0" sz="1100" spc="-75">
                <a:latin typeface="Arial"/>
                <a:cs typeface="Arial"/>
              </a:rPr>
              <a:t>be </a:t>
            </a:r>
            <a:r>
              <a:rPr dirty="0" sz="1100" spc="-55">
                <a:latin typeface="Arial"/>
                <a:cs typeface="Arial"/>
              </a:rPr>
              <a:t>stored  </a:t>
            </a:r>
            <a:r>
              <a:rPr dirty="0" sz="1100" spc="-5">
                <a:latin typeface="Arial"/>
                <a:cs typeface="Arial"/>
              </a:rPr>
              <a:t>‘for </a:t>
            </a:r>
            <a:r>
              <a:rPr dirty="0" sz="1100" spc="-35">
                <a:latin typeface="Arial"/>
                <a:cs typeface="Arial"/>
              </a:rPr>
              <a:t>free’ </a:t>
            </a:r>
            <a:r>
              <a:rPr dirty="0" sz="1100" spc="-65">
                <a:latin typeface="Arial"/>
                <a:cs typeface="Arial"/>
              </a:rPr>
              <a:t>by </a:t>
            </a:r>
            <a:r>
              <a:rPr dirty="0" sz="1100" spc="-30">
                <a:latin typeface="Arial"/>
                <a:cs typeface="Arial"/>
              </a:rPr>
              <a:t>the</a:t>
            </a:r>
            <a:r>
              <a:rPr dirty="0" sz="1100" spc="-190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decoder.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85">
                <a:latin typeface="Arial"/>
                <a:cs typeface="Arial"/>
              </a:rPr>
              <a:t>CAEs </a:t>
            </a:r>
            <a:r>
              <a:rPr dirty="0" sz="1100" spc="-45">
                <a:latin typeface="Arial"/>
                <a:cs typeface="Arial"/>
              </a:rPr>
              <a:t>take </a:t>
            </a:r>
            <a:r>
              <a:rPr dirty="0" sz="1100" spc="-25">
                <a:latin typeface="Arial"/>
                <a:cs typeface="Arial"/>
              </a:rPr>
              <a:t>location </a:t>
            </a:r>
            <a:r>
              <a:rPr dirty="0" sz="1100" spc="-35">
                <a:latin typeface="Arial"/>
                <a:cs typeface="Arial"/>
              </a:rPr>
              <a:t>data </a:t>
            </a:r>
            <a:r>
              <a:rPr dirty="0" sz="1100" spc="-5">
                <a:latin typeface="Arial"/>
                <a:cs typeface="Arial"/>
              </a:rPr>
              <a:t>into </a:t>
            </a:r>
            <a:r>
              <a:rPr dirty="0" sz="1100" spc="-45">
                <a:latin typeface="Arial"/>
                <a:cs typeface="Arial"/>
              </a:rPr>
              <a:t>account </a:t>
            </a:r>
            <a:r>
              <a:rPr dirty="0" sz="1100" spc="-70">
                <a:latin typeface="Arial"/>
                <a:cs typeface="Arial"/>
              </a:rPr>
              <a:t>– can </a:t>
            </a:r>
            <a:r>
              <a:rPr dirty="0" sz="1100" spc="-105">
                <a:latin typeface="Arial"/>
                <a:cs typeface="Arial"/>
              </a:rPr>
              <a:t>use </a:t>
            </a:r>
            <a:r>
              <a:rPr dirty="0" sz="1100" spc="-45">
                <a:latin typeface="Arial"/>
                <a:cs typeface="Arial"/>
              </a:rPr>
              <a:t>properties </a:t>
            </a:r>
            <a:r>
              <a:rPr dirty="0" sz="1100" spc="-40">
                <a:latin typeface="Arial"/>
                <a:cs typeface="Arial"/>
              </a:rPr>
              <a:t>like  </a:t>
            </a:r>
            <a:r>
              <a:rPr dirty="0" sz="1100" spc="-35">
                <a:latin typeface="Arial"/>
                <a:cs typeface="Arial"/>
              </a:rPr>
              <a:t>local </a:t>
            </a:r>
            <a:r>
              <a:rPr dirty="0" sz="1100" spc="-70">
                <a:latin typeface="Arial"/>
                <a:cs typeface="Arial"/>
              </a:rPr>
              <a:t>smoothness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85">
                <a:latin typeface="Arial"/>
                <a:cs typeface="Arial"/>
              </a:rPr>
              <a:t>compress </a:t>
            </a:r>
            <a:r>
              <a:rPr dirty="0" sz="1100" spc="-70">
                <a:latin typeface="Arial"/>
                <a:cs typeface="Arial"/>
              </a:rPr>
              <a:t>more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efficiently.</a:t>
            </a:r>
            <a:endParaRPr sz="1100">
              <a:latin typeface="Arial"/>
              <a:cs typeface="Arial"/>
            </a:endParaRPr>
          </a:p>
          <a:p>
            <a:pPr marL="12700" marR="62230">
              <a:lnSpc>
                <a:spcPct val="102600"/>
              </a:lnSpc>
              <a:spcBef>
                <a:spcPts val="300"/>
              </a:spcBef>
            </a:pPr>
            <a:r>
              <a:rPr dirty="0" sz="1100" spc="-85">
                <a:latin typeface="Arial"/>
                <a:cs typeface="Arial"/>
              </a:rPr>
              <a:t>CAEs </a:t>
            </a:r>
            <a:r>
              <a:rPr dirty="0" sz="1100" spc="-105">
                <a:latin typeface="Arial"/>
                <a:cs typeface="Arial"/>
              </a:rPr>
              <a:t>use </a:t>
            </a:r>
            <a:r>
              <a:rPr dirty="0" sz="1100" spc="-45">
                <a:latin typeface="Arial"/>
                <a:cs typeface="Arial"/>
              </a:rPr>
              <a:t>non-linear combinations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30">
                <a:latin typeface="Arial"/>
                <a:cs typeface="Arial"/>
              </a:rPr>
              <a:t>the inputs </a:t>
            </a:r>
            <a:r>
              <a:rPr dirty="0" sz="1100" spc="-70">
                <a:latin typeface="Arial"/>
                <a:cs typeface="Arial"/>
              </a:rPr>
              <a:t>– </a:t>
            </a:r>
            <a:r>
              <a:rPr dirty="0" sz="1100" spc="-30">
                <a:latin typeface="Arial"/>
                <a:cs typeface="Arial"/>
              </a:rPr>
              <a:t>likely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75">
                <a:latin typeface="Arial"/>
                <a:cs typeface="Arial"/>
              </a:rPr>
              <a:t>be 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45">
                <a:latin typeface="Arial"/>
                <a:cs typeface="Arial"/>
              </a:rPr>
              <a:t>greater </a:t>
            </a:r>
            <a:r>
              <a:rPr dirty="0" sz="1100" spc="-85">
                <a:latin typeface="Arial"/>
                <a:cs typeface="Arial"/>
              </a:rPr>
              <a:t>expressive </a:t>
            </a:r>
            <a:r>
              <a:rPr dirty="0" sz="1100" spc="-25">
                <a:latin typeface="Arial"/>
                <a:cs typeface="Arial"/>
              </a:rPr>
              <a:t>quality than </a:t>
            </a:r>
            <a:r>
              <a:rPr dirty="0" sz="1100" spc="-60">
                <a:latin typeface="Arial"/>
                <a:cs typeface="Arial"/>
              </a:rPr>
              <a:t>those </a:t>
            </a:r>
            <a:r>
              <a:rPr dirty="0" sz="1100" spc="-20">
                <a:latin typeface="Arial"/>
                <a:cs typeface="Arial"/>
              </a:rPr>
              <a:t>in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SVD.</a:t>
            </a:r>
            <a:endParaRPr sz="1100">
              <a:latin typeface="Arial"/>
              <a:cs typeface="Arial"/>
            </a:endParaRPr>
          </a:p>
          <a:p>
            <a:pPr marL="12700" marR="186690">
              <a:lnSpc>
                <a:spcPct val="102600"/>
              </a:lnSpc>
              <a:spcBef>
                <a:spcPts val="300"/>
              </a:spcBef>
            </a:pPr>
            <a:r>
              <a:rPr dirty="0" sz="1100" spc="-30">
                <a:latin typeface="Arial"/>
                <a:cs typeface="Arial"/>
              </a:rPr>
              <a:t>In </a:t>
            </a:r>
            <a:r>
              <a:rPr dirty="0" sz="1100" spc="-55" i="1">
                <a:latin typeface="Trebuchet MS"/>
                <a:cs typeface="Trebuchet MS"/>
              </a:rPr>
              <a:t>Truncated </a:t>
            </a:r>
            <a:r>
              <a:rPr dirty="0" sz="1100" spc="-40">
                <a:latin typeface="Arial"/>
                <a:cs typeface="Arial"/>
              </a:rPr>
              <a:t>SVD, </a:t>
            </a:r>
            <a:r>
              <a:rPr dirty="0" sz="1100" spc="-95">
                <a:latin typeface="Arial"/>
                <a:cs typeface="Arial"/>
              </a:rPr>
              <a:t>some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25">
                <a:latin typeface="Arial"/>
                <a:cs typeface="Arial"/>
              </a:rPr>
              <a:t>information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20">
                <a:latin typeface="Arial"/>
                <a:cs typeface="Arial"/>
              </a:rPr>
              <a:t>intentionally  </a:t>
            </a:r>
            <a:r>
              <a:rPr dirty="0" sz="1100" spc="-60">
                <a:latin typeface="Arial"/>
                <a:cs typeface="Arial"/>
              </a:rPr>
              <a:t>discarded. </a:t>
            </a:r>
            <a:r>
              <a:rPr dirty="0" sz="1100" spc="-30">
                <a:latin typeface="Arial"/>
                <a:cs typeface="Arial"/>
              </a:rPr>
              <a:t>This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10">
                <a:latin typeface="Arial"/>
                <a:cs typeface="Arial"/>
              </a:rPr>
              <a:t>not </a:t>
            </a:r>
            <a:r>
              <a:rPr dirty="0" sz="1100" spc="-25">
                <a:latin typeface="Arial"/>
                <a:cs typeface="Arial"/>
              </a:rPr>
              <a:t>true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70">
                <a:latin typeface="Arial"/>
                <a:cs typeface="Arial"/>
              </a:rPr>
              <a:t>CAE</a:t>
            </a:r>
            <a:r>
              <a:rPr dirty="0" sz="1100" spc="75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framework.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46844"/>
            <a:ext cx="196342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80">
                <a:solidFill>
                  <a:srgbClr val="0085CA"/>
                </a:solidFill>
                <a:latin typeface="Tahoma"/>
                <a:cs typeface="Tahoma"/>
              </a:rPr>
              <a:t>Presentation</a:t>
            </a:r>
            <a:r>
              <a:rPr dirty="0" sz="1700" spc="-20">
                <a:solidFill>
                  <a:srgbClr val="0085CA"/>
                </a:solidFill>
                <a:latin typeface="Tahoma"/>
                <a:cs typeface="Tahoma"/>
              </a:rPr>
              <a:t> </a:t>
            </a:r>
            <a:r>
              <a:rPr dirty="0" sz="1700" spc="-70">
                <a:solidFill>
                  <a:srgbClr val="0085CA"/>
                </a:solidFill>
                <a:latin typeface="Tahoma"/>
                <a:cs typeface="Tahoma"/>
              </a:rPr>
              <a:t>Structure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0743" y="878179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1205" y="877518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solidFill>
                  <a:srgbClr val="F9FBFC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6636" y="850085"/>
            <a:ext cx="23304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CCD8E3"/>
                </a:solidFill>
                <a:latin typeface="Arial"/>
                <a:cs typeface="Arial"/>
                <a:hlinkClick r:id="rId3" action="ppaction://hlinksldjump"/>
              </a:rPr>
              <a:t>Background: </a:t>
            </a:r>
            <a:r>
              <a:rPr dirty="0" sz="1100" spc="-60">
                <a:solidFill>
                  <a:srgbClr val="CCD8E3"/>
                </a:solidFill>
                <a:latin typeface="Arial"/>
                <a:cs typeface="Arial"/>
                <a:hlinkClick r:id="rId3" action="ppaction://hlinksldjump"/>
              </a:rPr>
              <a:t>previous </a:t>
            </a:r>
            <a:r>
              <a:rPr dirty="0" sz="1100" spc="-50">
                <a:solidFill>
                  <a:srgbClr val="CCD8E3"/>
                </a:solidFill>
                <a:latin typeface="Arial"/>
                <a:cs typeface="Arial"/>
                <a:hlinkClick r:id="rId3" action="ppaction://hlinksldjump"/>
              </a:rPr>
              <a:t>work </a:t>
            </a:r>
            <a:r>
              <a:rPr dirty="0" sz="1100" spc="-65">
                <a:solidFill>
                  <a:srgbClr val="CCD8E3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1100" spc="-35">
                <a:solidFill>
                  <a:srgbClr val="CCD8E3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1100" spc="-30">
                <a:solidFill>
                  <a:srgbClr val="CCD8E3"/>
                </a:solidFill>
                <a:latin typeface="Arial"/>
                <a:cs typeface="Arial"/>
                <a:hlinkClick r:id="rId3" action="ppaction://hlinksldjump"/>
              </a:rPr>
              <a:t>context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0743" y="1206373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51205" y="1205711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solidFill>
                  <a:srgbClr val="F9FBFC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636" y="1178279"/>
            <a:ext cx="12687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solidFill>
                  <a:srgbClr val="CCD8E3"/>
                </a:solidFill>
                <a:latin typeface="Arial"/>
                <a:cs typeface="Arial"/>
                <a:hlinkClick r:id="rId4" action="ppaction://hlinksldjump"/>
              </a:rPr>
              <a:t>Proposed</a:t>
            </a:r>
            <a:r>
              <a:rPr dirty="0" sz="1100" spc="20">
                <a:solidFill>
                  <a:srgbClr val="CCD8E3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1100" spc="-25">
                <a:solidFill>
                  <a:srgbClr val="CCD8E3"/>
                </a:solidFill>
                <a:latin typeface="Arial"/>
                <a:cs typeface="Arial"/>
                <a:hlinkClick r:id="rId4" action="ppaction://hlinksldjump"/>
              </a:rPr>
              <a:t>formulation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0743" y="1534566"/>
            <a:ext cx="160096" cy="1600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51205" y="1533917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solidFill>
                  <a:srgbClr val="E5EBF1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6636" y="1506472"/>
            <a:ext cx="14198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0">
                <a:solidFill>
                  <a:srgbClr val="003E73"/>
                </a:solidFill>
                <a:latin typeface="Arial"/>
                <a:cs typeface="Arial"/>
                <a:hlinkClick r:id="rId6" action="ppaction://hlinksldjump"/>
              </a:rPr>
              <a:t>CAE </a:t>
            </a:r>
            <a:r>
              <a:rPr dirty="0" sz="1100" spc="-35">
                <a:solidFill>
                  <a:srgbClr val="003E73"/>
                </a:solidFill>
                <a:latin typeface="Arial"/>
                <a:cs typeface="Arial"/>
                <a:hlinkClick r:id="rId6" action="ppaction://hlinksldjump"/>
              </a:rPr>
              <a:t>architecture</a:t>
            </a:r>
            <a:r>
              <a:rPr dirty="0" sz="1100" spc="-100">
                <a:solidFill>
                  <a:srgbClr val="003E73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1100" spc="-85">
                <a:solidFill>
                  <a:srgbClr val="003E73"/>
                </a:solidFill>
                <a:latin typeface="Arial"/>
                <a:cs typeface="Arial"/>
                <a:hlinkClick r:id="rId6" action="ppaction://hlinksldjump"/>
              </a:rPr>
              <a:t>search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0743" y="1862772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51205" y="1862110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solidFill>
                  <a:srgbClr val="F9FBFC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6636" y="1834678"/>
            <a:ext cx="14363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CCD8E3"/>
                </a:solidFill>
                <a:latin typeface="Arial"/>
                <a:cs typeface="Arial"/>
                <a:hlinkClick r:id="rId8" action="ppaction://hlinksldjump"/>
              </a:rPr>
              <a:t>Experimental</a:t>
            </a:r>
            <a:r>
              <a:rPr dirty="0" sz="1100" spc="25">
                <a:solidFill>
                  <a:srgbClr val="CCD8E3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1100" spc="-40">
                <a:solidFill>
                  <a:srgbClr val="CCD8E3"/>
                </a:solidFill>
                <a:latin typeface="Arial"/>
                <a:cs typeface="Arial"/>
                <a:hlinkClick r:id="rId8" action="ppaction://hlinksldjump"/>
              </a:rPr>
              <a:t>Evaluation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0743" y="2190965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51205" y="2190304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solidFill>
                  <a:srgbClr val="F9FBFC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6636" y="2162872"/>
            <a:ext cx="7569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CCD8E3"/>
                </a:solidFill>
                <a:latin typeface="Arial"/>
                <a:cs typeface="Arial"/>
                <a:hlinkClick r:id="rId9" action="ppaction://hlinksldjump"/>
              </a:rPr>
              <a:t>Future</a:t>
            </a:r>
            <a:r>
              <a:rPr dirty="0" sz="1100">
                <a:solidFill>
                  <a:srgbClr val="CCD8E3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1100" spc="-40">
                <a:solidFill>
                  <a:srgbClr val="CCD8E3"/>
                </a:solidFill>
                <a:latin typeface="Arial"/>
                <a:cs typeface="Arial"/>
                <a:hlinkClick r:id="rId9" action="ppaction://hlinksldjump"/>
              </a:rPr>
              <a:t>Work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0743" y="2519159"/>
            <a:ext cx="160096" cy="1600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51205" y="2491065"/>
            <a:ext cx="7340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6944" sz="1200" spc="-37">
                <a:solidFill>
                  <a:srgbClr val="F9FBFC"/>
                </a:solidFill>
                <a:latin typeface="Arial"/>
                <a:cs typeface="Arial"/>
              </a:rPr>
              <a:t>6</a:t>
            </a:r>
            <a:r>
              <a:rPr dirty="0" baseline="6944" sz="1200" spc="-7">
                <a:solidFill>
                  <a:srgbClr val="F9FBFC"/>
                </a:solidFill>
                <a:latin typeface="Arial"/>
                <a:cs typeface="Arial"/>
              </a:rPr>
              <a:t> </a:t>
            </a:r>
            <a:r>
              <a:rPr dirty="0" sz="1100" spc="-65">
                <a:solidFill>
                  <a:srgbClr val="CCD8E3"/>
                </a:solidFill>
                <a:latin typeface="Arial"/>
                <a:cs typeface="Arial"/>
                <a:hlinkClick r:id="rId11" action="ppaction://hlinksldjump"/>
              </a:rPr>
              <a:t>Summary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46844"/>
            <a:ext cx="106045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20">
                <a:solidFill>
                  <a:srgbClr val="0085CA"/>
                </a:solidFill>
                <a:latin typeface="Tahoma"/>
                <a:cs typeface="Tahoma"/>
              </a:rPr>
              <a:t>CAE</a:t>
            </a:r>
            <a:r>
              <a:rPr dirty="0" sz="1700" spc="-60">
                <a:solidFill>
                  <a:srgbClr val="0085CA"/>
                </a:solidFill>
                <a:latin typeface="Tahoma"/>
                <a:cs typeface="Tahoma"/>
              </a:rPr>
              <a:t> </a:t>
            </a:r>
            <a:r>
              <a:rPr dirty="0" sz="1700" spc="-95">
                <a:solidFill>
                  <a:srgbClr val="0085CA"/>
                </a:solidFill>
                <a:latin typeface="Tahoma"/>
                <a:cs typeface="Tahoma"/>
              </a:rPr>
              <a:t>Design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1330" y="1243854"/>
            <a:ext cx="1845763" cy="709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23888" y="2031852"/>
            <a:ext cx="182626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003E73"/>
                </a:solidFill>
                <a:latin typeface="Arial"/>
                <a:cs typeface="Arial"/>
              </a:rPr>
              <a:t>Figure </a:t>
            </a:r>
            <a:r>
              <a:rPr dirty="0" sz="1000" spc="-30">
                <a:solidFill>
                  <a:srgbClr val="003E73"/>
                </a:solidFill>
                <a:latin typeface="Arial"/>
                <a:cs typeface="Arial"/>
              </a:rPr>
              <a:t>4: </a:t>
            </a:r>
            <a:r>
              <a:rPr dirty="0" sz="1000" spc="-30">
                <a:latin typeface="Arial"/>
                <a:cs typeface="Arial"/>
              </a:rPr>
              <a:t>The </a:t>
            </a:r>
            <a:r>
              <a:rPr dirty="0" sz="1000" spc="-55">
                <a:latin typeface="Arial"/>
                <a:cs typeface="Arial"/>
              </a:rPr>
              <a:t>Tucodec </a:t>
            </a:r>
            <a:r>
              <a:rPr dirty="0" sz="1000" spc="-60">
                <a:latin typeface="Arial"/>
                <a:cs typeface="Arial"/>
              </a:rPr>
              <a:t>encoder </a:t>
            </a:r>
            <a:r>
              <a:rPr dirty="0" sz="1000" spc="-20">
                <a:latin typeface="Arial"/>
                <a:cs typeface="Arial"/>
              </a:rPr>
              <a:t>of  </a:t>
            </a:r>
            <a:r>
              <a:rPr dirty="0" sz="1000" spc="-30">
                <a:latin typeface="Arial"/>
                <a:cs typeface="Arial"/>
                <a:hlinkClick r:id="rId3" action="ppaction://hlinksldjump"/>
              </a:rPr>
              <a:t>[Zhou </a:t>
            </a:r>
            <a:r>
              <a:rPr dirty="0" sz="1000" spc="-20">
                <a:latin typeface="Arial"/>
                <a:cs typeface="Arial"/>
                <a:hlinkClick r:id="rId3" action="ppaction://hlinksldjump"/>
              </a:rPr>
              <a:t>et</a:t>
            </a:r>
            <a:r>
              <a:rPr dirty="0" sz="1000" spc="-120"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1000" spc="-35">
                <a:latin typeface="Arial"/>
                <a:cs typeface="Arial"/>
                <a:hlinkClick r:id="rId3" action="ppaction://hlinksldjump"/>
              </a:rPr>
              <a:t>al.2019].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8549" y="1159154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18549" y="1713344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640393" y="1075701"/>
            <a:ext cx="1635760" cy="14344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23189">
              <a:lnSpc>
                <a:spcPct val="102600"/>
              </a:lnSpc>
              <a:spcBef>
                <a:spcPts val="55"/>
              </a:spcBef>
            </a:pPr>
            <a:r>
              <a:rPr dirty="0" sz="1100" spc="-90">
                <a:latin typeface="Arial"/>
                <a:cs typeface="Arial"/>
              </a:rPr>
              <a:t>We </a:t>
            </a:r>
            <a:r>
              <a:rPr dirty="0" sz="1100" spc="-40">
                <a:latin typeface="Arial"/>
                <a:cs typeface="Arial"/>
              </a:rPr>
              <a:t>only </a:t>
            </a:r>
            <a:r>
              <a:rPr dirty="0" sz="1100" spc="-130">
                <a:latin typeface="Arial"/>
                <a:cs typeface="Arial"/>
              </a:rPr>
              <a:t>see </a:t>
            </a:r>
            <a:r>
              <a:rPr dirty="0" sz="1100" spc="-45">
                <a:latin typeface="Arial"/>
                <a:cs typeface="Arial"/>
              </a:rPr>
              <a:t>benefits </a:t>
            </a:r>
            <a:r>
              <a:rPr dirty="0" sz="1100" spc="-20">
                <a:latin typeface="Arial"/>
                <a:cs typeface="Arial"/>
              </a:rPr>
              <a:t>of  </a:t>
            </a:r>
            <a:r>
              <a:rPr dirty="0" sz="1100" spc="-70">
                <a:latin typeface="Arial"/>
                <a:cs typeface="Arial"/>
              </a:rPr>
              <a:t>proposed </a:t>
            </a:r>
            <a:r>
              <a:rPr dirty="0" sz="1100" spc="-60">
                <a:latin typeface="Arial"/>
                <a:cs typeface="Arial"/>
              </a:rPr>
              <a:t>approach </a:t>
            </a:r>
            <a:r>
              <a:rPr dirty="0" sz="1100">
                <a:latin typeface="Arial"/>
                <a:cs typeface="Arial"/>
              </a:rPr>
              <a:t>with </a:t>
            </a:r>
            <a:r>
              <a:rPr dirty="0" sz="1100" spc="-90">
                <a:latin typeface="Arial"/>
                <a:cs typeface="Arial"/>
              </a:rPr>
              <a:t>a  </a:t>
            </a:r>
            <a:r>
              <a:rPr dirty="0" sz="1100" spc="-40" b="1">
                <a:latin typeface="Arial"/>
                <a:cs typeface="Arial"/>
              </a:rPr>
              <a:t>high-quality</a:t>
            </a:r>
            <a:r>
              <a:rPr dirty="0" sz="1100" spc="70" b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CAE.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90">
                <a:latin typeface="Arial"/>
                <a:cs typeface="Arial"/>
              </a:rPr>
              <a:t>We </a:t>
            </a:r>
            <a:r>
              <a:rPr dirty="0" sz="1100" spc="-55">
                <a:latin typeface="Arial"/>
                <a:cs typeface="Arial"/>
              </a:rPr>
              <a:t>defined </a:t>
            </a:r>
            <a:r>
              <a:rPr dirty="0" sz="1100" spc="-70">
                <a:latin typeface="Arial"/>
                <a:cs typeface="Arial"/>
              </a:rPr>
              <a:t>CAE  </a:t>
            </a:r>
            <a:r>
              <a:rPr dirty="0" sz="1100" spc="-40">
                <a:latin typeface="Arial"/>
                <a:cs typeface="Arial"/>
              </a:rPr>
              <a:t>specification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75">
                <a:latin typeface="Arial"/>
                <a:cs typeface="Arial"/>
              </a:rPr>
              <a:t>argue </a:t>
            </a:r>
            <a:r>
              <a:rPr dirty="0" sz="1100" spc="5">
                <a:latin typeface="Arial"/>
                <a:cs typeface="Arial"/>
              </a:rPr>
              <a:t>that 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30" b="1">
                <a:latin typeface="Arial"/>
                <a:cs typeface="Arial"/>
              </a:rPr>
              <a:t>Image </a:t>
            </a:r>
            <a:r>
              <a:rPr dirty="0" sz="1100" spc="-75" b="1">
                <a:latin typeface="Arial"/>
                <a:cs typeface="Arial"/>
              </a:rPr>
              <a:t>Compression  </a:t>
            </a:r>
            <a:r>
              <a:rPr dirty="0" sz="1100" spc="-20" b="1">
                <a:latin typeface="Arial"/>
                <a:cs typeface="Arial"/>
              </a:rPr>
              <a:t>literature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45">
                <a:latin typeface="Arial"/>
                <a:cs typeface="Arial"/>
              </a:rPr>
              <a:t>most relevant  parallel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85">
                <a:latin typeface="Arial"/>
                <a:cs typeface="Arial"/>
              </a:rPr>
              <a:t>use-case.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46844"/>
            <a:ext cx="151257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55">
                <a:solidFill>
                  <a:srgbClr val="0085CA"/>
                </a:solidFill>
                <a:latin typeface="Tahoma"/>
                <a:cs typeface="Tahoma"/>
              </a:rPr>
              <a:t>Project</a:t>
            </a:r>
            <a:r>
              <a:rPr dirty="0" sz="1700" spc="-45">
                <a:solidFill>
                  <a:srgbClr val="0085CA"/>
                </a:solidFill>
                <a:latin typeface="Tahoma"/>
                <a:cs typeface="Tahoma"/>
              </a:rPr>
              <a:t> </a:t>
            </a:r>
            <a:r>
              <a:rPr dirty="0" sz="1700" spc="-114">
                <a:solidFill>
                  <a:srgbClr val="0085CA"/>
                </a:solidFill>
                <a:latin typeface="Tahoma"/>
                <a:cs typeface="Tahoma"/>
              </a:rPr>
              <a:t>Summary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193" y="1301686"/>
            <a:ext cx="3989704" cy="215265"/>
          </a:xfrm>
          <a:custGeom>
            <a:avLst/>
            <a:gdLst/>
            <a:ahLst/>
            <a:cxnLst/>
            <a:rect l="l" t="t" r="r" b="b"/>
            <a:pathLst>
              <a:path w="3989704" h="21526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5238"/>
                </a:lnTo>
                <a:lnTo>
                  <a:pt x="3989652" y="215238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6DC6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7294" y="1289123"/>
            <a:ext cx="310896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0">
                <a:solidFill>
                  <a:srgbClr val="002046"/>
                </a:solidFill>
                <a:latin typeface="Tahoma"/>
                <a:cs typeface="Tahoma"/>
              </a:rPr>
              <a:t>In </a:t>
            </a:r>
            <a:r>
              <a:rPr dirty="0" sz="1200" spc="-65">
                <a:solidFill>
                  <a:srgbClr val="002046"/>
                </a:solidFill>
                <a:latin typeface="Tahoma"/>
                <a:cs typeface="Tahoma"/>
              </a:rPr>
              <a:t>comparison </a:t>
            </a:r>
            <a:r>
              <a:rPr dirty="0" sz="1200" spc="-40">
                <a:solidFill>
                  <a:srgbClr val="002046"/>
                </a:solidFill>
                <a:latin typeface="Tahoma"/>
                <a:cs typeface="Tahoma"/>
              </a:rPr>
              <a:t>with </a:t>
            </a:r>
            <a:r>
              <a:rPr dirty="0" sz="1200" spc="-35">
                <a:solidFill>
                  <a:srgbClr val="002046"/>
                </a:solidFill>
                <a:latin typeface="Tahoma"/>
                <a:cs typeface="Tahoma"/>
                <a:hlinkClick r:id="rId2" action="ppaction://hlinksldjump"/>
              </a:rPr>
              <a:t>[Arcucci </a:t>
            </a:r>
            <a:r>
              <a:rPr dirty="0" sz="1200" spc="-50">
                <a:solidFill>
                  <a:srgbClr val="002046"/>
                </a:solidFill>
                <a:latin typeface="Tahoma"/>
                <a:cs typeface="Tahoma"/>
                <a:hlinkClick r:id="rId2" action="ppaction://hlinksldjump"/>
              </a:rPr>
              <a:t>et </a:t>
            </a:r>
            <a:r>
              <a:rPr dirty="0" sz="1200" spc="-65">
                <a:solidFill>
                  <a:srgbClr val="002046"/>
                </a:solidFill>
                <a:latin typeface="Tahoma"/>
                <a:cs typeface="Tahoma"/>
                <a:hlinkClick r:id="rId2" action="ppaction://hlinksldjump"/>
              </a:rPr>
              <a:t>al.2019]</a:t>
            </a:r>
            <a:r>
              <a:rPr dirty="0" sz="1200" spc="105">
                <a:solidFill>
                  <a:srgbClr val="002046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1200" spc="-70">
                <a:solidFill>
                  <a:srgbClr val="002046"/>
                </a:solidFill>
                <a:latin typeface="Tahoma"/>
                <a:cs typeface="Tahoma"/>
              </a:rPr>
              <a:t>approach: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9194" y="1504264"/>
            <a:ext cx="3989651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9193" y="1548545"/>
            <a:ext cx="3989704" cy="628650"/>
          </a:xfrm>
          <a:custGeom>
            <a:avLst/>
            <a:gdLst/>
            <a:ahLst/>
            <a:cxnLst/>
            <a:rect l="l" t="t" r="r" b="b"/>
            <a:pathLst>
              <a:path w="3989704" h="628650">
                <a:moveTo>
                  <a:pt x="3989652" y="0"/>
                </a:moveTo>
                <a:lnTo>
                  <a:pt x="0" y="0"/>
                </a:lnTo>
                <a:lnTo>
                  <a:pt x="0" y="577549"/>
                </a:lnTo>
                <a:lnTo>
                  <a:pt x="4008" y="597273"/>
                </a:lnTo>
                <a:lnTo>
                  <a:pt x="14922" y="613426"/>
                </a:lnTo>
                <a:lnTo>
                  <a:pt x="31075" y="624340"/>
                </a:lnTo>
                <a:lnTo>
                  <a:pt x="50800" y="628349"/>
                </a:lnTo>
                <a:lnTo>
                  <a:pt x="3938852" y="628349"/>
                </a:lnTo>
                <a:lnTo>
                  <a:pt x="3958576" y="624340"/>
                </a:lnTo>
                <a:lnTo>
                  <a:pt x="3974729" y="613426"/>
                </a:lnTo>
                <a:lnTo>
                  <a:pt x="3985644" y="597273"/>
                </a:lnTo>
                <a:lnTo>
                  <a:pt x="3989652" y="577549"/>
                </a:lnTo>
                <a:lnTo>
                  <a:pt x="3989652" y="0"/>
                </a:lnTo>
                <a:close/>
              </a:path>
            </a:pathLst>
          </a:custGeom>
          <a:solidFill>
            <a:srgbClr val="EB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9135" y="1580638"/>
            <a:ext cx="114214" cy="114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73379" y="1567705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9135" y="1790671"/>
            <a:ext cx="114214" cy="1142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73379" y="1777738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9135" y="2000704"/>
            <a:ext cx="114214" cy="114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73379" y="1987771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4395" y="1482735"/>
            <a:ext cx="2656205" cy="655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122045">
              <a:lnSpc>
                <a:spcPct val="125299"/>
              </a:lnSpc>
              <a:spcBef>
                <a:spcPts val="100"/>
              </a:spcBef>
            </a:pPr>
            <a:r>
              <a:rPr dirty="0" sz="1100" spc="-25">
                <a:latin typeface="Arial"/>
                <a:cs typeface="Arial"/>
              </a:rPr>
              <a:t>DA </a:t>
            </a:r>
            <a:r>
              <a:rPr dirty="0" sz="1100" spc="-45">
                <a:latin typeface="Arial"/>
                <a:cs typeface="Arial"/>
              </a:rPr>
              <a:t>error </a:t>
            </a:r>
            <a:r>
              <a:rPr dirty="0" sz="1100" spc="-70">
                <a:latin typeface="Arial"/>
                <a:cs typeface="Arial"/>
              </a:rPr>
              <a:t>reduced </a:t>
            </a:r>
            <a:r>
              <a:rPr dirty="0" sz="1100" spc="-65">
                <a:latin typeface="Arial"/>
                <a:cs typeface="Arial"/>
              </a:rPr>
              <a:t>by </a:t>
            </a:r>
            <a:r>
              <a:rPr dirty="0" sz="1100" spc="-55">
                <a:latin typeface="Arial"/>
                <a:cs typeface="Arial"/>
              </a:rPr>
              <a:t>37%.  </a:t>
            </a:r>
            <a:r>
              <a:rPr dirty="0" sz="1100" spc="-50">
                <a:latin typeface="Arial"/>
                <a:cs typeface="Arial"/>
              </a:rPr>
              <a:t>Up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60">
                <a:latin typeface="Arial"/>
                <a:cs typeface="Arial"/>
              </a:rPr>
              <a:t>x30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faster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90">
                <a:latin typeface="Arial"/>
                <a:cs typeface="Arial"/>
              </a:rPr>
              <a:t>Compressed </a:t>
            </a:r>
            <a:r>
              <a:rPr dirty="0" sz="1100" spc="-50">
                <a:latin typeface="Arial"/>
                <a:cs typeface="Arial"/>
              </a:rPr>
              <a:t>representation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5">
                <a:latin typeface="Lucida Sans Unicode"/>
                <a:cs typeface="Lucida Sans Unicode"/>
              </a:rPr>
              <a:t>O</a:t>
            </a:r>
            <a:r>
              <a:rPr dirty="0" sz="1100" spc="5">
                <a:latin typeface="Arial"/>
                <a:cs typeface="Arial"/>
              </a:rPr>
              <a:t>(10</a:t>
            </a:r>
            <a:r>
              <a:rPr dirty="0" baseline="27777" sz="1200" spc="7">
                <a:latin typeface="Arial"/>
                <a:cs typeface="Arial"/>
              </a:rPr>
              <a:t>3</a:t>
            </a:r>
            <a:r>
              <a:rPr dirty="0" sz="1100" spc="5">
                <a:latin typeface="Arial"/>
                <a:cs typeface="Arial"/>
              </a:rPr>
              <a:t>)</a:t>
            </a:r>
            <a:r>
              <a:rPr dirty="0" sz="1100" spc="23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smaller.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46844"/>
            <a:ext cx="45593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40">
                <a:solidFill>
                  <a:srgbClr val="0085CA"/>
                </a:solidFill>
                <a:latin typeface="Tahoma"/>
                <a:cs typeface="Tahoma"/>
              </a:rPr>
              <a:t>CLIC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2551" y="96109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2551" y="151527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2551" y="189738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9193" y="2169299"/>
            <a:ext cx="3989704" cy="375920"/>
          </a:xfrm>
          <a:custGeom>
            <a:avLst/>
            <a:gdLst/>
            <a:ahLst/>
            <a:cxnLst/>
            <a:rect l="l" t="t" r="r" b="b"/>
            <a:pathLst>
              <a:path w="3989704" h="37591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375505"/>
                </a:lnTo>
                <a:lnTo>
                  <a:pt x="3989652" y="375505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6DC6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9194" y="2532151"/>
            <a:ext cx="3989651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9193" y="2576429"/>
            <a:ext cx="3989704" cy="166370"/>
          </a:xfrm>
          <a:custGeom>
            <a:avLst/>
            <a:gdLst/>
            <a:ahLst/>
            <a:cxnLst/>
            <a:rect l="l" t="t" r="r" b="b"/>
            <a:pathLst>
              <a:path w="3989704" h="166369">
                <a:moveTo>
                  <a:pt x="3989652" y="0"/>
                </a:moveTo>
                <a:lnTo>
                  <a:pt x="0" y="0"/>
                </a:lnTo>
                <a:lnTo>
                  <a:pt x="0" y="115144"/>
                </a:lnTo>
                <a:lnTo>
                  <a:pt x="4008" y="134869"/>
                </a:lnTo>
                <a:lnTo>
                  <a:pt x="14922" y="151022"/>
                </a:lnTo>
                <a:lnTo>
                  <a:pt x="31075" y="161936"/>
                </a:lnTo>
                <a:lnTo>
                  <a:pt x="50800" y="165945"/>
                </a:lnTo>
                <a:lnTo>
                  <a:pt x="3938852" y="165945"/>
                </a:lnTo>
                <a:lnTo>
                  <a:pt x="3958576" y="161936"/>
                </a:lnTo>
                <a:lnTo>
                  <a:pt x="3974729" y="151022"/>
                </a:lnTo>
                <a:lnTo>
                  <a:pt x="3985644" y="134869"/>
                </a:lnTo>
                <a:lnTo>
                  <a:pt x="3989652" y="115144"/>
                </a:lnTo>
                <a:lnTo>
                  <a:pt x="3989652" y="0"/>
                </a:lnTo>
                <a:close/>
              </a:path>
            </a:pathLst>
          </a:custGeom>
          <a:solidFill>
            <a:srgbClr val="EB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47294" y="877645"/>
            <a:ext cx="3816985" cy="186118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89560" marR="207645">
              <a:lnSpc>
                <a:spcPct val="102600"/>
              </a:lnSpc>
              <a:spcBef>
                <a:spcPts val="55"/>
              </a:spcBef>
            </a:pPr>
            <a:r>
              <a:rPr dirty="0" sz="1100" spc="-50">
                <a:latin typeface="Arial"/>
                <a:cs typeface="Arial"/>
              </a:rPr>
              <a:t>CLIC: </a:t>
            </a:r>
            <a:r>
              <a:rPr dirty="0" sz="1100" spc="-60">
                <a:latin typeface="Arial"/>
                <a:cs typeface="Arial"/>
              </a:rPr>
              <a:t>‘Challenges on </a:t>
            </a:r>
            <a:r>
              <a:rPr dirty="0" sz="1100" spc="-70">
                <a:latin typeface="Arial"/>
                <a:cs typeface="Arial"/>
              </a:rPr>
              <a:t>Learned Image </a:t>
            </a:r>
            <a:r>
              <a:rPr dirty="0" sz="1100" spc="-60">
                <a:latin typeface="Arial"/>
                <a:cs typeface="Arial"/>
              </a:rPr>
              <a:t>Compression’. </a:t>
            </a:r>
            <a:r>
              <a:rPr dirty="0" sz="1100" spc="-10">
                <a:latin typeface="Arial"/>
                <a:cs typeface="Arial"/>
              </a:rPr>
              <a:t>A  </a:t>
            </a:r>
            <a:r>
              <a:rPr dirty="0" sz="1100" spc="-65">
                <a:latin typeface="Arial"/>
                <a:cs typeface="Arial"/>
              </a:rPr>
              <a:t>workshop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20">
                <a:latin typeface="Arial"/>
                <a:cs typeface="Arial"/>
              </a:rPr>
              <a:t>find </a:t>
            </a:r>
            <a:r>
              <a:rPr dirty="0" sz="1100" spc="-55">
                <a:latin typeface="Arial"/>
                <a:cs typeface="Arial"/>
              </a:rPr>
              <a:t>SOTA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75">
                <a:latin typeface="Arial"/>
                <a:cs typeface="Arial"/>
              </a:rPr>
              <a:t>lossy </a:t>
            </a:r>
            <a:r>
              <a:rPr dirty="0" sz="1100" spc="-65">
                <a:latin typeface="Arial"/>
                <a:cs typeface="Arial"/>
              </a:rPr>
              <a:t>image </a:t>
            </a:r>
            <a:r>
              <a:rPr dirty="0" sz="1100" spc="-70">
                <a:latin typeface="Arial"/>
                <a:cs typeface="Arial"/>
              </a:rPr>
              <a:t>compression </a:t>
            </a:r>
            <a:r>
              <a:rPr dirty="0" sz="1100" spc="-35">
                <a:latin typeface="Arial"/>
                <a:cs typeface="Arial"/>
              </a:rPr>
              <a:t>(runs  </a:t>
            </a:r>
            <a:r>
              <a:rPr dirty="0" sz="1100" spc="-45">
                <a:latin typeface="Arial"/>
                <a:cs typeface="Arial"/>
              </a:rPr>
              <a:t>annually </a:t>
            </a:r>
            <a:r>
              <a:rPr dirty="0" sz="1100" spc="-114">
                <a:latin typeface="Arial"/>
                <a:cs typeface="Arial"/>
              </a:rPr>
              <a:t>as </a:t>
            </a:r>
            <a:r>
              <a:rPr dirty="0" sz="1100" spc="-20">
                <a:latin typeface="Arial"/>
                <a:cs typeface="Arial"/>
              </a:rPr>
              <a:t>part of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CVPR).</a:t>
            </a:r>
            <a:endParaRPr sz="1100">
              <a:latin typeface="Arial"/>
              <a:cs typeface="Arial"/>
            </a:endParaRPr>
          </a:p>
          <a:p>
            <a:pPr marL="289560" marR="26670">
              <a:lnSpc>
                <a:spcPct val="102600"/>
              </a:lnSpc>
              <a:spcBef>
                <a:spcPts val="300"/>
              </a:spcBef>
            </a:pPr>
            <a:r>
              <a:rPr dirty="0" sz="1100" spc="-60">
                <a:latin typeface="Arial"/>
                <a:cs typeface="Arial"/>
              </a:rPr>
              <a:t>CLIC-2019 </a:t>
            </a:r>
            <a:r>
              <a:rPr dirty="0" sz="1100" spc="-105">
                <a:latin typeface="Arial"/>
                <a:cs typeface="Arial"/>
              </a:rPr>
              <a:t>was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70">
                <a:latin typeface="Arial"/>
                <a:cs typeface="Arial"/>
              </a:rPr>
              <a:t>June </a:t>
            </a:r>
            <a:r>
              <a:rPr dirty="0" sz="1100" spc="-100">
                <a:latin typeface="Arial"/>
                <a:cs typeface="Arial"/>
              </a:rPr>
              <a:t>so </a:t>
            </a:r>
            <a:r>
              <a:rPr dirty="0" sz="1100" spc="-110">
                <a:latin typeface="Arial"/>
                <a:cs typeface="Arial"/>
              </a:rPr>
              <a:t>we </a:t>
            </a:r>
            <a:r>
              <a:rPr dirty="0" sz="1100" spc="-65">
                <a:latin typeface="Arial"/>
                <a:cs typeface="Arial"/>
              </a:rPr>
              <a:t>had </a:t>
            </a:r>
            <a:r>
              <a:rPr dirty="0" sz="1100" spc="-70">
                <a:latin typeface="Arial"/>
                <a:cs typeface="Arial"/>
              </a:rPr>
              <a:t>an </a:t>
            </a:r>
            <a:r>
              <a:rPr dirty="0" sz="1100" spc="-30">
                <a:latin typeface="Arial"/>
                <a:cs typeface="Arial"/>
              </a:rPr>
              <a:t>up-to-date </a:t>
            </a:r>
            <a:r>
              <a:rPr dirty="0" sz="1100" spc="-60">
                <a:latin typeface="Arial"/>
                <a:cs typeface="Arial"/>
              </a:rPr>
              <a:t>comparison 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50">
                <a:latin typeface="Arial"/>
                <a:cs typeface="Arial"/>
              </a:rPr>
              <a:t>available</a:t>
            </a:r>
            <a:r>
              <a:rPr dirty="0" sz="1100" spc="125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approaches.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I </a:t>
            </a:r>
            <a:r>
              <a:rPr dirty="0" sz="1100" spc="-70">
                <a:latin typeface="Arial"/>
                <a:cs typeface="Arial"/>
              </a:rPr>
              <a:t>reviewed </a:t>
            </a:r>
            <a:r>
              <a:rPr dirty="0" sz="1100" spc="-30">
                <a:latin typeface="Lucida Sans Unicode"/>
                <a:cs typeface="Lucida Sans Unicode"/>
              </a:rPr>
              <a:t>∼ </a:t>
            </a:r>
            <a:r>
              <a:rPr dirty="0" sz="1100" spc="20">
                <a:latin typeface="Arial"/>
                <a:cs typeface="Arial"/>
              </a:rPr>
              <a:t>65+ </a:t>
            </a:r>
            <a:r>
              <a:rPr dirty="0" sz="1100" spc="5">
                <a:latin typeface="Arial"/>
                <a:cs typeface="Arial"/>
              </a:rPr>
              <a:t>ML </a:t>
            </a:r>
            <a:r>
              <a:rPr dirty="0" sz="1100" spc="-70">
                <a:latin typeface="Arial"/>
                <a:cs typeface="Arial"/>
              </a:rPr>
              <a:t>papers </a:t>
            </a:r>
            <a:r>
              <a:rPr dirty="0" sz="1100" spc="-60">
                <a:latin typeface="Arial"/>
                <a:cs typeface="Arial"/>
              </a:rPr>
              <a:t>using CLIC </a:t>
            </a:r>
            <a:r>
              <a:rPr dirty="0" sz="1100" spc="-114">
                <a:latin typeface="Arial"/>
                <a:cs typeface="Arial"/>
              </a:rPr>
              <a:t>as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25">
                <a:latin typeface="Arial"/>
                <a:cs typeface="Arial"/>
              </a:rPr>
              <a:t>starting</a:t>
            </a:r>
            <a:r>
              <a:rPr dirty="0" sz="1100" spc="204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point.</a:t>
            </a:r>
            <a:endParaRPr sz="1100">
              <a:latin typeface="Arial"/>
              <a:cs typeface="Arial"/>
            </a:endParaRPr>
          </a:p>
          <a:p>
            <a:pPr marL="12700" marR="245110">
              <a:lnSpc>
                <a:spcPts val="1390"/>
              </a:lnSpc>
              <a:spcBef>
                <a:spcPts val="1405"/>
              </a:spcBef>
            </a:pPr>
            <a:r>
              <a:rPr dirty="0" sz="1200" spc="-130">
                <a:solidFill>
                  <a:srgbClr val="002046"/>
                </a:solidFill>
                <a:latin typeface="Tahoma"/>
                <a:cs typeface="Tahoma"/>
              </a:rPr>
              <a:t>I </a:t>
            </a:r>
            <a:r>
              <a:rPr dirty="0" sz="1200" spc="-65">
                <a:solidFill>
                  <a:srgbClr val="002046"/>
                </a:solidFill>
                <a:latin typeface="Tahoma"/>
                <a:cs typeface="Tahoma"/>
              </a:rPr>
              <a:t>implemented </a:t>
            </a:r>
            <a:r>
              <a:rPr dirty="0" sz="1200" spc="-70">
                <a:solidFill>
                  <a:srgbClr val="002046"/>
                </a:solidFill>
                <a:latin typeface="Tahoma"/>
                <a:cs typeface="Tahoma"/>
              </a:rPr>
              <a:t>and </a:t>
            </a:r>
            <a:r>
              <a:rPr dirty="0" sz="1200" spc="-60">
                <a:solidFill>
                  <a:srgbClr val="002046"/>
                </a:solidFill>
                <a:latin typeface="Tahoma"/>
                <a:cs typeface="Tahoma"/>
              </a:rPr>
              <a:t>evaluated </a:t>
            </a:r>
            <a:r>
              <a:rPr dirty="0" sz="1200" spc="-80">
                <a:solidFill>
                  <a:srgbClr val="002046"/>
                </a:solidFill>
                <a:latin typeface="Tahoma"/>
                <a:cs typeface="Tahoma"/>
              </a:rPr>
              <a:t>every </a:t>
            </a:r>
            <a:r>
              <a:rPr dirty="0" sz="1200" spc="-10" b="1">
                <a:solidFill>
                  <a:srgbClr val="002046"/>
                </a:solidFill>
                <a:latin typeface="Arial"/>
                <a:cs typeface="Arial"/>
              </a:rPr>
              <a:t>top-5 </a:t>
            </a:r>
            <a:r>
              <a:rPr dirty="0" sz="1200" spc="-50">
                <a:solidFill>
                  <a:srgbClr val="002046"/>
                </a:solidFill>
                <a:latin typeface="Tahoma"/>
                <a:cs typeface="Tahoma"/>
              </a:rPr>
              <a:t>CLIC-2018 </a:t>
            </a:r>
            <a:r>
              <a:rPr dirty="0" sz="1200" spc="-70">
                <a:solidFill>
                  <a:srgbClr val="002046"/>
                </a:solidFill>
                <a:latin typeface="Tahoma"/>
                <a:cs typeface="Tahoma"/>
              </a:rPr>
              <a:t>and  </a:t>
            </a:r>
            <a:r>
              <a:rPr dirty="0" sz="1200" spc="-50">
                <a:solidFill>
                  <a:srgbClr val="002046"/>
                </a:solidFill>
                <a:latin typeface="Tahoma"/>
                <a:cs typeface="Tahoma"/>
              </a:rPr>
              <a:t>CLIC-2019</a:t>
            </a:r>
            <a:r>
              <a:rPr dirty="0" sz="1200" spc="5">
                <a:solidFill>
                  <a:srgbClr val="002046"/>
                </a:solidFill>
                <a:latin typeface="Tahoma"/>
                <a:cs typeface="Tahoma"/>
              </a:rPr>
              <a:t> </a:t>
            </a:r>
            <a:r>
              <a:rPr dirty="0" sz="1200" spc="-55">
                <a:solidFill>
                  <a:srgbClr val="002046"/>
                </a:solidFill>
                <a:latin typeface="Tahoma"/>
                <a:cs typeface="Tahoma"/>
              </a:rPr>
              <a:t>entry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100" spc="-50">
                <a:latin typeface="Arial"/>
                <a:cs typeface="Arial"/>
              </a:rPr>
              <a:t>...as </a:t>
            </a:r>
            <a:r>
              <a:rPr dirty="0" sz="1100" spc="-45">
                <a:latin typeface="Arial"/>
                <a:cs typeface="Arial"/>
              </a:rPr>
              <a:t>well </a:t>
            </a:r>
            <a:r>
              <a:rPr dirty="0" sz="1100" spc="-114">
                <a:latin typeface="Arial"/>
                <a:cs typeface="Arial"/>
              </a:rPr>
              <a:t>as </a:t>
            </a:r>
            <a:r>
              <a:rPr dirty="0" sz="1100" spc="-50">
                <a:latin typeface="Arial"/>
                <a:cs typeface="Arial"/>
              </a:rPr>
              <a:t>number</a:t>
            </a:r>
            <a:r>
              <a:rPr dirty="0" sz="1100" spc="15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45">
                <a:latin typeface="Arial"/>
                <a:cs typeface="Arial"/>
              </a:rPr>
              <a:t>related </a:t>
            </a:r>
            <a:r>
              <a:rPr dirty="0" sz="1100" spc="-40">
                <a:latin typeface="Arial"/>
                <a:cs typeface="Arial"/>
              </a:rPr>
              <a:t>architectures.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46844"/>
            <a:ext cx="220916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00">
                <a:solidFill>
                  <a:srgbClr val="0085CA"/>
                </a:solidFill>
                <a:latin typeface="Tahoma"/>
                <a:cs typeface="Tahoma"/>
              </a:rPr>
              <a:t>Implementation</a:t>
            </a:r>
            <a:r>
              <a:rPr dirty="0" sz="1700" spc="-45">
                <a:solidFill>
                  <a:srgbClr val="0085CA"/>
                </a:solidFill>
                <a:latin typeface="Tahoma"/>
                <a:cs typeface="Tahoma"/>
              </a:rPr>
              <a:t> </a:t>
            </a:r>
            <a:r>
              <a:rPr dirty="0" sz="1700" spc="-105">
                <a:solidFill>
                  <a:srgbClr val="0085CA"/>
                </a:solidFill>
                <a:latin typeface="Tahoma"/>
                <a:cs typeface="Tahoma"/>
              </a:rPr>
              <a:t>challenge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2551" y="107073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2551" y="145284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2551" y="217910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4395" y="987284"/>
            <a:ext cx="3636645" cy="16446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49225">
              <a:lnSpc>
                <a:spcPct val="102600"/>
              </a:lnSpc>
              <a:spcBef>
                <a:spcPts val="55"/>
              </a:spcBef>
            </a:pP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50">
                <a:latin typeface="Arial"/>
                <a:cs typeface="Arial"/>
              </a:rPr>
              <a:t>MAGIC </a:t>
            </a:r>
            <a:r>
              <a:rPr dirty="0" sz="1100" spc="-55">
                <a:latin typeface="Arial"/>
                <a:cs typeface="Arial"/>
              </a:rPr>
              <a:t>problem </a:t>
            </a:r>
            <a:r>
              <a:rPr dirty="0" sz="1100" spc="-50">
                <a:latin typeface="Arial"/>
                <a:cs typeface="Arial"/>
              </a:rPr>
              <a:t>domain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40">
                <a:latin typeface="Arial"/>
                <a:cs typeface="Arial"/>
              </a:rPr>
              <a:t>3D </a:t>
            </a:r>
            <a:r>
              <a:rPr dirty="0" sz="1100" spc="-5">
                <a:latin typeface="Arial"/>
                <a:cs typeface="Arial"/>
              </a:rPr>
              <a:t>but </a:t>
            </a:r>
            <a:r>
              <a:rPr dirty="0" sz="1100" spc="-60">
                <a:latin typeface="Arial"/>
                <a:cs typeface="Arial"/>
              </a:rPr>
              <a:t>CLIC </a:t>
            </a:r>
            <a:r>
              <a:rPr dirty="0" sz="1100" spc="-75">
                <a:latin typeface="Arial"/>
                <a:cs typeface="Arial"/>
              </a:rPr>
              <a:t>focuses </a:t>
            </a:r>
            <a:r>
              <a:rPr dirty="0" sz="1100" spc="-60">
                <a:latin typeface="Arial"/>
                <a:cs typeface="Arial"/>
              </a:rPr>
              <a:t>on </a:t>
            </a:r>
            <a:r>
              <a:rPr dirty="0" sz="1100" spc="-40">
                <a:latin typeface="Arial"/>
                <a:cs typeface="Arial"/>
              </a:rPr>
              <a:t>2D  </a:t>
            </a:r>
            <a:r>
              <a:rPr dirty="0" sz="1100" spc="-65">
                <a:latin typeface="Arial"/>
                <a:cs typeface="Arial"/>
              </a:rPr>
              <a:t>image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compression.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40">
                <a:latin typeface="Arial"/>
                <a:cs typeface="Arial"/>
              </a:rPr>
              <a:t>It </a:t>
            </a:r>
            <a:r>
              <a:rPr dirty="0" sz="1100" spc="-100">
                <a:latin typeface="Arial"/>
                <a:cs typeface="Arial"/>
              </a:rPr>
              <a:t>was </a:t>
            </a:r>
            <a:r>
              <a:rPr dirty="0" sz="1100" spc="-15">
                <a:latin typeface="Arial"/>
                <a:cs typeface="Arial"/>
              </a:rPr>
              <a:t>non-trivial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55">
                <a:latin typeface="Arial"/>
                <a:cs typeface="Arial"/>
              </a:rPr>
              <a:t>extend </a:t>
            </a:r>
            <a:r>
              <a:rPr dirty="0" sz="1100" spc="-60">
                <a:latin typeface="Arial"/>
                <a:cs typeface="Arial"/>
              </a:rPr>
              <a:t>many </a:t>
            </a:r>
            <a:r>
              <a:rPr dirty="0" sz="1100" spc="-45">
                <a:latin typeface="Arial"/>
                <a:cs typeface="Arial"/>
              </a:rPr>
              <a:t>architectures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45">
                <a:latin typeface="Arial"/>
                <a:cs typeface="Arial"/>
              </a:rPr>
              <a:t>three </a:t>
            </a:r>
            <a:r>
              <a:rPr dirty="0" sz="1100" spc="-35">
                <a:latin typeface="Arial"/>
                <a:cs typeface="Arial"/>
              </a:rPr>
              <a:t>spatial  </a:t>
            </a:r>
            <a:r>
              <a:rPr dirty="0" sz="1100" spc="-10">
                <a:latin typeface="Arial"/>
                <a:cs typeface="Arial"/>
              </a:rPr>
              <a:t>input </a:t>
            </a:r>
            <a:r>
              <a:rPr dirty="0" sz="1100" spc="-65">
                <a:latin typeface="Arial"/>
                <a:cs typeface="Arial"/>
              </a:rPr>
              <a:t>dimensions </a:t>
            </a:r>
            <a:r>
              <a:rPr dirty="0" sz="1100" spc="-114">
                <a:latin typeface="Arial"/>
                <a:cs typeface="Arial"/>
              </a:rPr>
              <a:t>as </a:t>
            </a:r>
            <a:r>
              <a:rPr dirty="0" sz="1100" spc="-30">
                <a:latin typeface="Arial"/>
                <a:cs typeface="Arial"/>
              </a:rPr>
              <a:t>default </a:t>
            </a:r>
            <a:r>
              <a:rPr dirty="0" sz="1100" spc="-60">
                <a:latin typeface="Arial"/>
                <a:cs typeface="Arial"/>
              </a:rPr>
              <a:t>channel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60">
                <a:latin typeface="Arial"/>
                <a:cs typeface="Arial"/>
              </a:rPr>
              <a:t>kernel </a:t>
            </a:r>
            <a:r>
              <a:rPr dirty="0" sz="1100" spc="-95">
                <a:latin typeface="Arial"/>
                <a:cs typeface="Arial"/>
              </a:rPr>
              <a:t>sizes </a:t>
            </a:r>
            <a:r>
              <a:rPr dirty="0" sz="1100" spc="-85">
                <a:latin typeface="Arial"/>
                <a:cs typeface="Arial"/>
              </a:rPr>
              <a:t>gave  </a:t>
            </a:r>
            <a:r>
              <a:rPr dirty="0" sz="1100" spc="-65">
                <a:latin typeface="Arial"/>
                <a:cs typeface="Arial"/>
              </a:rPr>
              <a:t>unreasonably </a:t>
            </a:r>
            <a:r>
              <a:rPr dirty="0" sz="1100" spc="-60">
                <a:latin typeface="Arial"/>
                <a:cs typeface="Arial"/>
              </a:rPr>
              <a:t>large </a:t>
            </a:r>
            <a:r>
              <a:rPr dirty="0" sz="1100" spc="-40">
                <a:latin typeface="Arial"/>
                <a:cs typeface="Arial"/>
              </a:rPr>
              <a:t>feature </a:t>
            </a:r>
            <a:r>
              <a:rPr dirty="0" sz="1100" spc="-80">
                <a:latin typeface="Arial"/>
                <a:cs typeface="Arial"/>
              </a:rPr>
              <a:t>maps </a:t>
            </a:r>
            <a:r>
              <a:rPr dirty="0" sz="1100" spc="-50">
                <a:latin typeface="Arial"/>
                <a:cs typeface="Arial"/>
              </a:rPr>
              <a:t>or </a:t>
            </a:r>
            <a:r>
              <a:rPr dirty="0" sz="1100" spc="-65">
                <a:latin typeface="Arial"/>
                <a:cs typeface="Arial"/>
              </a:rPr>
              <a:t>had </a:t>
            </a:r>
            <a:r>
              <a:rPr dirty="0" sz="1100" spc="-55">
                <a:latin typeface="Arial"/>
                <a:cs typeface="Arial"/>
              </a:rPr>
              <a:t>very </a:t>
            </a:r>
            <a:r>
              <a:rPr dirty="0" sz="1100" spc="-40">
                <a:latin typeface="Arial"/>
                <a:cs typeface="Arial"/>
              </a:rPr>
              <a:t>high  </a:t>
            </a:r>
            <a:r>
              <a:rPr dirty="0" sz="1100" spc="-30">
                <a:latin typeface="Arial"/>
                <a:cs typeface="Arial"/>
              </a:rPr>
              <a:t>computational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cost.</a:t>
            </a:r>
            <a:endParaRPr sz="1100">
              <a:latin typeface="Arial"/>
              <a:cs typeface="Arial"/>
            </a:endParaRPr>
          </a:p>
          <a:p>
            <a:pPr marL="12700" marR="10160">
              <a:lnSpc>
                <a:spcPct val="102600"/>
              </a:lnSpc>
              <a:spcBef>
                <a:spcPts val="300"/>
              </a:spcBef>
            </a:pPr>
            <a:r>
              <a:rPr dirty="0" sz="1100" spc="-45">
                <a:latin typeface="Arial"/>
                <a:cs typeface="Arial"/>
              </a:rPr>
              <a:t>To </a:t>
            </a:r>
            <a:r>
              <a:rPr dirty="0" sz="1100" spc="-20">
                <a:latin typeface="Arial"/>
                <a:cs typeface="Arial"/>
              </a:rPr>
              <a:t>mitigate this, </a:t>
            </a:r>
            <a:r>
              <a:rPr dirty="0" sz="1100" spc="-110">
                <a:latin typeface="Arial"/>
                <a:cs typeface="Arial"/>
              </a:rPr>
              <a:t>we </a:t>
            </a:r>
            <a:r>
              <a:rPr dirty="0" sz="1100" spc="-80">
                <a:latin typeface="Arial"/>
                <a:cs typeface="Arial"/>
              </a:rPr>
              <a:t>made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50">
                <a:latin typeface="Arial"/>
                <a:cs typeface="Arial"/>
              </a:rPr>
              <a:t>number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35">
                <a:latin typeface="Arial"/>
                <a:cs typeface="Arial"/>
              </a:rPr>
              <a:t>alterations </a:t>
            </a:r>
            <a:r>
              <a:rPr dirty="0" sz="1100" spc="10">
                <a:latin typeface="Arial"/>
                <a:cs typeface="Arial"/>
              </a:rPr>
              <a:t>to  </a:t>
            </a:r>
            <a:r>
              <a:rPr dirty="0" sz="1100" spc="-45">
                <a:latin typeface="Arial"/>
                <a:cs typeface="Arial"/>
              </a:rPr>
              <a:t>architectures </a:t>
            </a:r>
            <a:r>
              <a:rPr dirty="0" sz="1100" spc="-35">
                <a:latin typeface="Arial"/>
                <a:cs typeface="Arial"/>
              </a:rPr>
              <a:t>including </a:t>
            </a:r>
            <a:r>
              <a:rPr dirty="0" sz="1100" spc="-50">
                <a:latin typeface="Arial"/>
                <a:cs typeface="Arial"/>
              </a:rPr>
              <a:t>replacing </a:t>
            </a:r>
            <a:r>
              <a:rPr dirty="0" sz="1100" spc="-20">
                <a:latin typeface="Arial"/>
                <a:cs typeface="Arial"/>
              </a:rPr>
              <a:t>all </a:t>
            </a:r>
            <a:r>
              <a:rPr dirty="0" sz="1100" spc="-60">
                <a:latin typeface="Arial"/>
                <a:cs typeface="Arial"/>
              </a:rPr>
              <a:t>large </a:t>
            </a:r>
            <a:r>
              <a:rPr dirty="0" sz="1100" spc="-35">
                <a:latin typeface="Arial"/>
                <a:cs typeface="Arial"/>
              </a:rPr>
              <a:t>convolutional </a:t>
            </a:r>
            <a:r>
              <a:rPr dirty="0" sz="1100" spc="-70">
                <a:latin typeface="Arial"/>
                <a:cs typeface="Arial"/>
              </a:rPr>
              <a:t>kernels  </a:t>
            </a:r>
            <a:r>
              <a:rPr dirty="0" sz="1100">
                <a:latin typeface="Arial"/>
                <a:cs typeface="Arial"/>
              </a:rPr>
              <a:t>with </a:t>
            </a:r>
            <a:r>
              <a:rPr dirty="0" sz="1100" spc="-60">
                <a:latin typeface="Arial"/>
                <a:cs typeface="Arial"/>
              </a:rPr>
              <a:t>3x3</a:t>
            </a:r>
            <a:r>
              <a:rPr dirty="0" sz="1100" spc="105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convolutions.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46844"/>
            <a:ext cx="182054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20">
                <a:solidFill>
                  <a:srgbClr val="0085CA"/>
                </a:solidFill>
                <a:latin typeface="Tahoma"/>
                <a:cs typeface="Tahoma"/>
              </a:rPr>
              <a:t>CAE </a:t>
            </a:r>
            <a:r>
              <a:rPr dirty="0" sz="1700" spc="-55">
                <a:solidFill>
                  <a:srgbClr val="0085CA"/>
                </a:solidFill>
                <a:latin typeface="Tahoma"/>
                <a:cs typeface="Tahoma"/>
              </a:rPr>
              <a:t>Building</a:t>
            </a:r>
            <a:r>
              <a:rPr dirty="0" sz="1700" spc="-70">
                <a:solidFill>
                  <a:srgbClr val="0085CA"/>
                </a:solidFill>
                <a:latin typeface="Tahoma"/>
                <a:cs typeface="Tahoma"/>
              </a:rPr>
              <a:t> </a:t>
            </a:r>
            <a:r>
              <a:rPr dirty="0" sz="1700" spc="-45">
                <a:solidFill>
                  <a:srgbClr val="0085CA"/>
                </a:solidFill>
                <a:latin typeface="Tahoma"/>
                <a:cs typeface="Tahoma"/>
              </a:rPr>
              <a:t>Blocks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2551" y="140056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2551" y="161060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2551" y="182063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2551" y="203066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2551" y="2240699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47294" y="1063305"/>
            <a:ext cx="3754120" cy="1285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" marR="5080" indent="-277495">
              <a:lnSpc>
                <a:spcPct val="125299"/>
              </a:lnSpc>
              <a:spcBef>
                <a:spcPts val="100"/>
              </a:spcBef>
            </a:pPr>
            <a:r>
              <a:rPr dirty="0" sz="1100" spc="-20">
                <a:latin typeface="Arial"/>
                <a:cs typeface="Arial"/>
              </a:rPr>
              <a:t>Most </a:t>
            </a:r>
            <a:r>
              <a:rPr dirty="0" sz="1100" spc="-60">
                <a:latin typeface="Arial"/>
                <a:cs typeface="Arial"/>
              </a:rPr>
              <a:t>CLIC </a:t>
            </a:r>
            <a:r>
              <a:rPr dirty="0" sz="1100" spc="-45">
                <a:latin typeface="Arial"/>
                <a:cs typeface="Arial"/>
              </a:rPr>
              <a:t>architectures </a:t>
            </a:r>
            <a:r>
              <a:rPr dirty="0" sz="1100" spc="-65">
                <a:latin typeface="Arial"/>
                <a:cs typeface="Arial"/>
              </a:rPr>
              <a:t>had </a:t>
            </a:r>
            <a:r>
              <a:rPr dirty="0" sz="1100" spc="-95">
                <a:latin typeface="Arial"/>
                <a:cs typeface="Arial"/>
              </a:rPr>
              <a:t>some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30">
                <a:latin typeface="Arial"/>
                <a:cs typeface="Arial"/>
              </a:rPr>
              <a:t>the following </a:t>
            </a:r>
            <a:r>
              <a:rPr dirty="0" sz="1100" spc="-50">
                <a:latin typeface="Arial"/>
                <a:cs typeface="Arial"/>
              </a:rPr>
              <a:t>components:  </a:t>
            </a:r>
            <a:r>
              <a:rPr dirty="0" sz="1100" spc="-45">
                <a:latin typeface="Arial"/>
                <a:cs typeface="Arial"/>
              </a:rPr>
              <a:t>Parallel </a:t>
            </a:r>
            <a:r>
              <a:rPr dirty="0" sz="1100" spc="-35">
                <a:latin typeface="Arial"/>
                <a:cs typeface="Arial"/>
              </a:rPr>
              <a:t>convolutional</a:t>
            </a:r>
            <a:r>
              <a:rPr dirty="0" sz="1100" spc="-11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filters.</a:t>
            </a:r>
            <a:endParaRPr sz="1100">
              <a:latin typeface="Arial"/>
              <a:cs typeface="Arial"/>
            </a:endParaRPr>
          </a:p>
          <a:p>
            <a:pPr marL="289560" marR="1945005">
              <a:lnSpc>
                <a:spcPct val="125299"/>
              </a:lnSpc>
            </a:pPr>
            <a:r>
              <a:rPr dirty="0" sz="1100" spc="-60">
                <a:latin typeface="Arial"/>
                <a:cs typeface="Arial"/>
              </a:rPr>
              <a:t>GDN </a:t>
            </a:r>
            <a:r>
              <a:rPr dirty="0" sz="1100" spc="-20">
                <a:latin typeface="Arial"/>
                <a:cs typeface="Arial"/>
              </a:rPr>
              <a:t>activation </a:t>
            </a:r>
            <a:r>
              <a:rPr dirty="0" sz="1100" spc="-30">
                <a:latin typeface="Arial"/>
                <a:cs typeface="Arial"/>
              </a:rPr>
              <a:t>functions.  Multi-scale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learning.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latin typeface="Arial"/>
                <a:cs typeface="Arial"/>
              </a:rPr>
              <a:t>Attention.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65">
                <a:latin typeface="Arial"/>
                <a:cs typeface="Arial"/>
              </a:rPr>
              <a:t>Complex </a:t>
            </a:r>
            <a:r>
              <a:rPr dirty="0" sz="1100" spc="-55">
                <a:latin typeface="Arial"/>
                <a:cs typeface="Arial"/>
              </a:rPr>
              <a:t>residual </a:t>
            </a:r>
            <a:r>
              <a:rPr dirty="0" sz="1100" spc="-45">
                <a:latin typeface="Arial"/>
                <a:cs typeface="Arial"/>
              </a:rPr>
              <a:t>blocks: </a:t>
            </a:r>
            <a:r>
              <a:rPr dirty="0" sz="1100" spc="-55">
                <a:latin typeface="Arial"/>
                <a:cs typeface="Arial"/>
              </a:rPr>
              <a:t>e.g. </a:t>
            </a:r>
            <a:r>
              <a:rPr dirty="0" sz="1100" spc="-50">
                <a:latin typeface="Arial"/>
                <a:cs typeface="Arial"/>
              </a:rPr>
              <a:t>CBAMs or</a:t>
            </a:r>
            <a:r>
              <a:rPr dirty="0" sz="1100" spc="-16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RABs.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46844"/>
            <a:ext cx="248412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65">
                <a:solidFill>
                  <a:srgbClr val="0085CA"/>
                </a:solidFill>
                <a:latin typeface="Tahoma"/>
                <a:cs typeface="Tahoma"/>
              </a:rPr>
              <a:t>Parallel </a:t>
            </a:r>
            <a:r>
              <a:rPr dirty="0" sz="1700" spc="-75">
                <a:solidFill>
                  <a:srgbClr val="0085CA"/>
                </a:solidFill>
                <a:latin typeface="Tahoma"/>
                <a:cs typeface="Tahoma"/>
              </a:rPr>
              <a:t>Convolutional</a:t>
            </a:r>
            <a:r>
              <a:rPr dirty="0" sz="1700" spc="30">
                <a:solidFill>
                  <a:srgbClr val="0085CA"/>
                </a:solidFill>
                <a:latin typeface="Tahoma"/>
                <a:cs typeface="Tahoma"/>
              </a:rPr>
              <a:t> </a:t>
            </a:r>
            <a:r>
              <a:rPr dirty="0" sz="1700" spc="-50">
                <a:solidFill>
                  <a:srgbClr val="0085CA"/>
                </a:solidFill>
                <a:latin typeface="Tahoma"/>
                <a:cs typeface="Tahoma"/>
              </a:rPr>
              <a:t>Filters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1997" y="1331734"/>
            <a:ext cx="372110" cy="180975"/>
          </a:xfrm>
          <a:prstGeom prst="rect">
            <a:avLst/>
          </a:prstGeom>
          <a:solidFill>
            <a:srgbClr val="C9DAF7"/>
          </a:solidFill>
          <a:ln w="4241">
            <a:solidFill>
              <a:srgbClr val="666666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dirty="0" sz="300">
                <a:latin typeface="Arial"/>
                <a:cs typeface="Arial"/>
              </a:rPr>
              <a:t>1x1</a:t>
            </a:r>
            <a:r>
              <a:rPr dirty="0" sz="300" spc="-20">
                <a:latin typeface="Arial"/>
                <a:cs typeface="Arial"/>
              </a:rPr>
              <a:t> </a:t>
            </a:r>
            <a:r>
              <a:rPr dirty="0" sz="300" spc="5">
                <a:latin typeface="Arial"/>
                <a:cs typeface="Arial"/>
              </a:rPr>
              <a:t>convolutions</a:t>
            </a:r>
            <a:endParaRPr sz="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5163" y="1219070"/>
            <a:ext cx="372110" cy="180975"/>
          </a:xfrm>
          <a:custGeom>
            <a:avLst/>
            <a:gdLst/>
            <a:ahLst/>
            <a:cxnLst/>
            <a:rect l="l" t="t" r="r" b="b"/>
            <a:pathLst>
              <a:path w="372109" h="180975">
                <a:moveTo>
                  <a:pt x="0" y="0"/>
                </a:moveTo>
                <a:lnTo>
                  <a:pt x="372098" y="0"/>
                </a:lnTo>
                <a:lnTo>
                  <a:pt x="372098" y="180872"/>
                </a:lnTo>
                <a:lnTo>
                  <a:pt x="0" y="180872"/>
                </a:lnTo>
                <a:lnTo>
                  <a:pt x="0" y="0"/>
                </a:lnTo>
                <a:close/>
              </a:path>
            </a:pathLst>
          </a:custGeom>
          <a:solidFill>
            <a:srgbClr val="C9DA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45163" y="1219070"/>
            <a:ext cx="372110" cy="180975"/>
          </a:xfrm>
          <a:prstGeom prst="rect">
            <a:avLst/>
          </a:prstGeom>
          <a:ln w="4241">
            <a:solidFill>
              <a:srgbClr val="666666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dirty="0" sz="300">
                <a:latin typeface="Arial"/>
                <a:cs typeface="Arial"/>
              </a:rPr>
              <a:t>3x3</a:t>
            </a:r>
            <a:r>
              <a:rPr dirty="0" sz="300" spc="-20">
                <a:latin typeface="Arial"/>
                <a:cs typeface="Arial"/>
              </a:rPr>
              <a:t> </a:t>
            </a:r>
            <a:r>
              <a:rPr dirty="0" sz="300" spc="5">
                <a:latin typeface="Arial"/>
                <a:cs typeface="Arial"/>
              </a:rPr>
              <a:t>convolutions</a:t>
            </a:r>
            <a:endParaRPr sz="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1132" y="1219070"/>
            <a:ext cx="372110" cy="180975"/>
          </a:xfrm>
          <a:prstGeom prst="rect">
            <a:avLst/>
          </a:prstGeom>
          <a:solidFill>
            <a:srgbClr val="C9DAF7"/>
          </a:solidFill>
          <a:ln w="4241">
            <a:solidFill>
              <a:srgbClr val="666666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dirty="0" sz="300">
                <a:latin typeface="Arial"/>
                <a:cs typeface="Arial"/>
              </a:rPr>
              <a:t>5x5</a:t>
            </a:r>
            <a:r>
              <a:rPr dirty="0" sz="300" spc="-20">
                <a:latin typeface="Arial"/>
                <a:cs typeface="Arial"/>
              </a:rPr>
              <a:t> </a:t>
            </a:r>
            <a:r>
              <a:rPr dirty="0" sz="300" spc="5">
                <a:latin typeface="Arial"/>
                <a:cs typeface="Arial"/>
              </a:rPr>
              <a:t>convolutions</a:t>
            </a:r>
            <a:endParaRPr sz="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6838" y="960676"/>
            <a:ext cx="372110" cy="180975"/>
          </a:xfrm>
          <a:prstGeom prst="rect">
            <a:avLst/>
          </a:prstGeom>
          <a:solidFill>
            <a:srgbClr val="D9EAD3"/>
          </a:solidFill>
          <a:ln w="4241">
            <a:solidFill>
              <a:srgbClr val="666666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50">
              <a:latin typeface="Times New Roman"/>
              <a:cs typeface="Times New Roman"/>
            </a:endParaRPr>
          </a:p>
          <a:p>
            <a:pPr marL="62865" marR="54610" indent="78740">
              <a:lnSpc>
                <a:spcPct val="100000"/>
              </a:lnSpc>
            </a:pPr>
            <a:r>
              <a:rPr dirty="0" sz="300" spc="-5">
                <a:latin typeface="Arial"/>
                <a:cs typeface="Arial"/>
              </a:rPr>
              <a:t>Filter  </a:t>
            </a:r>
            <a:r>
              <a:rPr dirty="0" sz="300" spc="5">
                <a:latin typeface="Arial"/>
                <a:cs typeface="Arial"/>
              </a:rPr>
              <a:t>concatenation</a:t>
            </a:r>
            <a:endParaRPr sz="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6838" y="1682781"/>
            <a:ext cx="372110" cy="180975"/>
          </a:xfrm>
          <a:prstGeom prst="rect">
            <a:avLst/>
          </a:prstGeom>
          <a:solidFill>
            <a:srgbClr val="D9EAD3"/>
          </a:solidFill>
          <a:ln w="4241">
            <a:solidFill>
              <a:srgbClr val="666666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marL="60325">
              <a:lnSpc>
                <a:spcPct val="100000"/>
              </a:lnSpc>
              <a:spcBef>
                <a:spcPts val="180"/>
              </a:spcBef>
            </a:pPr>
            <a:r>
              <a:rPr dirty="0" sz="300">
                <a:latin typeface="Arial"/>
                <a:cs typeface="Arial"/>
              </a:rPr>
              <a:t>Previous</a:t>
            </a:r>
            <a:r>
              <a:rPr dirty="0" sz="300" spc="-15">
                <a:latin typeface="Arial"/>
                <a:cs typeface="Arial"/>
              </a:rPr>
              <a:t> </a:t>
            </a:r>
            <a:r>
              <a:rPr dirty="0" sz="300">
                <a:latin typeface="Arial"/>
                <a:cs typeface="Arial"/>
              </a:rPr>
              <a:t>layer</a:t>
            </a:r>
            <a:endParaRPr sz="3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8046" y="1149827"/>
            <a:ext cx="530860" cy="182245"/>
          </a:xfrm>
          <a:custGeom>
            <a:avLst/>
            <a:gdLst/>
            <a:ahLst/>
            <a:cxnLst/>
            <a:rect l="l" t="t" r="r" b="b"/>
            <a:pathLst>
              <a:path w="530860" h="182244">
                <a:moveTo>
                  <a:pt x="0" y="181906"/>
                </a:moveTo>
                <a:lnTo>
                  <a:pt x="530767" y="0"/>
                </a:lnTo>
              </a:path>
            </a:pathLst>
          </a:custGeom>
          <a:ln w="4241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56543" y="1143200"/>
            <a:ext cx="20955" cy="13335"/>
          </a:xfrm>
          <a:custGeom>
            <a:avLst/>
            <a:gdLst/>
            <a:ahLst/>
            <a:cxnLst/>
            <a:rect l="l" t="t" r="r" b="b"/>
            <a:pathLst>
              <a:path w="20955" h="13334">
                <a:moveTo>
                  <a:pt x="4542" y="13254"/>
                </a:moveTo>
                <a:lnTo>
                  <a:pt x="0" y="0"/>
                </a:lnTo>
                <a:lnTo>
                  <a:pt x="20478" y="386"/>
                </a:lnTo>
                <a:lnTo>
                  <a:pt x="4542" y="1325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56543" y="1143200"/>
            <a:ext cx="20955" cy="13335"/>
          </a:xfrm>
          <a:custGeom>
            <a:avLst/>
            <a:gdLst/>
            <a:ahLst/>
            <a:cxnLst/>
            <a:rect l="l" t="t" r="r" b="b"/>
            <a:pathLst>
              <a:path w="20955" h="13334">
                <a:moveTo>
                  <a:pt x="4542" y="13254"/>
                </a:moveTo>
                <a:lnTo>
                  <a:pt x="20478" y="386"/>
                </a:lnTo>
                <a:lnTo>
                  <a:pt x="0" y="0"/>
                </a:lnTo>
                <a:lnTo>
                  <a:pt x="4542" y="13254"/>
                </a:lnTo>
                <a:close/>
              </a:path>
            </a:pathLst>
          </a:custGeom>
          <a:ln w="4241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31213" y="1162698"/>
            <a:ext cx="38100" cy="56515"/>
          </a:xfrm>
          <a:custGeom>
            <a:avLst/>
            <a:gdLst/>
            <a:ahLst/>
            <a:cxnLst/>
            <a:rect l="l" t="t" r="r" b="b"/>
            <a:pathLst>
              <a:path w="38100" h="56515">
                <a:moveTo>
                  <a:pt x="0" y="56371"/>
                </a:moveTo>
                <a:lnTo>
                  <a:pt x="37581" y="0"/>
                </a:lnTo>
              </a:path>
            </a:pathLst>
          </a:custGeom>
          <a:ln w="4241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62965" y="1146683"/>
            <a:ext cx="16510" cy="20320"/>
          </a:xfrm>
          <a:custGeom>
            <a:avLst/>
            <a:gdLst/>
            <a:ahLst/>
            <a:cxnLst/>
            <a:rect l="l" t="t" r="r" b="b"/>
            <a:pathLst>
              <a:path w="16509" h="20319">
                <a:moveTo>
                  <a:pt x="11657" y="19900"/>
                </a:moveTo>
                <a:lnTo>
                  <a:pt x="0" y="12128"/>
                </a:lnTo>
                <a:lnTo>
                  <a:pt x="16505" y="0"/>
                </a:lnTo>
                <a:lnTo>
                  <a:pt x="11657" y="1990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62965" y="1146683"/>
            <a:ext cx="16510" cy="20320"/>
          </a:xfrm>
          <a:custGeom>
            <a:avLst/>
            <a:gdLst/>
            <a:ahLst/>
            <a:cxnLst/>
            <a:rect l="l" t="t" r="r" b="b"/>
            <a:pathLst>
              <a:path w="16509" h="20319">
                <a:moveTo>
                  <a:pt x="11657" y="19900"/>
                </a:moveTo>
                <a:lnTo>
                  <a:pt x="16505" y="0"/>
                </a:lnTo>
                <a:lnTo>
                  <a:pt x="0" y="12128"/>
                </a:lnTo>
                <a:lnTo>
                  <a:pt x="11657" y="19900"/>
                </a:lnTo>
                <a:close/>
              </a:path>
            </a:pathLst>
          </a:custGeom>
          <a:ln w="4241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07805" y="1146557"/>
            <a:ext cx="359410" cy="73025"/>
          </a:xfrm>
          <a:custGeom>
            <a:avLst/>
            <a:gdLst/>
            <a:ahLst/>
            <a:cxnLst/>
            <a:rect l="l" t="t" r="r" b="b"/>
            <a:pathLst>
              <a:path w="359409" h="73025">
                <a:moveTo>
                  <a:pt x="359376" y="72512"/>
                </a:moveTo>
                <a:lnTo>
                  <a:pt x="0" y="0"/>
                </a:lnTo>
              </a:path>
            </a:pathLst>
          </a:custGeom>
          <a:ln w="4241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88937" y="1139690"/>
            <a:ext cx="20320" cy="13970"/>
          </a:xfrm>
          <a:custGeom>
            <a:avLst/>
            <a:gdLst/>
            <a:ahLst/>
            <a:cxnLst/>
            <a:rect l="l" t="t" r="r" b="b"/>
            <a:pathLst>
              <a:path w="20319" h="13969">
                <a:moveTo>
                  <a:pt x="17481" y="13734"/>
                </a:moveTo>
                <a:lnTo>
                  <a:pt x="0" y="3060"/>
                </a:lnTo>
                <a:lnTo>
                  <a:pt x="20252" y="0"/>
                </a:lnTo>
                <a:lnTo>
                  <a:pt x="17481" y="1373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88937" y="1139690"/>
            <a:ext cx="20320" cy="13970"/>
          </a:xfrm>
          <a:custGeom>
            <a:avLst/>
            <a:gdLst/>
            <a:ahLst/>
            <a:cxnLst/>
            <a:rect l="l" t="t" r="r" b="b"/>
            <a:pathLst>
              <a:path w="20319" h="13969">
                <a:moveTo>
                  <a:pt x="20252" y="0"/>
                </a:moveTo>
                <a:lnTo>
                  <a:pt x="0" y="3060"/>
                </a:lnTo>
                <a:lnTo>
                  <a:pt x="17481" y="13734"/>
                </a:lnTo>
                <a:lnTo>
                  <a:pt x="20252" y="0"/>
                </a:lnTo>
                <a:close/>
              </a:path>
            </a:pathLst>
          </a:custGeom>
          <a:ln w="4241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835718" y="1444406"/>
            <a:ext cx="372110" cy="180975"/>
          </a:xfrm>
          <a:custGeom>
            <a:avLst/>
            <a:gdLst/>
            <a:ahLst/>
            <a:cxnLst/>
            <a:rect l="l" t="t" r="r" b="b"/>
            <a:pathLst>
              <a:path w="372110" h="180975">
                <a:moveTo>
                  <a:pt x="0" y="0"/>
                </a:moveTo>
                <a:lnTo>
                  <a:pt x="372098" y="0"/>
                </a:lnTo>
                <a:lnTo>
                  <a:pt x="372098" y="180872"/>
                </a:lnTo>
                <a:lnTo>
                  <a:pt x="0" y="180872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835718" y="1444406"/>
            <a:ext cx="372110" cy="180975"/>
          </a:xfrm>
          <a:prstGeom prst="rect">
            <a:avLst/>
          </a:prstGeom>
          <a:ln w="4241">
            <a:solidFill>
              <a:srgbClr val="EA9999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marL="41910">
              <a:lnSpc>
                <a:spcPct val="100000"/>
              </a:lnSpc>
              <a:spcBef>
                <a:spcPts val="180"/>
              </a:spcBef>
            </a:pPr>
            <a:r>
              <a:rPr dirty="0" sz="300">
                <a:latin typeface="Arial"/>
                <a:cs typeface="Arial"/>
              </a:rPr>
              <a:t>3x3 </a:t>
            </a:r>
            <a:r>
              <a:rPr dirty="0" sz="300" spc="5">
                <a:latin typeface="Arial"/>
                <a:cs typeface="Arial"/>
              </a:rPr>
              <a:t>max</a:t>
            </a:r>
            <a:r>
              <a:rPr dirty="0" sz="300" spc="-30">
                <a:latin typeface="Arial"/>
                <a:cs typeface="Arial"/>
              </a:rPr>
              <a:t> </a:t>
            </a:r>
            <a:r>
              <a:rPr dirty="0" sz="300" spc="5">
                <a:latin typeface="Arial"/>
                <a:cs typeface="Arial"/>
              </a:rPr>
              <a:t>pooling</a:t>
            </a:r>
            <a:endParaRPr sz="3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82887" y="1627014"/>
            <a:ext cx="814069" cy="55880"/>
          </a:xfrm>
          <a:custGeom>
            <a:avLst/>
            <a:gdLst/>
            <a:ahLst/>
            <a:cxnLst/>
            <a:rect l="l" t="t" r="r" b="b"/>
            <a:pathLst>
              <a:path w="814069" h="55880">
                <a:moveTo>
                  <a:pt x="0" y="55767"/>
                </a:moveTo>
                <a:lnTo>
                  <a:pt x="813519" y="0"/>
                </a:lnTo>
              </a:path>
            </a:pathLst>
          </a:custGeom>
          <a:ln w="4241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995927" y="1620025"/>
            <a:ext cx="19685" cy="14604"/>
          </a:xfrm>
          <a:custGeom>
            <a:avLst/>
            <a:gdLst/>
            <a:ahLst/>
            <a:cxnLst/>
            <a:rect l="l" t="t" r="r" b="b"/>
            <a:pathLst>
              <a:path w="19685" h="14605">
                <a:moveTo>
                  <a:pt x="958" y="13978"/>
                </a:moveTo>
                <a:lnTo>
                  <a:pt x="0" y="0"/>
                </a:lnTo>
                <a:lnTo>
                  <a:pt x="19681" y="5672"/>
                </a:lnTo>
                <a:lnTo>
                  <a:pt x="958" y="1397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995927" y="1620025"/>
            <a:ext cx="19685" cy="14604"/>
          </a:xfrm>
          <a:custGeom>
            <a:avLst/>
            <a:gdLst/>
            <a:ahLst/>
            <a:cxnLst/>
            <a:rect l="l" t="t" r="r" b="b"/>
            <a:pathLst>
              <a:path w="19685" h="14605">
                <a:moveTo>
                  <a:pt x="958" y="13978"/>
                </a:moveTo>
                <a:lnTo>
                  <a:pt x="19681" y="5672"/>
                </a:lnTo>
                <a:lnTo>
                  <a:pt x="0" y="0"/>
                </a:lnTo>
                <a:lnTo>
                  <a:pt x="958" y="13978"/>
                </a:lnTo>
                <a:close/>
              </a:path>
            </a:pathLst>
          </a:custGeom>
          <a:ln w="4241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45163" y="1444406"/>
            <a:ext cx="372110" cy="180975"/>
          </a:xfrm>
          <a:custGeom>
            <a:avLst/>
            <a:gdLst/>
            <a:ahLst/>
            <a:cxnLst/>
            <a:rect l="l" t="t" r="r" b="b"/>
            <a:pathLst>
              <a:path w="372109" h="180975">
                <a:moveTo>
                  <a:pt x="0" y="0"/>
                </a:moveTo>
                <a:lnTo>
                  <a:pt x="372098" y="0"/>
                </a:lnTo>
                <a:lnTo>
                  <a:pt x="372098" y="180872"/>
                </a:lnTo>
                <a:lnTo>
                  <a:pt x="0" y="180872"/>
                </a:lnTo>
                <a:lnTo>
                  <a:pt x="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45163" y="1444406"/>
            <a:ext cx="372110" cy="180975"/>
          </a:xfrm>
          <a:custGeom>
            <a:avLst/>
            <a:gdLst/>
            <a:ahLst/>
            <a:cxnLst/>
            <a:rect l="l" t="t" r="r" b="b"/>
            <a:pathLst>
              <a:path w="372109" h="180975">
                <a:moveTo>
                  <a:pt x="0" y="0"/>
                </a:moveTo>
                <a:lnTo>
                  <a:pt x="372098" y="0"/>
                </a:lnTo>
                <a:lnTo>
                  <a:pt x="372098" y="180872"/>
                </a:lnTo>
                <a:lnTo>
                  <a:pt x="0" y="180872"/>
                </a:lnTo>
                <a:lnTo>
                  <a:pt x="0" y="0"/>
                </a:lnTo>
                <a:close/>
              </a:path>
            </a:pathLst>
          </a:custGeom>
          <a:ln w="4241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971155" y="1497232"/>
            <a:ext cx="320675" cy="73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00">
                <a:latin typeface="Arial"/>
                <a:cs typeface="Arial"/>
              </a:rPr>
              <a:t>1x1</a:t>
            </a:r>
            <a:r>
              <a:rPr dirty="0" sz="300" spc="-40">
                <a:latin typeface="Arial"/>
                <a:cs typeface="Arial"/>
              </a:rPr>
              <a:t> </a:t>
            </a:r>
            <a:r>
              <a:rPr dirty="0" sz="300" spc="5">
                <a:latin typeface="Arial"/>
                <a:cs typeface="Arial"/>
              </a:rPr>
              <a:t>convolutions</a:t>
            </a:r>
            <a:endParaRPr sz="3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381131" y="1444406"/>
            <a:ext cx="372110" cy="180975"/>
          </a:xfrm>
          <a:custGeom>
            <a:avLst/>
            <a:gdLst/>
            <a:ahLst/>
            <a:cxnLst/>
            <a:rect l="l" t="t" r="r" b="b"/>
            <a:pathLst>
              <a:path w="372110" h="180975">
                <a:moveTo>
                  <a:pt x="0" y="0"/>
                </a:moveTo>
                <a:lnTo>
                  <a:pt x="372098" y="0"/>
                </a:lnTo>
                <a:lnTo>
                  <a:pt x="372098" y="180872"/>
                </a:lnTo>
                <a:lnTo>
                  <a:pt x="0" y="180872"/>
                </a:lnTo>
                <a:lnTo>
                  <a:pt x="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381132" y="1444406"/>
            <a:ext cx="372110" cy="180975"/>
          </a:xfrm>
          <a:prstGeom prst="rect">
            <a:avLst/>
          </a:prstGeom>
          <a:ln w="4241">
            <a:solidFill>
              <a:srgbClr val="666666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dirty="0" sz="300">
                <a:latin typeface="Arial"/>
                <a:cs typeface="Arial"/>
              </a:rPr>
              <a:t>1x1</a:t>
            </a:r>
            <a:r>
              <a:rPr dirty="0" sz="300" spc="-20">
                <a:latin typeface="Arial"/>
                <a:cs typeface="Arial"/>
              </a:rPr>
              <a:t> </a:t>
            </a:r>
            <a:r>
              <a:rPr dirty="0" sz="300" spc="5">
                <a:latin typeface="Arial"/>
                <a:cs typeface="Arial"/>
              </a:rPr>
              <a:t>convolutions</a:t>
            </a:r>
            <a:endParaRPr sz="3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35718" y="1219072"/>
            <a:ext cx="372110" cy="180975"/>
          </a:xfrm>
          <a:prstGeom prst="rect">
            <a:avLst/>
          </a:prstGeom>
          <a:solidFill>
            <a:srgbClr val="FFF1CC"/>
          </a:solidFill>
          <a:ln w="4241">
            <a:solidFill>
              <a:srgbClr val="666666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dirty="0" sz="300">
                <a:latin typeface="Arial"/>
                <a:cs typeface="Arial"/>
              </a:rPr>
              <a:t>1x1</a:t>
            </a:r>
            <a:r>
              <a:rPr dirty="0" sz="300" spc="-20">
                <a:latin typeface="Arial"/>
                <a:cs typeface="Arial"/>
              </a:rPr>
              <a:t> </a:t>
            </a:r>
            <a:r>
              <a:rPr dirty="0" sz="300" spc="5">
                <a:latin typeface="Arial"/>
                <a:cs typeface="Arial"/>
              </a:rPr>
              <a:t>convolutions</a:t>
            </a:r>
            <a:endParaRPr sz="3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24207" y="1406123"/>
            <a:ext cx="14604" cy="19685"/>
          </a:xfrm>
          <a:custGeom>
            <a:avLst/>
            <a:gdLst/>
            <a:ahLst/>
            <a:cxnLst/>
            <a:rect l="l" t="t" r="r" b="b"/>
            <a:pathLst>
              <a:path w="14605" h="19684">
                <a:moveTo>
                  <a:pt x="14010" y="19247"/>
                </a:moveTo>
                <a:lnTo>
                  <a:pt x="0" y="19247"/>
                </a:lnTo>
                <a:lnTo>
                  <a:pt x="7005" y="0"/>
                </a:lnTo>
                <a:lnTo>
                  <a:pt x="14010" y="1924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124207" y="1406123"/>
            <a:ext cx="14604" cy="19685"/>
          </a:xfrm>
          <a:custGeom>
            <a:avLst/>
            <a:gdLst/>
            <a:ahLst/>
            <a:cxnLst/>
            <a:rect l="l" t="t" r="r" b="b"/>
            <a:pathLst>
              <a:path w="14605" h="19684">
                <a:moveTo>
                  <a:pt x="14010" y="19247"/>
                </a:moveTo>
                <a:lnTo>
                  <a:pt x="7005" y="0"/>
                </a:lnTo>
                <a:lnTo>
                  <a:pt x="0" y="19247"/>
                </a:lnTo>
                <a:lnTo>
                  <a:pt x="14010" y="19247"/>
                </a:lnTo>
                <a:close/>
              </a:path>
            </a:pathLst>
          </a:custGeom>
          <a:ln w="4241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560175" y="1406123"/>
            <a:ext cx="14604" cy="19685"/>
          </a:xfrm>
          <a:custGeom>
            <a:avLst/>
            <a:gdLst/>
            <a:ahLst/>
            <a:cxnLst/>
            <a:rect l="l" t="t" r="r" b="b"/>
            <a:pathLst>
              <a:path w="14605" h="19684">
                <a:moveTo>
                  <a:pt x="14010" y="19247"/>
                </a:moveTo>
                <a:lnTo>
                  <a:pt x="0" y="19247"/>
                </a:lnTo>
                <a:lnTo>
                  <a:pt x="7005" y="0"/>
                </a:lnTo>
                <a:lnTo>
                  <a:pt x="14010" y="1924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560175" y="1406123"/>
            <a:ext cx="14604" cy="19685"/>
          </a:xfrm>
          <a:custGeom>
            <a:avLst/>
            <a:gdLst/>
            <a:ahLst/>
            <a:cxnLst/>
            <a:rect l="l" t="t" r="r" b="b"/>
            <a:pathLst>
              <a:path w="14605" h="19684">
                <a:moveTo>
                  <a:pt x="14010" y="19247"/>
                </a:moveTo>
                <a:lnTo>
                  <a:pt x="7005" y="0"/>
                </a:lnTo>
                <a:lnTo>
                  <a:pt x="0" y="19247"/>
                </a:lnTo>
                <a:lnTo>
                  <a:pt x="14010" y="19247"/>
                </a:lnTo>
                <a:close/>
              </a:path>
            </a:pathLst>
          </a:custGeom>
          <a:ln w="4241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014762" y="1406146"/>
            <a:ext cx="14604" cy="19685"/>
          </a:xfrm>
          <a:custGeom>
            <a:avLst/>
            <a:gdLst/>
            <a:ahLst/>
            <a:cxnLst/>
            <a:rect l="l" t="t" r="r" b="b"/>
            <a:pathLst>
              <a:path w="14605" h="19684">
                <a:moveTo>
                  <a:pt x="14010" y="19247"/>
                </a:moveTo>
                <a:lnTo>
                  <a:pt x="0" y="19247"/>
                </a:lnTo>
                <a:lnTo>
                  <a:pt x="7005" y="0"/>
                </a:lnTo>
                <a:lnTo>
                  <a:pt x="14010" y="1924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014762" y="1406146"/>
            <a:ext cx="14604" cy="19685"/>
          </a:xfrm>
          <a:custGeom>
            <a:avLst/>
            <a:gdLst/>
            <a:ahLst/>
            <a:cxnLst/>
            <a:rect l="l" t="t" r="r" b="b"/>
            <a:pathLst>
              <a:path w="14605" h="19684">
                <a:moveTo>
                  <a:pt x="14010" y="19247"/>
                </a:moveTo>
                <a:lnTo>
                  <a:pt x="7005" y="0"/>
                </a:lnTo>
                <a:lnTo>
                  <a:pt x="0" y="19247"/>
                </a:lnTo>
                <a:lnTo>
                  <a:pt x="14010" y="19247"/>
                </a:lnTo>
                <a:close/>
              </a:path>
            </a:pathLst>
          </a:custGeom>
          <a:ln w="4241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149227" y="1643253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41029" y="40936"/>
                </a:moveTo>
                <a:lnTo>
                  <a:pt x="0" y="0"/>
                </a:lnTo>
              </a:path>
            </a:pathLst>
          </a:custGeom>
          <a:ln w="4241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135602" y="162965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8573" y="8635"/>
                </a:moveTo>
                <a:lnTo>
                  <a:pt x="0" y="0"/>
                </a:lnTo>
                <a:lnTo>
                  <a:pt x="8677" y="18553"/>
                </a:lnTo>
                <a:lnTo>
                  <a:pt x="18573" y="8635"/>
                </a:lnTo>
                <a:close/>
              </a:path>
            </a:pathLst>
          </a:custGeom>
          <a:ln w="4241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182887" y="1629040"/>
            <a:ext cx="359410" cy="53975"/>
          </a:xfrm>
          <a:custGeom>
            <a:avLst/>
            <a:gdLst/>
            <a:ahLst/>
            <a:cxnLst/>
            <a:rect l="l" t="t" r="r" b="b"/>
            <a:pathLst>
              <a:path w="359409" h="53975">
                <a:moveTo>
                  <a:pt x="0" y="53741"/>
                </a:moveTo>
                <a:lnTo>
                  <a:pt x="359153" y="0"/>
                </a:lnTo>
              </a:path>
            </a:pathLst>
          </a:custGeom>
          <a:ln w="4241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541004" y="1622111"/>
            <a:ext cx="20320" cy="13970"/>
          </a:xfrm>
          <a:custGeom>
            <a:avLst/>
            <a:gdLst/>
            <a:ahLst/>
            <a:cxnLst/>
            <a:rect l="l" t="t" r="r" b="b"/>
            <a:pathLst>
              <a:path w="20319" h="13969">
                <a:moveTo>
                  <a:pt x="2073" y="13856"/>
                </a:moveTo>
                <a:lnTo>
                  <a:pt x="0" y="0"/>
                </a:lnTo>
                <a:lnTo>
                  <a:pt x="20072" y="4079"/>
                </a:lnTo>
                <a:lnTo>
                  <a:pt x="2073" y="1385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541004" y="1622111"/>
            <a:ext cx="20320" cy="13970"/>
          </a:xfrm>
          <a:custGeom>
            <a:avLst/>
            <a:gdLst/>
            <a:ahLst/>
            <a:cxnLst/>
            <a:rect l="l" t="t" r="r" b="b"/>
            <a:pathLst>
              <a:path w="20319" h="13969">
                <a:moveTo>
                  <a:pt x="2073" y="13856"/>
                </a:moveTo>
                <a:lnTo>
                  <a:pt x="20072" y="4079"/>
                </a:lnTo>
                <a:lnTo>
                  <a:pt x="0" y="0"/>
                </a:lnTo>
                <a:lnTo>
                  <a:pt x="2073" y="13856"/>
                </a:lnTo>
                <a:close/>
              </a:path>
            </a:pathLst>
          </a:custGeom>
          <a:ln w="4241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34831" y="1537122"/>
            <a:ext cx="548640" cy="146050"/>
          </a:xfrm>
          <a:custGeom>
            <a:avLst/>
            <a:gdLst/>
            <a:ahLst/>
            <a:cxnLst/>
            <a:rect l="l" t="t" r="r" b="b"/>
            <a:pathLst>
              <a:path w="548640" h="146050">
                <a:moveTo>
                  <a:pt x="548056" y="145659"/>
                </a:moveTo>
                <a:lnTo>
                  <a:pt x="537139" y="137387"/>
                </a:lnTo>
                <a:lnTo>
                  <a:pt x="506957" y="131434"/>
                </a:lnTo>
                <a:lnTo>
                  <a:pt x="461362" y="126575"/>
                </a:lnTo>
                <a:lnTo>
                  <a:pt x="404208" y="121583"/>
                </a:lnTo>
                <a:lnTo>
                  <a:pt x="339348" y="115232"/>
                </a:lnTo>
                <a:lnTo>
                  <a:pt x="270635" y="106297"/>
                </a:lnTo>
                <a:lnTo>
                  <a:pt x="218890" y="97250"/>
                </a:lnTo>
                <a:lnTo>
                  <a:pt x="168770" y="86079"/>
                </a:lnTo>
                <a:lnTo>
                  <a:pt x="121901" y="72802"/>
                </a:lnTo>
                <a:lnTo>
                  <a:pt x="79909" y="57437"/>
                </a:lnTo>
                <a:lnTo>
                  <a:pt x="44418" y="40003"/>
                </a:lnTo>
                <a:lnTo>
                  <a:pt x="13263" y="17101"/>
                </a:lnTo>
                <a:lnTo>
                  <a:pt x="6930" y="10013"/>
                </a:lnTo>
                <a:lnTo>
                  <a:pt x="5457" y="8220"/>
                </a:lnTo>
                <a:lnTo>
                  <a:pt x="4094" y="6406"/>
                </a:lnTo>
                <a:lnTo>
                  <a:pt x="2845" y="4570"/>
                </a:lnTo>
                <a:lnTo>
                  <a:pt x="2221" y="3653"/>
                </a:lnTo>
                <a:lnTo>
                  <a:pt x="1625" y="2730"/>
                </a:lnTo>
                <a:lnTo>
                  <a:pt x="1058" y="1802"/>
                </a:lnTo>
                <a:lnTo>
                  <a:pt x="775" y="1338"/>
                </a:lnTo>
                <a:lnTo>
                  <a:pt x="499" y="873"/>
                </a:lnTo>
                <a:lnTo>
                  <a:pt x="230" y="406"/>
                </a:lnTo>
                <a:lnTo>
                  <a:pt x="0" y="0"/>
                </a:lnTo>
              </a:path>
            </a:pathLst>
          </a:custGeom>
          <a:ln w="4241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28079" y="1518571"/>
            <a:ext cx="13970" cy="20955"/>
          </a:xfrm>
          <a:custGeom>
            <a:avLst/>
            <a:gdLst/>
            <a:ahLst/>
            <a:cxnLst/>
            <a:rect l="l" t="t" r="r" b="b"/>
            <a:pathLst>
              <a:path w="13970" h="20955">
                <a:moveTo>
                  <a:pt x="0" y="20418"/>
                </a:moveTo>
                <a:lnTo>
                  <a:pt x="1620" y="0"/>
                </a:lnTo>
                <a:lnTo>
                  <a:pt x="13503" y="16682"/>
                </a:lnTo>
                <a:lnTo>
                  <a:pt x="0" y="2041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28079" y="1518571"/>
            <a:ext cx="13970" cy="20955"/>
          </a:xfrm>
          <a:custGeom>
            <a:avLst/>
            <a:gdLst/>
            <a:ahLst/>
            <a:cxnLst/>
            <a:rect l="l" t="t" r="r" b="b"/>
            <a:pathLst>
              <a:path w="13970" h="20955">
                <a:moveTo>
                  <a:pt x="13503" y="16682"/>
                </a:moveTo>
                <a:lnTo>
                  <a:pt x="1620" y="0"/>
                </a:lnTo>
                <a:lnTo>
                  <a:pt x="0" y="20418"/>
                </a:lnTo>
                <a:lnTo>
                  <a:pt x="13503" y="16682"/>
                </a:lnTo>
                <a:close/>
              </a:path>
            </a:pathLst>
          </a:custGeom>
          <a:ln w="4241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208199" y="1143869"/>
            <a:ext cx="814069" cy="75565"/>
          </a:xfrm>
          <a:custGeom>
            <a:avLst/>
            <a:gdLst/>
            <a:ahLst/>
            <a:cxnLst/>
            <a:rect l="l" t="t" r="r" b="b"/>
            <a:pathLst>
              <a:path w="814069" h="75565">
                <a:moveTo>
                  <a:pt x="813567" y="75203"/>
                </a:moveTo>
                <a:lnTo>
                  <a:pt x="0" y="0"/>
                </a:lnTo>
              </a:path>
            </a:pathLst>
          </a:custGeom>
          <a:ln w="4241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189033" y="1136893"/>
            <a:ext cx="20320" cy="13970"/>
          </a:xfrm>
          <a:custGeom>
            <a:avLst/>
            <a:gdLst/>
            <a:ahLst/>
            <a:cxnLst/>
            <a:rect l="l" t="t" r="r" b="b"/>
            <a:pathLst>
              <a:path w="20319" h="13969">
                <a:moveTo>
                  <a:pt x="18520" y="13951"/>
                </a:moveTo>
                <a:lnTo>
                  <a:pt x="0" y="5204"/>
                </a:lnTo>
                <a:lnTo>
                  <a:pt x="19810" y="0"/>
                </a:lnTo>
                <a:lnTo>
                  <a:pt x="18520" y="1395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189033" y="1136893"/>
            <a:ext cx="20320" cy="13970"/>
          </a:xfrm>
          <a:custGeom>
            <a:avLst/>
            <a:gdLst/>
            <a:ahLst/>
            <a:cxnLst/>
            <a:rect l="l" t="t" r="r" b="b"/>
            <a:pathLst>
              <a:path w="20319" h="13969">
                <a:moveTo>
                  <a:pt x="19810" y="0"/>
                </a:moveTo>
                <a:lnTo>
                  <a:pt x="0" y="5204"/>
                </a:lnTo>
                <a:lnTo>
                  <a:pt x="18520" y="13951"/>
                </a:lnTo>
                <a:lnTo>
                  <a:pt x="19810" y="0"/>
                </a:lnTo>
                <a:close/>
              </a:path>
            </a:pathLst>
          </a:custGeom>
          <a:ln w="4241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78891" y="1938406"/>
            <a:ext cx="1884680" cy="6330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003E73"/>
                </a:solidFill>
                <a:latin typeface="Arial"/>
                <a:cs typeface="Arial"/>
              </a:rPr>
              <a:t>Figure </a:t>
            </a:r>
            <a:r>
              <a:rPr dirty="0" sz="1000" spc="-30">
                <a:solidFill>
                  <a:srgbClr val="003E73"/>
                </a:solidFill>
                <a:latin typeface="Arial"/>
                <a:cs typeface="Arial"/>
              </a:rPr>
              <a:t>5: </a:t>
            </a:r>
            <a:r>
              <a:rPr dirty="0" sz="1000" spc="-30">
                <a:latin typeface="Arial"/>
                <a:cs typeface="Arial"/>
              </a:rPr>
              <a:t>The Inception </a:t>
            </a:r>
            <a:r>
              <a:rPr dirty="0" sz="1000" spc="-45">
                <a:latin typeface="Arial"/>
                <a:cs typeface="Arial"/>
              </a:rPr>
              <a:t>module  </a:t>
            </a:r>
            <a:r>
              <a:rPr dirty="0" sz="1000" spc="-70">
                <a:latin typeface="Arial"/>
                <a:cs typeface="Arial"/>
                <a:hlinkClick r:id="rId2" action="ppaction://hlinksldjump"/>
              </a:rPr>
              <a:t>[Szegedy </a:t>
            </a:r>
            <a:r>
              <a:rPr dirty="0" sz="1000" spc="-20">
                <a:latin typeface="Arial"/>
                <a:cs typeface="Arial"/>
                <a:hlinkClick r:id="rId2" action="ppaction://hlinksldjump"/>
              </a:rPr>
              <a:t>et </a:t>
            </a:r>
            <a:r>
              <a:rPr dirty="0" sz="1000" spc="-35">
                <a:latin typeface="Arial"/>
                <a:cs typeface="Arial"/>
                <a:hlinkClick r:id="rId2" action="ppaction://hlinksldjump"/>
              </a:rPr>
              <a:t>al.2015].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Three  </a:t>
            </a:r>
            <a:r>
              <a:rPr dirty="0" sz="1000" spc="-30">
                <a:latin typeface="Arial"/>
                <a:cs typeface="Arial"/>
              </a:rPr>
              <a:t>convolutional </a:t>
            </a:r>
            <a:r>
              <a:rPr dirty="0" sz="1000" spc="-55">
                <a:latin typeface="Arial"/>
                <a:cs typeface="Arial"/>
              </a:rPr>
              <a:t>and </a:t>
            </a:r>
            <a:r>
              <a:rPr dirty="0" sz="1000" spc="-75">
                <a:latin typeface="Arial"/>
                <a:cs typeface="Arial"/>
              </a:rPr>
              <a:t>one </a:t>
            </a:r>
            <a:r>
              <a:rPr dirty="0" sz="1000" spc="-30">
                <a:latin typeface="Arial"/>
                <a:cs typeface="Arial"/>
              </a:rPr>
              <a:t>pooling  operation </a:t>
            </a:r>
            <a:r>
              <a:rPr dirty="0" sz="1000" spc="-75">
                <a:latin typeface="Arial"/>
                <a:cs typeface="Arial"/>
              </a:rPr>
              <a:t>are </a:t>
            </a:r>
            <a:r>
              <a:rPr dirty="0" sz="1000" spc="-45">
                <a:latin typeface="Arial"/>
                <a:cs typeface="Arial"/>
              </a:rPr>
              <a:t>performed </a:t>
            </a:r>
            <a:r>
              <a:rPr dirty="0" sz="1000" spc="-15">
                <a:latin typeface="Arial"/>
                <a:cs typeface="Arial"/>
              </a:rPr>
              <a:t>in</a:t>
            </a:r>
            <a:r>
              <a:rPr dirty="0" sz="1000" spc="-11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parallel.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429084" y="856906"/>
            <a:ext cx="1741843" cy="10529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2337485" y="1965520"/>
            <a:ext cx="1892300" cy="784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003E73"/>
                </a:solidFill>
                <a:latin typeface="Arial"/>
                <a:cs typeface="Arial"/>
              </a:rPr>
              <a:t>Figure </a:t>
            </a:r>
            <a:r>
              <a:rPr dirty="0" sz="1000" spc="-30">
                <a:solidFill>
                  <a:srgbClr val="003E73"/>
                </a:solidFill>
                <a:latin typeface="Arial"/>
                <a:cs typeface="Arial"/>
              </a:rPr>
              <a:t>6: </a:t>
            </a:r>
            <a:r>
              <a:rPr dirty="0" sz="1000" spc="-55">
                <a:latin typeface="Arial"/>
                <a:cs typeface="Arial"/>
              </a:rPr>
              <a:t>ResNeXt </a:t>
            </a:r>
            <a:r>
              <a:rPr dirty="0" sz="1000" spc="-45">
                <a:latin typeface="Arial"/>
                <a:cs typeface="Arial"/>
              </a:rPr>
              <a:t>residual </a:t>
            </a:r>
            <a:r>
              <a:rPr dirty="0" sz="1000" spc="-30">
                <a:latin typeface="Arial"/>
                <a:cs typeface="Arial"/>
              </a:rPr>
              <a:t>block </a:t>
            </a:r>
            <a:r>
              <a:rPr dirty="0" sz="1000" spc="-15">
                <a:latin typeface="Arial"/>
                <a:cs typeface="Arial"/>
              </a:rPr>
              <a:t>in  </a:t>
            </a:r>
            <a:r>
              <a:rPr dirty="0" sz="1000" spc="-35">
                <a:latin typeface="Arial"/>
                <a:cs typeface="Arial"/>
              </a:rPr>
              <a:t>which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15">
                <a:latin typeface="Arial"/>
                <a:cs typeface="Arial"/>
              </a:rPr>
              <a:t>‘cardinality’, </a:t>
            </a:r>
            <a:r>
              <a:rPr dirty="0" sz="1000" spc="-45">
                <a:latin typeface="Arial"/>
                <a:cs typeface="Arial"/>
              </a:rPr>
              <a:t>or </a:t>
            </a:r>
            <a:r>
              <a:rPr dirty="0" sz="1000" spc="-10">
                <a:latin typeface="Arial"/>
                <a:cs typeface="Arial"/>
              </a:rPr>
              <a:t>width  </a:t>
            </a:r>
            <a:r>
              <a:rPr dirty="0" sz="1000" spc="-60">
                <a:latin typeface="Arial"/>
                <a:cs typeface="Arial"/>
              </a:rPr>
              <a:t>can </a:t>
            </a:r>
            <a:r>
              <a:rPr dirty="0" sz="1000" spc="-70">
                <a:latin typeface="Arial"/>
                <a:cs typeface="Arial"/>
              </a:rPr>
              <a:t>be </a:t>
            </a:r>
            <a:r>
              <a:rPr dirty="0" sz="1000" spc="-65">
                <a:latin typeface="Arial"/>
                <a:cs typeface="Arial"/>
              </a:rPr>
              <a:t>increased </a:t>
            </a:r>
            <a:r>
              <a:rPr dirty="0" sz="1000" spc="10">
                <a:latin typeface="Arial"/>
                <a:cs typeface="Arial"/>
              </a:rPr>
              <a:t>to </a:t>
            </a:r>
            <a:r>
              <a:rPr dirty="0" sz="1000" spc="-30">
                <a:latin typeface="Arial"/>
                <a:cs typeface="Arial"/>
              </a:rPr>
              <a:t>boost </a:t>
            </a:r>
            <a:r>
              <a:rPr dirty="0" sz="1000" spc="-25">
                <a:latin typeface="Arial"/>
                <a:cs typeface="Arial"/>
              </a:rPr>
              <a:t>the  </a:t>
            </a:r>
            <a:r>
              <a:rPr dirty="0" sz="1000" spc="-40">
                <a:latin typeface="Arial"/>
                <a:cs typeface="Arial"/>
              </a:rPr>
              <a:t>capacity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25">
                <a:latin typeface="Arial"/>
                <a:cs typeface="Arial"/>
              </a:rPr>
              <a:t>the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network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80"/>
              </a:lnSpc>
            </a:pPr>
            <a:r>
              <a:rPr dirty="0" sz="1000" spc="-25">
                <a:latin typeface="Arial"/>
                <a:cs typeface="Arial"/>
                <a:hlinkClick r:id="rId2" action="ppaction://hlinksldjump"/>
              </a:rPr>
              <a:t>[Xie </a:t>
            </a:r>
            <a:r>
              <a:rPr dirty="0" sz="1000" spc="-20">
                <a:latin typeface="Arial"/>
                <a:cs typeface="Arial"/>
                <a:hlinkClick r:id="rId2" action="ppaction://hlinksldjump"/>
              </a:rPr>
              <a:t>et</a:t>
            </a:r>
            <a:r>
              <a:rPr dirty="0" sz="1000" spc="125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1000" spc="-35">
                <a:latin typeface="Arial"/>
                <a:cs typeface="Arial"/>
                <a:hlinkClick r:id="rId2" action="ppaction://hlinksldjump"/>
              </a:rPr>
              <a:t>al.2017].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23259"/>
            <a:ext cx="3682365" cy="1009015"/>
          </a:xfrm>
          <a:prstGeom prst="rect"/>
        </p:spPr>
        <p:txBody>
          <a:bodyPr wrap="square" lIns="0" tIns="38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1700" spc="-50">
                <a:solidFill>
                  <a:srgbClr val="0085CA"/>
                </a:solidFill>
                <a:latin typeface="Tahoma"/>
                <a:cs typeface="Tahoma"/>
              </a:rPr>
              <a:t>GDNs</a:t>
            </a:r>
            <a:endParaRPr sz="17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80"/>
              </a:spcBef>
            </a:pPr>
            <a:r>
              <a:rPr dirty="0" spc="-80"/>
              <a:t>Generalised </a:t>
            </a:r>
            <a:r>
              <a:rPr dirty="0" spc="-40"/>
              <a:t>Divisive Normalisation transformations </a:t>
            </a:r>
            <a:r>
              <a:rPr dirty="0" spc="-50"/>
              <a:t>or </a:t>
            </a:r>
            <a:r>
              <a:rPr dirty="0" spc="-80"/>
              <a:t>GDNs  </a:t>
            </a:r>
            <a:r>
              <a:rPr dirty="0" spc="-80">
                <a:hlinkClick r:id="rId2" action="ppaction://hlinksldjump"/>
              </a:rPr>
              <a:t>[Ball´e </a:t>
            </a:r>
            <a:r>
              <a:rPr dirty="0" spc="-20">
                <a:hlinkClick r:id="rId2" action="ppaction://hlinksldjump"/>
              </a:rPr>
              <a:t>et </a:t>
            </a:r>
            <a:r>
              <a:rPr dirty="0" spc="-45">
                <a:hlinkClick r:id="rId2" action="ppaction://hlinksldjump"/>
              </a:rPr>
              <a:t>al.2015] </a:t>
            </a:r>
            <a:r>
              <a:rPr dirty="0" spc="-60"/>
              <a:t>normalise </a:t>
            </a:r>
            <a:r>
              <a:rPr dirty="0" spc="-65"/>
              <a:t>and </a:t>
            </a:r>
            <a:r>
              <a:rPr dirty="0" spc="-85"/>
              <a:t>Gaussianize </a:t>
            </a:r>
            <a:r>
              <a:rPr dirty="0" spc="-30"/>
              <a:t>the inputs </a:t>
            </a:r>
            <a:r>
              <a:rPr dirty="0" spc="-60"/>
              <a:t>on </a:t>
            </a:r>
            <a:r>
              <a:rPr dirty="0" spc="-30"/>
              <a:t>the  </a:t>
            </a:r>
            <a:r>
              <a:rPr dirty="0" spc="-55"/>
              <a:t>assumption </a:t>
            </a:r>
            <a:r>
              <a:rPr dirty="0" spc="5"/>
              <a:t>that </a:t>
            </a:r>
            <a:r>
              <a:rPr dirty="0" spc="-35"/>
              <a:t>they </a:t>
            </a:r>
            <a:r>
              <a:rPr dirty="0" spc="-80"/>
              <a:t>are </a:t>
            </a:r>
            <a:r>
              <a:rPr dirty="0" spc="-55"/>
              <a:t>drawn </a:t>
            </a:r>
            <a:r>
              <a:rPr dirty="0" spc="-25"/>
              <a:t>from </a:t>
            </a:r>
            <a:r>
              <a:rPr dirty="0" spc="-90"/>
              <a:t>a </a:t>
            </a:r>
            <a:r>
              <a:rPr dirty="0" spc="-55"/>
              <a:t>very </a:t>
            </a:r>
            <a:r>
              <a:rPr dirty="0" spc="-65"/>
              <a:t>general </a:t>
            </a:r>
            <a:r>
              <a:rPr dirty="0" spc="-25"/>
              <a:t>probability  </a:t>
            </a:r>
            <a:r>
              <a:rPr dirty="0" spc="-15"/>
              <a:t>distribution. </a:t>
            </a:r>
            <a:r>
              <a:rPr dirty="0" spc="-130"/>
              <a:t>See </a:t>
            </a:r>
            <a:r>
              <a:rPr dirty="0" spc="-25"/>
              <a:t>report for</a:t>
            </a:r>
            <a:r>
              <a:rPr dirty="0" spc="40"/>
              <a:t> </a:t>
            </a:r>
            <a:r>
              <a:rPr dirty="0" spc="-20"/>
              <a:t>definition.</a:t>
            </a:r>
          </a:p>
        </p:txBody>
      </p:sp>
      <p:sp>
        <p:nvSpPr>
          <p:cNvPr id="3" name="object 3"/>
          <p:cNvSpPr/>
          <p:nvPr/>
        </p:nvSpPr>
        <p:spPr>
          <a:xfrm>
            <a:off x="741372" y="1593154"/>
            <a:ext cx="3125273" cy="901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64335" y="2610655"/>
            <a:ext cx="207898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003E73"/>
                </a:solidFill>
                <a:latin typeface="Arial"/>
                <a:cs typeface="Arial"/>
              </a:rPr>
              <a:t>Figure </a:t>
            </a:r>
            <a:r>
              <a:rPr dirty="0" sz="1000" spc="-30">
                <a:solidFill>
                  <a:srgbClr val="003E73"/>
                </a:solidFill>
                <a:latin typeface="Arial"/>
                <a:cs typeface="Arial"/>
              </a:rPr>
              <a:t>7: </a:t>
            </a:r>
            <a:r>
              <a:rPr dirty="0" sz="1000" spc="-5">
                <a:latin typeface="Arial"/>
                <a:cs typeface="Arial"/>
              </a:rPr>
              <a:t>A </a:t>
            </a:r>
            <a:r>
              <a:rPr dirty="0" sz="1000" spc="-60">
                <a:latin typeface="Arial"/>
                <a:cs typeface="Arial"/>
              </a:rPr>
              <a:t>range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50">
                <a:latin typeface="Arial"/>
                <a:cs typeface="Arial"/>
              </a:rPr>
              <a:t>GDN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transforms.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46844"/>
            <a:ext cx="175641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55">
                <a:solidFill>
                  <a:srgbClr val="0085CA"/>
                </a:solidFill>
                <a:latin typeface="Tahoma"/>
                <a:cs typeface="Tahoma"/>
              </a:rPr>
              <a:t>Multi-scale</a:t>
            </a:r>
            <a:r>
              <a:rPr dirty="0" sz="1700" spc="-60">
                <a:solidFill>
                  <a:srgbClr val="0085CA"/>
                </a:solidFill>
                <a:latin typeface="Tahoma"/>
                <a:cs typeface="Tahoma"/>
              </a:rPr>
              <a:t> </a:t>
            </a:r>
            <a:r>
              <a:rPr dirty="0" sz="1700" spc="-95">
                <a:solidFill>
                  <a:srgbClr val="0085CA"/>
                </a:solidFill>
                <a:latin typeface="Tahoma"/>
                <a:cs typeface="Tahoma"/>
              </a:rPr>
              <a:t>Learning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0311" y="1207615"/>
            <a:ext cx="3648260" cy="660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7294" y="1996991"/>
            <a:ext cx="3654425" cy="481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003E73"/>
                </a:solidFill>
                <a:latin typeface="Arial"/>
                <a:cs typeface="Arial"/>
              </a:rPr>
              <a:t>Figure </a:t>
            </a:r>
            <a:r>
              <a:rPr dirty="0" sz="1000" spc="-30">
                <a:solidFill>
                  <a:srgbClr val="003E73"/>
                </a:solidFill>
                <a:latin typeface="Arial"/>
                <a:cs typeface="Arial"/>
              </a:rPr>
              <a:t>8: </a:t>
            </a:r>
            <a:r>
              <a:rPr dirty="0" sz="1000" spc="-30">
                <a:latin typeface="Arial"/>
                <a:cs typeface="Arial"/>
              </a:rPr>
              <a:t>The </a:t>
            </a:r>
            <a:r>
              <a:rPr dirty="0" sz="1000" spc="-60">
                <a:latin typeface="Arial"/>
                <a:cs typeface="Arial"/>
              </a:rPr>
              <a:t>decoder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30">
                <a:latin typeface="Arial"/>
                <a:cs typeface="Arial"/>
              </a:rPr>
              <a:t>Lu </a:t>
            </a:r>
            <a:r>
              <a:rPr dirty="0" sz="1000" spc="-20">
                <a:latin typeface="Arial"/>
                <a:cs typeface="Arial"/>
              </a:rPr>
              <a:t>et </a:t>
            </a:r>
            <a:r>
              <a:rPr dirty="0" sz="1000" spc="-30">
                <a:latin typeface="Arial"/>
                <a:cs typeface="Arial"/>
              </a:rPr>
              <a:t>al.’s </a:t>
            </a:r>
            <a:r>
              <a:rPr dirty="0" sz="1000" spc="-5">
                <a:latin typeface="Arial"/>
                <a:cs typeface="Arial"/>
              </a:rPr>
              <a:t>fourth </a:t>
            </a:r>
            <a:r>
              <a:rPr dirty="0" sz="1000" spc="-60">
                <a:latin typeface="Arial"/>
                <a:cs typeface="Arial"/>
              </a:rPr>
              <a:t>place </a:t>
            </a:r>
            <a:r>
              <a:rPr dirty="0" sz="1000" spc="-25">
                <a:latin typeface="Arial"/>
                <a:cs typeface="Arial"/>
              </a:rPr>
              <a:t>entry </a:t>
            </a:r>
            <a:r>
              <a:rPr dirty="0" sz="1000" spc="10">
                <a:latin typeface="Arial"/>
                <a:cs typeface="Arial"/>
              </a:rPr>
              <a:t>to </a:t>
            </a:r>
            <a:r>
              <a:rPr dirty="0" sz="1000" spc="-55">
                <a:latin typeface="Arial"/>
                <a:cs typeface="Arial"/>
              </a:rPr>
              <a:t>CLIC </a:t>
            </a:r>
            <a:r>
              <a:rPr dirty="0" sz="1000" spc="-60">
                <a:latin typeface="Arial"/>
                <a:cs typeface="Arial"/>
              </a:rPr>
              <a:t>2019  </a:t>
            </a:r>
            <a:r>
              <a:rPr dirty="0" sz="1000" spc="-20">
                <a:latin typeface="Arial"/>
                <a:cs typeface="Arial"/>
                <a:hlinkClick r:id="rId3" action="ppaction://hlinksldjump"/>
              </a:rPr>
              <a:t>[Lu et </a:t>
            </a:r>
            <a:r>
              <a:rPr dirty="0" sz="1000" spc="-40">
                <a:latin typeface="Arial"/>
                <a:cs typeface="Arial"/>
                <a:hlinkClick r:id="rId3" action="ppaction://hlinksldjump"/>
              </a:rPr>
              <a:t>al.2019] </a:t>
            </a:r>
            <a:r>
              <a:rPr dirty="0" sz="1000" spc="-15">
                <a:latin typeface="Arial"/>
                <a:cs typeface="Arial"/>
              </a:rPr>
              <a:t>in </a:t>
            </a:r>
            <a:r>
              <a:rPr dirty="0" sz="1000" spc="-35">
                <a:latin typeface="Arial"/>
                <a:cs typeface="Arial"/>
              </a:rPr>
              <a:t>which </a:t>
            </a:r>
            <a:r>
              <a:rPr dirty="0" sz="1000" spc="-45">
                <a:latin typeface="Arial"/>
                <a:cs typeface="Arial"/>
              </a:rPr>
              <a:t>features </a:t>
            </a:r>
            <a:r>
              <a:rPr dirty="0" sz="1000" spc="-75">
                <a:latin typeface="Arial"/>
                <a:cs typeface="Arial"/>
              </a:rPr>
              <a:t>are </a:t>
            </a:r>
            <a:r>
              <a:rPr dirty="0" sz="1000" spc="-45">
                <a:latin typeface="Arial"/>
                <a:cs typeface="Arial"/>
              </a:rPr>
              <a:t>available </a:t>
            </a:r>
            <a:r>
              <a:rPr dirty="0" sz="1000">
                <a:latin typeface="Arial"/>
                <a:cs typeface="Arial"/>
              </a:rPr>
              <a:t>at </a:t>
            </a:r>
            <a:r>
              <a:rPr dirty="0" sz="1000" spc="-15">
                <a:latin typeface="Arial"/>
                <a:cs typeface="Arial"/>
              </a:rPr>
              <a:t>multiple </a:t>
            </a:r>
            <a:r>
              <a:rPr dirty="0" sz="1000" spc="-40">
                <a:latin typeface="Arial"/>
                <a:cs typeface="Arial"/>
              </a:rPr>
              <a:t>resolutions  </a:t>
            </a:r>
            <a:r>
              <a:rPr dirty="0" sz="1000" spc="-45">
                <a:latin typeface="Arial"/>
                <a:cs typeface="Arial"/>
              </a:rPr>
              <a:t>simultaneous. </a:t>
            </a:r>
            <a:r>
              <a:rPr dirty="0" sz="1000">
                <a:latin typeface="Arial"/>
                <a:cs typeface="Arial"/>
              </a:rPr>
              <a:t>‘RB’ </a:t>
            </a:r>
            <a:r>
              <a:rPr dirty="0" sz="1000" spc="-55">
                <a:latin typeface="Arial"/>
                <a:cs typeface="Arial"/>
              </a:rPr>
              <a:t>stands </a:t>
            </a:r>
            <a:r>
              <a:rPr dirty="0" sz="1000" spc="-20">
                <a:latin typeface="Arial"/>
                <a:cs typeface="Arial"/>
              </a:rPr>
              <a:t>for </a:t>
            </a:r>
            <a:r>
              <a:rPr dirty="0" sz="1000" spc="-45">
                <a:latin typeface="Arial"/>
                <a:cs typeface="Arial"/>
              </a:rPr>
              <a:t>residual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block.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46844"/>
            <a:ext cx="83375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0085CA"/>
                </a:solidFill>
                <a:latin typeface="Tahoma"/>
                <a:cs typeface="Tahoma"/>
              </a:rPr>
              <a:t>A</a:t>
            </a:r>
            <a:r>
              <a:rPr dirty="0" sz="1700" spc="-65">
                <a:solidFill>
                  <a:srgbClr val="0085CA"/>
                </a:solidFill>
                <a:latin typeface="Tahoma"/>
                <a:cs typeface="Tahoma"/>
              </a:rPr>
              <a:t>ttention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2426" y="1041774"/>
            <a:ext cx="3770187" cy="1040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7294" y="2238507"/>
            <a:ext cx="3876675" cy="481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003E73"/>
                </a:solidFill>
                <a:latin typeface="Arial"/>
                <a:cs typeface="Arial"/>
              </a:rPr>
              <a:t>Figure </a:t>
            </a:r>
            <a:r>
              <a:rPr dirty="0" sz="1000" spc="-30">
                <a:solidFill>
                  <a:srgbClr val="003E73"/>
                </a:solidFill>
                <a:latin typeface="Arial"/>
                <a:cs typeface="Arial"/>
              </a:rPr>
              <a:t>9: </a:t>
            </a:r>
            <a:r>
              <a:rPr dirty="0" sz="1000" spc="-30">
                <a:latin typeface="Arial"/>
                <a:cs typeface="Arial"/>
              </a:rPr>
              <a:t>The effect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10">
                <a:latin typeface="Arial"/>
                <a:cs typeface="Arial"/>
              </a:rPr>
              <a:t>attention </a:t>
            </a:r>
            <a:r>
              <a:rPr dirty="0" sz="1000" spc="-20">
                <a:latin typeface="Arial"/>
                <a:cs typeface="Arial"/>
              </a:rPr>
              <a:t>for </a:t>
            </a:r>
            <a:r>
              <a:rPr dirty="0" sz="1000" spc="-35">
                <a:latin typeface="Arial"/>
                <a:cs typeface="Arial"/>
              </a:rPr>
              <a:t>classification </a:t>
            </a:r>
            <a:r>
              <a:rPr dirty="0" sz="1000" spc="-55">
                <a:latin typeface="Arial"/>
                <a:cs typeface="Arial"/>
              </a:rPr>
              <a:t>on </a:t>
            </a:r>
            <a:r>
              <a:rPr dirty="0" sz="1000" spc="-45">
                <a:latin typeface="Arial"/>
                <a:cs typeface="Arial"/>
              </a:rPr>
              <a:t>ImageNet </a:t>
            </a:r>
            <a:r>
              <a:rPr dirty="0" sz="1000" spc="-50">
                <a:latin typeface="Arial"/>
                <a:cs typeface="Arial"/>
              </a:rPr>
              <a:t>using </a:t>
            </a:r>
            <a:r>
              <a:rPr dirty="0" sz="1000" spc="-25">
                <a:latin typeface="Arial"/>
                <a:cs typeface="Arial"/>
              </a:rPr>
              <a:t>the  </a:t>
            </a:r>
            <a:r>
              <a:rPr dirty="0" sz="1000" spc="-40">
                <a:latin typeface="Arial"/>
                <a:cs typeface="Arial"/>
              </a:rPr>
              <a:t>Grad-CAM </a:t>
            </a:r>
            <a:r>
              <a:rPr dirty="0" sz="1000" spc="-35">
                <a:latin typeface="Arial"/>
                <a:cs typeface="Arial"/>
              </a:rPr>
              <a:t>method </a:t>
            </a:r>
            <a:r>
              <a:rPr dirty="0" sz="1000" spc="-20">
                <a:latin typeface="Arial"/>
                <a:cs typeface="Arial"/>
              </a:rPr>
              <a:t>for </a:t>
            </a:r>
            <a:r>
              <a:rPr dirty="0" sz="1000" spc="-35">
                <a:latin typeface="Arial"/>
                <a:cs typeface="Arial"/>
              </a:rPr>
              <a:t>visualisation </a:t>
            </a:r>
            <a:r>
              <a:rPr dirty="0" sz="1000" spc="-45">
                <a:latin typeface="Arial"/>
                <a:cs typeface="Arial"/>
                <a:hlinkClick r:id="rId3" action="ppaction://hlinksldjump"/>
              </a:rPr>
              <a:t>[Selvaraju </a:t>
            </a:r>
            <a:r>
              <a:rPr dirty="0" sz="1000" spc="-20">
                <a:latin typeface="Arial"/>
                <a:cs typeface="Arial"/>
                <a:hlinkClick r:id="rId3" action="ppaction://hlinksldjump"/>
              </a:rPr>
              <a:t>et </a:t>
            </a:r>
            <a:r>
              <a:rPr dirty="0" sz="1000" spc="-30">
                <a:latin typeface="Arial"/>
                <a:cs typeface="Arial"/>
                <a:hlinkClick r:id="rId3" action="ppaction://hlinksldjump"/>
              </a:rPr>
              <a:t>al.2017]</a:t>
            </a:r>
            <a:r>
              <a:rPr dirty="0" baseline="27777" sz="1050" spc="-44">
                <a:latin typeface="Arial"/>
                <a:cs typeface="Arial"/>
              </a:rPr>
              <a:t>1</a:t>
            </a:r>
            <a:r>
              <a:rPr dirty="0" sz="1000" spc="-30">
                <a:latin typeface="Arial"/>
                <a:cs typeface="Arial"/>
              </a:rPr>
              <a:t>. </a:t>
            </a:r>
            <a:r>
              <a:rPr dirty="0" sz="1000" spc="-60">
                <a:latin typeface="Arial"/>
                <a:cs typeface="Arial"/>
              </a:rPr>
              <a:t>Image  </a:t>
            </a:r>
            <a:r>
              <a:rPr dirty="0" sz="1000" spc="-45">
                <a:latin typeface="Arial"/>
                <a:cs typeface="Arial"/>
              </a:rPr>
              <a:t>adapted </a:t>
            </a:r>
            <a:r>
              <a:rPr dirty="0" sz="1000" spc="-20">
                <a:latin typeface="Arial"/>
                <a:cs typeface="Arial"/>
              </a:rPr>
              <a:t>from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20">
                <a:latin typeface="Arial"/>
                <a:cs typeface="Arial"/>
              </a:rPr>
              <a:t>CBAM </a:t>
            </a:r>
            <a:r>
              <a:rPr dirty="0" sz="1000" spc="-50">
                <a:latin typeface="Arial"/>
                <a:cs typeface="Arial"/>
              </a:rPr>
              <a:t>paper </a:t>
            </a:r>
            <a:r>
              <a:rPr dirty="0" sz="1000" spc="-30">
                <a:latin typeface="Arial"/>
                <a:cs typeface="Arial"/>
                <a:hlinkClick r:id="rId3" action="ppaction://hlinksldjump"/>
              </a:rPr>
              <a:t>[Woo </a:t>
            </a:r>
            <a:r>
              <a:rPr dirty="0" sz="1000" spc="-20">
                <a:latin typeface="Arial"/>
                <a:cs typeface="Arial"/>
                <a:hlinkClick r:id="rId3" action="ppaction://hlinksldjump"/>
              </a:rPr>
              <a:t>et</a:t>
            </a:r>
            <a:r>
              <a:rPr dirty="0" sz="1000" spc="-170"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1000" spc="-15">
                <a:latin typeface="Arial"/>
                <a:cs typeface="Arial"/>
              </a:rPr>
              <a:t>al.].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46844"/>
            <a:ext cx="136842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90">
                <a:solidFill>
                  <a:srgbClr val="0085CA"/>
                </a:solidFill>
                <a:latin typeface="Tahoma"/>
                <a:cs typeface="Tahoma"/>
              </a:rPr>
              <a:t>Residual</a:t>
            </a:r>
            <a:r>
              <a:rPr dirty="0" sz="1700" spc="-45">
                <a:solidFill>
                  <a:srgbClr val="0085CA"/>
                </a:solidFill>
                <a:latin typeface="Tahoma"/>
                <a:cs typeface="Tahoma"/>
              </a:rPr>
              <a:t> Blocks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6390" y="826464"/>
            <a:ext cx="3795215" cy="9186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9193" y="2218651"/>
            <a:ext cx="3989704" cy="198755"/>
          </a:xfrm>
          <a:custGeom>
            <a:avLst/>
            <a:gdLst/>
            <a:ahLst/>
            <a:cxnLst/>
            <a:rect l="l" t="t" r="r" b="b"/>
            <a:pathLst>
              <a:path w="3989704" h="19875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3989652" y="198367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6DC6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9194" y="2404364"/>
            <a:ext cx="3989651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9193" y="2448642"/>
            <a:ext cx="3989704" cy="537210"/>
          </a:xfrm>
          <a:custGeom>
            <a:avLst/>
            <a:gdLst/>
            <a:ahLst/>
            <a:cxnLst/>
            <a:rect l="l" t="t" r="r" b="b"/>
            <a:pathLst>
              <a:path w="3989704" h="537210">
                <a:moveTo>
                  <a:pt x="3989652" y="0"/>
                </a:moveTo>
                <a:lnTo>
                  <a:pt x="0" y="0"/>
                </a:lnTo>
                <a:lnTo>
                  <a:pt x="0" y="486238"/>
                </a:lnTo>
                <a:lnTo>
                  <a:pt x="4008" y="505963"/>
                </a:lnTo>
                <a:lnTo>
                  <a:pt x="14922" y="522116"/>
                </a:lnTo>
                <a:lnTo>
                  <a:pt x="31075" y="533030"/>
                </a:lnTo>
                <a:lnTo>
                  <a:pt x="50800" y="537039"/>
                </a:lnTo>
                <a:lnTo>
                  <a:pt x="3938852" y="537039"/>
                </a:lnTo>
                <a:lnTo>
                  <a:pt x="3958576" y="533030"/>
                </a:lnTo>
                <a:lnTo>
                  <a:pt x="3974729" y="522116"/>
                </a:lnTo>
                <a:lnTo>
                  <a:pt x="3985644" y="505963"/>
                </a:lnTo>
                <a:lnTo>
                  <a:pt x="3989652" y="486238"/>
                </a:lnTo>
                <a:lnTo>
                  <a:pt x="3989652" y="0"/>
                </a:lnTo>
                <a:close/>
              </a:path>
            </a:pathLst>
          </a:custGeom>
          <a:solidFill>
            <a:srgbClr val="EB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294" y="1844032"/>
            <a:ext cx="3618865" cy="1111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8994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003E73"/>
                </a:solidFill>
                <a:latin typeface="Arial"/>
                <a:cs typeface="Arial"/>
              </a:rPr>
              <a:t>Figure 10: </a:t>
            </a:r>
            <a:r>
              <a:rPr dirty="0" sz="1000" spc="-30">
                <a:latin typeface="Arial"/>
                <a:cs typeface="Arial"/>
              </a:rPr>
              <a:t>The two </a:t>
            </a:r>
            <a:r>
              <a:rPr dirty="0" sz="1000" spc="-60">
                <a:latin typeface="Arial"/>
                <a:cs typeface="Arial"/>
              </a:rPr>
              <a:t>basic </a:t>
            </a:r>
            <a:r>
              <a:rPr dirty="0" sz="1000" spc="-70">
                <a:latin typeface="Arial"/>
                <a:cs typeface="Arial"/>
              </a:rPr>
              <a:t>RBs </a:t>
            </a:r>
            <a:r>
              <a:rPr dirty="0" sz="1000" spc="-95">
                <a:latin typeface="Arial"/>
                <a:cs typeface="Arial"/>
              </a:rPr>
              <a:t>we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evaluated.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002046"/>
                </a:solidFill>
                <a:latin typeface="Tahoma"/>
                <a:cs typeface="Tahoma"/>
              </a:rPr>
              <a:t>NeXt </a:t>
            </a:r>
            <a:r>
              <a:rPr dirty="0" sz="1200" spc="-5">
                <a:solidFill>
                  <a:srgbClr val="002046"/>
                </a:solidFill>
                <a:latin typeface="Tahoma"/>
                <a:cs typeface="Tahoma"/>
              </a:rPr>
              <a:t>RBs </a:t>
            </a:r>
            <a:r>
              <a:rPr dirty="0" sz="1200" spc="-90">
                <a:solidFill>
                  <a:srgbClr val="002046"/>
                </a:solidFill>
                <a:latin typeface="Tahoma"/>
                <a:cs typeface="Tahoma"/>
              </a:rPr>
              <a:t>use </a:t>
            </a:r>
            <a:r>
              <a:rPr dirty="0" sz="1200" spc="-70">
                <a:solidFill>
                  <a:srgbClr val="002046"/>
                </a:solidFill>
                <a:latin typeface="Tahoma"/>
                <a:cs typeface="Tahoma"/>
              </a:rPr>
              <a:t>1x1 </a:t>
            </a:r>
            <a:r>
              <a:rPr dirty="0" sz="1200" spc="-50">
                <a:solidFill>
                  <a:srgbClr val="002046"/>
                </a:solidFill>
                <a:latin typeface="Tahoma"/>
                <a:cs typeface="Tahoma"/>
              </a:rPr>
              <a:t>convolutions </a:t>
            </a:r>
            <a:r>
              <a:rPr dirty="0" sz="1200" spc="-25">
                <a:solidFill>
                  <a:srgbClr val="002046"/>
                </a:solidFill>
                <a:latin typeface="Tahoma"/>
                <a:cs typeface="Tahoma"/>
              </a:rPr>
              <a:t>to </a:t>
            </a:r>
            <a:r>
              <a:rPr dirty="0" sz="1200" spc="-45">
                <a:solidFill>
                  <a:srgbClr val="002046"/>
                </a:solidFill>
                <a:latin typeface="Tahoma"/>
                <a:cs typeface="Tahoma"/>
              </a:rPr>
              <a:t>bottleneck </a:t>
            </a:r>
            <a:r>
              <a:rPr dirty="0" sz="1200" spc="-55">
                <a:solidFill>
                  <a:srgbClr val="002046"/>
                </a:solidFill>
                <a:latin typeface="Tahoma"/>
                <a:cs typeface="Tahoma"/>
              </a:rPr>
              <a:t>the</a:t>
            </a:r>
            <a:r>
              <a:rPr dirty="0" sz="1200" spc="114">
                <a:solidFill>
                  <a:srgbClr val="002046"/>
                </a:solidFill>
                <a:latin typeface="Tahoma"/>
                <a:cs typeface="Tahoma"/>
              </a:rPr>
              <a:t> </a:t>
            </a:r>
            <a:r>
              <a:rPr dirty="0" sz="1200" spc="-45">
                <a:solidFill>
                  <a:srgbClr val="002046"/>
                </a:solidFill>
                <a:latin typeface="Tahoma"/>
                <a:cs typeface="Tahoma"/>
              </a:rPr>
              <a:t>inputs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100" spc="-35">
                <a:latin typeface="Arial"/>
                <a:cs typeface="Arial"/>
              </a:rPr>
              <a:t>...and </a:t>
            </a:r>
            <a:r>
              <a:rPr dirty="0" sz="1100" spc="-50">
                <a:latin typeface="Arial"/>
                <a:cs typeface="Arial"/>
              </a:rPr>
              <a:t>therefore </a:t>
            </a:r>
            <a:r>
              <a:rPr dirty="0" sz="1100" spc="-80">
                <a:latin typeface="Arial"/>
                <a:cs typeface="Arial"/>
              </a:rPr>
              <a:t>have </a:t>
            </a:r>
            <a:r>
              <a:rPr dirty="0" sz="1100" spc="-65">
                <a:latin typeface="Arial"/>
                <a:cs typeface="Arial"/>
              </a:rPr>
              <a:t>fewer </a:t>
            </a:r>
            <a:r>
              <a:rPr dirty="0" sz="1100" spc="-55">
                <a:latin typeface="Arial"/>
                <a:cs typeface="Arial"/>
              </a:rPr>
              <a:t>parameters. </a:t>
            </a:r>
            <a:r>
              <a:rPr dirty="0" sz="1100" spc="-30">
                <a:latin typeface="Arial"/>
                <a:cs typeface="Arial"/>
              </a:rPr>
              <a:t>In the </a:t>
            </a:r>
            <a:r>
              <a:rPr dirty="0" sz="1100" spc="-70">
                <a:latin typeface="Arial"/>
                <a:cs typeface="Arial"/>
              </a:rPr>
              <a:t>example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above:</a:t>
            </a:r>
            <a:endParaRPr sz="1100">
              <a:latin typeface="Arial"/>
              <a:cs typeface="Arial"/>
            </a:endParaRPr>
          </a:p>
          <a:p>
            <a:pPr marL="12700" marR="2428240">
              <a:lnSpc>
                <a:spcPct val="102600"/>
              </a:lnSpc>
            </a:pPr>
            <a:r>
              <a:rPr dirty="0" sz="1100" spc="-15">
                <a:latin typeface="Arial"/>
                <a:cs typeface="Arial"/>
              </a:rPr>
              <a:t>NeXt: </a:t>
            </a:r>
            <a:r>
              <a:rPr dirty="0" sz="1100" spc="-45">
                <a:latin typeface="Arial"/>
                <a:cs typeface="Arial"/>
              </a:rPr>
              <a:t>2k </a:t>
            </a:r>
            <a:r>
              <a:rPr dirty="0" sz="1100" spc="-75">
                <a:latin typeface="Arial"/>
                <a:cs typeface="Arial"/>
              </a:rPr>
              <a:t>params  </a:t>
            </a:r>
            <a:r>
              <a:rPr dirty="0" sz="1100" spc="-30">
                <a:latin typeface="Arial"/>
                <a:cs typeface="Arial"/>
              </a:rPr>
              <a:t>vanilla: </a:t>
            </a:r>
            <a:r>
              <a:rPr dirty="0" sz="1100" spc="-55">
                <a:latin typeface="Arial"/>
                <a:cs typeface="Arial"/>
              </a:rPr>
              <a:t>60k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params.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46844"/>
            <a:ext cx="68770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5">
                <a:solidFill>
                  <a:srgbClr val="0085CA"/>
                </a:solidFill>
                <a:latin typeface="Tahoma"/>
                <a:cs typeface="Tahoma"/>
              </a:rPr>
              <a:t>CBAMs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5091" y="884685"/>
            <a:ext cx="3778608" cy="1210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7294" y="2191948"/>
            <a:ext cx="3484879" cy="481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003E73"/>
                </a:solidFill>
                <a:latin typeface="Arial"/>
                <a:cs typeface="Arial"/>
              </a:rPr>
              <a:t>Figure 11: </a:t>
            </a:r>
            <a:r>
              <a:rPr dirty="0" sz="1000" spc="-35">
                <a:latin typeface="Arial"/>
                <a:cs typeface="Arial"/>
              </a:rPr>
              <a:t>Convolutional </a:t>
            </a:r>
            <a:r>
              <a:rPr dirty="0" sz="1000" spc="-20">
                <a:latin typeface="Arial"/>
                <a:cs typeface="Arial"/>
              </a:rPr>
              <a:t>Block </a:t>
            </a:r>
            <a:r>
              <a:rPr dirty="0" sz="1000" spc="-5">
                <a:latin typeface="Arial"/>
                <a:cs typeface="Arial"/>
              </a:rPr>
              <a:t>Attention </a:t>
            </a:r>
            <a:r>
              <a:rPr dirty="0" sz="1000" spc="-40">
                <a:latin typeface="Arial"/>
                <a:cs typeface="Arial"/>
              </a:rPr>
              <a:t>Modules, </a:t>
            </a:r>
            <a:r>
              <a:rPr dirty="0" sz="1000" spc="-45">
                <a:latin typeface="Arial"/>
                <a:cs typeface="Arial"/>
              </a:rPr>
              <a:t>or </a:t>
            </a:r>
            <a:r>
              <a:rPr dirty="0" sz="1000" spc="-35">
                <a:latin typeface="Arial"/>
                <a:cs typeface="Arial"/>
              </a:rPr>
              <a:t>CBAMs,  </a:t>
            </a:r>
            <a:r>
              <a:rPr dirty="0" sz="1000" spc="-30">
                <a:latin typeface="Arial"/>
                <a:cs typeface="Arial"/>
                <a:hlinkClick r:id="rId3" action="ppaction://hlinksldjump"/>
              </a:rPr>
              <a:t>[Woo </a:t>
            </a:r>
            <a:r>
              <a:rPr dirty="0" sz="1000" spc="-20">
                <a:latin typeface="Arial"/>
                <a:cs typeface="Arial"/>
                <a:hlinkClick r:id="rId3" action="ppaction://hlinksldjump"/>
              </a:rPr>
              <a:t>et </a:t>
            </a:r>
            <a:r>
              <a:rPr dirty="0" sz="1000" spc="-15">
                <a:latin typeface="Arial"/>
                <a:cs typeface="Arial"/>
                <a:hlinkClick r:id="rId3" action="ppaction://hlinksldjump"/>
              </a:rPr>
              <a:t>al.] </a:t>
            </a:r>
            <a:r>
              <a:rPr dirty="0" sz="1000" spc="-75">
                <a:latin typeface="Arial"/>
                <a:cs typeface="Arial"/>
              </a:rPr>
              <a:t>are </a:t>
            </a:r>
            <a:r>
              <a:rPr dirty="0" sz="1000" spc="-50">
                <a:latin typeface="Arial"/>
                <a:cs typeface="Arial"/>
              </a:rPr>
              <a:t>residual </a:t>
            </a:r>
            <a:r>
              <a:rPr dirty="0" sz="1000" spc="-45">
                <a:latin typeface="Arial"/>
                <a:cs typeface="Arial"/>
              </a:rPr>
              <a:t>blocks </a:t>
            </a:r>
            <a:r>
              <a:rPr dirty="0" sz="1000" spc="10">
                <a:latin typeface="Arial"/>
                <a:cs typeface="Arial"/>
              </a:rPr>
              <a:t>that </a:t>
            </a:r>
            <a:r>
              <a:rPr dirty="0" sz="1000" spc="-55">
                <a:latin typeface="Arial"/>
                <a:cs typeface="Arial"/>
              </a:rPr>
              <a:t>add channel-wise and </a:t>
            </a:r>
            <a:r>
              <a:rPr dirty="0" sz="1000" spc="-30">
                <a:latin typeface="Arial"/>
                <a:cs typeface="Arial"/>
              </a:rPr>
              <a:t>spatial  </a:t>
            </a:r>
            <a:r>
              <a:rPr dirty="0" sz="1000" spc="-10">
                <a:latin typeface="Arial"/>
                <a:cs typeface="Arial"/>
              </a:rPr>
              <a:t>attention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sequentially.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46844"/>
            <a:ext cx="51054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0">
                <a:solidFill>
                  <a:srgbClr val="0085CA"/>
                </a:solidFill>
                <a:latin typeface="Tahoma"/>
                <a:cs typeface="Tahoma"/>
              </a:rPr>
              <a:t>RABs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4405" y="674830"/>
            <a:ext cx="3499307" cy="1897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7294" y="2628320"/>
            <a:ext cx="3893185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003E73"/>
                </a:solidFill>
                <a:latin typeface="Arial"/>
                <a:cs typeface="Arial"/>
              </a:rPr>
              <a:t>Figure 12: </a:t>
            </a:r>
            <a:r>
              <a:rPr dirty="0" sz="1000" spc="-60">
                <a:latin typeface="Arial"/>
                <a:cs typeface="Arial"/>
              </a:rPr>
              <a:t>Residual </a:t>
            </a:r>
            <a:r>
              <a:rPr dirty="0" sz="1000" spc="-5">
                <a:latin typeface="Arial"/>
                <a:cs typeface="Arial"/>
              </a:rPr>
              <a:t>Attention </a:t>
            </a:r>
            <a:r>
              <a:rPr dirty="0" sz="1000" spc="-40">
                <a:latin typeface="Arial"/>
                <a:cs typeface="Arial"/>
              </a:rPr>
              <a:t>Blocks </a:t>
            </a:r>
            <a:r>
              <a:rPr dirty="0" sz="1000" spc="-60">
                <a:latin typeface="Arial"/>
                <a:cs typeface="Arial"/>
              </a:rPr>
              <a:t>proposed by </a:t>
            </a:r>
            <a:r>
              <a:rPr dirty="0" sz="1000" spc="-40">
                <a:latin typeface="Arial"/>
                <a:cs typeface="Arial"/>
                <a:hlinkClick r:id="rId3" action="ppaction://hlinksldjump"/>
              </a:rPr>
              <a:t>[Zhang </a:t>
            </a:r>
            <a:r>
              <a:rPr dirty="0" sz="1000" spc="-20">
                <a:latin typeface="Arial"/>
                <a:cs typeface="Arial"/>
                <a:hlinkClick r:id="rId3" action="ppaction://hlinksldjump"/>
              </a:rPr>
              <a:t>et </a:t>
            </a:r>
            <a:r>
              <a:rPr dirty="0" sz="1000" spc="-40">
                <a:latin typeface="Arial"/>
                <a:cs typeface="Arial"/>
                <a:hlinkClick r:id="rId3" action="ppaction://hlinksldjump"/>
              </a:rPr>
              <a:t>al.2019] </a:t>
            </a:r>
            <a:r>
              <a:rPr dirty="0" sz="1000" spc="-55">
                <a:latin typeface="Arial"/>
                <a:cs typeface="Arial"/>
              </a:rPr>
              <a:t>and  </a:t>
            </a:r>
            <a:r>
              <a:rPr dirty="0" sz="1000" spc="-25">
                <a:latin typeface="Arial"/>
                <a:cs typeface="Arial"/>
              </a:rPr>
              <a:t>utilised </a:t>
            </a:r>
            <a:r>
              <a:rPr dirty="0" sz="1000" spc="-60">
                <a:latin typeface="Arial"/>
                <a:cs typeface="Arial"/>
              </a:rPr>
              <a:t>by </a:t>
            </a:r>
            <a:r>
              <a:rPr dirty="0" sz="1000" spc="-30">
                <a:latin typeface="Arial"/>
                <a:cs typeface="Arial"/>
                <a:hlinkClick r:id="rId4" action="ppaction://hlinksldjump"/>
              </a:rPr>
              <a:t>[Zhou </a:t>
            </a:r>
            <a:r>
              <a:rPr dirty="0" sz="1000" spc="-20">
                <a:latin typeface="Arial"/>
                <a:cs typeface="Arial"/>
                <a:hlinkClick r:id="rId4" action="ppaction://hlinksldjump"/>
              </a:rPr>
              <a:t>et</a:t>
            </a:r>
            <a:r>
              <a:rPr dirty="0" sz="1000" spc="-150"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1000" spc="-35">
                <a:latin typeface="Arial"/>
                <a:cs typeface="Arial"/>
                <a:hlinkClick r:id="rId4" action="ppaction://hlinksldjump"/>
              </a:rPr>
              <a:t>al.2019].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446844"/>
            <a:ext cx="23831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90">
                <a:solidFill>
                  <a:srgbClr val="0085CA"/>
                </a:solidFill>
                <a:latin typeface="Tahoma"/>
                <a:cs typeface="Tahoma"/>
              </a:rPr>
              <a:t>Performance-Time</a:t>
            </a:r>
            <a:r>
              <a:rPr dirty="0" sz="1700" spc="-15">
                <a:solidFill>
                  <a:srgbClr val="0085CA"/>
                </a:solidFill>
                <a:latin typeface="Tahoma"/>
                <a:cs typeface="Tahoma"/>
              </a:rPr>
              <a:t> </a:t>
            </a:r>
            <a:r>
              <a:rPr dirty="0" sz="1700" spc="-95">
                <a:solidFill>
                  <a:srgbClr val="0085CA"/>
                </a:solidFill>
                <a:latin typeface="Tahoma"/>
                <a:cs typeface="Tahoma"/>
              </a:rPr>
              <a:t>Tradeoff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74855"/>
            <a:ext cx="3693535" cy="2216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9165" y="2946595"/>
            <a:ext cx="32296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003E73"/>
                </a:solidFill>
                <a:latin typeface="Arial"/>
                <a:cs typeface="Arial"/>
              </a:rPr>
              <a:t>Figure </a:t>
            </a:r>
            <a:r>
              <a:rPr dirty="0" sz="1000" spc="-30">
                <a:solidFill>
                  <a:srgbClr val="003E73"/>
                </a:solidFill>
                <a:latin typeface="Arial"/>
                <a:cs typeface="Arial"/>
              </a:rPr>
              <a:t>1: </a:t>
            </a:r>
            <a:r>
              <a:rPr dirty="0" sz="1000" spc="-60">
                <a:latin typeface="Arial"/>
                <a:cs typeface="Arial"/>
              </a:rPr>
              <a:t>Performance-speed </a:t>
            </a:r>
            <a:r>
              <a:rPr dirty="0" sz="1000" spc="-25">
                <a:latin typeface="Arial"/>
                <a:cs typeface="Arial"/>
              </a:rPr>
              <a:t>tradeoff </a:t>
            </a:r>
            <a:r>
              <a:rPr dirty="0" sz="1000" spc="-20">
                <a:latin typeface="Arial"/>
                <a:cs typeface="Arial"/>
              </a:rPr>
              <a:t>for </a:t>
            </a:r>
            <a:r>
              <a:rPr dirty="0" sz="1000" spc="-80">
                <a:latin typeface="Arial"/>
                <a:cs typeface="Arial"/>
              </a:rPr>
              <a:t>a </a:t>
            </a:r>
            <a:r>
              <a:rPr dirty="0" sz="1000" spc="-60">
                <a:latin typeface="Arial"/>
                <a:cs typeface="Arial"/>
              </a:rPr>
              <a:t>range </a:t>
            </a:r>
            <a:r>
              <a:rPr dirty="0" sz="1000" spc="-20">
                <a:latin typeface="Arial"/>
                <a:cs typeface="Arial"/>
              </a:rPr>
              <a:t>of</a:t>
            </a:r>
            <a:r>
              <a:rPr dirty="0" sz="1000" spc="-12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systems.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46844"/>
            <a:ext cx="170942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65">
                <a:solidFill>
                  <a:srgbClr val="0085CA"/>
                </a:solidFill>
                <a:latin typeface="Tahoma"/>
                <a:cs typeface="Tahoma"/>
              </a:rPr>
              <a:t>Architecture</a:t>
            </a:r>
            <a:r>
              <a:rPr dirty="0" sz="1700" spc="-45">
                <a:solidFill>
                  <a:srgbClr val="0085CA"/>
                </a:solidFill>
                <a:latin typeface="Tahoma"/>
                <a:cs typeface="Tahoma"/>
              </a:rPr>
              <a:t> </a:t>
            </a:r>
            <a:r>
              <a:rPr dirty="0" sz="1700" spc="-110">
                <a:solidFill>
                  <a:srgbClr val="0085CA"/>
                </a:solidFill>
                <a:latin typeface="Tahoma"/>
                <a:cs typeface="Tahoma"/>
              </a:rPr>
              <a:t>Search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842161"/>
            <a:ext cx="39141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90">
                <a:latin typeface="Arial"/>
                <a:cs typeface="Arial"/>
              </a:rPr>
              <a:t>We </a:t>
            </a:r>
            <a:r>
              <a:rPr dirty="0" sz="1100" spc="-40">
                <a:latin typeface="Arial"/>
                <a:cs typeface="Arial"/>
              </a:rPr>
              <a:t>investigated our </a:t>
            </a:r>
            <a:r>
              <a:rPr dirty="0" sz="1100" spc="-30">
                <a:latin typeface="Arial"/>
                <a:cs typeface="Arial"/>
              </a:rPr>
              <a:t>pool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60">
                <a:latin typeface="Arial"/>
                <a:cs typeface="Arial"/>
              </a:rPr>
              <a:t>CLIC </a:t>
            </a:r>
            <a:r>
              <a:rPr dirty="0" sz="1100" spc="-65">
                <a:latin typeface="Arial"/>
                <a:cs typeface="Arial"/>
              </a:rPr>
              <a:t>models </a:t>
            </a:r>
            <a:r>
              <a:rPr dirty="0" sz="1100">
                <a:latin typeface="Arial"/>
                <a:cs typeface="Arial"/>
              </a:rPr>
              <a:t>with </a:t>
            </a:r>
            <a:r>
              <a:rPr dirty="0" sz="1100" spc="-35">
                <a:latin typeface="Arial"/>
                <a:cs typeface="Arial"/>
              </a:rPr>
              <a:t>two </a:t>
            </a:r>
            <a:r>
              <a:rPr dirty="0" sz="1100" spc="-30">
                <a:latin typeface="Arial"/>
                <a:cs typeface="Arial"/>
              </a:rPr>
              <a:t>[main]</a:t>
            </a:r>
            <a:r>
              <a:rPr dirty="0" sz="1100" spc="235">
                <a:latin typeface="Arial"/>
                <a:cs typeface="Arial"/>
              </a:rPr>
              <a:t> </a:t>
            </a:r>
            <a:r>
              <a:rPr dirty="0" sz="1100" spc="-75">
                <a:latin typeface="Arial"/>
                <a:cs typeface="Arial"/>
              </a:rPr>
              <a:t>changes: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135" y="1258147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73379" y="1245214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2327" y="1477289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92327" y="1629117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92327" y="1780946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9135" y="1928733"/>
            <a:ext cx="114214" cy="1142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73379" y="1915800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2327" y="2147874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92327" y="2299703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92327" y="2451531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92327" y="2603360"/>
            <a:ext cx="52590" cy="5259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24395" y="1178940"/>
            <a:ext cx="1546225" cy="151765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-15">
                <a:latin typeface="Arial"/>
                <a:cs typeface="Arial"/>
              </a:rPr>
              <a:t>Activation </a:t>
            </a:r>
            <a:r>
              <a:rPr dirty="0" sz="1100" spc="-45">
                <a:latin typeface="Arial"/>
                <a:cs typeface="Arial"/>
              </a:rPr>
              <a:t>Functions</a:t>
            </a:r>
            <a:r>
              <a:rPr dirty="0" sz="1100" spc="9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(x3):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dirty="0" sz="1000" spc="-70">
                <a:latin typeface="Arial"/>
                <a:cs typeface="Arial"/>
              </a:rPr>
              <a:t>GDNs</a:t>
            </a:r>
            <a:endParaRPr sz="1000">
              <a:latin typeface="Arial"/>
              <a:cs typeface="Arial"/>
            </a:endParaRPr>
          </a:p>
          <a:p>
            <a:pPr marL="289560" marR="825500">
              <a:lnSpc>
                <a:spcPts val="1200"/>
              </a:lnSpc>
              <a:spcBef>
                <a:spcPts val="40"/>
              </a:spcBef>
            </a:pPr>
            <a:r>
              <a:rPr dirty="0" sz="1000" spc="-60">
                <a:latin typeface="Arial"/>
                <a:cs typeface="Arial"/>
              </a:rPr>
              <a:t>PReLUs  </a:t>
            </a:r>
            <a:r>
              <a:rPr dirty="0" sz="1000" spc="-75">
                <a:latin typeface="Arial"/>
                <a:cs typeface="Arial"/>
              </a:rPr>
              <a:t>ReLUs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1100" spc="-65">
                <a:latin typeface="Arial"/>
                <a:cs typeface="Arial"/>
              </a:rPr>
              <a:t>Residual </a:t>
            </a:r>
            <a:r>
              <a:rPr dirty="0" sz="1100" spc="-45">
                <a:latin typeface="Arial"/>
                <a:cs typeface="Arial"/>
              </a:rPr>
              <a:t>Blocks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(x4):</a:t>
            </a:r>
            <a:endParaRPr sz="1100">
              <a:latin typeface="Arial"/>
              <a:cs typeface="Arial"/>
            </a:endParaRPr>
          </a:p>
          <a:p>
            <a:pPr marL="289560" marR="347345">
              <a:lnSpc>
                <a:spcPct val="100000"/>
              </a:lnSpc>
              <a:spcBef>
                <a:spcPts val="175"/>
              </a:spcBef>
            </a:pPr>
            <a:r>
              <a:rPr dirty="0" sz="1000" spc="-30">
                <a:latin typeface="Arial"/>
                <a:cs typeface="Arial"/>
              </a:rPr>
              <a:t>Vanilla </a:t>
            </a:r>
            <a:r>
              <a:rPr dirty="0" sz="1000" spc="-70">
                <a:latin typeface="Arial"/>
                <a:cs typeface="Arial"/>
              </a:rPr>
              <a:t>RBs  </a:t>
            </a:r>
            <a:r>
              <a:rPr dirty="0" sz="1000" spc="-15">
                <a:latin typeface="Arial"/>
                <a:cs typeface="Arial"/>
              </a:rPr>
              <a:t>NeXt </a:t>
            </a:r>
            <a:r>
              <a:rPr dirty="0" sz="1000" spc="-70">
                <a:latin typeface="Arial"/>
                <a:cs typeface="Arial"/>
              </a:rPr>
              <a:t>RBs  </a:t>
            </a:r>
            <a:r>
              <a:rPr dirty="0" sz="1000" spc="-30">
                <a:latin typeface="Arial"/>
                <a:cs typeface="Arial"/>
              </a:rPr>
              <a:t>Vanilla </a:t>
            </a:r>
            <a:r>
              <a:rPr dirty="0" sz="1000" spc="190">
                <a:latin typeface="Arial"/>
                <a:cs typeface="Arial"/>
              </a:rPr>
              <a:t>+</a:t>
            </a:r>
            <a:r>
              <a:rPr dirty="0" sz="1000" spc="6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CBAM  </a:t>
            </a:r>
            <a:r>
              <a:rPr dirty="0" sz="1000" spc="-15">
                <a:latin typeface="Arial"/>
                <a:cs typeface="Arial"/>
              </a:rPr>
              <a:t>NeXt </a:t>
            </a:r>
            <a:r>
              <a:rPr dirty="0" sz="1000" spc="190">
                <a:latin typeface="Arial"/>
                <a:cs typeface="Arial"/>
              </a:rPr>
              <a:t>+</a:t>
            </a:r>
            <a:r>
              <a:rPr dirty="0" sz="1000" spc="7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CBAM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46844"/>
            <a:ext cx="194754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65">
                <a:solidFill>
                  <a:srgbClr val="0085CA"/>
                </a:solidFill>
                <a:latin typeface="Tahoma"/>
                <a:cs typeface="Tahoma"/>
              </a:rPr>
              <a:t>Architecture</a:t>
            </a:r>
            <a:r>
              <a:rPr dirty="0" sz="1700" spc="-50">
                <a:solidFill>
                  <a:srgbClr val="0085CA"/>
                </a:solidFill>
                <a:latin typeface="Tahoma"/>
                <a:cs typeface="Tahoma"/>
              </a:rPr>
              <a:t> </a:t>
            </a:r>
            <a:r>
              <a:rPr dirty="0" sz="1700" spc="-114">
                <a:solidFill>
                  <a:srgbClr val="0085CA"/>
                </a:solidFill>
                <a:latin typeface="Tahoma"/>
                <a:cs typeface="Tahoma"/>
              </a:rPr>
              <a:t>Summary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4443" y="1129882"/>
            <a:ext cx="3470910" cy="0"/>
          </a:xfrm>
          <a:custGeom>
            <a:avLst/>
            <a:gdLst/>
            <a:ahLst/>
            <a:cxnLst/>
            <a:rect l="l" t="t" r="r" b="b"/>
            <a:pathLst>
              <a:path w="3470910" h="0">
                <a:moveTo>
                  <a:pt x="0" y="0"/>
                </a:moveTo>
                <a:lnTo>
                  <a:pt x="3470743" y="0"/>
                </a:lnTo>
              </a:path>
            </a:pathLst>
          </a:custGeom>
          <a:ln w="68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19674" y="1134076"/>
            <a:ext cx="27178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45" b="1">
                <a:latin typeface="Arial"/>
                <a:cs typeface="Arial"/>
              </a:rPr>
              <a:t>M</a:t>
            </a:r>
            <a:r>
              <a:rPr dirty="0" sz="650" spc="55" b="1">
                <a:latin typeface="Arial"/>
                <a:cs typeface="Arial"/>
              </a:rPr>
              <a:t>o</a:t>
            </a:r>
            <a:r>
              <a:rPr dirty="0" sz="650" spc="-20" b="1">
                <a:latin typeface="Arial"/>
                <a:cs typeface="Arial"/>
              </a:rPr>
              <a:t>del</a:t>
            </a:r>
            <a:endParaRPr sz="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3989" y="1134076"/>
            <a:ext cx="37465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30" b="1">
                <a:latin typeface="Arial"/>
                <a:cs typeface="Arial"/>
              </a:rPr>
              <a:t>DA</a:t>
            </a:r>
            <a:r>
              <a:rPr dirty="0" sz="650" spc="5" b="1">
                <a:latin typeface="Arial"/>
                <a:cs typeface="Arial"/>
              </a:rPr>
              <a:t> </a:t>
            </a:r>
            <a:r>
              <a:rPr dirty="0" sz="650" spc="25" b="1">
                <a:latin typeface="Arial"/>
                <a:cs typeface="Arial"/>
              </a:rPr>
              <a:t>MSE</a:t>
            </a:r>
            <a:endParaRPr sz="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26329" y="1134076"/>
            <a:ext cx="78041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-15" b="1">
                <a:latin typeface="Arial"/>
                <a:cs typeface="Arial"/>
              </a:rPr>
              <a:t>Execution </a:t>
            </a:r>
            <a:r>
              <a:rPr dirty="0" sz="650" spc="15" b="1">
                <a:latin typeface="Arial"/>
                <a:cs typeface="Arial"/>
              </a:rPr>
              <a:t>Time</a:t>
            </a:r>
            <a:r>
              <a:rPr dirty="0" sz="650" spc="-70" b="1">
                <a:latin typeface="Arial"/>
                <a:cs typeface="Arial"/>
              </a:rPr>
              <a:t> </a:t>
            </a:r>
            <a:r>
              <a:rPr dirty="0" sz="650" spc="20" b="1">
                <a:latin typeface="Arial"/>
                <a:cs typeface="Arial"/>
              </a:rPr>
              <a:t>(s)</a:t>
            </a:r>
            <a:endParaRPr sz="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4170" y="1134076"/>
            <a:ext cx="91757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b="1">
                <a:latin typeface="Arial"/>
                <a:cs typeface="Arial"/>
              </a:rPr>
              <a:t>Number </a:t>
            </a:r>
            <a:r>
              <a:rPr dirty="0" sz="650" spc="-10" b="1">
                <a:latin typeface="Arial"/>
                <a:cs typeface="Arial"/>
              </a:rPr>
              <a:t>of</a:t>
            </a:r>
            <a:r>
              <a:rPr dirty="0" sz="650" spc="75" b="1">
                <a:latin typeface="Arial"/>
                <a:cs typeface="Arial"/>
              </a:rPr>
              <a:t> </a:t>
            </a:r>
            <a:r>
              <a:rPr dirty="0" sz="650" spc="-10" b="1">
                <a:latin typeface="Arial"/>
                <a:cs typeface="Arial"/>
              </a:rPr>
              <a:t>Parameters</a:t>
            </a:r>
            <a:endParaRPr sz="6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4443" y="1281017"/>
            <a:ext cx="3470910" cy="0"/>
          </a:xfrm>
          <a:custGeom>
            <a:avLst/>
            <a:gdLst/>
            <a:ahLst/>
            <a:cxnLst/>
            <a:rect l="l" t="t" r="r" b="b"/>
            <a:pathLst>
              <a:path w="3470910" h="0">
                <a:moveTo>
                  <a:pt x="0" y="0"/>
                </a:moveTo>
                <a:lnTo>
                  <a:pt x="3470743" y="0"/>
                </a:lnTo>
              </a:path>
            </a:pathLst>
          </a:custGeom>
          <a:ln w="42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88430" y="1283930"/>
            <a:ext cx="1129030" cy="5511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-20">
                <a:latin typeface="Arial"/>
                <a:cs typeface="Arial"/>
              </a:rPr>
              <a:t>Backbone</a:t>
            </a:r>
            <a:endParaRPr sz="650">
              <a:latin typeface="Arial"/>
              <a:cs typeface="Arial"/>
            </a:endParaRPr>
          </a:p>
          <a:p>
            <a:pPr marL="12700" marR="5080">
              <a:lnSpc>
                <a:spcPct val="106800"/>
              </a:lnSpc>
            </a:pPr>
            <a:r>
              <a:rPr dirty="0" sz="650" spc="-5">
                <a:latin typeface="Arial"/>
                <a:cs typeface="Arial"/>
              </a:rPr>
              <a:t>ResNeXt3-27-1-vanilla+CBAM  </a:t>
            </a:r>
            <a:r>
              <a:rPr dirty="0" sz="650" spc="-5">
                <a:latin typeface="Arial"/>
                <a:cs typeface="Arial"/>
              </a:rPr>
              <a:t>RDB3-27-4-vanilla+CBAM  </a:t>
            </a:r>
            <a:r>
              <a:rPr dirty="0" sz="650" spc="-5">
                <a:latin typeface="Arial"/>
                <a:cs typeface="Arial"/>
              </a:rPr>
              <a:t>RAB-4-NeXt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650">
                <a:latin typeface="Arial"/>
                <a:cs typeface="Arial"/>
              </a:rPr>
              <a:t>GRDN-NeXt+CBAM</a:t>
            </a:r>
            <a:endParaRPr sz="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9311" y="1283930"/>
            <a:ext cx="264160" cy="5511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20"/>
              </a:spcBef>
            </a:pPr>
            <a:r>
              <a:rPr dirty="0" sz="650" spc="-25">
                <a:latin typeface="Arial"/>
                <a:cs typeface="Arial"/>
              </a:rPr>
              <a:t>0.1665</a:t>
            </a:r>
            <a:endParaRPr sz="65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55"/>
              </a:spcBef>
            </a:pPr>
            <a:r>
              <a:rPr dirty="0" sz="650" spc="-25">
                <a:latin typeface="Arial"/>
                <a:cs typeface="Arial"/>
              </a:rPr>
              <a:t>0.1548</a:t>
            </a:r>
            <a:endParaRPr sz="65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50"/>
              </a:spcBef>
            </a:pPr>
            <a:r>
              <a:rPr dirty="0" sz="650" spc="-25">
                <a:latin typeface="Arial"/>
                <a:cs typeface="Arial"/>
              </a:rPr>
              <a:t>0.1594</a:t>
            </a:r>
            <a:endParaRPr sz="65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55"/>
              </a:spcBef>
            </a:pPr>
            <a:r>
              <a:rPr dirty="0" sz="650" spc="-25">
                <a:latin typeface="Arial"/>
                <a:cs typeface="Arial"/>
              </a:rPr>
              <a:t>0.1723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650" spc="-25">
                <a:latin typeface="Arial"/>
                <a:cs typeface="Arial"/>
              </a:rPr>
              <a:t>0.1241</a:t>
            </a:r>
            <a:endParaRPr sz="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84189" y="1283930"/>
            <a:ext cx="264160" cy="5511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20"/>
              </a:spcBef>
            </a:pPr>
            <a:r>
              <a:rPr dirty="0" sz="650" spc="-25">
                <a:latin typeface="Arial"/>
                <a:cs typeface="Arial"/>
              </a:rPr>
              <a:t>0.0897</a:t>
            </a:r>
            <a:endParaRPr sz="65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55"/>
              </a:spcBef>
            </a:pPr>
            <a:r>
              <a:rPr dirty="0" sz="650" spc="-25">
                <a:latin typeface="Arial"/>
                <a:cs typeface="Arial"/>
              </a:rPr>
              <a:t>0.1693</a:t>
            </a:r>
            <a:endParaRPr sz="65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50"/>
              </a:spcBef>
            </a:pPr>
            <a:r>
              <a:rPr dirty="0" sz="650" spc="-25">
                <a:latin typeface="Arial"/>
                <a:cs typeface="Arial"/>
              </a:rPr>
              <a:t>0.4666</a:t>
            </a:r>
            <a:endParaRPr sz="65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55"/>
              </a:spcBef>
            </a:pPr>
            <a:r>
              <a:rPr dirty="0" sz="650" spc="-25">
                <a:latin typeface="Arial"/>
                <a:cs typeface="Arial"/>
              </a:rPr>
              <a:t>0.1192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650" spc="-25">
                <a:latin typeface="Arial"/>
                <a:cs typeface="Arial"/>
              </a:rPr>
              <a:t>0.0983</a:t>
            </a:r>
            <a:endParaRPr sz="6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1130" y="1836927"/>
            <a:ext cx="558800" cy="106045"/>
          </a:xfrm>
          <a:custGeom>
            <a:avLst/>
            <a:gdLst/>
            <a:ahLst/>
            <a:cxnLst/>
            <a:rect l="l" t="t" r="r" b="b"/>
            <a:pathLst>
              <a:path w="558800" h="106044">
                <a:moveTo>
                  <a:pt x="0" y="105862"/>
                </a:moveTo>
                <a:lnTo>
                  <a:pt x="558432" y="105862"/>
                </a:lnTo>
                <a:lnTo>
                  <a:pt x="558432" y="0"/>
                </a:lnTo>
                <a:lnTo>
                  <a:pt x="0" y="0"/>
                </a:lnTo>
                <a:lnTo>
                  <a:pt x="0" y="105862"/>
                </a:lnTo>
                <a:close/>
              </a:path>
            </a:pathLst>
          </a:custGeom>
          <a:solidFill>
            <a:srgbClr val="F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11777" y="1821539"/>
            <a:ext cx="53784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-15">
                <a:latin typeface="Arial"/>
                <a:cs typeface="Arial"/>
              </a:rPr>
              <a:t>Tucodec-NeXt</a:t>
            </a:r>
            <a:endParaRPr sz="6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17616" y="1836927"/>
            <a:ext cx="307340" cy="106045"/>
          </a:xfrm>
          <a:prstGeom prst="rect">
            <a:avLst/>
          </a:prstGeom>
          <a:solidFill>
            <a:srgbClr val="FFBFBF"/>
          </a:solidFill>
        </p:spPr>
        <p:txBody>
          <a:bodyPr wrap="square" lIns="0" tIns="0" rIns="0" bIns="0" rtlCol="0" vert="horz">
            <a:spAutoFit/>
          </a:bodyPr>
          <a:lstStyle/>
          <a:p>
            <a:pPr marL="22860">
              <a:lnSpc>
                <a:spcPct val="100000"/>
              </a:lnSpc>
            </a:pPr>
            <a:r>
              <a:rPr dirty="0" sz="650" spc="10" b="1">
                <a:latin typeface="Arial"/>
                <a:cs typeface="Arial"/>
              </a:rPr>
              <a:t>0.0787</a:t>
            </a:r>
            <a:endParaRPr sz="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62540" y="1836927"/>
            <a:ext cx="307340" cy="106045"/>
          </a:xfrm>
          <a:prstGeom prst="rect">
            <a:avLst/>
          </a:prstGeom>
          <a:solidFill>
            <a:srgbClr val="FFBFBF"/>
          </a:solidFill>
        </p:spPr>
        <p:txBody>
          <a:bodyPr wrap="square" lIns="0" tIns="0" rIns="0" bIns="0" rtlCol="0" vert="horz">
            <a:spAutoFit/>
          </a:bodyPr>
          <a:lstStyle/>
          <a:p>
            <a:pPr marL="22860">
              <a:lnSpc>
                <a:spcPct val="100000"/>
              </a:lnSpc>
            </a:pPr>
            <a:r>
              <a:rPr dirty="0" sz="650" spc="10" b="1">
                <a:latin typeface="Arial"/>
                <a:cs typeface="Arial"/>
              </a:rPr>
              <a:t>0.0537</a:t>
            </a:r>
            <a:endParaRPr sz="6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17451" y="1836927"/>
            <a:ext cx="230504" cy="106045"/>
          </a:xfrm>
          <a:custGeom>
            <a:avLst/>
            <a:gdLst/>
            <a:ahLst/>
            <a:cxnLst/>
            <a:rect l="l" t="t" r="r" b="b"/>
            <a:pathLst>
              <a:path w="230504" h="106044">
                <a:moveTo>
                  <a:pt x="0" y="105862"/>
                </a:moveTo>
                <a:lnTo>
                  <a:pt x="230127" y="105862"/>
                </a:lnTo>
                <a:lnTo>
                  <a:pt x="230127" y="0"/>
                </a:lnTo>
                <a:lnTo>
                  <a:pt x="0" y="0"/>
                </a:lnTo>
                <a:lnTo>
                  <a:pt x="0" y="105862"/>
                </a:lnTo>
                <a:close/>
              </a:path>
            </a:pathLst>
          </a:custGeom>
          <a:solidFill>
            <a:srgbClr val="F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88430" y="1927370"/>
            <a:ext cx="215900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64285" algn="l"/>
                <a:tab pos="1908810" algn="l"/>
              </a:tabLst>
            </a:pPr>
            <a:r>
              <a:rPr dirty="0" sz="650" spc="-5">
                <a:latin typeface="Arial"/>
                <a:cs typeface="Arial"/>
              </a:rPr>
              <a:t>T</a:t>
            </a:r>
            <a:r>
              <a:rPr dirty="0" sz="650" spc="-25">
                <a:latin typeface="Arial"/>
                <a:cs typeface="Arial"/>
              </a:rPr>
              <a:t>uc</a:t>
            </a:r>
            <a:r>
              <a:rPr dirty="0" sz="650" spc="-10">
                <a:latin typeface="Arial"/>
                <a:cs typeface="Arial"/>
              </a:rPr>
              <a:t>o</a:t>
            </a:r>
            <a:r>
              <a:rPr dirty="0" sz="650" spc="-25">
                <a:latin typeface="Arial"/>
                <a:cs typeface="Arial"/>
              </a:rPr>
              <a:t>dec-</a:t>
            </a:r>
            <a:r>
              <a:rPr dirty="0" sz="650" spc="-30">
                <a:latin typeface="Arial"/>
                <a:cs typeface="Arial"/>
              </a:rPr>
              <a:t>v</a:t>
            </a:r>
            <a:r>
              <a:rPr dirty="0" sz="650" spc="-35">
                <a:latin typeface="Arial"/>
                <a:cs typeface="Arial"/>
              </a:rPr>
              <a:t>a</a:t>
            </a:r>
            <a:r>
              <a:rPr dirty="0" sz="650" spc="-5">
                <a:latin typeface="Arial"/>
                <a:cs typeface="Arial"/>
              </a:rPr>
              <a:t>nilla</a:t>
            </a:r>
            <a:r>
              <a:rPr dirty="0" sz="650">
                <a:latin typeface="Arial"/>
                <a:cs typeface="Arial"/>
              </a:rPr>
              <a:t>	</a:t>
            </a:r>
            <a:r>
              <a:rPr dirty="0" sz="650" spc="-25">
                <a:latin typeface="Arial"/>
                <a:cs typeface="Arial"/>
              </a:rPr>
              <a:t>0.0809</a:t>
            </a:r>
            <a:r>
              <a:rPr dirty="0" sz="650">
                <a:latin typeface="Arial"/>
                <a:cs typeface="Arial"/>
              </a:rPr>
              <a:t>	</a:t>
            </a:r>
            <a:r>
              <a:rPr dirty="0" sz="650" spc="-25">
                <a:latin typeface="Arial"/>
                <a:cs typeface="Arial"/>
              </a:rPr>
              <a:t>0.1294</a:t>
            </a:r>
            <a:endParaRPr sz="6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06718" y="1283930"/>
            <a:ext cx="252095" cy="7715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120"/>
              </a:spcBef>
            </a:pPr>
            <a:r>
              <a:rPr dirty="0" sz="650" spc="-5">
                <a:latin typeface="Arial"/>
                <a:cs typeface="Arial"/>
              </a:rPr>
              <a:t>0.3M</a:t>
            </a:r>
            <a:endParaRPr sz="65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55"/>
              </a:spcBef>
            </a:pPr>
            <a:r>
              <a:rPr dirty="0" sz="650" spc="-5">
                <a:latin typeface="Arial"/>
                <a:cs typeface="Arial"/>
              </a:rPr>
              <a:t>3.5M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50" spc="-10">
                <a:latin typeface="Arial"/>
                <a:cs typeface="Arial"/>
              </a:rPr>
              <a:t>25.6M</a:t>
            </a:r>
            <a:endParaRPr sz="65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  <a:spcBef>
                <a:spcPts val="55"/>
              </a:spcBef>
            </a:pPr>
            <a:r>
              <a:rPr dirty="0" sz="650" spc="-5">
                <a:latin typeface="Arial"/>
                <a:cs typeface="Arial"/>
              </a:rPr>
              <a:t>1.3M</a:t>
            </a:r>
            <a:endParaRPr sz="650">
              <a:latin typeface="Arial"/>
              <a:cs typeface="Arial"/>
            </a:endParaRPr>
          </a:p>
          <a:p>
            <a:pPr marL="33020">
              <a:lnSpc>
                <a:spcPct val="100000"/>
              </a:lnSpc>
              <a:spcBef>
                <a:spcPts val="55"/>
              </a:spcBef>
            </a:pPr>
            <a:r>
              <a:rPr dirty="0" sz="650" spc="-5">
                <a:latin typeface="Arial"/>
                <a:cs typeface="Arial"/>
              </a:rPr>
              <a:t>4.7M</a:t>
            </a:r>
            <a:endParaRPr sz="65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  <a:spcBef>
                <a:spcPts val="120"/>
              </a:spcBef>
            </a:pPr>
            <a:r>
              <a:rPr dirty="0" sz="650" spc="-5">
                <a:latin typeface="Arial"/>
                <a:cs typeface="Arial"/>
              </a:rPr>
              <a:t>2.5M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50" spc="-10">
                <a:latin typeface="Arial"/>
                <a:cs typeface="Arial"/>
              </a:rPr>
              <a:t>10.6M</a:t>
            </a:r>
            <a:endParaRPr sz="6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4443" y="2075584"/>
            <a:ext cx="3470910" cy="0"/>
          </a:xfrm>
          <a:custGeom>
            <a:avLst/>
            <a:gdLst/>
            <a:ahLst/>
            <a:cxnLst/>
            <a:rect l="l" t="t" r="r" b="b"/>
            <a:pathLst>
              <a:path w="3470910" h="0">
                <a:moveTo>
                  <a:pt x="0" y="0"/>
                </a:moveTo>
                <a:lnTo>
                  <a:pt x="3470743" y="0"/>
                </a:lnTo>
              </a:path>
            </a:pathLst>
          </a:custGeom>
          <a:ln w="68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47294" y="2134608"/>
            <a:ext cx="3459479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solidFill>
                  <a:srgbClr val="003E73"/>
                </a:solidFill>
                <a:latin typeface="Arial"/>
                <a:cs typeface="Arial"/>
              </a:rPr>
              <a:t>Table </a:t>
            </a:r>
            <a:r>
              <a:rPr dirty="0" sz="1000" spc="-30">
                <a:solidFill>
                  <a:srgbClr val="003E73"/>
                </a:solidFill>
                <a:latin typeface="Arial"/>
                <a:cs typeface="Arial"/>
              </a:rPr>
              <a:t>1: </a:t>
            </a:r>
            <a:r>
              <a:rPr dirty="0" sz="1000" spc="-5">
                <a:latin typeface="Arial"/>
                <a:cs typeface="Arial"/>
              </a:rPr>
              <a:t>A </a:t>
            </a:r>
            <a:r>
              <a:rPr dirty="0" sz="1000" spc="-55">
                <a:latin typeface="Arial"/>
                <a:cs typeface="Arial"/>
              </a:rPr>
              <a:t>comparison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20">
                <a:latin typeface="Arial"/>
                <a:cs typeface="Arial"/>
              </a:rPr>
              <a:t>DA </a:t>
            </a:r>
            <a:r>
              <a:rPr dirty="0" sz="1000" spc="-50">
                <a:latin typeface="Arial"/>
                <a:cs typeface="Arial"/>
              </a:rPr>
              <a:t>MSE </a:t>
            </a:r>
            <a:r>
              <a:rPr dirty="0" sz="1000" spc="-55">
                <a:latin typeface="Arial"/>
                <a:cs typeface="Arial"/>
              </a:rPr>
              <a:t>and </a:t>
            </a:r>
            <a:r>
              <a:rPr dirty="0" sz="1000" spc="-50">
                <a:latin typeface="Arial"/>
                <a:cs typeface="Arial"/>
              </a:rPr>
              <a:t>inference </a:t>
            </a:r>
            <a:r>
              <a:rPr dirty="0" sz="1000" spc="-90">
                <a:latin typeface="Arial"/>
                <a:cs typeface="Arial"/>
              </a:rPr>
              <a:t>speeds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80">
                <a:latin typeface="Arial"/>
                <a:cs typeface="Arial"/>
              </a:rPr>
              <a:t>a  </a:t>
            </a:r>
            <a:r>
              <a:rPr dirty="0" sz="1000" spc="-45">
                <a:latin typeface="Arial"/>
                <a:cs typeface="Arial"/>
              </a:rPr>
              <a:t>selection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35">
                <a:latin typeface="Arial"/>
                <a:cs typeface="Arial"/>
              </a:rPr>
              <a:t>our </a:t>
            </a:r>
            <a:r>
              <a:rPr dirty="0" sz="1000" spc="-45">
                <a:latin typeface="Arial"/>
                <a:cs typeface="Arial"/>
              </a:rPr>
              <a:t>best</a:t>
            </a:r>
            <a:r>
              <a:rPr dirty="0" sz="1000" spc="-17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models.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46844"/>
            <a:ext cx="134493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90">
                <a:solidFill>
                  <a:srgbClr val="0085CA"/>
                </a:solidFill>
                <a:latin typeface="Tahoma"/>
                <a:cs typeface="Tahoma"/>
              </a:rPr>
              <a:t>Tucodec</a:t>
            </a:r>
            <a:r>
              <a:rPr dirty="0" sz="1700" spc="-65">
                <a:solidFill>
                  <a:srgbClr val="0085CA"/>
                </a:solidFill>
                <a:latin typeface="Tahoma"/>
                <a:cs typeface="Tahoma"/>
              </a:rPr>
              <a:t> </a:t>
            </a:r>
            <a:r>
              <a:rPr dirty="0" sz="1700" spc="-55">
                <a:solidFill>
                  <a:srgbClr val="0085CA"/>
                </a:solidFill>
                <a:latin typeface="Tahoma"/>
                <a:cs typeface="Tahoma"/>
              </a:rPr>
              <a:t>Model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0749" y="848729"/>
            <a:ext cx="3786316" cy="1454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7294" y="2406693"/>
            <a:ext cx="3796029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003E73"/>
                </a:solidFill>
                <a:latin typeface="Arial"/>
                <a:cs typeface="Arial"/>
              </a:rPr>
              <a:t>Figure 13: </a:t>
            </a:r>
            <a:r>
              <a:rPr dirty="0" sz="1000" spc="-30">
                <a:latin typeface="Arial"/>
                <a:cs typeface="Arial"/>
              </a:rPr>
              <a:t>The </a:t>
            </a:r>
            <a:r>
              <a:rPr dirty="0" sz="1000" spc="-55">
                <a:latin typeface="Arial"/>
                <a:cs typeface="Arial"/>
              </a:rPr>
              <a:t>Tucodec </a:t>
            </a:r>
            <a:r>
              <a:rPr dirty="0" sz="1000" spc="-60">
                <a:latin typeface="Arial"/>
                <a:cs typeface="Arial"/>
              </a:rPr>
              <a:t>encoder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30">
                <a:latin typeface="Arial"/>
                <a:cs typeface="Arial"/>
                <a:hlinkClick r:id="rId3" action="ppaction://hlinksldjump"/>
              </a:rPr>
              <a:t>[Zhou </a:t>
            </a:r>
            <a:r>
              <a:rPr dirty="0" sz="1000" spc="-20">
                <a:latin typeface="Arial"/>
                <a:cs typeface="Arial"/>
                <a:hlinkClick r:id="rId3" action="ppaction://hlinksldjump"/>
              </a:rPr>
              <a:t>et </a:t>
            </a:r>
            <a:r>
              <a:rPr dirty="0" sz="1000" spc="-35">
                <a:latin typeface="Arial"/>
                <a:cs typeface="Arial"/>
                <a:hlinkClick r:id="rId3" action="ppaction://hlinksldjump"/>
              </a:rPr>
              <a:t>al.2019].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The </a:t>
            </a:r>
            <a:r>
              <a:rPr dirty="0" sz="1000" spc="-60">
                <a:latin typeface="Arial"/>
                <a:cs typeface="Arial"/>
              </a:rPr>
              <a:t>decoder </a:t>
            </a:r>
            <a:r>
              <a:rPr dirty="0" sz="1000" spc="-25">
                <a:latin typeface="Arial"/>
                <a:cs typeface="Arial"/>
              </a:rPr>
              <a:t>did  </a:t>
            </a:r>
            <a:r>
              <a:rPr dirty="0" sz="1000" spc="-10">
                <a:latin typeface="Arial"/>
                <a:cs typeface="Arial"/>
              </a:rPr>
              <a:t>not </a:t>
            </a:r>
            <a:r>
              <a:rPr dirty="0" sz="1000" spc="-70">
                <a:latin typeface="Arial"/>
                <a:cs typeface="Arial"/>
              </a:rPr>
              <a:t>have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30">
                <a:latin typeface="Arial"/>
                <a:cs typeface="Arial"/>
              </a:rPr>
              <a:t>multi-scale </a:t>
            </a:r>
            <a:r>
              <a:rPr dirty="0" sz="1000" spc="-25">
                <a:latin typeface="Arial"/>
                <a:cs typeface="Arial"/>
              </a:rPr>
              <a:t>path </a:t>
            </a:r>
            <a:r>
              <a:rPr dirty="0" sz="1000" spc="-5">
                <a:latin typeface="Arial"/>
                <a:cs typeface="Arial"/>
              </a:rPr>
              <a:t>but </a:t>
            </a:r>
            <a:r>
              <a:rPr dirty="0" sz="1000" spc="-90">
                <a:latin typeface="Arial"/>
                <a:cs typeface="Arial"/>
              </a:rPr>
              <a:t>was </a:t>
            </a:r>
            <a:r>
              <a:rPr dirty="0" sz="1000" spc="-45">
                <a:latin typeface="Arial"/>
                <a:cs typeface="Arial"/>
              </a:rPr>
              <a:t>otherwise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symmetric.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46844"/>
            <a:ext cx="196342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80">
                <a:solidFill>
                  <a:srgbClr val="0085CA"/>
                </a:solidFill>
                <a:latin typeface="Tahoma"/>
                <a:cs typeface="Tahoma"/>
              </a:rPr>
              <a:t>Presentation</a:t>
            </a:r>
            <a:r>
              <a:rPr dirty="0" sz="1700" spc="-20">
                <a:solidFill>
                  <a:srgbClr val="0085CA"/>
                </a:solidFill>
                <a:latin typeface="Tahoma"/>
                <a:cs typeface="Tahoma"/>
              </a:rPr>
              <a:t> </a:t>
            </a:r>
            <a:r>
              <a:rPr dirty="0" sz="1700" spc="-70">
                <a:solidFill>
                  <a:srgbClr val="0085CA"/>
                </a:solidFill>
                <a:latin typeface="Tahoma"/>
                <a:cs typeface="Tahoma"/>
              </a:rPr>
              <a:t>Structure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0743" y="878179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1205" y="877518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solidFill>
                  <a:srgbClr val="F9FBFC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6636" y="850085"/>
            <a:ext cx="23304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CCD8E3"/>
                </a:solidFill>
                <a:latin typeface="Arial"/>
                <a:cs typeface="Arial"/>
                <a:hlinkClick r:id="rId3" action="ppaction://hlinksldjump"/>
              </a:rPr>
              <a:t>Background: </a:t>
            </a:r>
            <a:r>
              <a:rPr dirty="0" sz="1100" spc="-60">
                <a:solidFill>
                  <a:srgbClr val="CCD8E3"/>
                </a:solidFill>
                <a:latin typeface="Arial"/>
                <a:cs typeface="Arial"/>
                <a:hlinkClick r:id="rId3" action="ppaction://hlinksldjump"/>
              </a:rPr>
              <a:t>previous </a:t>
            </a:r>
            <a:r>
              <a:rPr dirty="0" sz="1100" spc="-50">
                <a:solidFill>
                  <a:srgbClr val="CCD8E3"/>
                </a:solidFill>
                <a:latin typeface="Arial"/>
                <a:cs typeface="Arial"/>
                <a:hlinkClick r:id="rId3" action="ppaction://hlinksldjump"/>
              </a:rPr>
              <a:t>work </a:t>
            </a:r>
            <a:r>
              <a:rPr dirty="0" sz="1100" spc="-65">
                <a:solidFill>
                  <a:srgbClr val="CCD8E3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1100" spc="-35">
                <a:solidFill>
                  <a:srgbClr val="CCD8E3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1100" spc="-30">
                <a:solidFill>
                  <a:srgbClr val="CCD8E3"/>
                </a:solidFill>
                <a:latin typeface="Arial"/>
                <a:cs typeface="Arial"/>
                <a:hlinkClick r:id="rId3" action="ppaction://hlinksldjump"/>
              </a:rPr>
              <a:t>context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0743" y="1206373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51205" y="1205711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solidFill>
                  <a:srgbClr val="F9FBFC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636" y="1178279"/>
            <a:ext cx="12687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solidFill>
                  <a:srgbClr val="CCD8E3"/>
                </a:solidFill>
                <a:latin typeface="Arial"/>
                <a:cs typeface="Arial"/>
                <a:hlinkClick r:id="rId4" action="ppaction://hlinksldjump"/>
              </a:rPr>
              <a:t>Proposed</a:t>
            </a:r>
            <a:r>
              <a:rPr dirty="0" sz="1100" spc="20">
                <a:solidFill>
                  <a:srgbClr val="CCD8E3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1100" spc="-25">
                <a:solidFill>
                  <a:srgbClr val="CCD8E3"/>
                </a:solidFill>
                <a:latin typeface="Arial"/>
                <a:cs typeface="Arial"/>
                <a:hlinkClick r:id="rId4" action="ppaction://hlinksldjump"/>
              </a:rPr>
              <a:t>formulation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0743" y="1534566"/>
            <a:ext cx="160096" cy="1600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51205" y="1533917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solidFill>
                  <a:srgbClr val="F9FBFC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6636" y="1506472"/>
            <a:ext cx="14198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0">
                <a:solidFill>
                  <a:srgbClr val="CCD8E3"/>
                </a:solidFill>
                <a:latin typeface="Arial"/>
                <a:cs typeface="Arial"/>
                <a:hlinkClick r:id="rId6" action="ppaction://hlinksldjump"/>
              </a:rPr>
              <a:t>CAE </a:t>
            </a:r>
            <a:r>
              <a:rPr dirty="0" sz="1100" spc="-35">
                <a:solidFill>
                  <a:srgbClr val="CCD8E3"/>
                </a:solidFill>
                <a:latin typeface="Arial"/>
                <a:cs typeface="Arial"/>
                <a:hlinkClick r:id="rId6" action="ppaction://hlinksldjump"/>
              </a:rPr>
              <a:t>architecture</a:t>
            </a:r>
            <a:r>
              <a:rPr dirty="0" sz="1100" spc="-100">
                <a:solidFill>
                  <a:srgbClr val="CCD8E3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1100" spc="-85">
                <a:solidFill>
                  <a:srgbClr val="CCD8E3"/>
                </a:solidFill>
                <a:latin typeface="Arial"/>
                <a:cs typeface="Arial"/>
                <a:hlinkClick r:id="rId6" action="ppaction://hlinksldjump"/>
              </a:rPr>
              <a:t>search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0743" y="1862772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51205" y="1862110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solidFill>
                  <a:srgbClr val="E5EBF1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6636" y="1834678"/>
            <a:ext cx="14363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003E73"/>
                </a:solidFill>
                <a:latin typeface="Arial"/>
                <a:cs typeface="Arial"/>
                <a:hlinkClick r:id="rId8" action="ppaction://hlinksldjump"/>
              </a:rPr>
              <a:t>Experimental</a:t>
            </a:r>
            <a:r>
              <a:rPr dirty="0" sz="1100" spc="25">
                <a:solidFill>
                  <a:srgbClr val="003E73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1100" spc="-40">
                <a:solidFill>
                  <a:srgbClr val="003E73"/>
                </a:solidFill>
                <a:latin typeface="Arial"/>
                <a:cs typeface="Arial"/>
                <a:hlinkClick r:id="rId8" action="ppaction://hlinksldjump"/>
              </a:rPr>
              <a:t>Evaluation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0743" y="2190965"/>
            <a:ext cx="160096" cy="1600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51205" y="2190304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solidFill>
                  <a:srgbClr val="F9FBFC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6636" y="2162872"/>
            <a:ext cx="7569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CCD8E3"/>
                </a:solidFill>
                <a:latin typeface="Arial"/>
                <a:cs typeface="Arial"/>
                <a:hlinkClick r:id="rId10" action="ppaction://hlinksldjump"/>
              </a:rPr>
              <a:t>Future</a:t>
            </a:r>
            <a:r>
              <a:rPr dirty="0" sz="1100">
                <a:solidFill>
                  <a:srgbClr val="CCD8E3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1100" spc="-40">
                <a:solidFill>
                  <a:srgbClr val="CCD8E3"/>
                </a:solidFill>
                <a:latin typeface="Arial"/>
                <a:cs typeface="Arial"/>
                <a:hlinkClick r:id="rId10" action="ppaction://hlinksldjump"/>
              </a:rPr>
              <a:t>Work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0743" y="2519159"/>
            <a:ext cx="160096" cy="1600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51205" y="2491065"/>
            <a:ext cx="7340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6944" sz="1200" spc="-37">
                <a:solidFill>
                  <a:srgbClr val="F9FBFC"/>
                </a:solidFill>
                <a:latin typeface="Arial"/>
                <a:cs typeface="Arial"/>
              </a:rPr>
              <a:t>6</a:t>
            </a:r>
            <a:r>
              <a:rPr dirty="0" baseline="6944" sz="1200" spc="-7">
                <a:solidFill>
                  <a:srgbClr val="F9FBFC"/>
                </a:solidFill>
                <a:latin typeface="Arial"/>
                <a:cs typeface="Arial"/>
              </a:rPr>
              <a:t> </a:t>
            </a:r>
            <a:r>
              <a:rPr dirty="0" sz="1100" spc="-65">
                <a:solidFill>
                  <a:srgbClr val="CCD8E3"/>
                </a:solidFill>
                <a:latin typeface="Arial"/>
                <a:cs typeface="Arial"/>
                <a:hlinkClick r:id="rId12" action="ppaction://hlinksldjump"/>
              </a:rPr>
              <a:t>Summary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46844"/>
            <a:ext cx="100711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60">
                <a:solidFill>
                  <a:srgbClr val="0085CA"/>
                </a:solidFill>
                <a:latin typeface="Tahoma"/>
                <a:cs typeface="Tahoma"/>
              </a:rPr>
              <a:t>Effect </a:t>
            </a:r>
            <a:r>
              <a:rPr dirty="0" sz="1700" spc="-85">
                <a:solidFill>
                  <a:srgbClr val="0085CA"/>
                </a:solidFill>
                <a:latin typeface="Tahoma"/>
                <a:cs typeface="Tahoma"/>
              </a:rPr>
              <a:t>of</a:t>
            </a:r>
            <a:r>
              <a:rPr dirty="0" sz="1700">
                <a:solidFill>
                  <a:srgbClr val="0085CA"/>
                </a:solidFill>
                <a:latin typeface="Tahoma"/>
                <a:cs typeface="Tahoma"/>
              </a:rPr>
              <a:t> </a:t>
            </a:r>
            <a:r>
              <a:rPr dirty="0" sz="1700" spc="-45" i="1">
                <a:solidFill>
                  <a:srgbClr val="0085CA"/>
                </a:solidFill>
                <a:latin typeface="Calibri"/>
                <a:cs typeface="Calibri"/>
              </a:rPr>
              <a:t>M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0389" y="1020209"/>
            <a:ext cx="3185948" cy="1191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7294" y="2332207"/>
            <a:ext cx="3719829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003E73"/>
                </a:solidFill>
                <a:latin typeface="Arial"/>
                <a:cs typeface="Arial"/>
              </a:rPr>
              <a:t>Figure 14: </a:t>
            </a:r>
            <a:r>
              <a:rPr dirty="0" sz="1000" spc="-25">
                <a:latin typeface="Arial"/>
                <a:cs typeface="Arial"/>
              </a:rPr>
              <a:t>Effect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45">
                <a:latin typeface="Arial"/>
                <a:cs typeface="Arial"/>
              </a:rPr>
              <a:t>number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50">
                <a:latin typeface="Arial"/>
                <a:cs typeface="Arial"/>
              </a:rPr>
              <a:t>observations </a:t>
            </a:r>
            <a:r>
              <a:rPr dirty="0" sz="1000" spc="110" i="1">
                <a:latin typeface="Trebuchet MS"/>
                <a:cs typeface="Trebuchet MS"/>
              </a:rPr>
              <a:t>M </a:t>
            </a:r>
            <a:r>
              <a:rPr dirty="0" sz="1000" spc="-55">
                <a:latin typeface="Arial"/>
                <a:cs typeface="Arial"/>
              </a:rPr>
              <a:t>on </a:t>
            </a:r>
            <a:r>
              <a:rPr dirty="0" sz="1000" spc="-15">
                <a:latin typeface="Arial"/>
                <a:cs typeface="Arial"/>
              </a:rPr>
              <a:t>a) </a:t>
            </a:r>
            <a:r>
              <a:rPr dirty="0" sz="1000" spc="-20">
                <a:latin typeface="Arial"/>
                <a:cs typeface="Arial"/>
              </a:rPr>
              <a:t>DA </a:t>
            </a:r>
            <a:r>
              <a:rPr dirty="0" sz="1000" spc="-50">
                <a:latin typeface="Arial"/>
                <a:cs typeface="Arial"/>
              </a:rPr>
              <a:t>MSE </a:t>
            </a:r>
            <a:r>
              <a:rPr dirty="0" sz="1000" spc="-60">
                <a:latin typeface="Arial"/>
                <a:cs typeface="Arial"/>
              </a:rPr>
              <a:t>and </a:t>
            </a:r>
            <a:r>
              <a:rPr dirty="0" sz="1000" spc="5">
                <a:latin typeface="Arial"/>
                <a:cs typeface="Arial"/>
              </a:rPr>
              <a:t>b)  </a:t>
            </a:r>
            <a:r>
              <a:rPr dirty="0" sz="1000" spc="-45">
                <a:latin typeface="Arial"/>
                <a:cs typeface="Arial"/>
              </a:rPr>
              <a:t>execution </a:t>
            </a:r>
            <a:r>
              <a:rPr dirty="0" sz="1000" spc="-15">
                <a:latin typeface="Arial"/>
                <a:cs typeface="Arial"/>
              </a:rPr>
              <a:t>time. </a:t>
            </a:r>
            <a:r>
              <a:rPr dirty="0" sz="1000" spc="-55">
                <a:latin typeface="Arial"/>
                <a:cs typeface="Arial"/>
              </a:rPr>
              <a:t>Tucodec </a:t>
            </a:r>
            <a:r>
              <a:rPr dirty="0" sz="1000" spc="-65">
                <a:latin typeface="Arial"/>
                <a:cs typeface="Arial"/>
              </a:rPr>
              <a:t>values </a:t>
            </a:r>
            <a:r>
              <a:rPr dirty="0" sz="1000" spc="-75">
                <a:latin typeface="Arial"/>
                <a:cs typeface="Arial"/>
              </a:rPr>
              <a:t>are </a:t>
            </a:r>
            <a:r>
              <a:rPr dirty="0" sz="1000" spc="-60">
                <a:latin typeface="Arial"/>
                <a:cs typeface="Arial"/>
              </a:rPr>
              <a:t>marked </a:t>
            </a:r>
            <a:r>
              <a:rPr dirty="0" sz="1000">
                <a:latin typeface="Arial"/>
                <a:cs typeface="Arial"/>
              </a:rPr>
              <a:t>with </a:t>
            </a:r>
            <a:r>
              <a:rPr dirty="0" sz="1000" spc="-75">
                <a:latin typeface="Arial"/>
                <a:cs typeface="Arial"/>
              </a:rPr>
              <a:t>dashed </a:t>
            </a:r>
            <a:r>
              <a:rPr dirty="0" sz="1000" spc="-40">
                <a:latin typeface="Arial"/>
                <a:cs typeface="Arial"/>
              </a:rPr>
              <a:t>black</a:t>
            </a:r>
            <a:r>
              <a:rPr dirty="0" sz="1000" spc="12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lines.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46844"/>
            <a:ext cx="320611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00">
                <a:solidFill>
                  <a:srgbClr val="0085CA"/>
                </a:solidFill>
                <a:latin typeface="Tahoma"/>
                <a:cs typeface="Tahoma"/>
              </a:rPr>
              <a:t>Comparison </a:t>
            </a:r>
            <a:r>
              <a:rPr dirty="0" sz="1700" spc="-70">
                <a:solidFill>
                  <a:srgbClr val="0085CA"/>
                </a:solidFill>
                <a:latin typeface="Tahoma"/>
                <a:cs typeface="Tahoma"/>
              </a:rPr>
              <a:t>with </a:t>
            </a:r>
            <a:r>
              <a:rPr dirty="0" sz="1700" spc="-65">
                <a:solidFill>
                  <a:srgbClr val="0085CA"/>
                </a:solidFill>
                <a:latin typeface="Tahoma"/>
                <a:cs typeface="Tahoma"/>
                <a:hlinkClick r:id="rId2" action="ppaction://hlinksldjump"/>
              </a:rPr>
              <a:t>[Arcucci </a:t>
            </a:r>
            <a:r>
              <a:rPr dirty="0" sz="1700" spc="-85">
                <a:solidFill>
                  <a:srgbClr val="0085CA"/>
                </a:solidFill>
                <a:latin typeface="Tahoma"/>
                <a:cs typeface="Tahoma"/>
                <a:hlinkClick r:id="rId2" action="ppaction://hlinksldjump"/>
              </a:rPr>
              <a:t>et</a:t>
            </a:r>
            <a:r>
              <a:rPr dirty="0" sz="1700" spc="240">
                <a:solidFill>
                  <a:srgbClr val="0085CA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1700" spc="-110">
                <a:solidFill>
                  <a:srgbClr val="0085CA"/>
                </a:solidFill>
                <a:latin typeface="Tahoma"/>
                <a:cs typeface="Tahoma"/>
                <a:hlinkClick r:id="rId2" action="ppaction://hlinksldjump"/>
              </a:rPr>
              <a:t>al.2019]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37577" y="1110359"/>
            <a:ext cx="2306320" cy="0"/>
          </a:xfrm>
          <a:custGeom>
            <a:avLst/>
            <a:gdLst/>
            <a:ahLst/>
            <a:cxnLst/>
            <a:rect l="l" t="t" r="r" b="b"/>
            <a:pathLst>
              <a:path w="2306320" h="0">
                <a:moveTo>
                  <a:pt x="0" y="0"/>
                </a:moveTo>
                <a:lnTo>
                  <a:pt x="2306270" y="0"/>
                </a:lnTo>
              </a:path>
            </a:pathLst>
          </a:custGeom>
          <a:ln w="63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25282" y="1113470"/>
            <a:ext cx="255904" cy="1212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00" spc="50" b="1">
                <a:latin typeface="Arial"/>
                <a:cs typeface="Arial"/>
              </a:rPr>
              <a:t>M</a:t>
            </a:r>
            <a:r>
              <a:rPr dirty="0" sz="600" spc="55" b="1">
                <a:latin typeface="Arial"/>
                <a:cs typeface="Arial"/>
              </a:rPr>
              <a:t>o</a:t>
            </a:r>
            <a:r>
              <a:rPr dirty="0" sz="600" spc="-15" b="1">
                <a:latin typeface="Arial"/>
                <a:cs typeface="Arial"/>
              </a:rPr>
              <a:t>del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9590" y="1113470"/>
            <a:ext cx="1214120" cy="1212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00" spc="35" b="1">
                <a:latin typeface="Arial"/>
                <a:cs typeface="Arial"/>
              </a:rPr>
              <a:t>DA </a:t>
            </a:r>
            <a:r>
              <a:rPr dirty="0" sz="600" spc="30" b="1">
                <a:latin typeface="Arial"/>
                <a:cs typeface="Arial"/>
              </a:rPr>
              <a:t>MSE </a:t>
            </a:r>
            <a:r>
              <a:rPr dirty="0" sz="600" spc="-10" b="1">
                <a:latin typeface="Arial"/>
                <a:cs typeface="Arial"/>
              </a:rPr>
              <a:t>Excecution </a:t>
            </a:r>
            <a:r>
              <a:rPr dirty="0" sz="600" spc="20" b="1">
                <a:latin typeface="Arial"/>
                <a:cs typeface="Arial"/>
              </a:rPr>
              <a:t>Time</a:t>
            </a:r>
            <a:r>
              <a:rPr dirty="0" sz="600" spc="25" b="1">
                <a:latin typeface="Arial"/>
                <a:cs typeface="Arial"/>
              </a:rPr>
              <a:t> </a:t>
            </a:r>
            <a:r>
              <a:rPr dirty="0" sz="600" spc="20" b="1">
                <a:latin typeface="Arial"/>
                <a:cs typeface="Arial"/>
              </a:rPr>
              <a:t>(s)</a:t>
            </a:r>
            <a:endParaRPr sz="6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37577" y="1251798"/>
          <a:ext cx="2306320" cy="725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0925"/>
                <a:gridCol w="506094"/>
                <a:gridCol w="749934"/>
              </a:tblGrid>
              <a:tr h="140239"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600" spc="-20">
                          <a:latin typeface="Arial"/>
                          <a:cs typeface="Arial"/>
                        </a:rPr>
                        <a:t>Ref</a:t>
                      </a:r>
                      <a:r>
                        <a:rPr dirty="0" sz="60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10">
                          <a:latin typeface="Arial"/>
                          <a:cs typeface="Arial"/>
                        </a:rPr>
                        <a:t>MSE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600" spc="-20">
                          <a:latin typeface="Arial"/>
                          <a:cs typeface="Arial"/>
                        </a:rPr>
                        <a:t>1.0001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04139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-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3588"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600" spc="10">
                          <a:latin typeface="Arial"/>
                          <a:cs typeface="Arial"/>
                        </a:rPr>
                        <a:t>TSVD, </a:t>
                      </a:r>
                      <a:r>
                        <a:rPr dirty="0" sz="600" spc="50" i="1">
                          <a:latin typeface="Arial"/>
                          <a:cs typeface="Arial"/>
                        </a:rPr>
                        <a:t>τ </a:t>
                      </a:r>
                      <a:r>
                        <a:rPr dirty="0" sz="600" spc="135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32, </a:t>
                      </a:r>
                      <a:r>
                        <a:rPr dirty="0" sz="600" spc="90" i="1">
                          <a:latin typeface="Trebuchet MS"/>
                          <a:cs typeface="Trebuchet MS"/>
                        </a:rPr>
                        <a:t>M </a:t>
                      </a:r>
                      <a:r>
                        <a:rPr dirty="0" sz="600" spc="13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6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5" i="1">
                          <a:latin typeface="Trebuchet MS"/>
                          <a:cs typeface="Trebuchet MS"/>
                        </a:rPr>
                        <a:t>n</a:t>
                      </a:r>
                      <a:endParaRPr sz="600">
                        <a:latin typeface="Trebuchet MS"/>
                        <a:cs typeface="Trebuchet MS"/>
                      </a:endParaRPr>
                    </a:p>
                  </a:txBody>
                  <a:tcPr marL="0" marR="0" marB="0" marT="1778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600" spc="-20">
                          <a:latin typeface="Arial"/>
                          <a:cs typeface="Arial"/>
                        </a:rPr>
                        <a:t>0.1270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104139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600" spc="-20">
                          <a:latin typeface="Arial"/>
                          <a:cs typeface="Arial"/>
                        </a:rPr>
                        <a:t>1.8597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99041">
                <a:tc>
                  <a:txBody>
                    <a:bodyPr/>
                    <a:lstStyle/>
                    <a:p>
                      <a:pPr marL="43180">
                        <a:lnSpc>
                          <a:spcPts val="670"/>
                        </a:lnSpc>
                      </a:pPr>
                      <a:r>
                        <a:rPr dirty="0" sz="600" spc="10">
                          <a:latin typeface="Arial"/>
                          <a:cs typeface="Arial"/>
                        </a:rPr>
                        <a:t>TSVD, </a:t>
                      </a:r>
                      <a:r>
                        <a:rPr dirty="0" sz="600" spc="50" i="1">
                          <a:latin typeface="Arial"/>
                          <a:cs typeface="Arial"/>
                        </a:rPr>
                        <a:t>τ </a:t>
                      </a:r>
                      <a:r>
                        <a:rPr dirty="0" sz="600" spc="135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32, </a:t>
                      </a:r>
                      <a:r>
                        <a:rPr dirty="0" sz="600" spc="90" i="1">
                          <a:latin typeface="Trebuchet MS"/>
                          <a:cs typeface="Trebuchet MS"/>
                        </a:rPr>
                        <a:t>M </a:t>
                      </a:r>
                      <a:r>
                        <a:rPr dirty="0" sz="600" spc="13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6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600" spc="-15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600" spc="-15" i="1">
                          <a:latin typeface="Trebuchet MS"/>
                          <a:cs typeface="Trebuchet MS"/>
                        </a:rPr>
                        <a:t>n</a:t>
                      </a:r>
                      <a:endParaRPr sz="6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670"/>
                        </a:lnSpc>
                      </a:pPr>
                      <a:r>
                        <a:rPr dirty="0" sz="600" spc="-20">
                          <a:latin typeface="Arial"/>
                          <a:cs typeface="Arial"/>
                        </a:rPr>
                        <a:t>0.1270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04139">
                        <a:lnSpc>
                          <a:spcPts val="670"/>
                        </a:lnSpc>
                      </a:pPr>
                      <a:r>
                        <a:rPr dirty="0" sz="600" spc="-20">
                          <a:latin typeface="Arial"/>
                          <a:cs typeface="Arial"/>
                        </a:rPr>
                        <a:t>0.2627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98204">
                <a:tc>
                  <a:txBody>
                    <a:bodyPr/>
                    <a:lstStyle/>
                    <a:p>
                      <a:pPr marL="43180">
                        <a:lnSpc>
                          <a:spcPts val="670"/>
                        </a:lnSpc>
                      </a:pPr>
                      <a:r>
                        <a:rPr dirty="0" sz="600" spc="10">
                          <a:latin typeface="Arial"/>
                          <a:cs typeface="Arial"/>
                        </a:rPr>
                        <a:t>TSVD, </a:t>
                      </a:r>
                      <a:r>
                        <a:rPr dirty="0" sz="600" spc="50" i="1">
                          <a:latin typeface="Arial"/>
                          <a:cs typeface="Arial"/>
                        </a:rPr>
                        <a:t>τ </a:t>
                      </a:r>
                      <a:r>
                        <a:rPr dirty="0" sz="600" spc="135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32, </a:t>
                      </a:r>
                      <a:r>
                        <a:rPr dirty="0" sz="600" spc="90" i="1">
                          <a:latin typeface="Trebuchet MS"/>
                          <a:cs typeface="Trebuchet MS"/>
                        </a:rPr>
                        <a:t>M </a:t>
                      </a:r>
                      <a:r>
                        <a:rPr dirty="0" sz="600" spc="13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60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600" spc="-15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01</a:t>
                      </a:r>
                      <a:r>
                        <a:rPr dirty="0" sz="600" spc="-15" i="1">
                          <a:latin typeface="Trebuchet MS"/>
                          <a:cs typeface="Trebuchet MS"/>
                        </a:rPr>
                        <a:t>n</a:t>
                      </a:r>
                      <a:endParaRPr sz="6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670"/>
                        </a:lnSpc>
                      </a:pPr>
                      <a:r>
                        <a:rPr dirty="0" sz="600" spc="-20">
                          <a:latin typeface="Arial"/>
                          <a:cs typeface="Arial"/>
                        </a:rPr>
                        <a:t>0.1334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04139">
                        <a:lnSpc>
                          <a:spcPts val="670"/>
                        </a:lnSpc>
                      </a:pPr>
                      <a:r>
                        <a:rPr dirty="0" sz="600" spc="-20">
                          <a:latin typeface="Arial"/>
                          <a:cs typeface="Arial"/>
                        </a:rPr>
                        <a:t>0.0443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16536">
                <a:tc>
                  <a:txBody>
                    <a:bodyPr/>
                    <a:lstStyle/>
                    <a:p>
                      <a:pPr marL="43180">
                        <a:lnSpc>
                          <a:spcPts val="675"/>
                        </a:lnSpc>
                      </a:pPr>
                      <a:r>
                        <a:rPr dirty="0" sz="600" spc="10">
                          <a:latin typeface="Arial"/>
                          <a:cs typeface="Arial"/>
                        </a:rPr>
                        <a:t>TSVD, </a:t>
                      </a:r>
                      <a:r>
                        <a:rPr dirty="0" sz="600" spc="50" i="1">
                          <a:latin typeface="Arial"/>
                          <a:cs typeface="Arial"/>
                        </a:rPr>
                        <a:t>τ </a:t>
                      </a:r>
                      <a:r>
                        <a:rPr dirty="0" sz="600" spc="135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32, </a:t>
                      </a:r>
                      <a:r>
                        <a:rPr dirty="0" sz="600" spc="90" i="1">
                          <a:latin typeface="Trebuchet MS"/>
                          <a:cs typeface="Trebuchet MS"/>
                        </a:rPr>
                        <a:t>M </a:t>
                      </a:r>
                      <a:r>
                        <a:rPr dirty="0" sz="600" spc="13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600" spc="-114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600" spc="-15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001</a:t>
                      </a:r>
                      <a:r>
                        <a:rPr dirty="0" sz="600" spc="-15" i="1">
                          <a:latin typeface="Trebuchet MS"/>
                          <a:cs typeface="Trebuchet MS"/>
                        </a:rPr>
                        <a:t>n</a:t>
                      </a:r>
                      <a:endParaRPr sz="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675"/>
                        </a:lnSpc>
                      </a:pPr>
                      <a:r>
                        <a:rPr dirty="0" sz="600" spc="-20">
                          <a:latin typeface="Arial"/>
                          <a:cs typeface="Arial"/>
                        </a:rPr>
                        <a:t>0.1680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04139">
                        <a:lnSpc>
                          <a:spcPts val="675"/>
                        </a:lnSpc>
                      </a:pPr>
                      <a:r>
                        <a:rPr dirty="0" sz="600" spc="10" b="1">
                          <a:latin typeface="Arial"/>
                          <a:cs typeface="Arial"/>
                        </a:rPr>
                        <a:t>0.0390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1438"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600" spc="-10">
                          <a:latin typeface="Arial"/>
                          <a:cs typeface="Arial"/>
                        </a:rPr>
                        <a:t>Tucodec-NeXt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600" spc="10" b="1">
                          <a:latin typeface="Arial"/>
                          <a:cs typeface="Arial"/>
                        </a:rPr>
                        <a:t>0.0787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04139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600" spc="-20">
                          <a:latin typeface="Arial"/>
                          <a:cs typeface="Arial"/>
                        </a:rPr>
                        <a:t>0.0537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2948355" y="2236546"/>
            <a:ext cx="125730" cy="0"/>
          </a:xfrm>
          <a:custGeom>
            <a:avLst/>
            <a:gdLst/>
            <a:ahLst/>
            <a:cxnLst/>
            <a:rect l="l" t="t" r="r" b="b"/>
            <a:pathLst>
              <a:path w="125730" h="0">
                <a:moveTo>
                  <a:pt x="0" y="0"/>
                </a:moveTo>
                <a:lnTo>
                  <a:pt x="12567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47294" y="2029668"/>
            <a:ext cx="3855085" cy="481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dirty="0" sz="1000" spc="-50">
                <a:solidFill>
                  <a:srgbClr val="003E73"/>
                </a:solidFill>
                <a:latin typeface="Arial"/>
                <a:cs typeface="Arial"/>
              </a:rPr>
              <a:t>Table </a:t>
            </a:r>
            <a:r>
              <a:rPr dirty="0" sz="1000" spc="-30">
                <a:solidFill>
                  <a:srgbClr val="003E73"/>
                </a:solidFill>
                <a:latin typeface="Arial"/>
                <a:cs typeface="Arial"/>
              </a:rPr>
              <a:t>2: </a:t>
            </a:r>
            <a:r>
              <a:rPr dirty="0" sz="1000" spc="-60">
                <a:latin typeface="Arial"/>
                <a:cs typeface="Arial"/>
              </a:rPr>
              <a:t>Comparison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35">
                <a:latin typeface="Arial"/>
                <a:cs typeface="Arial"/>
              </a:rPr>
              <a:t>our </a:t>
            </a:r>
            <a:r>
              <a:rPr dirty="0" sz="1000" spc="-45">
                <a:latin typeface="Arial"/>
                <a:cs typeface="Arial"/>
              </a:rPr>
              <a:t>best </a:t>
            </a:r>
            <a:r>
              <a:rPr dirty="0" sz="1000" spc="-55">
                <a:latin typeface="Arial"/>
                <a:cs typeface="Arial"/>
              </a:rPr>
              <a:t>Tucodec </a:t>
            </a:r>
            <a:r>
              <a:rPr dirty="0" sz="1000" spc="-45">
                <a:latin typeface="Arial"/>
                <a:cs typeface="Arial"/>
              </a:rPr>
              <a:t>model </a:t>
            </a:r>
            <a:r>
              <a:rPr dirty="0" sz="1000">
                <a:latin typeface="Arial"/>
                <a:cs typeface="Arial"/>
              </a:rPr>
              <a:t>with</a:t>
            </a:r>
            <a:r>
              <a:rPr dirty="0" sz="1000" spc="14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the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ts val="1200"/>
              </a:lnSpc>
              <a:spcBef>
                <a:spcPts val="40"/>
              </a:spcBef>
            </a:pPr>
            <a:r>
              <a:rPr dirty="0" sz="1000" spc="-25">
                <a:latin typeface="Arial"/>
                <a:cs typeface="Arial"/>
                <a:hlinkClick r:id="rId2" action="ppaction://hlinksldjump"/>
              </a:rPr>
              <a:t>[Arcucci </a:t>
            </a:r>
            <a:r>
              <a:rPr dirty="0" sz="1000" spc="-20">
                <a:latin typeface="Arial"/>
                <a:cs typeface="Arial"/>
                <a:hlinkClick r:id="rId2" action="ppaction://hlinksldjump"/>
              </a:rPr>
              <a:t>et </a:t>
            </a:r>
            <a:r>
              <a:rPr dirty="0" sz="1000" spc="-40">
                <a:latin typeface="Arial"/>
                <a:cs typeface="Arial"/>
                <a:hlinkClick r:id="rId2" action="ppaction://hlinksldjump"/>
              </a:rPr>
              <a:t>al.2019] </a:t>
            </a:r>
            <a:r>
              <a:rPr dirty="0" sz="1000" spc="-55">
                <a:latin typeface="Arial"/>
                <a:cs typeface="Arial"/>
              </a:rPr>
              <a:t>approach </a:t>
            </a:r>
            <a:r>
              <a:rPr dirty="0" sz="1000" spc="-35">
                <a:latin typeface="Arial"/>
                <a:cs typeface="Arial"/>
              </a:rPr>
              <a:t>which </a:t>
            </a:r>
            <a:r>
              <a:rPr dirty="0" sz="1000" spc="-70">
                <a:latin typeface="Arial"/>
                <a:cs typeface="Arial"/>
              </a:rPr>
              <a:t>sets </a:t>
            </a:r>
            <a:r>
              <a:rPr dirty="0" sz="1000" spc="35" i="1">
                <a:latin typeface="Arial"/>
                <a:cs typeface="Arial"/>
              </a:rPr>
              <a:t>σ</a:t>
            </a:r>
            <a:r>
              <a:rPr dirty="0" baseline="-11904" sz="1050" spc="52" i="1">
                <a:latin typeface="Arial"/>
                <a:cs typeface="Arial"/>
              </a:rPr>
              <a:t>τ </a:t>
            </a:r>
            <a:r>
              <a:rPr dirty="0" sz="1000" spc="190">
                <a:latin typeface="Arial"/>
                <a:cs typeface="Arial"/>
              </a:rPr>
              <a:t>= </a:t>
            </a:r>
            <a:r>
              <a:rPr dirty="0" baseline="36111" sz="1500" spc="-22">
                <a:latin typeface="Lucida Sans Unicode"/>
                <a:cs typeface="Lucida Sans Unicode"/>
              </a:rPr>
              <a:t>√</a:t>
            </a:r>
            <a:r>
              <a:rPr dirty="0" sz="1000" spc="-15" i="1">
                <a:latin typeface="Arial"/>
                <a:cs typeface="Arial"/>
              </a:rPr>
              <a:t>σ</a:t>
            </a:r>
            <a:r>
              <a:rPr dirty="0" baseline="-11904" sz="1050" spc="-22">
                <a:latin typeface="Arial"/>
                <a:cs typeface="Arial"/>
              </a:rPr>
              <a:t>1 </a:t>
            </a:r>
            <a:r>
              <a:rPr dirty="0" sz="1000" spc="190">
                <a:latin typeface="Arial"/>
                <a:cs typeface="Arial"/>
              </a:rPr>
              <a:t>= </a:t>
            </a:r>
            <a:r>
              <a:rPr dirty="0" sz="1000" spc="-40">
                <a:latin typeface="Arial"/>
                <a:cs typeface="Arial"/>
              </a:rPr>
              <a:t>32. </a:t>
            </a:r>
            <a:r>
              <a:rPr dirty="0" sz="1000" spc="-30">
                <a:latin typeface="Arial"/>
                <a:cs typeface="Arial"/>
              </a:rPr>
              <a:t>Our </a:t>
            </a:r>
            <a:r>
              <a:rPr dirty="0" sz="1000" spc="-20">
                <a:latin typeface="Arial"/>
                <a:cs typeface="Arial"/>
              </a:rPr>
              <a:t>DA </a:t>
            </a:r>
            <a:r>
              <a:rPr dirty="0" sz="1000" spc="-50">
                <a:latin typeface="Arial"/>
                <a:cs typeface="Arial"/>
              </a:rPr>
              <a:t>MSE  </a:t>
            </a:r>
            <a:r>
              <a:rPr dirty="0" sz="1000" spc="-55">
                <a:latin typeface="Arial"/>
                <a:cs typeface="Arial"/>
              </a:rPr>
              <a:t>is </a:t>
            </a:r>
            <a:r>
              <a:rPr dirty="0" sz="1000" spc="-60">
                <a:latin typeface="Arial"/>
                <a:cs typeface="Arial"/>
              </a:rPr>
              <a:t>37% </a:t>
            </a:r>
            <a:r>
              <a:rPr dirty="0" sz="1000" spc="-55">
                <a:latin typeface="Arial"/>
                <a:cs typeface="Arial"/>
              </a:rPr>
              <a:t>lower </a:t>
            </a:r>
            <a:r>
              <a:rPr dirty="0" sz="1000" spc="-25">
                <a:latin typeface="Arial"/>
                <a:cs typeface="Arial"/>
              </a:rPr>
              <a:t>than the </a:t>
            </a:r>
            <a:r>
              <a:rPr dirty="0" sz="1000" spc="-45">
                <a:latin typeface="Arial"/>
                <a:cs typeface="Arial"/>
              </a:rPr>
              <a:t>best </a:t>
            </a:r>
            <a:r>
              <a:rPr dirty="0" sz="1000" spc="-35">
                <a:latin typeface="Arial"/>
                <a:cs typeface="Arial"/>
              </a:rPr>
              <a:t>performing </a:t>
            </a:r>
            <a:r>
              <a:rPr dirty="0" sz="1000" spc="-30">
                <a:latin typeface="Arial"/>
                <a:cs typeface="Arial"/>
              </a:rPr>
              <a:t>Arcucci </a:t>
            </a:r>
            <a:r>
              <a:rPr dirty="0" sz="1000" spc="-20">
                <a:latin typeface="Arial"/>
                <a:cs typeface="Arial"/>
              </a:rPr>
              <a:t>et </a:t>
            </a:r>
            <a:r>
              <a:rPr dirty="0" sz="1000" spc="-25">
                <a:latin typeface="Arial"/>
                <a:cs typeface="Arial"/>
              </a:rPr>
              <a:t>al.</a:t>
            </a:r>
            <a:r>
              <a:rPr dirty="0" sz="1000" spc="-140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system.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46844"/>
            <a:ext cx="3684904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00">
                <a:solidFill>
                  <a:srgbClr val="0085CA"/>
                </a:solidFill>
                <a:latin typeface="Tahoma"/>
                <a:cs typeface="Tahoma"/>
              </a:rPr>
              <a:t>Comparison </a:t>
            </a:r>
            <a:r>
              <a:rPr dirty="0" sz="1700" spc="-70">
                <a:solidFill>
                  <a:srgbClr val="0085CA"/>
                </a:solidFill>
                <a:latin typeface="Tahoma"/>
                <a:cs typeface="Tahoma"/>
              </a:rPr>
              <a:t>with </a:t>
            </a:r>
            <a:r>
              <a:rPr dirty="0" sz="1700" spc="-90">
                <a:solidFill>
                  <a:srgbClr val="0085CA"/>
                </a:solidFill>
                <a:latin typeface="Tahoma"/>
                <a:cs typeface="Tahoma"/>
              </a:rPr>
              <a:t>[P</a:t>
            </a:r>
            <a:r>
              <a:rPr dirty="0" sz="1700" spc="-90">
                <a:solidFill>
                  <a:srgbClr val="0085CA"/>
                </a:solidFill>
                <a:latin typeface="Tahoma"/>
                <a:cs typeface="Tahoma"/>
                <a:hlinkClick r:id="rId2" action="ppaction://hlinksldjump"/>
              </a:rPr>
              <a:t>arrish </a:t>
            </a:r>
            <a:r>
              <a:rPr dirty="0" sz="1700" spc="-114">
                <a:solidFill>
                  <a:srgbClr val="0085CA"/>
                </a:solidFill>
                <a:latin typeface="Tahoma"/>
                <a:cs typeface="Tahoma"/>
                <a:hlinkClick r:id="rId2" action="ppaction://hlinksldjump"/>
              </a:rPr>
              <a:t>and</a:t>
            </a:r>
            <a:r>
              <a:rPr dirty="0" sz="1700" spc="280">
                <a:solidFill>
                  <a:srgbClr val="0085CA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1700" spc="-110">
                <a:solidFill>
                  <a:srgbClr val="0085CA"/>
                </a:solidFill>
                <a:latin typeface="Tahoma"/>
                <a:cs typeface="Tahoma"/>
                <a:hlinkClick r:id="rId2" action="ppaction://hlinksldjump"/>
              </a:rPr>
              <a:t>Derber1992]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37551" y="1116124"/>
            <a:ext cx="2306955" cy="0"/>
          </a:xfrm>
          <a:custGeom>
            <a:avLst/>
            <a:gdLst/>
            <a:ahLst/>
            <a:cxnLst/>
            <a:rect l="l" t="t" r="r" b="b"/>
            <a:pathLst>
              <a:path w="2306954" h="0">
                <a:moveTo>
                  <a:pt x="0" y="0"/>
                </a:moveTo>
                <a:lnTo>
                  <a:pt x="2306769" y="0"/>
                </a:lnTo>
              </a:path>
            </a:pathLst>
          </a:custGeom>
          <a:ln w="6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38136" y="1118969"/>
            <a:ext cx="252095" cy="12001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00" spc="40" b="1">
                <a:latin typeface="Arial"/>
                <a:cs typeface="Arial"/>
              </a:rPr>
              <a:t>M</a:t>
            </a:r>
            <a:r>
              <a:rPr dirty="0" sz="600" spc="45" b="1">
                <a:latin typeface="Arial"/>
                <a:cs typeface="Arial"/>
              </a:rPr>
              <a:t>o</a:t>
            </a:r>
            <a:r>
              <a:rPr dirty="0" sz="600" spc="-20" b="1">
                <a:latin typeface="Arial"/>
                <a:cs typeface="Arial"/>
              </a:rPr>
              <a:t>del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0728" y="1118969"/>
            <a:ext cx="1193800" cy="12001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00" spc="25" b="1">
                <a:latin typeface="Arial"/>
                <a:cs typeface="Arial"/>
              </a:rPr>
              <a:t>DA MSE </a:t>
            </a:r>
            <a:r>
              <a:rPr dirty="0" sz="600" spc="-15" b="1">
                <a:latin typeface="Arial"/>
                <a:cs typeface="Arial"/>
              </a:rPr>
              <a:t>Excecution </a:t>
            </a:r>
            <a:r>
              <a:rPr dirty="0" sz="600" spc="10" b="1">
                <a:latin typeface="Arial"/>
                <a:cs typeface="Arial"/>
              </a:rPr>
              <a:t>Time</a:t>
            </a:r>
            <a:r>
              <a:rPr dirty="0" sz="600" spc="-100" b="1">
                <a:latin typeface="Arial"/>
                <a:cs typeface="Arial"/>
              </a:rPr>
              <a:t> </a:t>
            </a:r>
            <a:r>
              <a:rPr dirty="0" sz="600" spc="15" b="1">
                <a:latin typeface="Arial"/>
                <a:cs typeface="Arial"/>
              </a:rPr>
              <a:t>(s)</a:t>
            </a:r>
            <a:endParaRPr sz="6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37551" y="1255189"/>
          <a:ext cx="2306955" cy="713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8070"/>
                <a:gridCol w="506094"/>
                <a:gridCol w="732789"/>
              </a:tblGrid>
              <a:tr h="137886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600" spc="-25">
                          <a:latin typeface="Arial"/>
                          <a:cs typeface="Arial"/>
                        </a:rPr>
                        <a:t>Ref</a:t>
                      </a:r>
                      <a:r>
                        <a:rPr dirty="0" sz="6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20">
                          <a:latin typeface="Arial"/>
                          <a:cs typeface="Arial"/>
                        </a:rPr>
                        <a:t>MSE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1651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600" spc="-25">
                          <a:latin typeface="Arial"/>
                          <a:cs typeface="Arial"/>
                        </a:rPr>
                        <a:t>1.0001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1651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066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-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1651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1514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TSVD, </a:t>
                      </a:r>
                      <a:r>
                        <a:rPr dirty="0" sz="600" spc="45" i="1">
                          <a:latin typeface="Arial"/>
                          <a:cs typeface="Arial"/>
                        </a:rPr>
                        <a:t>τ </a:t>
                      </a:r>
                      <a:r>
                        <a:rPr dirty="0" sz="600" spc="125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600" spc="-20">
                          <a:latin typeface="Arial"/>
                          <a:cs typeface="Arial"/>
                        </a:rPr>
                        <a:t>791, </a:t>
                      </a:r>
                      <a:r>
                        <a:rPr dirty="0" sz="600" spc="80" i="1">
                          <a:latin typeface="Trebuchet MS"/>
                          <a:cs typeface="Trebuchet MS"/>
                        </a:rPr>
                        <a:t>M </a:t>
                      </a:r>
                      <a:r>
                        <a:rPr dirty="0" sz="600" spc="12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6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10" i="1">
                          <a:latin typeface="Trebuchet MS"/>
                          <a:cs typeface="Trebuchet MS"/>
                        </a:rPr>
                        <a:t>n</a:t>
                      </a:r>
                      <a:endParaRPr sz="600">
                        <a:latin typeface="Trebuchet MS"/>
                        <a:cs typeface="Trebuchet MS"/>
                      </a:endParaRPr>
                    </a:p>
                  </a:txBody>
                  <a:tcPr marL="0" marR="0" marB="0" marT="1651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600" spc="-25">
                          <a:latin typeface="Arial"/>
                          <a:cs typeface="Arial"/>
                        </a:rPr>
                        <a:t>0.09132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1651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1066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600" spc="-25">
                          <a:latin typeface="Arial"/>
                          <a:cs typeface="Arial"/>
                        </a:rPr>
                        <a:t>2.5009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1651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97379">
                <a:tc>
                  <a:txBody>
                    <a:bodyPr/>
                    <a:lstStyle/>
                    <a:p>
                      <a:pPr marL="42545">
                        <a:lnSpc>
                          <a:spcPts val="66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TSVD, </a:t>
                      </a:r>
                      <a:r>
                        <a:rPr dirty="0" sz="600" spc="45" i="1">
                          <a:latin typeface="Arial"/>
                          <a:cs typeface="Arial"/>
                        </a:rPr>
                        <a:t>τ </a:t>
                      </a:r>
                      <a:r>
                        <a:rPr dirty="0" sz="600" spc="125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600" spc="-20">
                          <a:latin typeface="Arial"/>
                          <a:cs typeface="Arial"/>
                        </a:rPr>
                        <a:t>791, </a:t>
                      </a:r>
                      <a:r>
                        <a:rPr dirty="0" sz="600" spc="80" i="1">
                          <a:latin typeface="Trebuchet MS"/>
                          <a:cs typeface="Trebuchet MS"/>
                        </a:rPr>
                        <a:t>M </a:t>
                      </a:r>
                      <a:r>
                        <a:rPr dirty="0" sz="600" spc="12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6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600" spc="-15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600" spc="-15" i="1">
                          <a:latin typeface="Trebuchet MS"/>
                          <a:cs typeface="Trebuchet MS"/>
                        </a:rPr>
                        <a:t>n</a:t>
                      </a:r>
                      <a:endParaRPr sz="6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660"/>
                        </a:lnSpc>
                      </a:pPr>
                      <a:r>
                        <a:rPr dirty="0" sz="600" spc="-25">
                          <a:latin typeface="Arial"/>
                          <a:cs typeface="Arial"/>
                        </a:rPr>
                        <a:t>0.0923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06680">
                        <a:lnSpc>
                          <a:spcPts val="660"/>
                        </a:lnSpc>
                      </a:pPr>
                      <a:r>
                        <a:rPr dirty="0" sz="600" spc="-25">
                          <a:latin typeface="Arial"/>
                          <a:cs typeface="Arial"/>
                        </a:rPr>
                        <a:t>0.3182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96555">
                <a:tc>
                  <a:txBody>
                    <a:bodyPr/>
                    <a:lstStyle/>
                    <a:p>
                      <a:pPr marL="42545">
                        <a:lnSpc>
                          <a:spcPts val="66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TSVD, </a:t>
                      </a:r>
                      <a:r>
                        <a:rPr dirty="0" sz="600" spc="45" i="1">
                          <a:latin typeface="Arial"/>
                          <a:cs typeface="Arial"/>
                        </a:rPr>
                        <a:t>τ </a:t>
                      </a:r>
                      <a:r>
                        <a:rPr dirty="0" sz="600" spc="125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600" spc="-20">
                          <a:latin typeface="Arial"/>
                          <a:cs typeface="Arial"/>
                        </a:rPr>
                        <a:t>791, </a:t>
                      </a:r>
                      <a:r>
                        <a:rPr dirty="0" sz="600" spc="80" i="1">
                          <a:latin typeface="Trebuchet MS"/>
                          <a:cs typeface="Trebuchet MS"/>
                        </a:rPr>
                        <a:t>M </a:t>
                      </a:r>
                      <a:r>
                        <a:rPr dirty="0" sz="600" spc="12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6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2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600" spc="-20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600" spc="-20">
                          <a:latin typeface="Arial"/>
                          <a:cs typeface="Arial"/>
                        </a:rPr>
                        <a:t>01</a:t>
                      </a:r>
                      <a:r>
                        <a:rPr dirty="0" sz="600" spc="-20" i="1">
                          <a:latin typeface="Trebuchet MS"/>
                          <a:cs typeface="Trebuchet MS"/>
                        </a:rPr>
                        <a:t>n</a:t>
                      </a:r>
                      <a:endParaRPr sz="6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660"/>
                        </a:lnSpc>
                      </a:pPr>
                      <a:r>
                        <a:rPr dirty="0" sz="600" spc="-25">
                          <a:latin typeface="Arial"/>
                          <a:cs typeface="Arial"/>
                        </a:rPr>
                        <a:t>0.1046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06680">
                        <a:lnSpc>
                          <a:spcPts val="660"/>
                        </a:lnSpc>
                      </a:pPr>
                      <a:r>
                        <a:rPr dirty="0" sz="600" spc="-25">
                          <a:latin typeface="Arial"/>
                          <a:cs typeface="Arial"/>
                        </a:rPr>
                        <a:t>0.0481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14581">
                <a:tc>
                  <a:txBody>
                    <a:bodyPr/>
                    <a:lstStyle/>
                    <a:p>
                      <a:pPr marL="42545">
                        <a:lnSpc>
                          <a:spcPts val="66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TSVD, </a:t>
                      </a:r>
                      <a:r>
                        <a:rPr dirty="0" sz="600" spc="45" i="1">
                          <a:latin typeface="Arial"/>
                          <a:cs typeface="Arial"/>
                        </a:rPr>
                        <a:t>τ </a:t>
                      </a:r>
                      <a:r>
                        <a:rPr dirty="0" sz="600" spc="125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600" spc="-20">
                          <a:latin typeface="Arial"/>
                          <a:cs typeface="Arial"/>
                        </a:rPr>
                        <a:t>791, </a:t>
                      </a:r>
                      <a:r>
                        <a:rPr dirty="0" sz="600" spc="80" i="1">
                          <a:latin typeface="Trebuchet MS"/>
                          <a:cs typeface="Trebuchet MS"/>
                        </a:rPr>
                        <a:t>M </a:t>
                      </a:r>
                      <a:r>
                        <a:rPr dirty="0" sz="600" spc="12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6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2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600" spc="-20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600" spc="-20">
                          <a:latin typeface="Arial"/>
                          <a:cs typeface="Arial"/>
                        </a:rPr>
                        <a:t>001</a:t>
                      </a:r>
                      <a:r>
                        <a:rPr dirty="0" sz="600" spc="-20" i="1">
                          <a:latin typeface="Trebuchet MS"/>
                          <a:cs typeface="Trebuchet MS"/>
                        </a:rPr>
                        <a:t>n</a:t>
                      </a:r>
                      <a:endParaRPr sz="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665"/>
                        </a:lnSpc>
                      </a:pPr>
                      <a:r>
                        <a:rPr dirty="0" sz="600" spc="-25">
                          <a:latin typeface="Arial"/>
                          <a:cs typeface="Arial"/>
                        </a:rPr>
                        <a:t>0.1403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06680">
                        <a:lnSpc>
                          <a:spcPts val="665"/>
                        </a:lnSpc>
                      </a:pPr>
                      <a:r>
                        <a:rPr dirty="0" sz="600" spc="5" b="1">
                          <a:latin typeface="Arial"/>
                          <a:cs typeface="Arial"/>
                        </a:rPr>
                        <a:t>0.0410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9064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600" spc="-15">
                          <a:latin typeface="Arial"/>
                          <a:cs typeface="Arial"/>
                        </a:rPr>
                        <a:t>Tucodec-NeXt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1651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600" spc="5" b="1">
                          <a:latin typeface="Arial"/>
                          <a:cs typeface="Arial"/>
                        </a:rPr>
                        <a:t>0.0787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1651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066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600" spc="-25">
                          <a:latin typeface="Arial"/>
                          <a:cs typeface="Arial"/>
                        </a:rPr>
                        <a:t>0.0537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1651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47294" y="2020930"/>
            <a:ext cx="3873500" cy="481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dirty="0" sz="1000" spc="-50">
                <a:solidFill>
                  <a:srgbClr val="003E73"/>
                </a:solidFill>
                <a:latin typeface="Arial"/>
                <a:cs typeface="Arial"/>
              </a:rPr>
              <a:t>Table </a:t>
            </a:r>
            <a:r>
              <a:rPr dirty="0" sz="1000" spc="-30">
                <a:solidFill>
                  <a:srgbClr val="003E73"/>
                </a:solidFill>
                <a:latin typeface="Arial"/>
                <a:cs typeface="Arial"/>
              </a:rPr>
              <a:t>3: </a:t>
            </a:r>
            <a:r>
              <a:rPr dirty="0" sz="1000" spc="-60">
                <a:latin typeface="Arial"/>
                <a:cs typeface="Arial"/>
              </a:rPr>
              <a:t>Comparison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35">
                <a:latin typeface="Arial"/>
                <a:cs typeface="Arial"/>
              </a:rPr>
              <a:t>our </a:t>
            </a:r>
            <a:r>
              <a:rPr dirty="0" sz="1000" spc="-45">
                <a:latin typeface="Arial"/>
                <a:cs typeface="Arial"/>
              </a:rPr>
              <a:t>best </a:t>
            </a:r>
            <a:r>
              <a:rPr dirty="0" sz="1000" spc="-55">
                <a:latin typeface="Arial"/>
                <a:cs typeface="Arial"/>
              </a:rPr>
              <a:t>Tucodec </a:t>
            </a:r>
            <a:r>
              <a:rPr dirty="0" sz="1000" spc="-45">
                <a:latin typeface="Arial"/>
                <a:cs typeface="Arial"/>
              </a:rPr>
              <a:t>model </a:t>
            </a:r>
            <a:r>
              <a:rPr dirty="0" sz="1000">
                <a:latin typeface="Arial"/>
                <a:cs typeface="Arial"/>
              </a:rPr>
              <a:t>with</a:t>
            </a:r>
            <a:r>
              <a:rPr dirty="0" sz="1000" spc="14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the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ts val="1200"/>
              </a:lnSpc>
              <a:spcBef>
                <a:spcPts val="40"/>
              </a:spcBef>
            </a:pPr>
            <a:r>
              <a:rPr dirty="0" sz="1000" spc="-40">
                <a:latin typeface="Arial"/>
                <a:cs typeface="Arial"/>
                <a:hlinkClick r:id="rId2" action="ppaction://hlinksldjump"/>
              </a:rPr>
              <a:t>[Parrish </a:t>
            </a:r>
            <a:r>
              <a:rPr dirty="0" sz="1000" spc="-55">
                <a:latin typeface="Arial"/>
                <a:cs typeface="Arial"/>
                <a:hlinkClick r:id="rId2" action="ppaction://hlinksldjump"/>
              </a:rPr>
              <a:t>and </a:t>
            </a:r>
            <a:r>
              <a:rPr dirty="0" sz="1000" spc="-45">
                <a:latin typeface="Arial"/>
                <a:cs typeface="Arial"/>
                <a:hlinkClick r:id="rId2" action="ppaction://hlinksldjump"/>
              </a:rPr>
              <a:t>Derber1992] </a:t>
            </a:r>
            <a:r>
              <a:rPr dirty="0" sz="1000" spc="-55">
                <a:latin typeface="Arial"/>
                <a:cs typeface="Arial"/>
              </a:rPr>
              <a:t>approach </a:t>
            </a:r>
            <a:r>
              <a:rPr dirty="0" sz="1000" spc="-15">
                <a:latin typeface="Arial"/>
                <a:cs typeface="Arial"/>
              </a:rPr>
              <a:t>in </a:t>
            </a:r>
            <a:r>
              <a:rPr dirty="0" sz="1000" spc="-35">
                <a:latin typeface="Arial"/>
                <a:cs typeface="Arial"/>
              </a:rPr>
              <a:t>which </a:t>
            </a:r>
            <a:r>
              <a:rPr dirty="0" sz="1000" spc="-40">
                <a:latin typeface="Arial"/>
                <a:cs typeface="Arial"/>
              </a:rPr>
              <a:t>there </a:t>
            </a:r>
            <a:r>
              <a:rPr dirty="0" sz="1000" spc="-55">
                <a:latin typeface="Arial"/>
                <a:cs typeface="Arial"/>
              </a:rPr>
              <a:t>is no </a:t>
            </a:r>
            <a:r>
              <a:rPr dirty="0" sz="1000" spc="-15">
                <a:latin typeface="Arial"/>
                <a:cs typeface="Arial"/>
              </a:rPr>
              <a:t>truncation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60" b="1" i="1">
                <a:latin typeface="Arial"/>
                <a:cs typeface="Arial"/>
              </a:rPr>
              <a:t>V </a:t>
            </a:r>
            <a:r>
              <a:rPr dirty="0" sz="1000" spc="-5">
                <a:latin typeface="Arial"/>
                <a:cs typeface="Arial"/>
              </a:rPr>
              <a:t>.  </a:t>
            </a:r>
            <a:r>
              <a:rPr dirty="0" sz="1000" spc="-30">
                <a:latin typeface="Arial"/>
                <a:cs typeface="Arial"/>
              </a:rPr>
              <a:t>Our </a:t>
            </a:r>
            <a:r>
              <a:rPr dirty="0" sz="1000" spc="-20">
                <a:latin typeface="Arial"/>
                <a:cs typeface="Arial"/>
              </a:rPr>
              <a:t>DA </a:t>
            </a:r>
            <a:r>
              <a:rPr dirty="0" sz="1000" spc="-50">
                <a:latin typeface="Arial"/>
                <a:cs typeface="Arial"/>
              </a:rPr>
              <a:t>MSE </a:t>
            </a:r>
            <a:r>
              <a:rPr dirty="0" sz="1000" spc="-55">
                <a:latin typeface="Arial"/>
                <a:cs typeface="Arial"/>
              </a:rPr>
              <a:t>is </a:t>
            </a:r>
            <a:r>
              <a:rPr dirty="0" sz="1000" spc="-60">
                <a:latin typeface="Arial"/>
                <a:cs typeface="Arial"/>
              </a:rPr>
              <a:t>14% </a:t>
            </a:r>
            <a:r>
              <a:rPr dirty="0" sz="1000" spc="-55">
                <a:latin typeface="Arial"/>
                <a:cs typeface="Arial"/>
              </a:rPr>
              <a:t>lower </a:t>
            </a:r>
            <a:r>
              <a:rPr dirty="0" sz="1000" spc="-25">
                <a:latin typeface="Arial"/>
                <a:cs typeface="Arial"/>
              </a:rPr>
              <a:t>than the </a:t>
            </a:r>
            <a:r>
              <a:rPr dirty="0" sz="1000" spc="-45">
                <a:latin typeface="Arial"/>
                <a:cs typeface="Arial"/>
              </a:rPr>
              <a:t>best </a:t>
            </a:r>
            <a:r>
              <a:rPr dirty="0" sz="1000" spc="-35">
                <a:latin typeface="Arial"/>
                <a:cs typeface="Arial"/>
              </a:rPr>
              <a:t>performing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system.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446844"/>
            <a:ext cx="245427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05">
                <a:solidFill>
                  <a:srgbClr val="0085CA"/>
                </a:solidFill>
                <a:latin typeface="Tahoma"/>
                <a:cs typeface="Tahoma"/>
              </a:rPr>
              <a:t>Performance-Speed</a:t>
            </a:r>
            <a:r>
              <a:rPr dirty="0" sz="1700" spc="-20">
                <a:solidFill>
                  <a:srgbClr val="0085CA"/>
                </a:solidFill>
                <a:latin typeface="Tahoma"/>
                <a:cs typeface="Tahoma"/>
              </a:rPr>
              <a:t> </a:t>
            </a:r>
            <a:r>
              <a:rPr dirty="0" sz="1700" spc="-95">
                <a:solidFill>
                  <a:srgbClr val="0085CA"/>
                </a:solidFill>
                <a:latin typeface="Tahoma"/>
                <a:cs typeface="Tahoma"/>
              </a:rPr>
              <a:t>Tradeoff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717375"/>
            <a:ext cx="3693535" cy="2216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7542" y="2989128"/>
            <a:ext cx="32931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003E73"/>
                </a:solidFill>
                <a:latin typeface="Arial"/>
                <a:cs typeface="Arial"/>
              </a:rPr>
              <a:t>Figure 15: </a:t>
            </a:r>
            <a:r>
              <a:rPr dirty="0" sz="1000" spc="-60">
                <a:latin typeface="Arial"/>
                <a:cs typeface="Arial"/>
              </a:rPr>
              <a:t>Performance-speed </a:t>
            </a:r>
            <a:r>
              <a:rPr dirty="0" sz="1000" spc="-25">
                <a:latin typeface="Arial"/>
                <a:cs typeface="Arial"/>
              </a:rPr>
              <a:t>tradeoff </a:t>
            </a:r>
            <a:r>
              <a:rPr dirty="0" sz="1000" spc="-20">
                <a:latin typeface="Arial"/>
                <a:cs typeface="Arial"/>
              </a:rPr>
              <a:t>for </a:t>
            </a:r>
            <a:r>
              <a:rPr dirty="0" sz="1000" spc="-80">
                <a:latin typeface="Arial"/>
                <a:cs typeface="Arial"/>
              </a:rPr>
              <a:t>a </a:t>
            </a:r>
            <a:r>
              <a:rPr dirty="0" sz="1000" spc="-60">
                <a:latin typeface="Arial"/>
                <a:cs typeface="Arial"/>
              </a:rPr>
              <a:t>range </a:t>
            </a:r>
            <a:r>
              <a:rPr dirty="0" sz="1000" spc="-20">
                <a:latin typeface="Arial"/>
                <a:cs typeface="Arial"/>
              </a:rPr>
              <a:t>of</a:t>
            </a:r>
            <a:r>
              <a:rPr dirty="0" sz="1000" spc="12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systems.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46844"/>
            <a:ext cx="1888489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70">
                <a:solidFill>
                  <a:srgbClr val="0085CA"/>
                </a:solidFill>
                <a:latin typeface="Tahoma"/>
                <a:cs typeface="Tahoma"/>
              </a:rPr>
              <a:t>Acceleration</a:t>
            </a:r>
            <a:r>
              <a:rPr dirty="0" sz="1700" spc="-55">
                <a:solidFill>
                  <a:srgbClr val="0085CA"/>
                </a:solidFill>
                <a:latin typeface="Tahoma"/>
                <a:cs typeface="Tahoma"/>
              </a:rPr>
              <a:t> </a:t>
            </a:r>
            <a:r>
              <a:rPr dirty="0" sz="1700" spc="-75">
                <a:solidFill>
                  <a:srgbClr val="0085CA"/>
                </a:solidFill>
                <a:latin typeface="Tahoma"/>
                <a:cs typeface="Tahoma"/>
              </a:rPr>
              <a:t>Methods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193" y="841831"/>
            <a:ext cx="3989704" cy="375920"/>
          </a:xfrm>
          <a:custGeom>
            <a:avLst/>
            <a:gdLst/>
            <a:ahLst/>
            <a:cxnLst/>
            <a:rect l="l" t="t" r="r" b="b"/>
            <a:pathLst>
              <a:path w="3989704" h="37591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375505"/>
                </a:lnTo>
                <a:lnTo>
                  <a:pt x="3989652" y="375505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6DC6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9194" y="1204671"/>
            <a:ext cx="3989651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9193" y="1248942"/>
            <a:ext cx="3989704" cy="1554480"/>
          </a:xfrm>
          <a:custGeom>
            <a:avLst/>
            <a:gdLst/>
            <a:ahLst/>
            <a:cxnLst/>
            <a:rect l="l" t="t" r="r" b="b"/>
            <a:pathLst>
              <a:path w="3989704" h="1554480">
                <a:moveTo>
                  <a:pt x="3989652" y="0"/>
                </a:moveTo>
                <a:lnTo>
                  <a:pt x="0" y="0"/>
                </a:lnTo>
                <a:lnTo>
                  <a:pt x="0" y="1503147"/>
                </a:lnTo>
                <a:lnTo>
                  <a:pt x="4008" y="1522872"/>
                </a:lnTo>
                <a:lnTo>
                  <a:pt x="14922" y="1539025"/>
                </a:lnTo>
                <a:lnTo>
                  <a:pt x="31075" y="1549939"/>
                </a:lnTo>
                <a:lnTo>
                  <a:pt x="50800" y="1553948"/>
                </a:lnTo>
                <a:lnTo>
                  <a:pt x="3938852" y="1553948"/>
                </a:lnTo>
                <a:lnTo>
                  <a:pt x="3958576" y="1549939"/>
                </a:lnTo>
                <a:lnTo>
                  <a:pt x="3974729" y="1539025"/>
                </a:lnTo>
                <a:lnTo>
                  <a:pt x="3985644" y="1522872"/>
                </a:lnTo>
                <a:lnTo>
                  <a:pt x="3989652" y="1503147"/>
                </a:lnTo>
                <a:lnTo>
                  <a:pt x="3989652" y="0"/>
                </a:lnTo>
                <a:close/>
              </a:path>
            </a:pathLst>
          </a:custGeom>
          <a:solidFill>
            <a:srgbClr val="EB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47294" y="820836"/>
            <a:ext cx="3890645" cy="59055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0"/>
              </a:spcBef>
            </a:pPr>
            <a:r>
              <a:rPr dirty="0" sz="1200" spc="-30">
                <a:solidFill>
                  <a:srgbClr val="002046"/>
                </a:solidFill>
                <a:latin typeface="Tahoma"/>
                <a:cs typeface="Tahoma"/>
              </a:rPr>
              <a:t>The </a:t>
            </a:r>
            <a:r>
              <a:rPr dirty="0" sz="1200" spc="-60">
                <a:solidFill>
                  <a:srgbClr val="002046"/>
                </a:solidFill>
                <a:latin typeface="Tahoma"/>
                <a:cs typeface="Tahoma"/>
              </a:rPr>
              <a:t>quoted figures </a:t>
            </a:r>
            <a:r>
              <a:rPr dirty="0" sz="1200" spc="-40">
                <a:solidFill>
                  <a:srgbClr val="002046"/>
                </a:solidFill>
                <a:latin typeface="Tahoma"/>
                <a:cs typeface="Tahoma"/>
              </a:rPr>
              <a:t>likely </a:t>
            </a:r>
            <a:r>
              <a:rPr dirty="0" sz="1200" spc="-40" b="1">
                <a:solidFill>
                  <a:srgbClr val="002046"/>
                </a:solidFill>
                <a:latin typeface="Arial"/>
                <a:cs typeface="Arial"/>
              </a:rPr>
              <a:t>underestimate </a:t>
            </a:r>
            <a:r>
              <a:rPr dirty="0" sz="1200" spc="-55">
                <a:solidFill>
                  <a:srgbClr val="002046"/>
                </a:solidFill>
                <a:latin typeface="Tahoma"/>
                <a:cs typeface="Tahoma"/>
              </a:rPr>
              <a:t>the </a:t>
            </a:r>
            <a:r>
              <a:rPr dirty="0" sz="1200" spc="-50">
                <a:solidFill>
                  <a:srgbClr val="002046"/>
                </a:solidFill>
                <a:latin typeface="Tahoma"/>
                <a:cs typeface="Tahoma"/>
              </a:rPr>
              <a:t>relative </a:t>
            </a:r>
            <a:r>
              <a:rPr dirty="0" sz="1200" spc="-85">
                <a:solidFill>
                  <a:srgbClr val="002046"/>
                </a:solidFill>
                <a:latin typeface="Tahoma"/>
                <a:cs typeface="Tahoma"/>
              </a:rPr>
              <a:t>speed </a:t>
            </a:r>
            <a:r>
              <a:rPr dirty="0" sz="1200" spc="-50">
                <a:solidFill>
                  <a:srgbClr val="002046"/>
                </a:solidFill>
                <a:latin typeface="Tahoma"/>
                <a:cs typeface="Tahoma"/>
              </a:rPr>
              <a:t>of  </a:t>
            </a:r>
            <a:r>
              <a:rPr dirty="0" sz="1200" spc="-55">
                <a:solidFill>
                  <a:srgbClr val="002046"/>
                </a:solidFill>
                <a:latin typeface="Tahoma"/>
                <a:cs typeface="Tahoma"/>
              </a:rPr>
              <a:t>the </a:t>
            </a:r>
            <a:r>
              <a:rPr dirty="0" sz="1200" spc="-75">
                <a:solidFill>
                  <a:srgbClr val="002046"/>
                </a:solidFill>
                <a:latin typeface="Tahoma"/>
                <a:cs typeface="Tahoma"/>
              </a:rPr>
              <a:t>proposed</a:t>
            </a:r>
            <a:r>
              <a:rPr dirty="0" sz="1200" spc="80">
                <a:solidFill>
                  <a:srgbClr val="002046"/>
                </a:solidFill>
                <a:latin typeface="Tahoma"/>
                <a:cs typeface="Tahoma"/>
              </a:rPr>
              <a:t> </a:t>
            </a:r>
            <a:r>
              <a:rPr dirty="0" sz="1200" spc="-65">
                <a:solidFill>
                  <a:srgbClr val="002046"/>
                </a:solidFill>
                <a:latin typeface="Tahoma"/>
                <a:cs typeface="Tahoma"/>
              </a:rPr>
              <a:t>approach.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100" spc="-25">
                <a:latin typeface="Arial"/>
                <a:cs typeface="Arial"/>
              </a:rPr>
              <a:t>This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90">
                <a:latin typeface="Arial"/>
                <a:cs typeface="Arial"/>
              </a:rPr>
              <a:t>because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70">
                <a:latin typeface="Arial"/>
                <a:cs typeface="Arial"/>
              </a:rPr>
              <a:t>proposed </a:t>
            </a:r>
            <a:r>
              <a:rPr dirty="0" sz="1100" spc="-40">
                <a:latin typeface="Arial"/>
                <a:cs typeface="Arial"/>
              </a:rPr>
              <a:t>method </a:t>
            </a:r>
            <a:r>
              <a:rPr dirty="0" sz="1100" spc="-70">
                <a:latin typeface="Arial"/>
                <a:cs typeface="Arial"/>
              </a:rPr>
              <a:t>can </a:t>
            </a:r>
            <a:r>
              <a:rPr dirty="0" sz="1100" spc="-75">
                <a:latin typeface="Arial"/>
                <a:cs typeface="Arial"/>
              </a:rPr>
              <a:t>be</a:t>
            </a:r>
            <a:r>
              <a:rPr dirty="0" sz="1100" spc="-110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accelerated: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9135" y="1483382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73379" y="1470449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9135" y="1845243"/>
            <a:ext cx="114214" cy="114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73379" y="1832310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2327" y="2064385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92327" y="2216213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92327" y="2368042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92327" y="2519883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92327" y="2671711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24395" y="1429256"/>
            <a:ext cx="2951480" cy="13360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307340">
              <a:lnSpc>
                <a:spcPct val="102699"/>
              </a:lnSpc>
              <a:spcBef>
                <a:spcPts val="55"/>
              </a:spcBef>
            </a:pPr>
            <a:r>
              <a:rPr dirty="0" sz="1100" spc="10">
                <a:latin typeface="Arial"/>
                <a:cs typeface="Arial"/>
              </a:rPr>
              <a:t>With </a:t>
            </a:r>
            <a:r>
              <a:rPr dirty="0" sz="1100" spc="-70">
                <a:latin typeface="Arial"/>
                <a:cs typeface="Arial"/>
              </a:rPr>
              <a:t>hardware </a:t>
            </a:r>
            <a:r>
              <a:rPr dirty="0" sz="1100" spc="-30">
                <a:latin typeface="Arial"/>
                <a:cs typeface="Arial"/>
              </a:rPr>
              <a:t>(V100, </a:t>
            </a:r>
            <a:r>
              <a:rPr dirty="0" sz="1100" spc="-70">
                <a:latin typeface="Arial"/>
                <a:cs typeface="Arial"/>
              </a:rPr>
              <a:t>Graphcore </a:t>
            </a:r>
            <a:r>
              <a:rPr dirty="0" sz="1100" spc="-25">
                <a:latin typeface="Arial"/>
                <a:cs typeface="Arial"/>
              </a:rPr>
              <a:t>IPU, </a:t>
            </a:r>
            <a:r>
              <a:rPr dirty="0" sz="1100" spc="-60">
                <a:latin typeface="Arial"/>
                <a:cs typeface="Arial"/>
              </a:rPr>
              <a:t>FPGA  </a:t>
            </a:r>
            <a:r>
              <a:rPr dirty="0" sz="1100" spc="-25">
                <a:latin typeface="Arial"/>
                <a:cs typeface="Arial"/>
              </a:rPr>
              <a:t>implementation).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100" spc="10">
                <a:latin typeface="Arial"/>
                <a:cs typeface="Arial"/>
              </a:rPr>
              <a:t>With </a:t>
            </a:r>
            <a:r>
              <a:rPr dirty="0" sz="1100" spc="-30">
                <a:latin typeface="Arial"/>
                <a:cs typeface="Arial"/>
              </a:rPr>
              <a:t>algorithmic </a:t>
            </a:r>
            <a:r>
              <a:rPr dirty="0" sz="1100" spc="-50">
                <a:latin typeface="Arial"/>
                <a:cs typeface="Arial"/>
              </a:rPr>
              <a:t>acceleration </a:t>
            </a:r>
            <a:r>
              <a:rPr dirty="0" sz="1100" spc="-55">
                <a:latin typeface="Arial"/>
                <a:cs typeface="Arial"/>
              </a:rPr>
              <a:t>methods </a:t>
            </a:r>
            <a:r>
              <a:rPr dirty="0" sz="1100" spc="-75">
                <a:latin typeface="Arial"/>
                <a:cs typeface="Arial"/>
              </a:rPr>
              <a:t>such</a:t>
            </a:r>
            <a:r>
              <a:rPr dirty="0" sz="1100" spc="-85">
                <a:latin typeface="Arial"/>
                <a:cs typeface="Arial"/>
              </a:rPr>
              <a:t> </a:t>
            </a:r>
            <a:r>
              <a:rPr dirty="0" sz="1100" spc="-75">
                <a:latin typeface="Arial"/>
                <a:cs typeface="Arial"/>
              </a:rPr>
              <a:t>as: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dirty="0" sz="1000" spc="-25">
                <a:latin typeface="Arial"/>
                <a:cs typeface="Arial"/>
              </a:rPr>
              <a:t>Quantization</a:t>
            </a:r>
            <a:endParaRPr sz="1000">
              <a:latin typeface="Arial"/>
              <a:cs typeface="Arial"/>
            </a:endParaRPr>
          </a:p>
          <a:p>
            <a:pPr marL="289560" marR="5080">
              <a:lnSpc>
                <a:spcPts val="1200"/>
              </a:lnSpc>
              <a:spcBef>
                <a:spcPts val="35"/>
              </a:spcBef>
            </a:pPr>
            <a:r>
              <a:rPr dirty="0" sz="1000" spc="-30">
                <a:latin typeface="Arial"/>
                <a:cs typeface="Arial"/>
              </a:rPr>
              <a:t>Pruning </a:t>
            </a:r>
            <a:r>
              <a:rPr dirty="0" sz="1000" spc="-10">
                <a:latin typeface="Arial"/>
                <a:cs typeface="Arial"/>
              </a:rPr>
              <a:t>(i.e. </a:t>
            </a:r>
            <a:r>
              <a:rPr dirty="0" sz="1000" spc="-25">
                <a:latin typeface="Arial"/>
                <a:cs typeface="Arial"/>
              </a:rPr>
              <a:t>structured </a:t>
            </a:r>
            <a:r>
              <a:rPr dirty="0" sz="1000" spc="-45">
                <a:latin typeface="Arial"/>
                <a:cs typeface="Arial"/>
              </a:rPr>
              <a:t>or </a:t>
            </a:r>
            <a:r>
              <a:rPr dirty="0" sz="1000" spc="-30">
                <a:latin typeface="Arial"/>
                <a:cs typeface="Arial"/>
              </a:rPr>
              <a:t>unstructured </a:t>
            </a:r>
            <a:r>
              <a:rPr dirty="0" sz="1000" spc="-35">
                <a:latin typeface="Arial"/>
                <a:cs typeface="Arial"/>
              </a:rPr>
              <a:t>sparsity)  </a:t>
            </a:r>
            <a:r>
              <a:rPr dirty="0" sz="1000" spc="-25">
                <a:latin typeface="Arial"/>
                <a:cs typeface="Arial"/>
              </a:rPr>
              <a:t>Thinner </a:t>
            </a:r>
            <a:r>
              <a:rPr dirty="0" sz="1000" spc="-55">
                <a:latin typeface="Arial"/>
                <a:cs typeface="Arial"/>
              </a:rPr>
              <a:t>Decoder (suggested </a:t>
            </a:r>
            <a:r>
              <a:rPr dirty="0" sz="1000" spc="-15">
                <a:latin typeface="Arial"/>
                <a:cs typeface="Arial"/>
              </a:rPr>
              <a:t>in </a:t>
            </a:r>
            <a:r>
              <a:rPr dirty="0" sz="1000" spc="-35">
                <a:latin typeface="Arial"/>
                <a:cs typeface="Arial"/>
                <a:hlinkClick r:id="rId9" action="ppaction://hlinksldjump"/>
              </a:rPr>
              <a:t>[Theis </a:t>
            </a:r>
            <a:r>
              <a:rPr dirty="0" sz="1000" spc="-20">
                <a:latin typeface="Arial"/>
                <a:cs typeface="Arial"/>
                <a:hlinkClick r:id="rId9" action="ppaction://hlinksldjump"/>
              </a:rPr>
              <a:t>et </a:t>
            </a:r>
            <a:r>
              <a:rPr dirty="0" sz="1000" spc="-30">
                <a:latin typeface="Arial"/>
                <a:cs typeface="Arial"/>
                <a:hlinkClick r:id="rId9" action="ppaction://hlinksldjump"/>
              </a:rPr>
              <a:t>al.2017]) 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Factorised </a:t>
            </a:r>
            <a:r>
              <a:rPr dirty="0" sz="1000" spc="-45">
                <a:latin typeface="Arial"/>
                <a:cs typeface="Arial"/>
              </a:rPr>
              <a:t>Convolutions </a:t>
            </a:r>
            <a:r>
              <a:rPr dirty="0" sz="1000" spc="-45">
                <a:latin typeface="Arial"/>
                <a:cs typeface="Arial"/>
                <a:hlinkClick r:id="rId9" action="ppaction://hlinksldjump"/>
              </a:rPr>
              <a:t>[Wang </a:t>
            </a:r>
            <a:r>
              <a:rPr dirty="0" sz="1000" spc="-20">
                <a:latin typeface="Arial"/>
                <a:cs typeface="Arial"/>
                <a:hlinkClick r:id="rId9" action="ppaction://hlinksldjump"/>
              </a:rPr>
              <a:t>et</a:t>
            </a:r>
            <a:r>
              <a:rPr dirty="0" sz="1000" spc="-105"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1000" spc="-40">
                <a:latin typeface="Arial"/>
                <a:cs typeface="Arial"/>
                <a:hlinkClick r:id="rId9" action="ppaction://hlinksldjump"/>
              </a:rPr>
              <a:t>al.2018]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145"/>
              </a:lnSpc>
            </a:pPr>
            <a:r>
              <a:rPr dirty="0" sz="1000" spc="-35">
                <a:latin typeface="Arial"/>
                <a:cs typeface="Arial"/>
              </a:rPr>
              <a:t>Pixel </a:t>
            </a:r>
            <a:r>
              <a:rPr dirty="0" sz="1000" spc="-40">
                <a:latin typeface="Arial"/>
                <a:cs typeface="Arial"/>
              </a:rPr>
              <a:t>Shuffle </a:t>
            </a:r>
            <a:r>
              <a:rPr dirty="0" sz="1000" spc="-35">
                <a:latin typeface="Arial"/>
                <a:cs typeface="Arial"/>
                <a:hlinkClick r:id="rId9" action="ppaction://hlinksldjump"/>
              </a:rPr>
              <a:t>[Shi </a:t>
            </a:r>
            <a:r>
              <a:rPr dirty="0" sz="1000" spc="-20">
                <a:latin typeface="Arial"/>
                <a:cs typeface="Arial"/>
                <a:hlinkClick r:id="rId9" action="ppaction://hlinksldjump"/>
              </a:rPr>
              <a:t>et</a:t>
            </a:r>
            <a:r>
              <a:rPr dirty="0" sz="1000" spc="70"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1000" spc="-40">
                <a:latin typeface="Arial"/>
                <a:cs typeface="Arial"/>
                <a:hlinkClick r:id="rId9" action="ppaction://hlinksldjump"/>
              </a:rPr>
              <a:t>al.2016]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46844"/>
            <a:ext cx="233743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10">
                <a:solidFill>
                  <a:srgbClr val="0085CA"/>
                </a:solidFill>
                <a:latin typeface="Tahoma"/>
                <a:cs typeface="Tahoma"/>
              </a:rPr>
              <a:t>Importance </a:t>
            </a:r>
            <a:r>
              <a:rPr dirty="0" sz="1700" spc="-85">
                <a:solidFill>
                  <a:srgbClr val="0085CA"/>
                </a:solidFill>
                <a:latin typeface="Tahoma"/>
                <a:cs typeface="Tahoma"/>
              </a:rPr>
              <a:t>of</a:t>
            </a:r>
            <a:r>
              <a:rPr dirty="0" sz="1700" spc="65">
                <a:solidFill>
                  <a:srgbClr val="0085CA"/>
                </a:solidFill>
                <a:latin typeface="Tahoma"/>
                <a:cs typeface="Tahoma"/>
              </a:rPr>
              <a:t> </a:t>
            </a:r>
            <a:r>
              <a:rPr dirty="0" sz="1700" spc="-65">
                <a:solidFill>
                  <a:srgbClr val="0085CA"/>
                </a:solidFill>
                <a:latin typeface="Tahoma"/>
                <a:cs typeface="Tahoma"/>
              </a:rPr>
              <a:t>Architecture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2551" y="119321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2551" y="155507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 marR="64769">
              <a:lnSpc>
                <a:spcPct val="102600"/>
              </a:lnSpc>
              <a:spcBef>
                <a:spcPts val="55"/>
              </a:spcBef>
            </a:pPr>
            <a:r>
              <a:rPr dirty="0" spc="-40"/>
              <a:t>The </a:t>
            </a:r>
            <a:r>
              <a:rPr dirty="0" spc="-50"/>
              <a:t>results </a:t>
            </a:r>
            <a:r>
              <a:rPr dirty="0" spc="-75"/>
              <a:t>here </a:t>
            </a:r>
            <a:r>
              <a:rPr dirty="0" spc="-50"/>
              <a:t>demonstrate </a:t>
            </a:r>
            <a:r>
              <a:rPr dirty="0" spc="-30"/>
              <a:t>the </a:t>
            </a:r>
            <a:r>
              <a:rPr dirty="0" spc="-35"/>
              <a:t>central </a:t>
            </a:r>
            <a:r>
              <a:rPr dirty="0" spc="-40"/>
              <a:t>importance </a:t>
            </a:r>
            <a:r>
              <a:rPr dirty="0" spc="-20"/>
              <a:t>of </a:t>
            </a:r>
            <a:r>
              <a:rPr dirty="0" spc="-60"/>
              <a:t>using  </a:t>
            </a:r>
            <a:r>
              <a:rPr dirty="0" spc="-25"/>
              <a:t>state-of-the-art </a:t>
            </a:r>
            <a:r>
              <a:rPr dirty="0" spc="-70"/>
              <a:t>CAE</a:t>
            </a:r>
            <a:r>
              <a:rPr dirty="0" spc="135"/>
              <a:t> </a:t>
            </a:r>
            <a:r>
              <a:rPr dirty="0" spc="-40"/>
              <a:t>architectures.</a:t>
            </a:r>
          </a:p>
          <a:p>
            <a:pPr marL="12700" marR="5080">
              <a:lnSpc>
                <a:spcPts val="1200"/>
              </a:lnSpc>
              <a:spcBef>
                <a:spcPts val="315"/>
              </a:spcBef>
            </a:pPr>
            <a:r>
              <a:rPr dirty="0" spc="-25"/>
              <a:t>This </a:t>
            </a:r>
            <a:r>
              <a:rPr dirty="0" spc="-30"/>
              <a:t>field </a:t>
            </a:r>
            <a:r>
              <a:rPr dirty="0" spc="-60"/>
              <a:t>is </a:t>
            </a:r>
            <a:r>
              <a:rPr dirty="0" spc="-45"/>
              <a:t>moving exceptionally </a:t>
            </a:r>
            <a:r>
              <a:rPr dirty="0" spc="-25"/>
              <a:t>fast: </a:t>
            </a:r>
            <a:r>
              <a:rPr dirty="0" spc="-40"/>
              <a:t>our </a:t>
            </a:r>
            <a:r>
              <a:rPr dirty="0" spc="-55"/>
              <a:t>Backbone </a:t>
            </a:r>
            <a:r>
              <a:rPr dirty="0" spc="-40"/>
              <a:t>network,  </a:t>
            </a:r>
            <a:r>
              <a:rPr dirty="0" spc="-105"/>
              <a:t>was </a:t>
            </a:r>
            <a:r>
              <a:rPr dirty="0" spc="-25"/>
              <a:t>state-of-the-art for </a:t>
            </a:r>
            <a:r>
              <a:rPr dirty="0" spc="-65"/>
              <a:t>image </a:t>
            </a:r>
            <a:r>
              <a:rPr dirty="0" spc="-70"/>
              <a:t>compression </a:t>
            </a:r>
            <a:r>
              <a:rPr dirty="0" spc="-20"/>
              <a:t>in</a:t>
            </a:r>
            <a:r>
              <a:rPr dirty="0" spc="-50"/>
              <a:t> </a:t>
            </a:r>
            <a:r>
              <a:rPr dirty="0" spc="-70"/>
              <a:t>2017</a:t>
            </a:r>
          </a:p>
          <a:p>
            <a:pPr marL="12700">
              <a:lnSpc>
                <a:spcPts val="1170"/>
              </a:lnSpc>
            </a:pPr>
            <a:r>
              <a:rPr dirty="0" spc="-40">
                <a:hlinkClick r:id="rId3" action="ppaction://hlinksldjump"/>
              </a:rPr>
              <a:t>[Theis </a:t>
            </a:r>
            <a:r>
              <a:rPr dirty="0" spc="-20">
                <a:hlinkClick r:id="rId3" action="ppaction://hlinksldjump"/>
              </a:rPr>
              <a:t>et </a:t>
            </a:r>
            <a:r>
              <a:rPr dirty="0" spc="-45">
                <a:hlinkClick r:id="rId3" action="ppaction://hlinksldjump"/>
              </a:rPr>
              <a:t>al.2017] </a:t>
            </a:r>
            <a:r>
              <a:rPr dirty="0" spc="-5"/>
              <a:t>but </a:t>
            </a:r>
            <a:r>
              <a:rPr dirty="0" spc="-75"/>
              <a:t>gives </a:t>
            </a:r>
            <a:r>
              <a:rPr dirty="0" spc="-90"/>
              <a:t>a </a:t>
            </a:r>
            <a:r>
              <a:rPr dirty="0" spc="-25"/>
              <a:t>DA </a:t>
            </a:r>
            <a:r>
              <a:rPr dirty="0" spc="-60"/>
              <a:t>MSE </a:t>
            </a:r>
            <a:r>
              <a:rPr dirty="0" spc="5"/>
              <a:t>that</a:t>
            </a:r>
            <a:r>
              <a:rPr dirty="0" spc="-95"/>
              <a:t> </a:t>
            </a:r>
            <a:r>
              <a:rPr dirty="0" spc="-45"/>
              <a:t>is:</a:t>
            </a:r>
          </a:p>
        </p:txBody>
      </p:sp>
      <p:sp>
        <p:nvSpPr>
          <p:cNvPr id="6" name="object 6"/>
          <p:cNvSpPr/>
          <p:nvPr/>
        </p:nvSpPr>
        <p:spPr>
          <a:xfrm>
            <a:off x="731570" y="2010013"/>
            <a:ext cx="114214" cy="114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55815" y="1997080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484" y="1964441"/>
            <a:ext cx="193928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>
                <a:latin typeface="Arial"/>
                <a:cs typeface="Arial"/>
              </a:rPr>
              <a:t>Double </a:t>
            </a:r>
            <a:r>
              <a:rPr dirty="0" sz="1000" spc="10">
                <a:latin typeface="Arial"/>
                <a:cs typeface="Arial"/>
              </a:rPr>
              <a:t>that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55">
                <a:latin typeface="Arial"/>
                <a:cs typeface="Arial"/>
              </a:rPr>
              <a:t>Tucodec</a:t>
            </a:r>
            <a:r>
              <a:rPr dirty="0" sz="1000" spc="7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models.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1570" y="2161841"/>
            <a:ext cx="114214" cy="114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55815" y="2148921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1484" y="2116269"/>
            <a:ext cx="3359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Lucida Sans Unicode"/>
                <a:cs typeface="Lucida Sans Unicode"/>
              </a:rPr>
              <a:t>∼ </a:t>
            </a:r>
            <a:r>
              <a:rPr dirty="0" sz="1000" spc="-60">
                <a:latin typeface="Arial"/>
                <a:cs typeface="Arial"/>
              </a:rPr>
              <a:t>30% </a:t>
            </a:r>
            <a:r>
              <a:rPr dirty="0" sz="1000" spc="-80">
                <a:latin typeface="Arial"/>
                <a:cs typeface="Arial"/>
              </a:rPr>
              <a:t>worse </a:t>
            </a:r>
            <a:r>
              <a:rPr dirty="0" sz="1000" spc="-25">
                <a:latin typeface="Arial"/>
                <a:cs typeface="Arial"/>
              </a:rPr>
              <a:t>than </a:t>
            </a:r>
            <a:r>
              <a:rPr dirty="0" sz="1000" spc="-25">
                <a:latin typeface="Arial"/>
                <a:cs typeface="Arial"/>
                <a:hlinkClick r:id="rId5" action="ppaction://hlinksldjump"/>
              </a:rPr>
              <a:t>[Arcucci </a:t>
            </a:r>
            <a:r>
              <a:rPr dirty="0" sz="1000" spc="-20">
                <a:latin typeface="Arial"/>
                <a:cs typeface="Arial"/>
                <a:hlinkClick r:id="rId5" action="ppaction://hlinksldjump"/>
              </a:rPr>
              <a:t>et </a:t>
            </a:r>
            <a:r>
              <a:rPr dirty="0" sz="1000" spc="-40">
                <a:latin typeface="Arial"/>
                <a:cs typeface="Arial"/>
                <a:hlinkClick r:id="rId5" action="ppaction://hlinksldjump"/>
              </a:rPr>
              <a:t>al.2019]’s </a:t>
            </a:r>
            <a:r>
              <a:rPr dirty="0" sz="1000" spc="-55">
                <a:latin typeface="Arial"/>
                <a:cs typeface="Arial"/>
              </a:rPr>
              <a:t>approach </a:t>
            </a:r>
            <a:r>
              <a:rPr dirty="0" sz="1000">
                <a:latin typeface="Arial"/>
                <a:cs typeface="Arial"/>
              </a:rPr>
              <a:t>with </a:t>
            </a:r>
            <a:r>
              <a:rPr dirty="0" sz="1000" spc="60" i="1">
                <a:latin typeface="Arial"/>
                <a:cs typeface="Arial"/>
              </a:rPr>
              <a:t>τ </a:t>
            </a:r>
            <a:r>
              <a:rPr dirty="0" sz="1000" spc="190">
                <a:latin typeface="Arial"/>
                <a:cs typeface="Arial"/>
              </a:rPr>
              <a:t>=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32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1484" y="2268110"/>
            <a:ext cx="8089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5">
                <a:latin typeface="Arial"/>
                <a:cs typeface="Arial"/>
              </a:rPr>
              <a:t>and </a:t>
            </a:r>
            <a:r>
              <a:rPr dirty="0" sz="1000" spc="110" i="1">
                <a:latin typeface="Trebuchet MS"/>
                <a:cs typeface="Trebuchet MS"/>
              </a:rPr>
              <a:t>M </a:t>
            </a:r>
            <a:r>
              <a:rPr dirty="0" sz="1000" spc="190">
                <a:latin typeface="Arial"/>
                <a:cs typeface="Arial"/>
              </a:rPr>
              <a:t>=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0</a:t>
            </a:r>
            <a:r>
              <a:rPr dirty="0" sz="1000" spc="-40" i="1">
                <a:latin typeface="Arial"/>
                <a:cs typeface="Arial"/>
              </a:rPr>
              <a:t>.</a:t>
            </a:r>
            <a:r>
              <a:rPr dirty="0" sz="1000" spc="-40">
                <a:latin typeface="Arial"/>
                <a:cs typeface="Arial"/>
              </a:rPr>
              <a:t>01.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46844"/>
            <a:ext cx="288925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85">
                <a:solidFill>
                  <a:srgbClr val="0085CA"/>
                </a:solidFill>
                <a:latin typeface="Tahoma"/>
                <a:cs typeface="Tahoma"/>
              </a:rPr>
              <a:t>Results </a:t>
            </a:r>
            <a:r>
              <a:rPr dirty="0" sz="1700" spc="-135">
                <a:solidFill>
                  <a:srgbClr val="0085CA"/>
                </a:solidFill>
                <a:latin typeface="Tahoma"/>
                <a:cs typeface="Tahoma"/>
              </a:rPr>
              <a:t>are </a:t>
            </a:r>
            <a:r>
              <a:rPr dirty="0" sz="1700" spc="-30" i="1">
                <a:solidFill>
                  <a:srgbClr val="0085CA"/>
                </a:solidFill>
                <a:latin typeface="Calibri"/>
                <a:cs typeface="Calibri"/>
              </a:rPr>
              <a:t>consistently</a:t>
            </a:r>
            <a:r>
              <a:rPr dirty="0" sz="1700" spc="140" i="1">
                <a:solidFill>
                  <a:srgbClr val="0085CA"/>
                </a:solidFill>
                <a:latin typeface="Calibri"/>
                <a:cs typeface="Calibri"/>
              </a:rPr>
              <a:t> </a:t>
            </a:r>
            <a:r>
              <a:rPr dirty="0" sz="1700" spc="-110">
                <a:solidFill>
                  <a:srgbClr val="0085CA"/>
                </a:solidFill>
                <a:latin typeface="Tahoma"/>
                <a:cs typeface="Tahoma"/>
              </a:rPr>
              <a:t>improved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0389" y="976786"/>
            <a:ext cx="3207548" cy="1497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7294" y="2634378"/>
            <a:ext cx="3420745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003E73"/>
                </a:solidFill>
                <a:latin typeface="Arial"/>
                <a:cs typeface="Arial"/>
              </a:rPr>
              <a:t>Figure </a:t>
            </a:r>
            <a:r>
              <a:rPr dirty="0" sz="1000" spc="-30">
                <a:solidFill>
                  <a:srgbClr val="003E73"/>
                </a:solidFill>
                <a:latin typeface="Arial"/>
                <a:cs typeface="Arial"/>
              </a:rPr>
              <a:t>2: </a:t>
            </a:r>
            <a:r>
              <a:rPr dirty="0" sz="1000" spc="-60">
                <a:latin typeface="Arial"/>
                <a:cs typeface="Arial"/>
              </a:rPr>
              <a:t>Comparison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15">
                <a:latin typeface="Arial"/>
                <a:cs typeface="Arial"/>
              </a:rPr>
              <a:t>TSVD </a:t>
            </a:r>
            <a:r>
              <a:rPr dirty="0" sz="1000" spc="55">
                <a:latin typeface="Arial"/>
                <a:cs typeface="Arial"/>
              </a:rPr>
              <a:t>(</a:t>
            </a:r>
            <a:r>
              <a:rPr dirty="0" sz="1000" spc="55" i="1">
                <a:latin typeface="Arial"/>
                <a:cs typeface="Arial"/>
              </a:rPr>
              <a:t>τ </a:t>
            </a:r>
            <a:r>
              <a:rPr dirty="0" sz="1000" spc="190">
                <a:latin typeface="Arial"/>
                <a:cs typeface="Arial"/>
              </a:rPr>
              <a:t>= </a:t>
            </a:r>
            <a:r>
              <a:rPr dirty="0" sz="1000" spc="-40">
                <a:latin typeface="Arial"/>
                <a:cs typeface="Arial"/>
              </a:rPr>
              <a:t>32, </a:t>
            </a:r>
            <a:r>
              <a:rPr dirty="0" sz="1000" spc="110" i="1">
                <a:latin typeface="Trebuchet MS"/>
                <a:cs typeface="Trebuchet MS"/>
              </a:rPr>
              <a:t>M </a:t>
            </a:r>
            <a:r>
              <a:rPr dirty="0" sz="1000" spc="190">
                <a:latin typeface="Arial"/>
                <a:cs typeface="Arial"/>
              </a:rPr>
              <a:t>= </a:t>
            </a:r>
            <a:r>
              <a:rPr dirty="0" sz="1000" spc="15" i="1">
                <a:latin typeface="Trebuchet MS"/>
                <a:cs typeface="Trebuchet MS"/>
              </a:rPr>
              <a:t>n</a:t>
            </a:r>
            <a:r>
              <a:rPr dirty="0" sz="1000" spc="15">
                <a:latin typeface="Arial"/>
                <a:cs typeface="Arial"/>
              </a:rPr>
              <a:t>) </a:t>
            </a:r>
            <a:r>
              <a:rPr dirty="0" sz="1000" spc="-55">
                <a:latin typeface="Arial"/>
                <a:cs typeface="Arial"/>
              </a:rPr>
              <a:t>and </a:t>
            </a:r>
            <a:r>
              <a:rPr dirty="0" sz="1000" spc="-60">
                <a:latin typeface="Arial"/>
                <a:cs typeface="Arial"/>
              </a:rPr>
              <a:t>CAE </a:t>
            </a:r>
            <a:r>
              <a:rPr dirty="0" sz="1000" spc="-30">
                <a:latin typeface="Arial"/>
                <a:cs typeface="Arial"/>
              </a:rPr>
              <a:t>data  </a:t>
            </a:r>
            <a:r>
              <a:rPr dirty="0" sz="1000" spc="-35">
                <a:latin typeface="Arial"/>
                <a:cs typeface="Arial"/>
              </a:rPr>
              <a:t>assimilation </a:t>
            </a:r>
            <a:r>
              <a:rPr dirty="0" sz="1000" spc="-50">
                <a:latin typeface="Arial"/>
                <a:cs typeface="Arial"/>
              </a:rPr>
              <a:t>performance </a:t>
            </a:r>
            <a:r>
              <a:rPr dirty="0" sz="1000" spc="-55">
                <a:latin typeface="Arial"/>
                <a:cs typeface="Arial"/>
              </a:rPr>
              <a:t>on </a:t>
            </a:r>
            <a:r>
              <a:rPr dirty="0" sz="1000" spc="-45">
                <a:latin typeface="Arial"/>
                <a:cs typeface="Arial"/>
              </a:rPr>
              <a:t>sequential </a:t>
            </a:r>
            <a:r>
              <a:rPr dirty="0" sz="1000" spc="-30">
                <a:latin typeface="Arial"/>
                <a:cs typeface="Arial"/>
              </a:rPr>
              <a:t>test-set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time-steps.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46844"/>
            <a:ext cx="196342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80">
                <a:solidFill>
                  <a:srgbClr val="0085CA"/>
                </a:solidFill>
                <a:latin typeface="Tahoma"/>
                <a:cs typeface="Tahoma"/>
              </a:rPr>
              <a:t>Presentation</a:t>
            </a:r>
            <a:r>
              <a:rPr dirty="0" sz="1700" spc="-20">
                <a:solidFill>
                  <a:srgbClr val="0085CA"/>
                </a:solidFill>
                <a:latin typeface="Tahoma"/>
                <a:cs typeface="Tahoma"/>
              </a:rPr>
              <a:t> </a:t>
            </a:r>
            <a:r>
              <a:rPr dirty="0" sz="1700" spc="-70">
                <a:solidFill>
                  <a:srgbClr val="0085CA"/>
                </a:solidFill>
                <a:latin typeface="Tahoma"/>
                <a:cs typeface="Tahoma"/>
              </a:rPr>
              <a:t>Structure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0743" y="878179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1205" y="877518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solidFill>
                  <a:srgbClr val="F9FBFC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6636" y="850085"/>
            <a:ext cx="23304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CCD8E3"/>
                </a:solidFill>
                <a:latin typeface="Arial"/>
                <a:cs typeface="Arial"/>
                <a:hlinkClick r:id="rId3" action="ppaction://hlinksldjump"/>
              </a:rPr>
              <a:t>Background: </a:t>
            </a:r>
            <a:r>
              <a:rPr dirty="0" sz="1100" spc="-60">
                <a:solidFill>
                  <a:srgbClr val="CCD8E3"/>
                </a:solidFill>
                <a:latin typeface="Arial"/>
                <a:cs typeface="Arial"/>
                <a:hlinkClick r:id="rId3" action="ppaction://hlinksldjump"/>
              </a:rPr>
              <a:t>previous </a:t>
            </a:r>
            <a:r>
              <a:rPr dirty="0" sz="1100" spc="-50">
                <a:solidFill>
                  <a:srgbClr val="CCD8E3"/>
                </a:solidFill>
                <a:latin typeface="Arial"/>
                <a:cs typeface="Arial"/>
                <a:hlinkClick r:id="rId3" action="ppaction://hlinksldjump"/>
              </a:rPr>
              <a:t>work </a:t>
            </a:r>
            <a:r>
              <a:rPr dirty="0" sz="1100" spc="-65">
                <a:solidFill>
                  <a:srgbClr val="CCD8E3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1100" spc="-35">
                <a:solidFill>
                  <a:srgbClr val="CCD8E3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1100" spc="-30">
                <a:solidFill>
                  <a:srgbClr val="CCD8E3"/>
                </a:solidFill>
                <a:latin typeface="Arial"/>
                <a:cs typeface="Arial"/>
                <a:hlinkClick r:id="rId3" action="ppaction://hlinksldjump"/>
              </a:rPr>
              <a:t>context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0743" y="1206373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51205" y="1205711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solidFill>
                  <a:srgbClr val="F9FBFC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636" y="1178279"/>
            <a:ext cx="12687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solidFill>
                  <a:srgbClr val="CCD8E3"/>
                </a:solidFill>
                <a:latin typeface="Arial"/>
                <a:cs typeface="Arial"/>
                <a:hlinkClick r:id="rId4" action="ppaction://hlinksldjump"/>
              </a:rPr>
              <a:t>Proposed</a:t>
            </a:r>
            <a:r>
              <a:rPr dirty="0" sz="1100" spc="20">
                <a:solidFill>
                  <a:srgbClr val="CCD8E3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1100" spc="-25">
                <a:solidFill>
                  <a:srgbClr val="CCD8E3"/>
                </a:solidFill>
                <a:latin typeface="Arial"/>
                <a:cs typeface="Arial"/>
                <a:hlinkClick r:id="rId4" action="ppaction://hlinksldjump"/>
              </a:rPr>
              <a:t>formulation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0743" y="1534566"/>
            <a:ext cx="160096" cy="1600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51205" y="1533917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solidFill>
                  <a:srgbClr val="F9FBFC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6636" y="1506472"/>
            <a:ext cx="14198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0">
                <a:solidFill>
                  <a:srgbClr val="CCD8E3"/>
                </a:solidFill>
                <a:latin typeface="Arial"/>
                <a:cs typeface="Arial"/>
                <a:hlinkClick r:id="rId6" action="ppaction://hlinksldjump"/>
              </a:rPr>
              <a:t>CAE </a:t>
            </a:r>
            <a:r>
              <a:rPr dirty="0" sz="1100" spc="-35">
                <a:solidFill>
                  <a:srgbClr val="CCD8E3"/>
                </a:solidFill>
                <a:latin typeface="Arial"/>
                <a:cs typeface="Arial"/>
                <a:hlinkClick r:id="rId6" action="ppaction://hlinksldjump"/>
              </a:rPr>
              <a:t>architecture</a:t>
            </a:r>
            <a:r>
              <a:rPr dirty="0" sz="1100" spc="-100">
                <a:solidFill>
                  <a:srgbClr val="CCD8E3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1100" spc="-85">
                <a:solidFill>
                  <a:srgbClr val="CCD8E3"/>
                </a:solidFill>
                <a:latin typeface="Arial"/>
                <a:cs typeface="Arial"/>
                <a:hlinkClick r:id="rId6" action="ppaction://hlinksldjump"/>
              </a:rPr>
              <a:t>search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0743" y="1862772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51205" y="1862110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solidFill>
                  <a:srgbClr val="F9FBFC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6636" y="1834678"/>
            <a:ext cx="14363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CCD8E3"/>
                </a:solidFill>
                <a:latin typeface="Arial"/>
                <a:cs typeface="Arial"/>
                <a:hlinkClick r:id="rId8" action="ppaction://hlinksldjump"/>
              </a:rPr>
              <a:t>Experimental</a:t>
            </a:r>
            <a:r>
              <a:rPr dirty="0" sz="1100" spc="25">
                <a:solidFill>
                  <a:srgbClr val="CCD8E3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1100" spc="-40">
                <a:solidFill>
                  <a:srgbClr val="CCD8E3"/>
                </a:solidFill>
                <a:latin typeface="Arial"/>
                <a:cs typeface="Arial"/>
                <a:hlinkClick r:id="rId8" action="ppaction://hlinksldjump"/>
              </a:rPr>
              <a:t>Evaluation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0743" y="2190965"/>
            <a:ext cx="160096" cy="1600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51205" y="2190304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solidFill>
                  <a:srgbClr val="E5EBF1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6636" y="2162872"/>
            <a:ext cx="7569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003E73"/>
                </a:solidFill>
                <a:latin typeface="Arial"/>
                <a:cs typeface="Arial"/>
                <a:hlinkClick r:id="rId10" action="ppaction://hlinksldjump"/>
              </a:rPr>
              <a:t>Future</a:t>
            </a:r>
            <a:r>
              <a:rPr dirty="0" sz="1100">
                <a:solidFill>
                  <a:srgbClr val="003E73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1100" spc="-40">
                <a:solidFill>
                  <a:srgbClr val="003E73"/>
                </a:solidFill>
                <a:latin typeface="Arial"/>
                <a:cs typeface="Arial"/>
                <a:hlinkClick r:id="rId10" action="ppaction://hlinksldjump"/>
              </a:rPr>
              <a:t>Work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0743" y="2519159"/>
            <a:ext cx="160096" cy="1600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51205" y="2491065"/>
            <a:ext cx="7340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6944" sz="1200" spc="-37">
                <a:solidFill>
                  <a:srgbClr val="F9FBFC"/>
                </a:solidFill>
                <a:latin typeface="Arial"/>
                <a:cs typeface="Arial"/>
              </a:rPr>
              <a:t>6</a:t>
            </a:r>
            <a:r>
              <a:rPr dirty="0" baseline="6944" sz="1200" spc="-7">
                <a:solidFill>
                  <a:srgbClr val="F9FBFC"/>
                </a:solidFill>
                <a:latin typeface="Arial"/>
                <a:cs typeface="Arial"/>
              </a:rPr>
              <a:t> </a:t>
            </a:r>
            <a:r>
              <a:rPr dirty="0" sz="1100" spc="-65">
                <a:solidFill>
                  <a:srgbClr val="CCD8E3"/>
                </a:solidFill>
                <a:latin typeface="Arial"/>
                <a:cs typeface="Arial"/>
                <a:hlinkClick r:id="rId12" action="ppaction://hlinksldjump"/>
              </a:rPr>
              <a:t>Summary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46844"/>
            <a:ext cx="153543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80">
                <a:solidFill>
                  <a:srgbClr val="0085CA"/>
                </a:solidFill>
                <a:latin typeface="Tahoma"/>
                <a:cs typeface="Tahoma"/>
              </a:rPr>
              <a:t>Future </a:t>
            </a:r>
            <a:r>
              <a:rPr dirty="0" sz="1700" spc="-100">
                <a:solidFill>
                  <a:srgbClr val="0085CA"/>
                </a:solidFill>
                <a:latin typeface="Tahoma"/>
                <a:cs typeface="Tahoma"/>
              </a:rPr>
              <a:t>Work:</a:t>
            </a:r>
            <a:r>
              <a:rPr dirty="0" sz="1700" spc="200">
                <a:solidFill>
                  <a:srgbClr val="0085CA"/>
                </a:solidFill>
                <a:latin typeface="Tahoma"/>
                <a:cs typeface="Tahoma"/>
              </a:rPr>
              <a:t> </a:t>
            </a:r>
            <a:r>
              <a:rPr dirty="0" sz="1700" spc="10">
                <a:solidFill>
                  <a:srgbClr val="0085CA"/>
                </a:solidFill>
                <a:latin typeface="Tahoma"/>
                <a:cs typeface="Tahoma"/>
              </a:rPr>
              <a:t>DA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2551" y="121912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2551" y="142915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2551" y="1849221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2551" y="2059254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2551" y="244137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47294" y="881873"/>
            <a:ext cx="3639820" cy="1668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" marR="2348230" indent="-277495">
              <a:lnSpc>
                <a:spcPct val="125299"/>
              </a:lnSpc>
              <a:spcBef>
                <a:spcPts val="100"/>
              </a:spcBef>
            </a:pPr>
            <a:r>
              <a:rPr dirty="0" sz="1100" spc="-30">
                <a:latin typeface="Arial"/>
                <a:cs typeface="Arial"/>
              </a:rPr>
              <a:t>Apply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60">
                <a:latin typeface="Arial"/>
                <a:cs typeface="Arial"/>
              </a:rPr>
              <a:t>approach </a:t>
            </a:r>
            <a:r>
              <a:rPr dirty="0" sz="1100" spc="5">
                <a:latin typeface="Arial"/>
                <a:cs typeface="Arial"/>
              </a:rPr>
              <a:t>to:  </a:t>
            </a:r>
            <a:r>
              <a:rPr dirty="0" sz="1100" spc="-35">
                <a:latin typeface="Arial"/>
                <a:cs typeface="Arial"/>
              </a:rPr>
              <a:t>4D-VarDA.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30">
                <a:latin typeface="Arial"/>
                <a:cs typeface="Arial"/>
              </a:rPr>
              <a:t>Other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data-sets.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40">
                <a:latin typeface="Arial"/>
                <a:cs typeface="Arial"/>
              </a:rPr>
              <a:t>Investigate: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spc="-25">
                <a:latin typeface="Arial"/>
                <a:cs typeface="Arial"/>
              </a:rPr>
              <a:t>Integrating </a:t>
            </a:r>
            <a:r>
              <a:rPr dirty="0" sz="1100">
                <a:latin typeface="Arial"/>
                <a:cs typeface="Arial"/>
              </a:rPr>
              <a:t>with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40">
                <a:latin typeface="Arial"/>
                <a:cs typeface="Arial"/>
              </a:rPr>
              <a:t>ROM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70">
                <a:latin typeface="Arial"/>
                <a:cs typeface="Arial"/>
              </a:rPr>
              <a:t>learns </a:t>
            </a:r>
            <a:r>
              <a:rPr dirty="0" sz="1100" spc="-40">
                <a:latin typeface="Arial"/>
                <a:cs typeface="Arial"/>
              </a:rPr>
              <a:t>underlying</a:t>
            </a:r>
            <a:r>
              <a:rPr dirty="0" sz="1100" spc="-114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physics.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25">
                <a:latin typeface="Arial"/>
                <a:cs typeface="Arial"/>
              </a:rPr>
              <a:t>Integrating </a:t>
            </a:r>
            <a:r>
              <a:rPr dirty="0" sz="1100">
                <a:latin typeface="Arial"/>
                <a:cs typeface="Arial"/>
              </a:rPr>
              <a:t>with </a:t>
            </a:r>
            <a:r>
              <a:rPr dirty="0" sz="1100" spc="-40">
                <a:latin typeface="Arial"/>
                <a:cs typeface="Arial"/>
              </a:rPr>
              <a:t>data assimilation </a:t>
            </a:r>
            <a:r>
              <a:rPr dirty="0" sz="1100" spc="-30">
                <a:latin typeface="Arial"/>
                <a:cs typeface="Arial"/>
              </a:rPr>
              <a:t>Localization </a:t>
            </a:r>
            <a:r>
              <a:rPr dirty="0" sz="1100" spc="-55">
                <a:latin typeface="Arial"/>
                <a:cs typeface="Arial"/>
              </a:rPr>
              <a:t>techniques  </a:t>
            </a:r>
            <a:r>
              <a:rPr dirty="0" sz="1100" spc="-30">
                <a:latin typeface="Arial"/>
                <a:cs typeface="Arial"/>
                <a:hlinkClick r:id="rId6" action="ppaction://hlinksldjump"/>
              </a:rPr>
              <a:t>[Montmerle </a:t>
            </a:r>
            <a:r>
              <a:rPr dirty="0" sz="1100" spc="-20">
                <a:latin typeface="Arial"/>
                <a:cs typeface="Arial"/>
                <a:hlinkClick r:id="rId6" action="ppaction://hlinksldjump"/>
              </a:rPr>
              <a:t>et</a:t>
            </a:r>
            <a:r>
              <a:rPr dirty="0" sz="1100" spc="-140"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1100" spc="-40">
                <a:latin typeface="Arial"/>
                <a:cs typeface="Arial"/>
                <a:hlinkClick r:id="rId6" action="ppaction://hlinksldjump"/>
              </a:rPr>
              <a:t>al.2018].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25">
                <a:latin typeface="Arial"/>
                <a:cs typeface="Arial"/>
              </a:rPr>
              <a:t>Alternative </a:t>
            </a:r>
            <a:r>
              <a:rPr dirty="0" sz="1100" spc="-30">
                <a:latin typeface="Arial"/>
                <a:cs typeface="Arial"/>
              </a:rPr>
              <a:t>minimisation </a:t>
            </a:r>
            <a:r>
              <a:rPr dirty="0" sz="1100" spc="-40">
                <a:latin typeface="Arial"/>
                <a:cs typeface="Arial"/>
              </a:rPr>
              <a:t>routines </a:t>
            </a:r>
            <a:r>
              <a:rPr dirty="0" sz="1100" spc="-65">
                <a:latin typeface="Arial"/>
                <a:cs typeface="Arial"/>
              </a:rPr>
              <a:t>(used L-BFGS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here).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46844"/>
            <a:ext cx="154686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80">
                <a:solidFill>
                  <a:srgbClr val="0085CA"/>
                </a:solidFill>
                <a:latin typeface="Tahoma"/>
                <a:cs typeface="Tahoma"/>
              </a:rPr>
              <a:t>Future </a:t>
            </a:r>
            <a:r>
              <a:rPr dirty="0" sz="1700" spc="-100">
                <a:solidFill>
                  <a:srgbClr val="0085CA"/>
                </a:solidFill>
                <a:latin typeface="Tahoma"/>
                <a:cs typeface="Tahoma"/>
              </a:rPr>
              <a:t>Work:</a:t>
            </a:r>
            <a:r>
              <a:rPr dirty="0" sz="1700" spc="204">
                <a:solidFill>
                  <a:srgbClr val="0085CA"/>
                </a:solidFill>
                <a:latin typeface="Tahoma"/>
                <a:cs typeface="Tahoma"/>
              </a:rPr>
              <a:t> </a:t>
            </a:r>
            <a:r>
              <a:rPr dirty="0" sz="1700" spc="60">
                <a:solidFill>
                  <a:srgbClr val="0085CA"/>
                </a:solidFill>
                <a:latin typeface="Tahoma"/>
                <a:cs typeface="Tahoma"/>
              </a:rPr>
              <a:t>ML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2551" y="111993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2551" y="132996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2551" y="175003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2551" y="196006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2551" y="2170099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2551" y="238013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2551" y="259016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47294" y="782673"/>
            <a:ext cx="3444875" cy="1915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" marR="1141095" indent="-277495">
              <a:lnSpc>
                <a:spcPct val="125299"/>
              </a:lnSpc>
              <a:spcBef>
                <a:spcPts val="100"/>
              </a:spcBef>
            </a:pPr>
            <a:r>
              <a:rPr dirty="0" sz="1100" spc="-45">
                <a:latin typeface="Arial"/>
                <a:cs typeface="Arial"/>
              </a:rPr>
              <a:t>Investigate </a:t>
            </a:r>
            <a:r>
              <a:rPr dirty="0" sz="1100" spc="-30">
                <a:latin typeface="Arial"/>
                <a:cs typeface="Arial"/>
              </a:rPr>
              <a:t>other </a:t>
            </a:r>
            <a:r>
              <a:rPr dirty="0" sz="1100" spc="-45">
                <a:latin typeface="Arial"/>
                <a:cs typeface="Arial"/>
              </a:rPr>
              <a:t>AE variants </a:t>
            </a:r>
            <a:r>
              <a:rPr dirty="0" sz="1100" spc="-30">
                <a:latin typeface="Arial"/>
                <a:cs typeface="Arial"/>
              </a:rPr>
              <a:t>including:  </a:t>
            </a:r>
            <a:r>
              <a:rPr dirty="0" sz="1100" spc="-80">
                <a:latin typeface="Arial"/>
                <a:cs typeface="Arial"/>
              </a:rPr>
              <a:t>VAEs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65">
                <a:latin typeface="Arial"/>
                <a:cs typeface="Arial"/>
              </a:rPr>
              <a:t>GAN-CAEs</a:t>
            </a:r>
            <a:endParaRPr sz="1100">
              <a:latin typeface="Arial"/>
              <a:cs typeface="Arial"/>
            </a:endParaRPr>
          </a:p>
          <a:p>
            <a:pPr marL="289560" marR="5080" indent="-277495">
              <a:lnSpc>
                <a:spcPct val="125299"/>
              </a:lnSpc>
            </a:pPr>
            <a:r>
              <a:rPr dirty="0" sz="1100" spc="-25">
                <a:latin typeface="Arial"/>
                <a:cs typeface="Arial"/>
              </a:rPr>
              <a:t>Or </a:t>
            </a:r>
            <a:r>
              <a:rPr dirty="0" sz="1100" spc="-40">
                <a:latin typeface="Arial"/>
                <a:cs typeface="Arial"/>
              </a:rPr>
              <a:t>investigate </a:t>
            </a:r>
            <a:r>
              <a:rPr dirty="0" sz="1100" spc="-50">
                <a:latin typeface="Arial"/>
                <a:cs typeface="Arial"/>
              </a:rPr>
              <a:t>acceleration </a:t>
            </a:r>
            <a:r>
              <a:rPr dirty="0" sz="1100" spc="-55">
                <a:latin typeface="Arial"/>
                <a:cs typeface="Arial"/>
              </a:rPr>
              <a:t>techniques </a:t>
            </a:r>
            <a:r>
              <a:rPr dirty="0" sz="1100" spc="-85">
                <a:latin typeface="Arial"/>
                <a:cs typeface="Arial"/>
              </a:rPr>
              <a:t>discussed </a:t>
            </a:r>
            <a:r>
              <a:rPr dirty="0" sz="1100" spc="-50">
                <a:latin typeface="Arial"/>
                <a:cs typeface="Arial"/>
              </a:rPr>
              <a:t>previously:  </a:t>
            </a:r>
            <a:r>
              <a:rPr dirty="0" sz="1100" spc="-30">
                <a:latin typeface="Arial"/>
                <a:cs typeface="Arial"/>
              </a:rPr>
              <a:t>Quantization</a:t>
            </a:r>
            <a:endParaRPr sz="1100">
              <a:latin typeface="Arial"/>
              <a:cs typeface="Arial"/>
            </a:endParaRPr>
          </a:p>
          <a:p>
            <a:pPr marL="289560" marR="246379">
              <a:lnSpc>
                <a:spcPct val="125299"/>
              </a:lnSpc>
            </a:pPr>
            <a:r>
              <a:rPr dirty="0" sz="1100" spc="-35">
                <a:latin typeface="Arial"/>
                <a:cs typeface="Arial"/>
              </a:rPr>
              <a:t>Pruning </a:t>
            </a:r>
            <a:r>
              <a:rPr dirty="0" sz="1100" spc="-15">
                <a:latin typeface="Arial"/>
                <a:cs typeface="Arial"/>
              </a:rPr>
              <a:t>(i.e. </a:t>
            </a:r>
            <a:r>
              <a:rPr dirty="0" sz="1100" spc="-30">
                <a:latin typeface="Arial"/>
                <a:cs typeface="Arial"/>
              </a:rPr>
              <a:t>structured </a:t>
            </a:r>
            <a:r>
              <a:rPr dirty="0" sz="1100" spc="-50">
                <a:latin typeface="Arial"/>
                <a:cs typeface="Arial"/>
              </a:rPr>
              <a:t>or </a:t>
            </a:r>
            <a:r>
              <a:rPr dirty="0" sz="1100" spc="-35">
                <a:latin typeface="Arial"/>
                <a:cs typeface="Arial"/>
              </a:rPr>
              <a:t>unstructured </a:t>
            </a:r>
            <a:r>
              <a:rPr dirty="0" sz="1100" spc="-40">
                <a:latin typeface="Arial"/>
                <a:cs typeface="Arial"/>
              </a:rPr>
              <a:t>sparsity)  </a:t>
            </a:r>
            <a:r>
              <a:rPr dirty="0" sz="1100" spc="-30">
                <a:latin typeface="Arial"/>
                <a:cs typeface="Arial"/>
              </a:rPr>
              <a:t>Thinner </a:t>
            </a:r>
            <a:r>
              <a:rPr dirty="0" sz="1100" spc="-60">
                <a:latin typeface="Arial"/>
                <a:cs typeface="Arial"/>
              </a:rPr>
              <a:t>Decoder </a:t>
            </a:r>
            <a:r>
              <a:rPr dirty="0" sz="1100" spc="-65">
                <a:latin typeface="Arial"/>
                <a:cs typeface="Arial"/>
              </a:rPr>
              <a:t>(suggested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40">
                <a:latin typeface="Arial"/>
                <a:cs typeface="Arial"/>
                <a:hlinkClick r:id="rId4" action="ppaction://hlinksldjump"/>
              </a:rPr>
              <a:t>[Theis </a:t>
            </a:r>
            <a:r>
              <a:rPr dirty="0" sz="1100" spc="-20">
                <a:latin typeface="Arial"/>
                <a:cs typeface="Arial"/>
                <a:hlinkClick r:id="rId4" action="ppaction://hlinksldjump"/>
              </a:rPr>
              <a:t>et </a:t>
            </a:r>
            <a:r>
              <a:rPr dirty="0" sz="1100" spc="-35">
                <a:latin typeface="Arial"/>
                <a:cs typeface="Arial"/>
                <a:hlinkClick r:id="rId4" action="ppaction://hlinksldjump"/>
              </a:rPr>
              <a:t>al.2017]) 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Factorised </a:t>
            </a:r>
            <a:r>
              <a:rPr dirty="0" sz="1100" spc="-50">
                <a:latin typeface="Arial"/>
                <a:cs typeface="Arial"/>
              </a:rPr>
              <a:t>Convolutions </a:t>
            </a:r>
            <a:r>
              <a:rPr dirty="0" sz="1100" spc="-50">
                <a:latin typeface="Arial"/>
                <a:cs typeface="Arial"/>
                <a:hlinkClick r:id="rId4" action="ppaction://hlinksldjump"/>
              </a:rPr>
              <a:t>[Wang </a:t>
            </a:r>
            <a:r>
              <a:rPr dirty="0" sz="1100" spc="-20">
                <a:latin typeface="Arial"/>
                <a:cs typeface="Arial"/>
                <a:hlinkClick r:id="rId4" action="ppaction://hlinksldjump"/>
              </a:rPr>
              <a:t>et</a:t>
            </a:r>
            <a:r>
              <a:rPr dirty="0" sz="1100" spc="85"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1100" spc="-45">
                <a:latin typeface="Arial"/>
                <a:cs typeface="Arial"/>
                <a:hlinkClick r:id="rId4" action="ppaction://hlinksldjump"/>
              </a:rPr>
              <a:t>al.2018]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spc="-40">
                <a:latin typeface="Arial"/>
                <a:cs typeface="Arial"/>
              </a:rPr>
              <a:t>Pixel </a:t>
            </a:r>
            <a:r>
              <a:rPr dirty="0" sz="1100" spc="-50">
                <a:latin typeface="Arial"/>
                <a:cs typeface="Arial"/>
              </a:rPr>
              <a:t>Shuffle </a:t>
            </a:r>
            <a:r>
              <a:rPr dirty="0" sz="1100" spc="-40">
                <a:latin typeface="Arial"/>
                <a:cs typeface="Arial"/>
                <a:hlinkClick r:id="rId4" action="ppaction://hlinksldjump"/>
              </a:rPr>
              <a:t>[Shi </a:t>
            </a:r>
            <a:r>
              <a:rPr dirty="0" sz="1100" spc="-20">
                <a:latin typeface="Arial"/>
                <a:cs typeface="Arial"/>
                <a:hlinkClick r:id="rId4" action="ppaction://hlinksldjump"/>
              </a:rPr>
              <a:t>et</a:t>
            </a:r>
            <a:r>
              <a:rPr dirty="0" sz="1100" spc="90"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1100" spc="-45">
                <a:latin typeface="Arial"/>
                <a:cs typeface="Arial"/>
                <a:hlinkClick r:id="rId4" action="ppaction://hlinksldjump"/>
              </a:rPr>
              <a:t>al.2016]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46844"/>
            <a:ext cx="196342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80">
                <a:solidFill>
                  <a:srgbClr val="0085CA"/>
                </a:solidFill>
                <a:latin typeface="Tahoma"/>
                <a:cs typeface="Tahoma"/>
              </a:rPr>
              <a:t>Presentation</a:t>
            </a:r>
            <a:r>
              <a:rPr dirty="0" sz="1700" spc="-20">
                <a:solidFill>
                  <a:srgbClr val="0085CA"/>
                </a:solidFill>
                <a:latin typeface="Tahoma"/>
                <a:cs typeface="Tahoma"/>
              </a:rPr>
              <a:t> </a:t>
            </a:r>
            <a:r>
              <a:rPr dirty="0" sz="1700" spc="-70">
                <a:solidFill>
                  <a:srgbClr val="0085CA"/>
                </a:solidFill>
                <a:latin typeface="Tahoma"/>
                <a:cs typeface="Tahoma"/>
              </a:rPr>
              <a:t>Structure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0743" y="878179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1205" y="877518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solidFill>
                  <a:srgbClr val="F9FBFC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6636" y="850085"/>
            <a:ext cx="23304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CCD8E3"/>
                </a:solidFill>
                <a:latin typeface="Arial"/>
                <a:cs typeface="Arial"/>
                <a:hlinkClick r:id="rId3" action="ppaction://hlinksldjump"/>
              </a:rPr>
              <a:t>Background: </a:t>
            </a:r>
            <a:r>
              <a:rPr dirty="0" sz="1100" spc="-60">
                <a:solidFill>
                  <a:srgbClr val="CCD8E3"/>
                </a:solidFill>
                <a:latin typeface="Arial"/>
                <a:cs typeface="Arial"/>
                <a:hlinkClick r:id="rId3" action="ppaction://hlinksldjump"/>
              </a:rPr>
              <a:t>previous </a:t>
            </a:r>
            <a:r>
              <a:rPr dirty="0" sz="1100" spc="-50">
                <a:solidFill>
                  <a:srgbClr val="CCD8E3"/>
                </a:solidFill>
                <a:latin typeface="Arial"/>
                <a:cs typeface="Arial"/>
                <a:hlinkClick r:id="rId3" action="ppaction://hlinksldjump"/>
              </a:rPr>
              <a:t>work </a:t>
            </a:r>
            <a:r>
              <a:rPr dirty="0" sz="1100" spc="-65">
                <a:solidFill>
                  <a:srgbClr val="CCD8E3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1100" spc="-35">
                <a:solidFill>
                  <a:srgbClr val="CCD8E3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1100" spc="-30">
                <a:solidFill>
                  <a:srgbClr val="CCD8E3"/>
                </a:solidFill>
                <a:latin typeface="Arial"/>
                <a:cs typeface="Arial"/>
                <a:hlinkClick r:id="rId3" action="ppaction://hlinksldjump"/>
              </a:rPr>
              <a:t>context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0743" y="1206373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51205" y="1205711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solidFill>
                  <a:srgbClr val="F9FBFC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636" y="1178279"/>
            <a:ext cx="12687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solidFill>
                  <a:srgbClr val="CCD8E3"/>
                </a:solidFill>
                <a:latin typeface="Arial"/>
                <a:cs typeface="Arial"/>
                <a:hlinkClick r:id="rId4" action="ppaction://hlinksldjump"/>
              </a:rPr>
              <a:t>Proposed</a:t>
            </a:r>
            <a:r>
              <a:rPr dirty="0" sz="1100" spc="20">
                <a:solidFill>
                  <a:srgbClr val="CCD8E3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1100" spc="-25">
                <a:solidFill>
                  <a:srgbClr val="CCD8E3"/>
                </a:solidFill>
                <a:latin typeface="Arial"/>
                <a:cs typeface="Arial"/>
                <a:hlinkClick r:id="rId4" action="ppaction://hlinksldjump"/>
              </a:rPr>
              <a:t>formulation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0743" y="1534566"/>
            <a:ext cx="160096" cy="1600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51205" y="1533917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solidFill>
                  <a:srgbClr val="F9FBFC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6636" y="1506472"/>
            <a:ext cx="14198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0">
                <a:solidFill>
                  <a:srgbClr val="CCD8E3"/>
                </a:solidFill>
                <a:latin typeface="Arial"/>
                <a:cs typeface="Arial"/>
                <a:hlinkClick r:id="rId6" action="ppaction://hlinksldjump"/>
              </a:rPr>
              <a:t>CAE </a:t>
            </a:r>
            <a:r>
              <a:rPr dirty="0" sz="1100" spc="-35">
                <a:solidFill>
                  <a:srgbClr val="CCD8E3"/>
                </a:solidFill>
                <a:latin typeface="Arial"/>
                <a:cs typeface="Arial"/>
                <a:hlinkClick r:id="rId6" action="ppaction://hlinksldjump"/>
              </a:rPr>
              <a:t>architecture</a:t>
            </a:r>
            <a:r>
              <a:rPr dirty="0" sz="1100" spc="-100">
                <a:solidFill>
                  <a:srgbClr val="CCD8E3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1100" spc="-85">
                <a:solidFill>
                  <a:srgbClr val="CCD8E3"/>
                </a:solidFill>
                <a:latin typeface="Arial"/>
                <a:cs typeface="Arial"/>
                <a:hlinkClick r:id="rId6" action="ppaction://hlinksldjump"/>
              </a:rPr>
              <a:t>search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0743" y="1862772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51205" y="1862110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solidFill>
                  <a:srgbClr val="F9FBFC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6636" y="1834678"/>
            <a:ext cx="14363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CCD8E3"/>
                </a:solidFill>
                <a:latin typeface="Arial"/>
                <a:cs typeface="Arial"/>
                <a:hlinkClick r:id="rId8" action="ppaction://hlinksldjump"/>
              </a:rPr>
              <a:t>Experimental</a:t>
            </a:r>
            <a:r>
              <a:rPr dirty="0" sz="1100" spc="25">
                <a:solidFill>
                  <a:srgbClr val="CCD8E3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1100" spc="-40">
                <a:solidFill>
                  <a:srgbClr val="CCD8E3"/>
                </a:solidFill>
                <a:latin typeface="Arial"/>
                <a:cs typeface="Arial"/>
                <a:hlinkClick r:id="rId8" action="ppaction://hlinksldjump"/>
              </a:rPr>
              <a:t>Evaluation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0743" y="2190965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51205" y="2190304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solidFill>
                  <a:srgbClr val="F9FBFC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6636" y="2162872"/>
            <a:ext cx="7569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CCD8E3"/>
                </a:solidFill>
                <a:latin typeface="Arial"/>
                <a:cs typeface="Arial"/>
                <a:hlinkClick r:id="rId9" action="ppaction://hlinksldjump"/>
              </a:rPr>
              <a:t>Future</a:t>
            </a:r>
            <a:r>
              <a:rPr dirty="0" sz="1100">
                <a:solidFill>
                  <a:srgbClr val="CCD8E3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1100" spc="-40">
                <a:solidFill>
                  <a:srgbClr val="CCD8E3"/>
                </a:solidFill>
                <a:latin typeface="Arial"/>
                <a:cs typeface="Arial"/>
                <a:hlinkClick r:id="rId9" action="ppaction://hlinksldjump"/>
              </a:rPr>
              <a:t>Work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0743" y="2519159"/>
            <a:ext cx="160096" cy="1600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51205" y="2491065"/>
            <a:ext cx="7340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6944" sz="1200" spc="-37">
                <a:solidFill>
                  <a:srgbClr val="E5EBF1"/>
                </a:solidFill>
                <a:latin typeface="Arial"/>
                <a:cs typeface="Arial"/>
              </a:rPr>
              <a:t>6</a:t>
            </a:r>
            <a:r>
              <a:rPr dirty="0" baseline="6944" sz="1200" spc="-7">
                <a:solidFill>
                  <a:srgbClr val="E5EBF1"/>
                </a:solidFill>
                <a:latin typeface="Arial"/>
                <a:cs typeface="Arial"/>
              </a:rPr>
              <a:t> </a:t>
            </a:r>
            <a:r>
              <a:rPr dirty="0" sz="1100" spc="-65">
                <a:solidFill>
                  <a:srgbClr val="003E73"/>
                </a:solidFill>
                <a:latin typeface="Arial"/>
                <a:cs typeface="Arial"/>
                <a:hlinkClick r:id="rId11" action="ppaction://hlinksldjump"/>
              </a:rPr>
              <a:t>Summary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46844"/>
            <a:ext cx="234823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65">
                <a:solidFill>
                  <a:srgbClr val="0085CA"/>
                </a:solidFill>
                <a:latin typeface="Tahoma"/>
                <a:cs typeface="Tahoma"/>
              </a:rPr>
              <a:t>Contribution </a:t>
            </a:r>
            <a:r>
              <a:rPr dirty="0" sz="1700" spc="-114">
                <a:solidFill>
                  <a:srgbClr val="0085CA"/>
                </a:solidFill>
                <a:latin typeface="Tahoma"/>
                <a:cs typeface="Tahoma"/>
              </a:rPr>
              <a:t>Summary</a:t>
            </a:r>
            <a:r>
              <a:rPr dirty="0" sz="1700" spc="20">
                <a:solidFill>
                  <a:srgbClr val="0085CA"/>
                </a:solidFill>
                <a:latin typeface="Tahoma"/>
                <a:cs typeface="Tahoma"/>
              </a:rPr>
              <a:t> </a:t>
            </a:r>
            <a:r>
              <a:rPr dirty="0" sz="1700" spc="-30">
                <a:solidFill>
                  <a:srgbClr val="0085CA"/>
                </a:solidFill>
                <a:latin typeface="Tahoma"/>
                <a:cs typeface="Tahoma"/>
              </a:rPr>
              <a:t>1/3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193" y="996149"/>
            <a:ext cx="3989704" cy="561340"/>
          </a:xfrm>
          <a:custGeom>
            <a:avLst/>
            <a:gdLst/>
            <a:ahLst/>
            <a:cxnLst/>
            <a:rect l="l" t="t" r="r" b="b"/>
            <a:pathLst>
              <a:path w="3989704" h="56134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561078"/>
                </a:lnTo>
                <a:lnTo>
                  <a:pt x="3989652" y="561078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6DC6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9194" y="1544561"/>
            <a:ext cx="3989651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9193" y="1588830"/>
            <a:ext cx="3989704" cy="1064895"/>
          </a:xfrm>
          <a:custGeom>
            <a:avLst/>
            <a:gdLst/>
            <a:ahLst/>
            <a:cxnLst/>
            <a:rect l="l" t="t" r="r" b="b"/>
            <a:pathLst>
              <a:path w="3989704" h="1064895">
                <a:moveTo>
                  <a:pt x="3989652" y="0"/>
                </a:moveTo>
                <a:lnTo>
                  <a:pt x="0" y="0"/>
                </a:lnTo>
                <a:lnTo>
                  <a:pt x="0" y="1013488"/>
                </a:lnTo>
                <a:lnTo>
                  <a:pt x="4008" y="1033212"/>
                </a:lnTo>
                <a:lnTo>
                  <a:pt x="14922" y="1049365"/>
                </a:lnTo>
                <a:lnTo>
                  <a:pt x="31075" y="1060280"/>
                </a:lnTo>
                <a:lnTo>
                  <a:pt x="50800" y="1064288"/>
                </a:lnTo>
                <a:lnTo>
                  <a:pt x="3938852" y="1064288"/>
                </a:lnTo>
                <a:lnTo>
                  <a:pt x="3958576" y="1060280"/>
                </a:lnTo>
                <a:lnTo>
                  <a:pt x="3974729" y="1049365"/>
                </a:lnTo>
                <a:lnTo>
                  <a:pt x="3985644" y="1033212"/>
                </a:lnTo>
                <a:lnTo>
                  <a:pt x="3989652" y="1013488"/>
                </a:lnTo>
                <a:lnTo>
                  <a:pt x="3989652" y="0"/>
                </a:lnTo>
                <a:close/>
              </a:path>
            </a:pathLst>
          </a:custGeom>
          <a:solidFill>
            <a:srgbClr val="EB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2551" y="164256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2551" y="2196757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47294" y="975154"/>
            <a:ext cx="3888104" cy="167449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251460">
              <a:lnSpc>
                <a:spcPts val="1390"/>
              </a:lnSpc>
              <a:spcBef>
                <a:spcPts val="180"/>
              </a:spcBef>
            </a:pPr>
            <a:r>
              <a:rPr dirty="0" sz="1200" spc="-50">
                <a:solidFill>
                  <a:srgbClr val="002046"/>
                </a:solidFill>
                <a:latin typeface="Tahoma"/>
                <a:cs typeface="Tahoma"/>
              </a:rPr>
              <a:t>Proposed </a:t>
            </a:r>
            <a:r>
              <a:rPr dirty="0" sz="1200" spc="-75">
                <a:solidFill>
                  <a:srgbClr val="002046"/>
                </a:solidFill>
                <a:latin typeface="Tahoma"/>
                <a:cs typeface="Tahoma"/>
              </a:rPr>
              <a:t>a </a:t>
            </a:r>
            <a:r>
              <a:rPr dirty="0" sz="1200" spc="-95">
                <a:solidFill>
                  <a:srgbClr val="002046"/>
                </a:solidFill>
                <a:latin typeface="Tahoma"/>
                <a:cs typeface="Tahoma"/>
              </a:rPr>
              <a:t>new </a:t>
            </a:r>
            <a:r>
              <a:rPr dirty="0" sz="1200" spc="-40">
                <a:solidFill>
                  <a:srgbClr val="002046"/>
                </a:solidFill>
                <a:latin typeface="Tahoma"/>
                <a:cs typeface="Tahoma"/>
              </a:rPr>
              <a:t>‘Bi-reduced </a:t>
            </a:r>
            <a:r>
              <a:rPr dirty="0" sz="1200" spc="-50">
                <a:solidFill>
                  <a:srgbClr val="002046"/>
                </a:solidFill>
                <a:latin typeface="Tahoma"/>
                <a:cs typeface="Tahoma"/>
              </a:rPr>
              <a:t>space’ </a:t>
            </a:r>
            <a:r>
              <a:rPr dirty="0" sz="1200" spc="-25">
                <a:solidFill>
                  <a:srgbClr val="002046"/>
                </a:solidFill>
                <a:latin typeface="Tahoma"/>
                <a:cs typeface="Tahoma"/>
              </a:rPr>
              <a:t>3D-VarDA </a:t>
            </a:r>
            <a:r>
              <a:rPr dirty="0" sz="1200" spc="-50">
                <a:solidFill>
                  <a:srgbClr val="002046"/>
                </a:solidFill>
                <a:latin typeface="Tahoma"/>
                <a:cs typeface="Tahoma"/>
              </a:rPr>
              <a:t>formulation  </a:t>
            </a:r>
            <a:r>
              <a:rPr dirty="0" sz="1200" spc="-25">
                <a:solidFill>
                  <a:srgbClr val="002046"/>
                </a:solidFill>
                <a:latin typeface="Tahoma"/>
                <a:cs typeface="Tahoma"/>
              </a:rPr>
              <a:t>that </a:t>
            </a:r>
            <a:r>
              <a:rPr dirty="0" sz="1200" spc="-45">
                <a:solidFill>
                  <a:srgbClr val="002046"/>
                </a:solidFill>
                <a:latin typeface="Tahoma"/>
                <a:cs typeface="Tahoma"/>
              </a:rPr>
              <a:t>is </a:t>
            </a:r>
            <a:r>
              <a:rPr dirty="0" sz="1200" spc="-70">
                <a:solidFill>
                  <a:srgbClr val="002046"/>
                </a:solidFill>
                <a:latin typeface="Tahoma"/>
                <a:cs typeface="Tahoma"/>
              </a:rPr>
              <a:t>[approximately] </a:t>
            </a:r>
            <a:r>
              <a:rPr dirty="0" sz="1200" spc="-55">
                <a:solidFill>
                  <a:srgbClr val="002046"/>
                </a:solidFill>
                <a:latin typeface="Tahoma"/>
                <a:cs typeface="Tahoma"/>
              </a:rPr>
              <a:t>equivalent</a:t>
            </a:r>
            <a:r>
              <a:rPr dirty="0" sz="1200" spc="195">
                <a:solidFill>
                  <a:srgbClr val="002046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002046"/>
                </a:solidFill>
                <a:latin typeface="Tahoma"/>
                <a:cs typeface="Tahoma"/>
              </a:rPr>
              <a:t>to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ts val="1360"/>
              </a:lnSpc>
            </a:pPr>
            <a:r>
              <a:rPr dirty="0" sz="1200" spc="-55">
                <a:solidFill>
                  <a:srgbClr val="002046"/>
                </a:solidFill>
                <a:latin typeface="Tahoma"/>
                <a:cs typeface="Tahoma"/>
                <a:hlinkClick r:id="rId5" action="ppaction://hlinksldjump"/>
              </a:rPr>
              <a:t>[Parrish </a:t>
            </a:r>
            <a:r>
              <a:rPr dirty="0" sz="1200" spc="-70">
                <a:solidFill>
                  <a:srgbClr val="002046"/>
                </a:solidFill>
                <a:latin typeface="Tahoma"/>
                <a:cs typeface="Tahoma"/>
                <a:hlinkClick r:id="rId5" action="ppaction://hlinksldjump"/>
              </a:rPr>
              <a:t>and </a:t>
            </a:r>
            <a:r>
              <a:rPr dirty="0" sz="1200" spc="-60">
                <a:solidFill>
                  <a:srgbClr val="002046"/>
                </a:solidFill>
                <a:latin typeface="Tahoma"/>
                <a:cs typeface="Tahoma"/>
                <a:hlinkClick r:id="rId5" action="ppaction://hlinksldjump"/>
              </a:rPr>
              <a:t>Derber</a:t>
            </a:r>
            <a:r>
              <a:rPr dirty="0" sz="1200" spc="-60">
                <a:solidFill>
                  <a:srgbClr val="002046"/>
                </a:solidFill>
                <a:latin typeface="Tahoma"/>
                <a:cs typeface="Tahoma"/>
              </a:rPr>
              <a:t>1992]’s</a:t>
            </a:r>
            <a:r>
              <a:rPr dirty="0" sz="1200" spc="170">
                <a:solidFill>
                  <a:srgbClr val="002046"/>
                </a:solidFill>
                <a:latin typeface="Tahoma"/>
                <a:cs typeface="Tahoma"/>
              </a:rPr>
              <a:t> </a:t>
            </a:r>
            <a:r>
              <a:rPr dirty="0" sz="1200" spc="-65">
                <a:solidFill>
                  <a:srgbClr val="002046"/>
                </a:solidFill>
                <a:latin typeface="Tahoma"/>
                <a:cs typeface="Tahoma"/>
              </a:rPr>
              <a:t>approach.</a:t>
            </a:r>
            <a:endParaRPr sz="12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65"/>
              </a:spcBef>
            </a:pPr>
            <a:r>
              <a:rPr dirty="0" sz="1100" spc="-70">
                <a:latin typeface="Arial"/>
                <a:cs typeface="Arial"/>
              </a:rPr>
              <a:t>New </a:t>
            </a:r>
            <a:r>
              <a:rPr dirty="0" sz="1100" spc="-25">
                <a:latin typeface="Arial"/>
                <a:cs typeface="Arial"/>
              </a:rPr>
              <a:t>formulation </a:t>
            </a:r>
            <a:r>
              <a:rPr dirty="0" sz="1100" spc="-90">
                <a:latin typeface="Arial"/>
                <a:cs typeface="Arial"/>
              </a:rPr>
              <a:t>has </a:t>
            </a:r>
            <a:r>
              <a:rPr dirty="0" sz="1100" spc="-60">
                <a:latin typeface="Arial"/>
                <a:cs typeface="Arial"/>
              </a:rPr>
              <a:t>lower </a:t>
            </a:r>
            <a:r>
              <a:rPr dirty="0" sz="1100" spc="-40">
                <a:latin typeface="Arial"/>
                <a:cs typeface="Arial"/>
              </a:rPr>
              <a:t>complexity</a:t>
            </a:r>
            <a:r>
              <a:rPr dirty="0" sz="1100" spc="-18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than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</a:pPr>
            <a:r>
              <a:rPr dirty="0" sz="1100" spc="-45">
                <a:latin typeface="Arial"/>
                <a:cs typeface="Arial"/>
                <a:hlinkClick r:id="rId5" action="ppaction://hlinksldjump"/>
              </a:rPr>
              <a:t>[Parrish </a:t>
            </a:r>
            <a:r>
              <a:rPr dirty="0" sz="1100" spc="-65"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1100" spc="-50">
                <a:latin typeface="Arial"/>
                <a:cs typeface="Arial"/>
                <a:hlinkClick r:id="rId5" action="ppaction://hlinksldjump"/>
              </a:rPr>
              <a:t>Derber1992] </a:t>
            </a:r>
            <a:r>
              <a:rPr dirty="0" sz="1100" spc="-50">
                <a:latin typeface="Arial"/>
                <a:cs typeface="Arial"/>
              </a:rPr>
              <a:t>or </a:t>
            </a:r>
            <a:r>
              <a:rPr dirty="0" sz="1100" spc="-30">
                <a:latin typeface="Arial"/>
                <a:cs typeface="Arial"/>
                <a:hlinkClick r:id="rId5" action="ppaction://hlinksldjump"/>
              </a:rPr>
              <a:t>[Arcucci </a:t>
            </a:r>
            <a:r>
              <a:rPr dirty="0" sz="1100" spc="-20">
                <a:latin typeface="Arial"/>
                <a:cs typeface="Arial"/>
                <a:hlinkClick r:id="rId5" action="ppaction://hlinksldjump"/>
              </a:rPr>
              <a:t>et </a:t>
            </a:r>
            <a:r>
              <a:rPr dirty="0" sz="1100" spc="-45">
                <a:latin typeface="Arial"/>
                <a:cs typeface="Arial"/>
                <a:hlinkClick r:id="rId5" action="ppaction://hlinksldjump"/>
              </a:rPr>
              <a:t>al.2019]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90">
                <a:latin typeface="Arial"/>
                <a:cs typeface="Arial"/>
              </a:rPr>
              <a:t>does </a:t>
            </a:r>
            <a:r>
              <a:rPr dirty="0" sz="1100" spc="-10">
                <a:latin typeface="Arial"/>
                <a:cs typeface="Arial"/>
              </a:rPr>
              <a:t>not  </a:t>
            </a:r>
            <a:r>
              <a:rPr dirty="0" sz="1100" spc="-65">
                <a:latin typeface="Arial"/>
                <a:cs typeface="Arial"/>
              </a:rPr>
              <a:t>penalise </a:t>
            </a:r>
            <a:r>
              <a:rPr dirty="0" sz="1100" spc="-100">
                <a:latin typeface="Arial"/>
                <a:cs typeface="Arial"/>
              </a:rPr>
              <a:t>dense </a:t>
            </a:r>
            <a:r>
              <a:rPr dirty="0" sz="1100" spc="-90">
                <a:latin typeface="Arial"/>
                <a:cs typeface="Arial"/>
              </a:rPr>
              <a:t>sensor </a:t>
            </a:r>
            <a:r>
              <a:rPr dirty="0" sz="1100" spc="-60">
                <a:latin typeface="Arial"/>
                <a:cs typeface="Arial"/>
              </a:rPr>
              <a:t>networks </a:t>
            </a:r>
            <a:r>
              <a:rPr dirty="0" sz="1100" spc="-15">
                <a:latin typeface="Arial"/>
                <a:cs typeface="Arial"/>
              </a:rPr>
              <a:t>(i.e </a:t>
            </a:r>
            <a:r>
              <a:rPr dirty="0" sz="1100" spc="-60">
                <a:latin typeface="Arial"/>
                <a:cs typeface="Arial"/>
              </a:rPr>
              <a:t>large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85" i="1">
                <a:latin typeface="Trebuchet MS"/>
                <a:cs typeface="Trebuchet MS"/>
              </a:rPr>
              <a:t>M</a:t>
            </a:r>
            <a:r>
              <a:rPr dirty="0" sz="1100" spc="85">
                <a:latin typeface="Arial"/>
                <a:cs typeface="Arial"/>
              </a:rPr>
              <a:t>).</a:t>
            </a:r>
            <a:endParaRPr sz="1100">
              <a:latin typeface="Arial"/>
              <a:cs typeface="Arial"/>
            </a:endParaRPr>
          </a:p>
          <a:p>
            <a:pPr algn="just" marL="289560" marR="101600">
              <a:lnSpc>
                <a:spcPct val="102600"/>
              </a:lnSpc>
              <a:spcBef>
                <a:spcPts val="300"/>
              </a:spcBef>
            </a:pPr>
            <a:r>
              <a:rPr dirty="0" sz="1100" spc="-90">
                <a:latin typeface="Arial"/>
                <a:cs typeface="Arial"/>
              </a:rPr>
              <a:t>We </a:t>
            </a:r>
            <a:r>
              <a:rPr dirty="0" sz="1100" spc="-55">
                <a:latin typeface="Arial"/>
                <a:cs typeface="Arial"/>
              </a:rPr>
              <a:t>evaluate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105">
                <a:latin typeface="Arial"/>
                <a:cs typeface="Arial"/>
              </a:rPr>
              <a:t>success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40">
                <a:latin typeface="Arial"/>
                <a:cs typeface="Arial"/>
              </a:rPr>
              <a:t>our </a:t>
            </a:r>
            <a:r>
              <a:rPr dirty="0" sz="1100" spc="-60">
                <a:latin typeface="Arial"/>
                <a:cs typeface="Arial"/>
              </a:rPr>
              <a:t>approach </a:t>
            </a:r>
            <a:r>
              <a:rPr dirty="0" sz="1100" spc="-40">
                <a:latin typeface="Arial"/>
                <a:cs typeface="Arial"/>
              </a:rPr>
              <a:t>experimentally </a:t>
            </a:r>
            <a:r>
              <a:rPr dirty="0" sz="1100" spc="-70">
                <a:latin typeface="Arial"/>
                <a:cs typeface="Arial"/>
              </a:rPr>
              <a:t>– </a:t>
            </a:r>
            <a:r>
              <a:rPr dirty="0" sz="1100" spc="50">
                <a:latin typeface="Arial"/>
                <a:cs typeface="Arial"/>
              </a:rPr>
              <a:t>it  </a:t>
            </a:r>
            <a:r>
              <a:rPr dirty="0" sz="1100" spc="-90">
                <a:latin typeface="Arial"/>
                <a:cs typeface="Arial"/>
              </a:rPr>
              <a:t>has </a:t>
            </a:r>
            <a:r>
              <a:rPr dirty="0" sz="1100" spc="-60">
                <a:latin typeface="Arial"/>
                <a:cs typeface="Arial"/>
              </a:rPr>
              <a:t>lower </a:t>
            </a:r>
            <a:r>
              <a:rPr dirty="0" sz="1100" spc="-25">
                <a:latin typeface="Arial"/>
                <a:cs typeface="Arial"/>
              </a:rPr>
              <a:t>DA </a:t>
            </a:r>
            <a:r>
              <a:rPr dirty="0" sz="1100" spc="-60">
                <a:latin typeface="Arial"/>
                <a:cs typeface="Arial"/>
              </a:rPr>
              <a:t>MSE </a:t>
            </a:r>
            <a:r>
              <a:rPr dirty="0" sz="1100" spc="-20">
                <a:latin typeface="Arial"/>
                <a:cs typeface="Arial"/>
              </a:rPr>
              <a:t>in all </a:t>
            </a:r>
            <a:r>
              <a:rPr dirty="0" sz="1100" spc="-114">
                <a:latin typeface="Arial"/>
                <a:cs typeface="Arial"/>
              </a:rPr>
              <a:t>cases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40">
                <a:latin typeface="Arial"/>
                <a:cs typeface="Arial"/>
              </a:rPr>
              <a:t>faster </a:t>
            </a:r>
            <a:r>
              <a:rPr dirty="0" sz="1100" spc="-55">
                <a:latin typeface="Arial"/>
                <a:cs typeface="Arial"/>
              </a:rPr>
              <a:t>except </a:t>
            </a:r>
            <a:r>
              <a:rPr dirty="0" sz="1100" spc="-25">
                <a:latin typeface="Arial"/>
                <a:cs typeface="Arial"/>
              </a:rPr>
              <a:t>for </a:t>
            </a:r>
            <a:r>
              <a:rPr dirty="0" sz="1100" spc="-70">
                <a:latin typeface="Arial"/>
                <a:cs typeface="Arial"/>
              </a:rPr>
              <a:t>when  </a:t>
            </a:r>
            <a:r>
              <a:rPr dirty="0" sz="1100" spc="114" i="1">
                <a:latin typeface="Trebuchet MS"/>
                <a:cs typeface="Trebuchet MS"/>
              </a:rPr>
              <a:t>M </a:t>
            </a:r>
            <a:r>
              <a:rPr dirty="0" sz="1100" spc="-60">
                <a:latin typeface="Arial"/>
                <a:cs typeface="Arial"/>
              </a:rPr>
              <a:t>is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small.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46844"/>
            <a:ext cx="234823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65">
                <a:solidFill>
                  <a:srgbClr val="0085CA"/>
                </a:solidFill>
                <a:latin typeface="Tahoma"/>
                <a:cs typeface="Tahoma"/>
              </a:rPr>
              <a:t>Contribution </a:t>
            </a:r>
            <a:r>
              <a:rPr dirty="0" sz="1700" spc="-114">
                <a:solidFill>
                  <a:srgbClr val="0085CA"/>
                </a:solidFill>
                <a:latin typeface="Tahoma"/>
                <a:cs typeface="Tahoma"/>
              </a:rPr>
              <a:t>Summary</a:t>
            </a:r>
            <a:r>
              <a:rPr dirty="0" sz="1700" spc="20">
                <a:solidFill>
                  <a:srgbClr val="0085CA"/>
                </a:solidFill>
                <a:latin typeface="Tahoma"/>
                <a:cs typeface="Tahoma"/>
              </a:rPr>
              <a:t> </a:t>
            </a:r>
            <a:r>
              <a:rPr dirty="0" sz="1700" spc="-30">
                <a:solidFill>
                  <a:srgbClr val="0085CA"/>
                </a:solidFill>
                <a:latin typeface="Tahoma"/>
                <a:cs typeface="Tahoma"/>
              </a:rPr>
              <a:t>2/3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193" y="902626"/>
            <a:ext cx="3989704" cy="198755"/>
          </a:xfrm>
          <a:custGeom>
            <a:avLst/>
            <a:gdLst/>
            <a:ahLst/>
            <a:cxnLst/>
            <a:rect l="l" t="t" r="r" b="b"/>
            <a:pathLst>
              <a:path w="3989704" h="19875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3989652" y="198367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6DC6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9194" y="1088339"/>
            <a:ext cx="3989651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9193" y="1132592"/>
            <a:ext cx="3989704" cy="1661160"/>
          </a:xfrm>
          <a:custGeom>
            <a:avLst/>
            <a:gdLst/>
            <a:ahLst/>
            <a:cxnLst/>
            <a:rect l="l" t="t" r="r" b="b"/>
            <a:pathLst>
              <a:path w="3989704" h="1661160">
                <a:moveTo>
                  <a:pt x="3989652" y="0"/>
                </a:moveTo>
                <a:lnTo>
                  <a:pt x="0" y="0"/>
                </a:lnTo>
                <a:lnTo>
                  <a:pt x="0" y="1610011"/>
                </a:lnTo>
                <a:lnTo>
                  <a:pt x="4008" y="1629735"/>
                </a:lnTo>
                <a:lnTo>
                  <a:pt x="14922" y="1645888"/>
                </a:lnTo>
                <a:lnTo>
                  <a:pt x="31075" y="1656802"/>
                </a:lnTo>
                <a:lnTo>
                  <a:pt x="50800" y="1660811"/>
                </a:lnTo>
                <a:lnTo>
                  <a:pt x="3938852" y="1660811"/>
                </a:lnTo>
                <a:lnTo>
                  <a:pt x="3958576" y="1656802"/>
                </a:lnTo>
                <a:lnTo>
                  <a:pt x="3974729" y="1645888"/>
                </a:lnTo>
                <a:lnTo>
                  <a:pt x="3985644" y="1629735"/>
                </a:lnTo>
                <a:lnTo>
                  <a:pt x="3989652" y="1610011"/>
                </a:lnTo>
                <a:lnTo>
                  <a:pt x="3989652" y="0"/>
                </a:lnTo>
                <a:close/>
              </a:path>
            </a:pathLst>
          </a:custGeom>
          <a:solidFill>
            <a:srgbClr val="EB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2551" y="119404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2551" y="157614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2551" y="230239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47294" y="830387"/>
            <a:ext cx="3870960" cy="192468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200" spc="-75">
                <a:solidFill>
                  <a:srgbClr val="002046"/>
                </a:solidFill>
                <a:latin typeface="Tahoma"/>
                <a:cs typeface="Tahoma"/>
              </a:rPr>
              <a:t>Implemented </a:t>
            </a:r>
            <a:r>
              <a:rPr dirty="0" sz="1200" spc="-70">
                <a:solidFill>
                  <a:srgbClr val="002046"/>
                </a:solidFill>
                <a:latin typeface="Tahoma"/>
                <a:cs typeface="Tahoma"/>
              </a:rPr>
              <a:t>and </a:t>
            </a:r>
            <a:r>
              <a:rPr dirty="0" sz="1200" spc="-60">
                <a:solidFill>
                  <a:srgbClr val="002046"/>
                </a:solidFill>
                <a:latin typeface="Tahoma"/>
                <a:cs typeface="Tahoma"/>
              </a:rPr>
              <a:t>evaluated </a:t>
            </a:r>
            <a:r>
              <a:rPr dirty="0" sz="1200" spc="-75">
                <a:solidFill>
                  <a:srgbClr val="002046"/>
                </a:solidFill>
                <a:latin typeface="Tahoma"/>
                <a:cs typeface="Tahoma"/>
              </a:rPr>
              <a:t>a range </a:t>
            </a:r>
            <a:r>
              <a:rPr dirty="0" sz="1200" spc="-50">
                <a:solidFill>
                  <a:srgbClr val="002046"/>
                </a:solidFill>
                <a:latin typeface="Tahoma"/>
                <a:cs typeface="Tahoma"/>
              </a:rPr>
              <a:t>of </a:t>
            </a:r>
            <a:r>
              <a:rPr dirty="0" sz="1200" spc="10">
                <a:solidFill>
                  <a:srgbClr val="002046"/>
                </a:solidFill>
                <a:latin typeface="Tahoma"/>
                <a:cs typeface="Tahoma"/>
              </a:rPr>
              <a:t>SOTA</a:t>
            </a:r>
            <a:r>
              <a:rPr dirty="0" sz="1200" spc="110">
                <a:solidFill>
                  <a:srgbClr val="002046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2046"/>
                </a:solidFill>
                <a:latin typeface="Tahoma"/>
                <a:cs typeface="Tahoma"/>
              </a:rPr>
              <a:t>CAEs</a:t>
            </a:r>
            <a:endParaRPr sz="1200">
              <a:latin typeface="Tahoma"/>
              <a:cs typeface="Tahoma"/>
            </a:endParaRPr>
          </a:p>
          <a:p>
            <a:pPr marL="289560" marR="153670">
              <a:lnSpc>
                <a:spcPct val="102600"/>
              </a:lnSpc>
              <a:spcBef>
                <a:spcPts val="320"/>
              </a:spcBef>
            </a:pPr>
            <a:r>
              <a:rPr dirty="0" sz="1100" spc="-90">
                <a:latin typeface="Arial"/>
                <a:cs typeface="Arial"/>
              </a:rPr>
              <a:t>We </a:t>
            </a:r>
            <a:r>
              <a:rPr dirty="0" sz="1100" spc="-20">
                <a:latin typeface="Arial"/>
                <a:cs typeface="Arial"/>
              </a:rPr>
              <a:t>find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35">
                <a:latin typeface="Arial"/>
                <a:cs typeface="Arial"/>
                <a:hlinkClick r:id="rId5" action="ppaction://hlinksldjump"/>
              </a:rPr>
              <a:t>[Zhou </a:t>
            </a:r>
            <a:r>
              <a:rPr dirty="0" sz="1100" spc="-20">
                <a:latin typeface="Arial"/>
                <a:cs typeface="Arial"/>
                <a:hlinkClick r:id="rId5" action="ppaction://hlinksldjump"/>
              </a:rPr>
              <a:t>et </a:t>
            </a:r>
            <a:r>
              <a:rPr dirty="0" sz="1100" spc="-45">
                <a:latin typeface="Arial"/>
                <a:cs typeface="Arial"/>
                <a:hlinkClick r:id="rId5" action="ppaction://hlinksldjump"/>
              </a:rPr>
              <a:t>al.2019]’s </a:t>
            </a:r>
            <a:r>
              <a:rPr dirty="0" sz="1100" spc="-35">
                <a:latin typeface="Arial"/>
                <a:cs typeface="Arial"/>
              </a:rPr>
              <a:t>‘Tucodec’ </a:t>
            </a:r>
            <a:r>
              <a:rPr dirty="0" sz="1100" spc="-40">
                <a:latin typeface="Arial"/>
                <a:cs typeface="Arial"/>
              </a:rPr>
              <a:t>attention-based  </a:t>
            </a:r>
            <a:r>
              <a:rPr dirty="0" sz="1100" spc="-50">
                <a:latin typeface="Arial"/>
                <a:cs typeface="Arial"/>
              </a:rPr>
              <a:t>model performs</a:t>
            </a:r>
            <a:r>
              <a:rPr dirty="0" sz="1100" spc="-100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best.</a:t>
            </a:r>
            <a:endParaRPr sz="1100">
              <a:latin typeface="Arial"/>
              <a:cs typeface="Arial"/>
            </a:endParaRPr>
          </a:p>
          <a:p>
            <a:pPr algn="just"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90">
                <a:latin typeface="Arial"/>
                <a:cs typeface="Arial"/>
              </a:rPr>
              <a:t>We </a:t>
            </a:r>
            <a:r>
              <a:rPr dirty="0" sz="1100" spc="-40">
                <a:latin typeface="Arial"/>
                <a:cs typeface="Arial"/>
              </a:rPr>
              <a:t>perform </a:t>
            </a:r>
            <a:r>
              <a:rPr dirty="0" sz="1100" spc="-70">
                <a:latin typeface="Arial"/>
                <a:cs typeface="Arial"/>
              </a:rPr>
              <a:t>an </a:t>
            </a:r>
            <a:r>
              <a:rPr dirty="0" sz="1100" spc="-65">
                <a:latin typeface="Arial"/>
                <a:cs typeface="Arial"/>
              </a:rPr>
              <a:t>extensive </a:t>
            </a:r>
            <a:r>
              <a:rPr dirty="0" sz="1100" spc="-35">
                <a:latin typeface="Arial"/>
                <a:cs typeface="Arial"/>
              </a:rPr>
              <a:t>architecture </a:t>
            </a:r>
            <a:r>
              <a:rPr dirty="0" sz="1100" spc="-85">
                <a:latin typeface="Arial"/>
                <a:cs typeface="Arial"/>
              </a:rPr>
              <a:t>search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20">
                <a:latin typeface="Arial"/>
                <a:cs typeface="Arial"/>
              </a:rPr>
              <a:t>find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110">
                <a:latin typeface="Arial"/>
                <a:cs typeface="Arial"/>
              </a:rPr>
              <a:t>we  </a:t>
            </a:r>
            <a:r>
              <a:rPr dirty="0" sz="1100" spc="-70">
                <a:latin typeface="Arial"/>
                <a:cs typeface="Arial"/>
              </a:rPr>
              <a:t>can reduce </a:t>
            </a:r>
            <a:r>
              <a:rPr dirty="0" sz="1100" spc="-60">
                <a:latin typeface="Arial"/>
                <a:cs typeface="Arial"/>
              </a:rPr>
              <a:t>Tucodec </a:t>
            </a:r>
            <a:r>
              <a:rPr dirty="0" sz="1100" spc="-65">
                <a:latin typeface="Arial"/>
                <a:cs typeface="Arial"/>
              </a:rPr>
              <a:t>decoder </a:t>
            </a:r>
            <a:r>
              <a:rPr dirty="0" sz="1100" spc="-60">
                <a:latin typeface="Arial"/>
                <a:cs typeface="Arial"/>
              </a:rPr>
              <a:t>inference </a:t>
            </a:r>
            <a:r>
              <a:rPr dirty="0" sz="1100" spc="-40">
                <a:latin typeface="Arial"/>
                <a:cs typeface="Arial"/>
              </a:rPr>
              <a:t>latency </a:t>
            </a:r>
            <a:r>
              <a:rPr dirty="0" sz="1100" spc="-65">
                <a:latin typeface="Arial"/>
                <a:cs typeface="Arial"/>
              </a:rPr>
              <a:t>by </a:t>
            </a:r>
            <a:r>
              <a:rPr dirty="0" sz="1100" spc="-40">
                <a:latin typeface="Arial"/>
                <a:cs typeface="Arial"/>
              </a:rPr>
              <a:t>almost </a:t>
            </a:r>
            <a:r>
              <a:rPr dirty="0" sz="1100" spc="-50">
                <a:latin typeface="Arial"/>
                <a:cs typeface="Arial"/>
              </a:rPr>
              <a:t>x2.5  </a:t>
            </a:r>
            <a:r>
              <a:rPr dirty="0" sz="1100" spc="-65">
                <a:latin typeface="Arial"/>
                <a:cs typeface="Arial"/>
              </a:rPr>
              <a:t>by </a:t>
            </a:r>
            <a:r>
              <a:rPr dirty="0" sz="1100" spc="-50">
                <a:latin typeface="Arial"/>
                <a:cs typeface="Arial"/>
              </a:rPr>
              <a:t>replacing </a:t>
            </a:r>
            <a:r>
              <a:rPr dirty="0" sz="1100" spc="-35">
                <a:latin typeface="Arial"/>
                <a:cs typeface="Arial"/>
              </a:rPr>
              <a:t>vanilla </a:t>
            </a:r>
            <a:r>
              <a:rPr dirty="0" sz="1100" spc="-80">
                <a:latin typeface="Arial"/>
                <a:cs typeface="Arial"/>
              </a:rPr>
              <a:t>RBs </a:t>
            </a:r>
            <a:r>
              <a:rPr dirty="0" sz="1100" spc="-50">
                <a:latin typeface="Arial"/>
                <a:cs typeface="Arial"/>
                <a:hlinkClick r:id="rId6" action="ppaction://hlinksldjump"/>
              </a:rPr>
              <a:t>[He </a:t>
            </a:r>
            <a:r>
              <a:rPr dirty="0" sz="1100" spc="-20">
                <a:latin typeface="Arial"/>
                <a:cs typeface="Arial"/>
                <a:hlinkClick r:id="rId6" action="ppaction://hlinksldjump"/>
              </a:rPr>
              <a:t>et </a:t>
            </a:r>
            <a:r>
              <a:rPr dirty="0" sz="1100" spc="-45">
                <a:latin typeface="Arial"/>
                <a:cs typeface="Arial"/>
                <a:hlinkClick r:id="rId6" action="ppaction://hlinksldjump"/>
              </a:rPr>
              <a:t>al.2016] </a:t>
            </a:r>
            <a:r>
              <a:rPr dirty="0" sz="1100">
                <a:latin typeface="Arial"/>
                <a:cs typeface="Arial"/>
              </a:rPr>
              <a:t>with </a:t>
            </a:r>
            <a:r>
              <a:rPr dirty="0" sz="1100" spc="5">
                <a:latin typeface="Arial"/>
                <a:cs typeface="Arial"/>
              </a:rPr>
              <a:t>‘NeXt’</a:t>
            </a:r>
            <a:r>
              <a:rPr dirty="0" sz="1100" spc="80">
                <a:latin typeface="Arial"/>
                <a:cs typeface="Arial"/>
              </a:rPr>
              <a:t> </a:t>
            </a:r>
            <a:r>
              <a:rPr dirty="0" sz="1100" spc="-80">
                <a:latin typeface="Arial"/>
                <a:cs typeface="Arial"/>
              </a:rPr>
              <a:t>RBs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dirty="0" sz="1100" spc="-30">
                <a:latin typeface="Arial"/>
                <a:cs typeface="Arial"/>
                <a:hlinkClick r:id="rId7" action="ppaction://hlinksldjump"/>
              </a:rPr>
              <a:t>[Xie </a:t>
            </a:r>
            <a:r>
              <a:rPr dirty="0" sz="1100" spc="-20">
                <a:latin typeface="Arial"/>
                <a:cs typeface="Arial"/>
                <a:hlinkClick r:id="rId7" action="ppaction://hlinksldjump"/>
              </a:rPr>
              <a:t>et</a:t>
            </a:r>
            <a:r>
              <a:rPr dirty="0" sz="1100" spc="-140"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1100" spc="-40">
                <a:latin typeface="Arial"/>
                <a:cs typeface="Arial"/>
                <a:hlinkClick r:id="rId7" action="ppaction://hlinksldjump"/>
              </a:rPr>
              <a:t>al.2017].</a:t>
            </a:r>
            <a:endParaRPr sz="1100">
              <a:latin typeface="Arial"/>
              <a:cs typeface="Arial"/>
            </a:endParaRPr>
          </a:p>
          <a:p>
            <a:pPr marL="289560" marR="171450">
              <a:lnSpc>
                <a:spcPct val="102600"/>
              </a:lnSpc>
              <a:spcBef>
                <a:spcPts val="300"/>
              </a:spcBef>
            </a:pPr>
            <a:r>
              <a:rPr dirty="0" sz="1100" spc="-45">
                <a:latin typeface="Arial"/>
                <a:cs typeface="Arial"/>
              </a:rPr>
              <a:t>To </a:t>
            </a:r>
            <a:r>
              <a:rPr dirty="0" sz="1100" spc="-40">
                <a:latin typeface="Arial"/>
                <a:cs typeface="Arial"/>
              </a:rPr>
              <a:t>our </a:t>
            </a:r>
            <a:r>
              <a:rPr dirty="0" sz="1100" spc="-60">
                <a:latin typeface="Arial"/>
                <a:cs typeface="Arial"/>
              </a:rPr>
              <a:t>knowledge, </a:t>
            </a:r>
            <a:r>
              <a:rPr dirty="0" sz="1100" spc="-110">
                <a:latin typeface="Arial"/>
                <a:cs typeface="Arial"/>
              </a:rPr>
              <a:t>we </a:t>
            </a:r>
            <a:r>
              <a:rPr dirty="0" sz="1100" spc="-80">
                <a:latin typeface="Arial"/>
                <a:cs typeface="Arial"/>
              </a:rPr>
              <a:t>are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first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55">
                <a:latin typeface="Arial"/>
                <a:cs typeface="Arial"/>
              </a:rPr>
              <a:t>extend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65">
                <a:latin typeface="Arial"/>
                <a:cs typeface="Arial"/>
              </a:rPr>
              <a:t>image  </a:t>
            </a:r>
            <a:r>
              <a:rPr dirty="0" sz="1100" spc="-70">
                <a:latin typeface="Arial"/>
                <a:cs typeface="Arial"/>
              </a:rPr>
              <a:t>compression </a:t>
            </a:r>
            <a:r>
              <a:rPr dirty="0" sz="1100" spc="-50">
                <a:latin typeface="Arial"/>
                <a:cs typeface="Arial"/>
              </a:rPr>
              <a:t>network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35">
                <a:latin typeface="Arial"/>
                <a:cs typeface="Arial"/>
                <a:hlinkClick r:id="rId5" action="ppaction://hlinksldjump"/>
              </a:rPr>
              <a:t>[Zhou </a:t>
            </a:r>
            <a:r>
              <a:rPr dirty="0" sz="1100" spc="-20">
                <a:latin typeface="Arial"/>
                <a:cs typeface="Arial"/>
                <a:hlinkClick r:id="rId5" action="ppaction://hlinksldjump"/>
              </a:rPr>
              <a:t>et </a:t>
            </a:r>
            <a:r>
              <a:rPr dirty="0" sz="1100" spc="-45">
                <a:latin typeface="Arial"/>
                <a:cs typeface="Arial"/>
                <a:hlinkClick r:id="rId5" action="ppaction://hlinksldjump"/>
              </a:rPr>
              <a:t>al.2019] </a:t>
            </a:r>
            <a:r>
              <a:rPr dirty="0" sz="1100" spc="-65">
                <a:latin typeface="Arial"/>
                <a:cs typeface="Arial"/>
              </a:rPr>
              <a:t>and image  </a:t>
            </a:r>
            <a:r>
              <a:rPr dirty="0" sz="1100" spc="-35">
                <a:latin typeface="Arial"/>
                <a:cs typeface="Arial"/>
              </a:rPr>
              <a:t>restoration </a:t>
            </a:r>
            <a:r>
              <a:rPr dirty="0" sz="1100" spc="-65">
                <a:latin typeface="Arial"/>
                <a:cs typeface="Arial"/>
              </a:rPr>
              <a:t>GRDN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  <a:hlinkClick r:id="rId6" action="ppaction://hlinksldjump"/>
              </a:rPr>
              <a:t>[Kim </a:t>
            </a:r>
            <a:r>
              <a:rPr dirty="0" sz="1100" spc="-20">
                <a:latin typeface="Arial"/>
                <a:cs typeface="Arial"/>
                <a:hlinkClick r:id="rId6" action="ppaction://hlinksldjump"/>
              </a:rPr>
              <a:t>et </a:t>
            </a:r>
            <a:r>
              <a:rPr dirty="0" sz="1100" spc="-45">
                <a:latin typeface="Arial"/>
                <a:cs typeface="Arial"/>
                <a:hlinkClick r:id="rId6" action="ppaction://hlinksldjump"/>
              </a:rPr>
              <a:t>al.2019] </a:t>
            </a:r>
            <a:r>
              <a:rPr dirty="0" sz="1100" spc="10">
                <a:latin typeface="Arial"/>
                <a:cs typeface="Arial"/>
              </a:rPr>
              <a:t>to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three-dimensions.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46844"/>
            <a:ext cx="234823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65">
                <a:solidFill>
                  <a:srgbClr val="0085CA"/>
                </a:solidFill>
                <a:latin typeface="Tahoma"/>
                <a:cs typeface="Tahoma"/>
              </a:rPr>
              <a:t>Contribution </a:t>
            </a:r>
            <a:r>
              <a:rPr dirty="0" sz="1700" spc="-114">
                <a:solidFill>
                  <a:srgbClr val="0085CA"/>
                </a:solidFill>
                <a:latin typeface="Tahoma"/>
                <a:cs typeface="Tahoma"/>
              </a:rPr>
              <a:t>Summary</a:t>
            </a:r>
            <a:r>
              <a:rPr dirty="0" sz="1700" spc="20">
                <a:solidFill>
                  <a:srgbClr val="0085CA"/>
                </a:solidFill>
                <a:latin typeface="Tahoma"/>
                <a:cs typeface="Tahoma"/>
              </a:rPr>
              <a:t> </a:t>
            </a:r>
            <a:r>
              <a:rPr dirty="0" sz="1700" spc="-30">
                <a:solidFill>
                  <a:srgbClr val="0085CA"/>
                </a:solidFill>
                <a:latin typeface="Tahoma"/>
                <a:cs typeface="Tahoma"/>
              </a:rPr>
              <a:t>3/3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193" y="1160170"/>
            <a:ext cx="3989704" cy="365125"/>
          </a:xfrm>
          <a:custGeom>
            <a:avLst/>
            <a:gdLst/>
            <a:ahLst/>
            <a:cxnLst/>
            <a:rect l="l" t="t" r="r" b="b"/>
            <a:pathLst>
              <a:path w="3989704" h="36512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364961"/>
                </a:lnTo>
                <a:lnTo>
                  <a:pt x="3989652" y="364961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6DC6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9194" y="1512481"/>
            <a:ext cx="3989651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9193" y="1556751"/>
            <a:ext cx="3989704" cy="613410"/>
          </a:xfrm>
          <a:custGeom>
            <a:avLst/>
            <a:gdLst/>
            <a:ahLst/>
            <a:cxnLst/>
            <a:rect l="l" t="t" r="r" b="b"/>
            <a:pathLst>
              <a:path w="3989704" h="613410">
                <a:moveTo>
                  <a:pt x="3989652" y="0"/>
                </a:moveTo>
                <a:lnTo>
                  <a:pt x="0" y="0"/>
                </a:lnTo>
                <a:lnTo>
                  <a:pt x="0" y="562155"/>
                </a:lnTo>
                <a:lnTo>
                  <a:pt x="4008" y="581879"/>
                </a:lnTo>
                <a:lnTo>
                  <a:pt x="14922" y="598032"/>
                </a:lnTo>
                <a:lnTo>
                  <a:pt x="31075" y="608946"/>
                </a:lnTo>
                <a:lnTo>
                  <a:pt x="50800" y="612955"/>
                </a:lnTo>
                <a:lnTo>
                  <a:pt x="3938852" y="612955"/>
                </a:lnTo>
                <a:lnTo>
                  <a:pt x="3958576" y="608946"/>
                </a:lnTo>
                <a:lnTo>
                  <a:pt x="3974729" y="598032"/>
                </a:lnTo>
                <a:lnTo>
                  <a:pt x="3985644" y="581879"/>
                </a:lnTo>
                <a:lnTo>
                  <a:pt x="3989652" y="562155"/>
                </a:lnTo>
                <a:lnTo>
                  <a:pt x="3989652" y="0"/>
                </a:lnTo>
                <a:close/>
              </a:path>
            </a:pathLst>
          </a:custGeom>
          <a:solidFill>
            <a:srgbClr val="EB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2551" y="161048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2551" y="1820519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2551" y="2030552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47294" y="1139174"/>
            <a:ext cx="3625215" cy="1000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415"/>
              </a:lnSpc>
              <a:spcBef>
                <a:spcPts val="95"/>
              </a:spcBef>
            </a:pPr>
            <a:r>
              <a:rPr dirty="0" sz="1200" spc="-70">
                <a:solidFill>
                  <a:srgbClr val="002046"/>
                </a:solidFill>
                <a:latin typeface="Tahoma"/>
                <a:cs typeface="Tahoma"/>
              </a:rPr>
              <a:t>We </a:t>
            </a:r>
            <a:r>
              <a:rPr dirty="0" sz="1200" spc="-80">
                <a:solidFill>
                  <a:srgbClr val="002046"/>
                </a:solidFill>
                <a:latin typeface="Tahoma"/>
                <a:cs typeface="Tahoma"/>
              </a:rPr>
              <a:t>release </a:t>
            </a:r>
            <a:r>
              <a:rPr dirty="0" sz="1200" spc="-75">
                <a:solidFill>
                  <a:srgbClr val="002046"/>
                </a:solidFill>
                <a:latin typeface="Tahoma"/>
                <a:cs typeface="Tahoma"/>
              </a:rPr>
              <a:t>a </a:t>
            </a:r>
            <a:r>
              <a:rPr dirty="0" sz="1200" spc="-65">
                <a:solidFill>
                  <a:srgbClr val="002046"/>
                </a:solidFill>
                <a:latin typeface="Tahoma"/>
                <a:cs typeface="Tahoma"/>
              </a:rPr>
              <a:t>well </a:t>
            </a:r>
            <a:r>
              <a:rPr dirty="0" sz="1200" spc="-60">
                <a:solidFill>
                  <a:srgbClr val="002046"/>
                </a:solidFill>
                <a:latin typeface="Tahoma"/>
                <a:cs typeface="Tahoma"/>
              </a:rPr>
              <a:t>tested </a:t>
            </a:r>
            <a:r>
              <a:rPr dirty="0" sz="1200" spc="-70">
                <a:solidFill>
                  <a:srgbClr val="002046"/>
                </a:solidFill>
                <a:latin typeface="Tahoma"/>
                <a:cs typeface="Tahoma"/>
              </a:rPr>
              <a:t>open-source </a:t>
            </a:r>
            <a:r>
              <a:rPr dirty="0" sz="1200" spc="-30">
                <a:solidFill>
                  <a:srgbClr val="002046"/>
                </a:solidFill>
                <a:latin typeface="Tahoma"/>
                <a:cs typeface="Tahoma"/>
              </a:rPr>
              <a:t>Python</a:t>
            </a:r>
            <a:r>
              <a:rPr dirty="0" sz="1200" spc="-35">
                <a:solidFill>
                  <a:srgbClr val="002046"/>
                </a:solidFill>
                <a:latin typeface="Tahoma"/>
                <a:cs typeface="Tahoma"/>
              </a:rPr>
              <a:t> </a:t>
            </a:r>
            <a:r>
              <a:rPr dirty="0" sz="1200" spc="-65">
                <a:solidFill>
                  <a:srgbClr val="002046"/>
                </a:solidFill>
                <a:latin typeface="Tahoma"/>
                <a:cs typeface="Tahoma"/>
              </a:rPr>
              <a:t>module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ts val="1415"/>
              </a:lnSpc>
            </a:pPr>
            <a:r>
              <a:rPr dirty="0" sz="1200" spc="-40">
                <a:solidFill>
                  <a:srgbClr val="002046"/>
                </a:solidFill>
                <a:latin typeface="Trebuchet MS"/>
                <a:cs typeface="Trebuchet MS"/>
              </a:rPr>
              <a:t>VarDACAE</a:t>
            </a:r>
            <a:r>
              <a:rPr dirty="0" baseline="31250" sz="1200" spc="-60">
                <a:solidFill>
                  <a:srgbClr val="002046"/>
                </a:solidFill>
                <a:latin typeface="Arial"/>
                <a:cs typeface="Arial"/>
              </a:rPr>
              <a:t>2</a:t>
            </a:r>
            <a:r>
              <a:rPr dirty="0" sz="1200" spc="-40">
                <a:solidFill>
                  <a:srgbClr val="002046"/>
                </a:solidFill>
                <a:latin typeface="Tahoma"/>
                <a:cs typeface="Tahoma"/>
              </a:rPr>
              <a:t>that </a:t>
            </a:r>
            <a:r>
              <a:rPr dirty="0" sz="1200" spc="-75">
                <a:solidFill>
                  <a:srgbClr val="002046"/>
                </a:solidFill>
                <a:latin typeface="Tahoma"/>
                <a:cs typeface="Tahoma"/>
              </a:rPr>
              <a:t>enables </a:t>
            </a:r>
            <a:r>
              <a:rPr dirty="0" sz="1200" spc="-80">
                <a:solidFill>
                  <a:srgbClr val="002046"/>
                </a:solidFill>
                <a:latin typeface="Tahoma"/>
                <a:cs typeface="Tahoma"/>
              </a:rPr>
              <a:t>users</a:t>
            </a:r>
            <a:r>
              <a:rPr dirty="0" sz="1200" spc="155">
                <a:solidFill>
                  <a:srgbClr val="002046"/>
                </a:solidFill>
                <a:latin typeface="Tahoma"/>
                <a:cs typeface="Tahoma"/>
              </a:rPr>
              <a:t> </a:t>
            </a:r>
            <a:r>
              <a:rPr dirty="0" sz="1200" spc="-50">
                <a:solidFill>
                  <a:srgbClr val="002046"/>
                </a:solidFill>
                <a:latin typeface="Tahoma"/>
                <a:cs typeface="Tahoma"/>
              </a:rPr>
              <a:t>to:</a:t>
            </a:r>
            <a:endParaRPr sz="12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215"/>
              </a:spcBef>
            </a:pPr>
            <a:r>
              <a:rPr dirty="0" sz="1100" spc="-55">
                <a:latin typeface="Arial"/>
                <a:cs typeface="Arial"/>
              </a:rPr>
              <a:t>Easily </a:t>
            </a:r>
            <a:r>
              <a:rPr dirty="0" sz="1100" spc="-40">
                <a:latin typeface="Arial"/>
                <a:cs typeface="Arial"/>
              </a:rPr>
              <a:t>replicate our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experiments,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spc="-105">
                <a:latin typeface="Arial"/>
                <a:cs typeface="Arial"/>
              </a:rPr>
              <a:t>Use </a:t>
            </a:r>
            <a:r>
              <a:rPr dirty="0" sz="1100" spc="-40">
                <a:latin typeface="Arial"/>
                <a:cs typeface="Arial"/>
              </a:rPr>
              <a:t>our </a:t>
            </a:r>
            <a:r>
              <a:rPr dirty="0" sz="1100" spc="-55">
                <a:latin typeface="Arial"/>
                <a:cs typeface="Arial"/>
              </a:rPr>
              <a:t>model </a:t>
            </a:r>
            <a:r>
              <a:rPr dirty="0" sz="1100" spc="-40">
                <a:latin typeface="Arial"/>
                <a:cs typeface="Arial"/>
              </a:rPr>
              <a:t>implementations,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and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30">
                <a:latin typeface="Arial"/>
                <a:cs typeface="Arial"/>
              </a:rPr>
              <a:t>Train </a:t>
            </a:r>
            <a:r>
              <a:rPr dirty="0" sz="1100" spc="-85">
                <a:latin typeface="Arial"/>
                <a:cs typeface="Arial"/>
              </a:rPr>
              <a:t>CAEs </a:t>
            </a:r>
            <a:r>
              <a:rPr dirty="0" sz="1100" spc="-25">
                <a:latin typeface="Arial"/>
                <a:cs typeface="Arial"/>
              </a:rPr>
              <a:t>for </a:t>
            </a:r>
            <a:r>
              <a:rPr dirty="0" sz="1100" spc="-65">
                <a:latin typeface="Arial"/>
                <a:cs typeface="Arial"/>
              </a:rPr>
              <a:t>any </a:t>
            </a:r>
            <a:r>
              <a:rPr dirty="0" sz="1100" spc="-30">
                <a:latin typeface="Arial"/>
                <a:cs typeface="Arial"/>
              </a:rPr>
              <a:t>variational </a:t>
            </a:r>
            <a:r>
              <a:rPr dirty="0" sz="1100" spc="-35">
                <a:latin typeface="Arial"/>
                <a:cs typeface="Arial"/>
              </a:rPr>
              <a:t>data </a:t>
            </a:r>
            <a:r>
              <a:rPr dirty="0" sz="1100" spc="-40">
                <a:latin typeface="Arial"/>
                <a:cs typeface="Arial"/>
              </a:rPr>
              <a:t>assimilation</a:t>
            </a:r>
            <a:r>
              <a:rPr dirty="0" sz="1100" spc="-100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problem.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9994" y="2786761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47294" y="2793804"/>
            <a:ext cx="2867660" cy="301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6530">
              <a:lnSpc>
                <a:spcPct val="100000"/>
              </a:lnSpc>
              <a:spcBef>
                <a:spcPts val="95"/>
              </a:spcBef>
            </a:pPr>
            <a:r>
              <a:rPr dirty="0" baseline="37037" sz="900" spc="-7">
                <a:latin typeface="Arial"/>
                <a:cs typeface="Arial"/>
              </a:rPr>
              <a:t>2</a:t>
            </a:r>
            <a:r>
              <a:rPr dirty="0" sz="900" spc="-5">
                <a:latin typeface="Arial"/>
                <a:cs typeface="Arial"/>
              </a:rPr>
              <a:t>The </a:t>
            </a:r>
            <a:r>
              <a:rPr dirty="0" sz="900" spc="-20">
                <a:latin typeface="Arial"/>
                <a:cs typeface="Arial"/>
              </a:rPr>
              <a:t>repository </a:t>
            </a:r>
            <a:r>
              <a:rPr dirty="0" sz="900" spc="-45">
                <a:latin typeface="Arial"/>
                <a:cs typeface="Arial"/>
              </a:rPr>
              <a:t>can </a:t>
            </a:r>
            <a:r>
              <a:rPr dirty="0" sz="900" spc="-50">
                <a:latin typeface="Arial"/>
                <a:cs typeface="Arial"/>
              </a:rPr>
              <a:t>be </a:t>
            </a:r>
            <a:r>
              <a:rPr dirty="0" sz="900" spc="-20">
                <a:latin typeface="Arial"/>
                <a:cs typeface="Arial"/>
              </a:rPr>
              <a:t>found </a:t>
            </a:r>
            <a:r>
              <a:rPr dirty="0" sz="900" spc="10">
                <a:latin typeface="Arial"/>
                <a:cs typeface="Arial"/>
              </a:rPr>
              <a:t>at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110">
                <a:latin typeface="PMingLiU"/>
                <a:cs typeface="PMingLiU"/>
                <a:hlinkClick r:id="rId5"/>
              </a:rPr>
              <a:t>https://github.com/julianmack/Data_Assimilation</a:t>
            </a:r>
            <a:r>
              <a:rPr dirty="0" sz="900" spc="11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46844"/>
            <a:ext cx="136652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60">
                <a:solidFill>
                  <a:srgbClr val="0085CA"/>
                </a:solidFill>
                <a:latin typeface="Tahoma"/>
                <a:cs typeface="Tahoma"/>
              </a:rPr>
              <a:t>Any</a:t>
            </a:r>
            <a:r>
              <a:rPr dirty="0" sz="1700" spc="-65">
                <a:solidFill>
                  <a:srgbClr val="0085CA"/>
                </a:solidFill>
                <a:latin typeface="Tahoma"/>
                <a:cs typeface="Tahoma"/>
              </a:rPr>
              <a:t> </a:t>
            </a:r>
            <a:r>
              <a:rPr dirty="0" sz="1700" spc="-85">
                <a:solidFill>
                  <a:srgbClr val="0085CA"/>
                </a:solidFill>
                <a:latin typeface="Tahoma"/>
                <a:cs typeface="Tahoma"/>
              </a:rPr>
              <a:t>Questions?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0389" y="976786"/>
            <a:ext cx="3207548" cy="1497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7294" y="2634378"/>
            <a:ext cx="3484245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003E73"/>
                </a:solidFill>
                <a:latin typeface="Arial"/>
                <a:cs typeface="Arial"/>
              </a:rPr>
              <a:t>Figure 16: </a:t>
            </a:r>
            <a:r>
              <a:rPr dirty="0" sz="1000" spc="-60">
                <a:latin typeface="Arial"/>
                <a:cs typeface="Arial"/>
              </a:rPr>
              <a:t>Comparison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15">
                <a:latin typeface="Arial"/>
                <a:cs typeface="Arial"/>
              </a:rPr>
              <a:t>TSVD </a:t>
            </a:r>
            <a:r>
              <a:rPr dirty="0" sz="1000" spc="55">
                <a:latin typeface="Arial"/>
                <a:cs typeface="Arial"/>
              </a:rPr>
              <a:t>(</a:t>
            </a:r>
            <a:r>
              <a:rPr dirty="0" sz="1000" spc="55" i="1">
                <a:latin typeface="Arial"/>
                <a:cs typeface="Arial"/>
              </a:rPr>
              <a:t>τ </a:t>
            </a:r>
            <a:r>
              <a:rPr dirty="0" sz="1000" spc="190">
                <a:latin typeface="Arial"/>
                <a:cs typeface="Arial"/>
              </a:rPr>
              <a:t>= </a:t>
            </a:r>
            <a:r>
              <a:rPr dirty="0" sz="1000" spc="-40">
                <a:latin typeface="Arial"/>
                <a:cs typeface="Arial"/>
              </a:rPr>
              <a:t>32, </a:t>
            </a:r>
            <a:r>
              <a:rPr dirty="0" sz="1000" spc="110" i="1">
                <a:latin typeface="Trebuchet MS"/>
                <a:cs typeface="Trebuchet MS"/>
              </a:rPr>
              <a:t>M </a:t>
            </a:r>
            <a:r>
              <a:rPr dirty="0" sz="1000" spc="190">
                <a:latin typeface="Arial"/>
                <a:cs typeface="Arial"/>
              </a:rPr>
              <a:t>= </a:t>
            </a:r>
            <a:r>
              <a:rPr dirty="0" sz="1000" spc="15" i="1">
                <a:latin typeface="Trebuchet MS"/>
                <a:cs typeface="Trebuchet MS"/>
              </a:rPr>
              <a:t>n</a:t>
            </a:r>
            <a:r>
              <a:rPr dirty="0" sz="1000" spc="15">
                <a:latin typeface="Arial"/>
                <a:cs typeface="Arial"/>
              </a:rPr>
              <a:t>) </a:t>
            </a:r>
            <a:r>
              <a:rPr dirty="0" sz="1000" spc="-55">
                <a:latin typeface="Arial"/>
                <a:cs typeface="Arial"/>
              </a:rPr>
              <a:t>and </a:t>
            </a:r>
            <a:r>
              <a:rPr dirty="0" sz="1000" spc="-60">
                <a:latin typeface="Arial"/>
                <a:cs typeface="Arial"/>
              </a:rPr>
              <a:t>CAE </a:t>
            </a:r>
            <a:r>
              <a:rPr dirty="0" sz="1000" spc="-30">
                <a:latin typeface="Arial"/>
                <a:cs typeface="Arial"/>
              </a:rPr>
              <a:t>data  </a:t>
            </a:r>
            <a:r>
              <a:rPr dirty="0" sz="1000" spc="-35">
                <a:latin typeface="Arial"/>
                <a:cs typeface="Arial"/>
              </a:rPr>
              <a:t>assimilation </a:t>
            </a:r>
            <a:r>
              <a:rPr dirty="0" sz="1000" spc="-50">
                <a:latin typeface="Arial"/>
                <a:cs typeface="Arial"/>
              </a:rPr>
              <a:t>performance </a:t>
            </a:r>
            <a:r>
              <a:rPr dirty="0" sz="1000" spc="-55">
                <a:latin typeface="Arial"/>
                <a:cs typeface="Arial"/>
              </a:rPr>
              <a:t>on </a:t>
            </a:r>
            <a:r>
              <a:rPr dirty="0" sz="1000" spc="-45">
                <a:latin typeface="Arial"/>
                <a:cs typeface="Arial"/>
              </a:rPr>
              <a:t>sequential </a:t>
            </a:r>
            <a:r>
              <a:rPr dirty="0" sz="1000" spc="-30">
                <a:latin typeface="Arial"/>
                <a:cs typeface="Arial"/>
              </a:rPr>
              <a:t>test-set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time-steps.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446844"/>
            <a:ext cx="178117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90">
                <a:solidFill>
                  <a:srgbClr val="0085CA"/>
                </a:solidFill>
                <a:latin typeface="Tahoma"/>
                <a:cs typeface="Tahoma"/>
              </a:rPr>
              <a:t>Observation</a:t>
            </a:r>
            <a:r>
              <a:rPr dirty="0" sz="1700" spc="-15">
                <a:solidFill>
                  <a:srgbClr val="0085CA"/>
                </a:solidFill>
                <a:latin typeface="Tahoma"/>
                <a:cs typeface="Tahoma"/>
              </a:rPr>
              <a:t> </a:t>
            </a:r>
            <a:r>
              <a:rPr dirty="0" sz="1700" spc="-114">
                <a:solidFill>
                  <a:srgbClr val="0085CA"/>
                </a:solidFill>
                <a:latin typeface="Tahoma"/>
                <a:cs typeface="Tahoma"/>
              </a:rPr>
              <a:t>encoder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841183"/>
            <a:ext cx="24155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0">
                <a:latin typeface="Arial"/>
                <a:cs typeface="Arial"/>
              </a:rPr>
              <a:t>If </a:t>
            </a:r>
            <a:r>
              <a:rPr dirty="0" sz="1100" spc="-45">
                <a:latin typeface="Arial"/>
                <a:cs typeface="Arial"/>
              </a:rPr>
              <a:t>there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20">
                <a:latin typeface="Arial"/>
                <a:cs typeface="Arial"/>
              </a:rPr>
              <a:t>time </a:t>
            </a:r>
            <a:r>
              <a:rPr dirty="0" sz="1100" spc="-70">
                <a:latin typeface="Arial"/>
                <a:cs typeface="Arial"/>
              </a:rPr>
              <a:t>– </a:t>
            </a:r>
            <a:r>
              <a:rPr dirty="0" sz="1100" spc="-50">
                <a:latin typeface="Arial"/>
                <a:cs typeface="Arial"/>
              </a:rPr>
              <a:t>observation </a:t>
            </a:r>
            <a:r>
              <a:rPr dirty="0" sz="1100" spc="-65">
                <a:latin typeface="Arial"/>
                <a:cs typeface="Arial"/>
              </a:rPr>
              <a:t>encoder </a:t>
            </a:r>
            <a:r>
              <a:rPr dirty="0" sz="1100" spc="-110" i="1">
                <a:latin typeface="Trebuchet MS"/>
                <a:cs typeface="Trebuchet MS"/>
              </a:rPr>
              <a:t>f </a:t>
            </a:r>
            <a:r>
              <a:rPr dirty="0" baseline="27777" sz="1200" spc="-37" i="1">
                <a:latin typeface="Arial"/>
                <a:cs typeface="Arial"/>
              </a:rPr>
              <a:t>o</a:t>
            </a:r>
            <a:r>
              <a:rPr dirty="0" baseline="27777" sz="1200" spc="-232" i="1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6643" y="1214001"/>
            <a:ext cx="2698321" cy="895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7294" y="2283274"/>
            <a:ext cx="3913504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003E73"/>
                </a:solidFill>
                <a:latin typeface="Arial"/>
                <a:cs typeface="Arial"/>
              </a:rPr>
              <a:t>Figure 17: </a:t>
            </a:r>
            <a:r>
              <a:rPr dirty="0" sz="1000" spc="-85">
                <a:latin typeface="Arial"/>
                <a:cs typeface="Arial"/>
              </a:rPr>
              <a:t>Scheme </a:t>
            </a:r>
            <a:r>
              <a:rPr dirty="0" sz="1000" spc="10">
                <a:latin typeface="Arial"/>
                <a:cs typeface="Arial"/>
              </a:rPr>
              <a:t>to </a:t>
            </a:r>
            <a:r>
              <a:rPr dirty="0" sz="1000" spc="-50">
                <a:latin typeface="Arial"/>
                <a:cs typeface="Arial"/>
              </a:rPr>
              <a:t>create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100" i="1">
                <a:latin typeface="Trebuchet MS"/>
                <a:cs typeface="Trebuchet MS"/>
              </a:rPr>
              <a:t>f </a:t>
            </a:r>
            <a:r>
              <a:rPr dirty="0" baseline="27777" sz="1050" spc="-30" i="1">
                <a:latin typeface="Arial"/>
                <a:cs typeface="Arial"/>
              </a:rPr>
              <a:t>o </a:t>
            </a:r>
            <a:r>
              <a:rPr dirty="0" sz="1000" spc="-30">
                <a:latin typeface="Arial"/>
                <a:cs typeface="Arial"/>
              </a:rPr>
              <a:t>operator. </a:t>
            </a:r>
            <a:r>
              <a:rPr dirty="0" sz="1000" spc="40">
                <a:latin typeface="Arial"/>
                <a:cs typeface="Arial"/>
              </a:rPr>
              <a:t>It </a:t>
            </a:r>
            <a:r>
              <a:rPr dirty="0" sz="1000" spc="-50">
                <a:latin typeface="Arial"/>
                <a:cs typeface="Arial"/>
              </a:rPr>
              <a:t>should </a:t>
            </a:r>
            <a:r>
              <a:rPr dirty="0" sz="1000" spc="-70">
                <a:latin typeface="Arial"/>
                <a:cs typeface="Arial"/>
              </a:rPr>
              <a:t>be </a:t>
            </a:r>
            <a:r>
              <a:rPr dirty="0" sz="1000" spc="-55">
                <a:latin typeface="Arial"/>
                <a:cs typeface="Arial"/>
              </a:rPr>
              <a:t>possible </a:t>
            </a:r>
            <a:r>
              <a:rPr dirty="0" sz="1000" spc="10">
                <a:latin typeface="Arial"/>
                <a:cs typeface="Arial"/>
              </a:rPr>
              <a:t>to </a:t>
            </a:r>
            <a:r>
              <a:rPr dirty="0" sz="1000" spc="-55">
                <a:latin typeface="Arial"/>
                <a:cs typeface="Arial"/>
              </a:rPr>
              <a:t>add 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145" i="1">
                <a:latin typeface="Trebuchet MS"/>
                <a:cs typeface="Trebuchet MS"/>
              </a:rPr>
              <a:t>H</a:t>
            </a:r>
            <a:r>
              <a:rPr dirty="0" baseline="27777" sz="1050" spc="217">
                <a:latin typeface="Arial"/>
                <a:cs typeface="Arial"/>
              </a:rPr>
              <a:t>+ </a:t>
            </a:r>
            <a:r>
              <a:rPr dirty="0" sz="1000" spc="-30">
                <a:latin typeface="Arial"/>
                <a:cs typeface="Arial"/>
              </a:rPr>
              <a:t>convolutional </a:t>
            </a:r>
            <a:r>
              <a:rPr dirty="0" sz="1000" spc="-40">
                <a:latin typeface="Arial"/>
                <a:cs typeface="Arial"/>
              </a:rPr>
              <a:t>network </a:t>
            </a:r>
            <a:r>
              <a:rPr dirty="0" sz="1000" spc="-55">
                <a:latin typeface="Arial"/>
                <a:cs typeface="Arial"/>
              </a:rPr>
              <a:t>and </a:t>
            </a:r>
            <a:r>
              <a:rPr dirty="0" sz="1000" spc="-30">
                <a:latin typeface="Arial"/>
                <a:cs typeface="Arial"/>
              </a:rPr>
              <a:t>fine-tune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45">
                <a:latin typeface="Arial"/>
                <a:cs typeface="Arial"/>
              </a:rPr>
              <a:t>weights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100" i="1">
                <a:latin typeface="Trebuchet MS"/>
                <a:cs typeface="Trebuchet MS"/>
              </a:rPr>
              <a:t>f </a:t>
            </a:r>
            <a:r>
              <a:rPr dirty="0" sz="1000" spc="10">
                <a:latin typeface="Arial"/>
                <a:cs typeface="Arial"/>
              </a:rPr>
              <a:t>to </a:t>
            </a:r>
            <a:r>
              <a:rPr dirty="0" sz="1000" spc="-50">
                <a:latin typeface="Arial"/>
                <a:cs typeface="Arial"/>
              </a:rPr>
              <a:t>create</a:t>
            </a:r>
            <a:r>
              <a:rPr dirty="0" sz="1000" spc="-65">
                <a:latin typeface="Arial"/>
                <a:cs typeface="Arial"/>
              </a:rPr>
              <a:t> </a:t>
            </a:r>
            <a:r>
              <a:rPr dirty="0" sz="1000" spc="-100" i="1">
                <a:latin typeface="Trebuchet MS"/>
                <a:cs typeface="Trebuchet MS"/>
              </a:rPr>
              <a:t>f </a:t>
            </a:r>
            <a:r>
              <a:rPr dirty="0" baseline="27777" sz="1050" spc="-30" i="1">
                <a:latin typeface="Arial"/>
                <a:cs typeface="Arial"/>
              </a:rPr>
              <a:t>o </a:t>
            </a:r>
            <a:r>
              <a:rPr dirty="0" sz="1000" spc="-5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85"/>
              <a:t>References</a:t>
            </a:r>
          </a:p>
        </p:txBody>
      </p:sp>
      <p:sp>
        <p:nvSpPr>
          <p:cNvPr id="3" name="object 3"/>
          <p:cNvSpPr/>
          <p:nvPr/>
        </p:nvSpPr>
        <p:spPr>
          <a:xfrm>
            <a:off x="397954" y="164482"/>
            <a:ext cx="101219" cy="139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7954" y="164482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4"/>
                </a:moveTo>
                <a:lnTo>
                  <a:pt x="101219" y="139174"/>
                </a:lnTo>
                <a:lnTo>
                  <a:pt x="101219" y="25304"/>
                </a:lnTo>
                <a:lnTo>
                  <a:pt x="75914" y="0"/>
                </a:lnTo>
                <a:lnTo>
                  <a:pt x="0" y="0"/>
                </a:lnTo>
                <a:lnTo>
                  <a:pt x="0" y="139174"/>
                </a:lnTo>
                <a:close/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0606" y="18346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7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3259" y="20243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3259" y="215091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0606" y="23407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10606" y="246722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0606" y="25937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10606" y="272027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4890" y="230906"/>
            <a:ext cx="31635" cy="442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73868" y="164482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4" y="25304"/>
                </a:moveTo>
                <a:lnTo>
                  <a:pt x="0" y="25304"/>
                </a:lnTo>
                <a:lnTo>
                  <a:pt x="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97954" y="522965"/>
            <a:ext cx="101219" cy="139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7954" y="522965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4"/>
                </a:moveTo>
                <a:lnTo>
                  <a:pt x="101219" y="139174"/>
                </a:lnTo>
                <a:lnTo>
                  <a:pt x="101219" y="25304"/>
                </a:lnTo>
                <a:lnTo>
                  <a:pt x="75914" y="0"/>
                </a:lnTo>
                <a:lnTo>
                  <a:pt x="0" y="0"/>
                </a:lnTo>
                <a:lnTo>
                  <a:pt x="0" y="139174"/>
                </a:lnTo>
                <a:close/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0606" y="54194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7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23259" y="560922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23259" y="573574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0606" y="59255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10606" y="605205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10606" y="617857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0606" y="630509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54890" y="589389"/>
            <a:ext cx="31635" cy="442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73868" y="522965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4" y="25304"/>
                </a:moveTo>
                <a:lnTo>
                  <a:pt x="0" y="25304"/>
                </a:lnTo>
                <a:lnTo>
                  <a:pt x="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97954" y="881461"/>
            <a:ext cx="101219" cy="1391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97954" y="881461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4"/>
                </a:moveTo>
                <a:lnTo>
                  <a:pt x="101219" y="139174"/>
                </a:lnTo>
                <a:lnTo>
                  <a:pt x="101219" y="25304"/>
                </a:lnTo>
                <a:lnTo>
                  <a:pt x="75914" y="0"/>
                </a:lnTo>
                <a:lnTo>
                  <a:pt x="0" y="0"/>
                </a:lnTo>
                <a:lnTo>
                  <a:pt x="0" y="139174"/>
                </a:lnTo>
                <a:close/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0606" y="900439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7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23259" y="919418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23259" y="93207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10606" y="95104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0606" y="96370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10606" y="97635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10606" y="989005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54890" y="947884"/>
            <a:ext cx="31635" cy="442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73868" y="881461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4" y="25304"/>
                </a:moveTo>
                <a:lnTo>
                  <a:pt x="0" y="25304"/>
                </a:lnTo>
                <a:lnTo>
                  <a:pt x="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97954" y="1244160"/>
            <a:ext cx="101219" cy="139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97954" y="1244160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4"/>
                </a:moveTo>
                <a:lnTo>
                  <a:pt x="101219" y="139174"/>
                </a:lnTo>
                <a:lnTo>
                  <a:pt x="101219" y="25304"/>
                </a:lnTo>
                <a:lnTo>
                  <a:pt x="75914" y="0"/>
                </a:lnTo>
                <a:lnTo>
                  <a:pt x="0" y="0"/>
                </a:lnTo>
                <a:lnTo>
                  <a:pt x="0" y="139174"/>
                </a:lnTo>
                <a:close/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10606" y="1263139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7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23259" y="1282117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23259" y="129476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10606" y="131374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10606" y="132640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10606" y="1339052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10606" y="135170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54890" y="1310583"/>
            <a:ext cx="31635" cy="442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73868" y="12441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4" y="25304"/>
                </a:moveTo>
                <a:lnTo>
                  <a:pt x="0" y="25304"/>
                </a:lnTo>
                <a:lnTo>
                  <a:pt x="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97954" y="1676456"/>
            <a:ext cx="101219" cy="1391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97954" y="1676456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4"/>
                </a:moveTo>
                <a:lnTo>
                  <a:pt x="101219" y="139174"/>
                </a:lnTo>
                <a:lnTo>
                  <a:pt x="101219" y="25304"/>
                </a:lnTo>
                <a:lnTo>
                  <a:pt x="75914" y="0"/>
                </a:lnTo>
                <a:lnTo>
                  <a:pt x="0" y="0"/>
                </a:lnTo>
                <a:lnTo>
                  <a:pt x="0" y="139174"/>
                </a:lnTo>
                <a:close/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10606" y="16954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7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23259" y="1714412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23259" y="1727065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10606" y="174604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10606" y="1758695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10606" y="1771347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10606" y="178400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54890" y="1742879"/>
            <a:ext cx="31635" cy="442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73868" y="1676456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4" y="25304"/>
                </a:moveTo>
                <a:lnTo>
                  <a:pt x="0" y="25304"/>
                </a:lnTo>
                <a:lnTo>
                  <a:pt x="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97954" y="2034951"/>
            <a:ext cx="101219" cy="139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97954" y="2034951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4"/>
                </a:moveTo>
                <a:lnTo>
                  <a:pt x="101219" y="139174"/>
                </a:lnTo>
                <a:lnTo>
                  <a:pt x="101219" y="25304"/>
                </a:lnTo>
                <a:lnTo>
                  <a:pt x="75914" y="0"/>
                </a:lnTo>
                <a:lnTo>
                  <a:pt x="0" y="0"/>
                </a:lnTo>
                <a:lnTo>
                  <a:pt x="0" y="139174"/>
                </a:lnTo>
                <a:close/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10606" y="205393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7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23259" y="2072908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23259" y="208556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10606" y="2104539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10606" y="211719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10606" y="212984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10606" y="2142495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54890" y="2101374"/>
            <a:ext cx="31635" cy="442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73868" y="2034951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4" y="25304"/>
                </a:moveTo>
                <a:lnTo>
                  <a:pt x="0" y="25304"/>
                </a:lnTo>
                <a:lnTo>
                  <a:pt x="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97954" y="2393434"/>
            <a:ext cx="101219" cy="139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97954" y="2393434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4"/>
                </a:moveTo>
                <a:lnTo>
                  <a:pt x="101219" y="139174"/>
                </a:lnTo>
                <a:lnTo>
                  <a:pt x="101219" y="25304"/>
                </a:lnTo>
                <a:lnTo>
                  <a:pt x="75914" y="0"/>
                </a:lnTo>
                <a:lnTo>
                  <a:pt x="0" y="0"/>
                </a:lnTo>
                <a:lnTo>
                  <a:pt x="0" y="139174"/>
                </a:lnTo>
                <a:close/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10606" y="2412413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7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23259" y="2431391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23259" y="2444043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10606" y="246302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10606" y="247567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10606" y="248832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10606" y="250097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54890" y="2459857"/>
            <a:ext cx="31635" cy="442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73868" y="2393434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4" y="25304"/>
                </a:moveTo>
                <a:lnTo>
                  <a:pt x="0" y="25304"/>
                </a:lnTo>
                <a:lnTo>
                  <a:pt x="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97954" y="2844716"/>
            <a:ext cx="101219" cy="139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97954" y="2844716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4"/>
                </a:moveTo>
                <a:lnTo>
                  <a:pt x="101219" y="139174"/>
                </a:lnTo>
                <a:lnTo>
                  <a:pt x="101219" y="25304"/>
                </a:lnTo>
                <a:lnTo>
                  <a:pt x="75914" y="0"/>
                </a:lnTo>
                <a:lnTo>
                  <a:pt x="0" y="0"/>
                </a:lnTo>
                <a:lnTo>
                  <a:pt x="0" y="139174"/>
                </a:lnTo>
                <a:close/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10606" y="28636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7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23259" y="2882673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23259" y="2895325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10606" y="291430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10606" y="292695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10606" y="293960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10606" y="295226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54890" y="2911139"/>
            <a:ext cx="31635" cy="442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73868" y="2844716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4" y="25304"/>
                </a:moveTo>
                <a:lnTo>
                  <a:pt x="0" y="25304"/>
                </a:lnTo>
                <a:lnTo>
                  <a:pt x="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397906" y="177514"/>
            <a:ext cx="3796029" cy="2815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8279" marR="1647189" indent="-196215">
              <a:lnSpc>
                <a:spcPct val="119900"/>
              </a:lnSpc>
              <a:spcBef>
                <a:spcPts val="100"/>
              </a:spcBef>
            </a:pPr>
            <a:r>
              <a:rPr dirty="0" u="sng" sz="600" spc="-5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sz="600" spc="-30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003E73"/>
                </a:solidFill>
                <a:latin typeface="Times New Roman"/>
                <a:cs typeface="Times New Roman"/>
              </a:rPr>
              <a:t>    </a:t>
            </a:r>
            <a:r>
              <a:rPr dirty="0" sz="600" spc="65">
                <a:solidFill>
                  <a:srgbClr val="003E73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003E73"/>
                </a:solidFill>
                <a:latin typeface="Arial"/>
                <a:cs typeface="Arial"/>
              </a:rPr>
              <a:t>Arcucci, </a:t>
            </a:r>
            <a:r>
              <a:rPr dirty="0" sz="600" spc="-5">
                <a:solidFill>
                  <a:srgbClr val="003E73"/>
                </a:solidFill>
                <a:latin typeface="Arial"/>
                <a:cs typeface="Arial"/>
              </a:rPr>
              <a:t>R., </a:t>
            </a:r>
            <a:r>
              <a:rPr dirty="0" sz="600" spc="25">
                <a:solidFill>
                  <a:srgbClr val="003E73"/>
                </a:solidFill>
                <a:latin typeface="Arial"/>
                <a:cs typeface="Arial"/>
              </a:rPr>
              <a:t>Mottet, </a:t>
            </a:r>
            <a:r>
              <a:rPr dirty="0" sz="600" spc="10">
                <a:solidFill>
                  <a:srgbClr val="003E73"/>
                </a:solidFill>
                <a:latin typeface="Arial"/>
                <a:cs typeface="Arial"/>
              </a:rPr>
              <a:t>L., </a:t>
            </a:r>
            <a:r>
              <a:rPr dirty="0" sz="600" spc="-5">
                <a:solidFill>
                  <a:srgbClr val="003E73"/>
                </a:solidFill>
                <a:latin typeface="Arial"/>
                <a:cs typeface="Arial"/>
              </a:rPr>
              <a:t>Pain, </a:t>
            </a:r>
            <a:r>
              <a:rPr dirty="0" sz="600" spc="-10">
                <a:solidFill>
                  <a:srgbClr val="003E73"/>
                </a:solidFill>
                <a:latin typeface="Arial"/>
                <a:cs typeface="Arial"/>
              </a:rPr>
              <a:t>C., </a:t>
            </a:r>
            <a:r>
              <a:rPr dirty="0" sz="600" spc="-15">
                <a:solidFill>
                  <a:srgbClr val="003E73"/>
                </a:solidFill>
                <a:latin typeface="Arial"/>
                <a:cs typeface="Arial"/>
              </a:rPr>
              <a:t>and Guo, </a:t>
            </a:r>
            <a:r>
              <a:rPr dirty="0" sz="600" spc="15">
                <a:solidFill>
                  <a:srgbClr val="003E73"/>
                </a:solidFill>
                <a:latin typeface="Arial"/>
                <a:cs typeface="Arial"/>
              </a:rPr>
              <a:t>Y. </a:t>
            </a:r>
            <a:r>
              <a:rPr dirty="0" sz="600" spc="25">
                <a:solidFill>
                  <a:srgbClr val="003E73"/>
                </a:solidFill>
                <a:latin typeface="Arial"/>
                <a:cs typeface="Arial"/>
              </a:rPr>
              <a:t>K. </a:t>
            </a:r>
            <a:r>
              <a:rPr dirty="0" sz="600" spc="5">
                <a:solidFill>
                  <a:srgbClr val="003E73"/>
                </a:solidFill>
                <a:latin typeface="Arial"/>
                <a:cs typeface="Arial"/>
              </a:rPr>
              <a:t>(2019).  </a:t>
            </a:r>
            <a:r>
              <a:rPr dirty="0" sz="600" spc="5">
                <a:latin typeface="Arial"/>
                <a:cs typeface="Arial"/>
              </a:rPr>
              <a:t>Optimal </a:t>
            </a:r>
            <a:r>
              <a:rPr dirty="0" sz="600" spc="-20">
                <a:latin typeface="Arial"/>
                <a:cs typeface="Arial"/>
              </a:rPr>
              <a:t>reduced </a:t>
            </a:r>
            <a:r>
              <a:rPr dirty="0" sz="600" spc="-35">
                <a:latin typeface="Arial"/>
                <a:cs typeface="Arial"/>
              </a:rPr>
              <a:t>space </a:t>
            </a:r>
            <a:r>
              <a:rPr dirty="0" sz="600">
                <a:latin typeface="Arial"/>
                <a:cs typeface="Arial"/>
              </a:rPr>
              <a:t>for Variational </a:t>
            </a:r>
            <a:r>
              <a:rPr dirty="0" sz="600" spc="5">
                <a:latin typeface="Arial"/>
                <a:cs typeface="Arial"/>
              </a:rPr>
              <a:t>Data</a:t>
            </a:r>
            <a:r>
              <a:rPr dirty="0" sz="600" spc="3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Assimilation.</a:t>
            </a:r>
            <a:endParaRPr sz="600">
              <a:latin typeface="Arial"/>
              <a:cs typeface="Arial"/>
            </a:endParaRPr>
          </a:p>
          <a:p>
            <a:pPr marL="208279">
              <a:lnSpc>
                <a:spcPts val="695"/>
              </a:lnSpc>
            </a:pPr>
            <a:r>
              <a:rPr dirty="0" sz="600" spc="-5" i="1">
                <a:solidFill>
                  <a:srgbClr val="5981A4"/>
                </a:solidFill>
                <a:latin typeface="Arial"/>
                <a:cs typeface="Arial"/>
              </a:rPr>
              <a:t>Journal </a:t>
            </a:r>
            <a:r>
              <a:rPr dirty="0" sz="600" spc="5" i="1">
                <a:solidFill>
                  <a:srgbClr val="5981A4"/>
                </a:solidFill>
                <a:latin typeface="Arial"/>
                <a:cs typeface="Arial"/>
              </a:rPr>
              <a:t>of </a:t>
            </a:r>
            <a:r>
              <a:rPr dirty="0" sz="600" spc="-5" i="1">
                <a:solidFill>
                  <a:srgbClr val="5981A4"/>
                </a:solidFill>
                <a:latin typeface="Arial"/>
                <a:cs typeface="Arial"/>
              </a:rPr>
              <a:t>Computational </a:t>
            </a:r>
            <a:r>
              <a:rPr dirty="0" sz="600" spc="-15" i="1">
                <a:solidFill>
                  <a:srgbClr val="5981A4"/>
                </a:solidFill>
                <a:latin typeface="Arial"/>
                <a:cs typeface="Arial"/>
              </a:rPr>
              <a:t>Physics</a:t>
            </a:r>
            <a:r>
              <a:rPr dirty="0" sz="600" spc="-15">
                <a:solidFill>
                  <a:srgbClr val="5981A4"/>
                </a:solidFill>
                <a:latin typeface="Arial"/>
                <a:cs typeface="Arial"/>
              </a:rPr>
              <a:t>,</a:t>
            </a:r>
            <a:r>
              <a:rPr dirty="0" sz="600" spc="15">
                <a:solidFill>
                  <a:srgbClr val="5981A4"/>
                </a:solidFill>
                <a:latin typeface="Arial"/>
                <a:cs typeface="Arial"/>
              </a:rPr>
              <a:t> </a:t>
            </a:r>
            <a:r>
              <a:rPr dirty="0" sz="600" spc="-15">
                <a:solidFill>
                  <a:srgbClr val="5981A4"/>
                </a:solidFill>
                <a:latin typeface="Arial"/>
                <a:cs typeface="Arial"/>
              </a:rPr>
              <a:t>379:51–69.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u="sng" sz="600" spc="-5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sz="600" spc="-30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003E73"/>
                </a:solidFill>
                <a:latin typeface="Times New Roman"/>
                <a:cs typeface="Times New Roman"/>
              </a:rPr>
              <a:t>    </a:t>
            </a:r>
            <a:r>
              <a:rPr dirty="0" sz="600" spc="65">
                <a:solidFill>
                  <a:srgbClr val="003E73"/>
                </a:solidFill>
                <a:latin typeface="Times New Roman"/>
                <a:cs typeface="Times New Roman"/>
              </a:rPr>
              <a:t> </a:t>
            </a:r>
            <a:r>
              <a:rPr dirty="0" sz="600" spc="-35">
                <a:solidFill>
                  <a:srgbClr val="003E73"/>
                </a:solidFill>
                <a:latin typeface="Arial"/>
                <a:cs typeface="Arial"/>
              </a:rPr>
              <a:t>Ball´e, </a:t>
            </a:r>
            <a:r>
              <a:rPr dirty="0" sz="600" spc="5">
                <a:solidFill>
                  <a:srgbClr val="003E73"/>
                </a:solidFill>
                <a:latin typeface="Arial"/>
                <a:cs typeface="Arial"/>
              </a:rPr>
              <a:t>J., </a:t>
            </a:r>
            <a:r>
              <a:rPr dirty="0" sz="600" spc="-10">
                <a:solidFill>
                  <a:srgbClr val="003E73"/>
                </a:solidFill>
                <a:latin typeface="Arial"/>
                <a:cs typeface="Arial"/>
              </a:rPr>
              <a:t>Laparra, </a:t>
            </a:r>
            <a:r>
              <a:rPr dirty="0" sz="600" spc="10">
                <a:solidFill>
                  <a:srgbClr val="003E73"/>
                </a:solidFill>
                <a:latin typeface="Arial"/>
                <a:cs typeface="Arial"/>
              </a:rPr>
              <a:t>V., </a:t>
            </a:r>
            <a:r>
              <a:rPr dirty="0" sz="600" spc="-15">
                <a:solidFill>
                  <a:srgbClr val="003E73"/>
                </a:solidFill>
                <a:latin typeface="Arial"/>
                <a:cs typeface="Arial"/>
              </a:rPr>
              <a:t>and </a:t>
            </a:r>
            <a:r>
              <a:rPr dirty="0" sz="600" spc="-5">
                <a:solidFill>
                  <a:srgbClr val="003E73"/>
                </a:solidFill>
                <a:latin typeface="Arial"/>
                <a:cs typeface="Arial"/>
              </a:rPr>
              <a:t>Simoncelli, E. </a:t>
            </a:r>
            <a:r>
              <a:rPr dirty="0" sz="600" spc="-25">
                <a:solidFill>
                  <a:srgbClr val="003E73"/>
                </a:solidFill>
                <a:latin typeface="Arial"/>
                <a:cs typeface="Arial"/>
              </a:rPr>
              <a:t>P.</a:t>
            </a:r>
            <a:r>
              <a:rPr dirty="0" sz="600" spc="-15">
                <a:solidFill>
                  <a:srgbClr val="003E73"/>
                </a:solidFill>
                <a:latin typeface="Arial"/>
                <a:cs typeface="Arial"/>
              </a:rPr>
              <a:t> </a:t>
            </a:r>
            <a:r>
              <a:rPr dirty="0" sz="600" spc="5">
                <a:solidFill>
                  <a:srgbClr val="003E73"/>
                </a:solidFill>
                <a:latin typeface="Arial"/>
                <a:cs typeface="Arial"/>
              </a:rPr>
              <a:t>(2015).</a:t>
            </a:r>
            <a:endParaRPr sz="600">
              <a:latin typeface="Arial"/>
              <a:cs typeface="Arial"/>
            </a:endParaRPr>
          </a:p>
          <a:p>
            <a:pPr marL="208279" marR="907415">
              <a:lnSpc>
                <a:spcPts val="700"/>
              </a:lnSpc>
              <a:spcBef>
                <a:spcPts val="180"/>
              </a:spcBef>
            </a:pPr>
            <a:r>
              <a:rPr dirty="0" sz="600" spc="-10">
                <a:latin typeface="Arial"/>
                <a:cs typeface="Arial"/>
              </a:rPr>
              <a:t>Density </a:t>
            </a:r>
            <a:r>
              <a:rPr dirty="0" sz="600">
                <a:latin typeface="Arial"/>
                <a:cs typeface="Arial"/>
              </a:rPr>
              <a:t>Modeling </a:t>
            </a:r>
            <a:r>
              <a:rPr dirty="0" sz="600" spc="5">
                <a:latin typeface="Arial"/>
                <a:cs typeface="Arial"/>
              </a:rPr>
              <a:t>of </a:t>
            </a:r>
            <a:r>
              <a:rPr dirty="0" sz="600" spc="-25">
                <a:latin typeface="Arial"/>
                <a:cs typeface="Arial"/>
              </a:rPr>
              <a:t>Images </a:t>
            </a:r>
            <a:r>
              <a:rPr dirty="0" sz="600" spc="-15">
                <a:latin typeface="Arial"/>
                <a:cs typeface="Arial"/>
              </a:rPr>
              <a:t>using </a:t>
            </a:r>
            <a:r>
              <a:rPr dirty="0" sz="600" spc="-30">
                <a:latin typeface="Arial"/>
                <a:cs typeface="Arial"/>
              </a:rPr>
              <a:t>a </a:t>
            </a:r>
            <a:r>
              <a:rPr dirty="0" sz="600" spc="-20">
                <a:latin typeface="Arial"/>
                <a:cs typeface="Arial"/>
              </a:rPr>
              <a:t>Generalized </a:t>
            </a:r>
            <a:r>
              <a:rPr dirty="0" sz="600">
                <a:latin typeface="Arial"/>
                <a:cs typeface="Arial"/>
              </a:rPr>
              <a:t>Normalization </a:t>
            </a:r>
            <a:r>
              <a:rPr dirty="0" sz="600" spc="-5">
                <a:latin typeface="Arial"/>
                <a:cs typeface="Arial"/>
              </a:rPr>
              <a:t>Transformation. </a:t>
            </a:r>
            <a:r>
              <a:rPr dirty="0" sz="600" spc="-5">
                <a:latin typeface="Arial"/>
                <a:cs typeface="Arial"/>
              </a:rPr>
              <a:t> </a:t>
            </a:r>
            <a:r>
              <a:rPr dirty="0" sz="600" spc="-35">
                <a:solidFill>
                  <a:srgbClr val="5981A4"/>
                </a:solidFill>
                <a:latin typeface="Arial"/>
                <a:cs typeface="Arial"/>
              </a:rPr>
              <a:t>pages</a:t>
            </a:r>
            <a:r>
              <a:rPr dirty="0" sz="600" spc="40">
                <a:solidFill>
                  <a:srgbClr val="5981A4"/>
                </a:solidFill>
                <a:latin typeface="Arial"/>
                <a:cs typeface="Arial"/>
              </a:rPr>
              <a:t> </a:t>
            </a:r>
            <a:r>
              <a:rPr dirty="0" sz="600" spc="-15">
                <a:solidFill>
                  <a:srgbClr val="5981A4"/>
                </a:solidFill>
                <a:latin typeface="Arial"/>
                <a:cs typeface="Arial"/>
              </a:rPr>
              <a:t>1–14.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u="sng" sz="600" spc="-5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sz="600" spc="-30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003E73"/>
                </a:solidFill>
                <a:latin typeface="Times New Roman"/>
                <a:cs typeface="Times New Roman"/>
              </a:rPr>
              <a:t>    </a:t>
            </a:r>
            <a:r>
              <a:rPr dirty="0" sz="600" spc="65">
                <a:solidFill>
                  <a:srgbClr val="003E73"/>
                </a:solidFill>
                <a:latin typeface="Times New Roman"/>
                <a:cs typeface="Times New Roman"/>
              </a:rPr>
              <a:t> </a:t>
            </a:r>
            <a:r>
              <a:rPr dirty="0" sz="600" spc="-5">
                <a:solidFill>
                  <a:srgbClr val="003E73"/>
                </a:solidFill>
                <a:latin typeface="Arial"/>
                <a:cs typeface="Arial"/>
              </a:rPr>
              <a:t>Courtier, </a:t>
            </a:r>
            <a:r>
              <a:rPr dirty="0" sz="600" spc="-15">
                <a:solidFill>
                  <a:srgbClr val="003E73"/>
                </a:solidFill>
                <a:latin typeface="Arial"/>
                <a:cs typeface="Arial"/>
              </a:rPr>
              <a:t>P., </a:t>
            </a:r>
            <a:r>
              <a:rPr dirty="0" sz="600" spc="-20">
                <a:solidFill>
                  <a:srgbClr val="003E73"/>
                </a:solidFill>
                <a:latin typeface="Arial"/>
                <a:cs typeface="Arial"/>
              </a:rPr>
              <a:t>Th´epaut, </a:t>
            </a:r>
            <a:r>
              <a:rPr dirty="0" sz="600" spc="5">
                <a:solidFill>
                  <a:srgbClr val="003E73"/>
                </a:solidFill>
                <a:latin typeface="Arial"/>
                <a:cs typeface="Arial"/>
              </a:rPr>
              <a:t>J.-N., </a:t>
            </a:r>
            <a:r>
              <a:rPr dirty="0" sz="600" spc="-15">
                <a:solidFill>
                  <a:srgbClr val="003E73"/>
                </a:solidFill>
                <a:latin typeface="Arial"/>
                <a:cs typeface="Arial"/>
              </a:rPr>
              <a:t>and </a:t>
            </a:r>
            <a:r>
              <a:rPr dirty="0" sz="600">
                <a:solidFill>
                  <a:srgbClr val="003E73"/>
                </a:solidFill>
                <a:latin typeface="Arial"/>
                <a:cs typeface="Arial"/>
              </a:rPr>
              <a:t>Hollingsworth, </a:t>
            </a:r>
            <a:r>
              <a:rPr dirty="0" sz="600" spc="15">
                <a:solidFill>
                  <a:srgbClr val="003E73"/>
                </a:solidFill>
                <a:latin typeface="Arial"/>
                <a:cs typeface="Arial"/>
              </a:rPr>
              <a:t>A.</a:t>
            </a:r>
            <a:r>
              <a:rPr dirty="0" sz="600" spc="-90">
                <a:solidFill>
                  <a:srgbClr val="003E73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003E73"/>
                </a:solidFill>
                <a:latin typeface="Arial"/>
                <a:cs typeface="Arial"/>
              </a:rPr>
              <a:t>(1994).</a:t>
            </a:r>
            <a:endParaRPr sz="600">
              <a:latin typeface="Arial"/>
              <a:cs typeface="Arial"/>
            </a:endParaRPr>
          </a:p>
          <a:p>
            <a:pPr marL="208279">
              <a:lnSpc>
                <a:spcPts val="710"/>
              </a:lnSpc>
              <a:spcBef>
                <a:spcPts val="145"/>
              </a:spcBef>
            </a:pPr>
            <a:r>
              <a:rPr dirty="0" sz="600" spc="20">
                <a:latin typeface="Arial"/>
                <a:cs typeface="Arial"/>
              </a:rPr>
              <a:t>A </a:t>
            </a:r>
            <a:r>
              <a:rPr dirty="0" sz="600" spc="-5">
                <a:latin typeface="Arial"/>
                <a:cs typeface="Arial"/>
              </a:rPr>
              <a:t>strategy </a:t>
            </a:r>
            <a:r>
              <a:rPr dirty="0" sz="600">
                <a:latin typeface="Arial"/>
                <a:cs typeface="Arial"/>
              </a:rPr>
              <a:t>for </a:t>
            </a:r>
            <a:r>
              <a:rPr dirty="0" sz="600" spc="-5">
                <a:latin typeface="Arial"/>
                <a:cs typeface="Arial"/>
              </a:rPr>
              <a:t>operational </a:t>
            </a:r>
            <a:r>
              <a:rPr dirty="0" sz="600">
                <a:latin typeface="Arial"/>
                <a:cs typeface="Arial"/>
              </a:rPr>
              <a:t>implementation </a:t>
            </a:r>
            <a:r>
              <a:rPr dirty="0" sz="600" spc="5">
                <a:latin typeface="Arial"/>
                <a:cs typeface="Arial"/>
              </a:rPr>
              <a:t>of </a:t>
            </a:r>
            <a:r>
              <a:rPr dirty="0" sz="600">
                <a:latin typeface="Arial"/>
                <a:cs typeface="Arial"/>
              </a:rPr>
              <a:t>4D-Var, </a:t>
            </a:r>
            <a:r>
              <a:rPr dirty="0" sz="600" spc="-15">
                <a:latin typeface="Arial"/>
                <a:cs typeface="Arial"/>
              </a:rPr>
              <a:t>using </a:t>
            </a:r>
            <a:r>
              <a:rPr dirty="0" sz="600" spc="-20">
                <a:latin typeface="Arial"/>
                <a:cs typeface="Arial"/>
              </a:rPr>
              <a:t>an </a:t>
            </a:r>
            <a:r>
              <a:rPr dirty="0" sz="600" spc="-5">
                <a:latin typeface="Arial"/>
                <a:cs typeface="Arial"/>
              </a:rPr>
              <a:t>incremental</a:t>
            </a:r>
            <a:r>
              <a:rPr dirty="0" sz="600" spc="15">
                <a:latin typeface="Arial"/>
                <a:cs typeface="Arial"/>
              </a:rPr>
              <a:t> </a:t>
            </a:r>
            <a:r>
              <a:rPr dirty="0" sz="600" spc="-15">
                <a:latin typeface="Arial"/>
                <a:cs typeface="Arial"/>
              </a:rPr>
              <a:t>approach.</a:t>
            </a:r>
            <a:endParaRPr sz="600">
              <a:latin typeface="Arial"/>
              <a:cs typeface="Arial"/>
            </a:endParaRPr>
          </a:p>
          <a:p>
            <a:pPr marL="208279">
              <a:lnSpc>
                <a:spcPts val="710"/>
              </a:lnSpc>
            </a:pPr>
            <a:r>
              <a:rPr dirty="0" sz="600" i="1">
                <a:solidFill>
                  <a:srgbClr val="5981A4"/>
                </a:solidFill>
                <a:latin typeface="Arial"/>
                <a:cs typeface="Arial"/>
              </a:rPr>
              <a:t>Quarterly </a:t>
            </a:r>
            <a:r>
              <a:rPr dirty="0" sz="600" spc="-5" i="1">
                <a:solidFill>
                  <a:srgbClr val="5981A4"/>
                </a:solidFill>
                <a:latin typeface="Arial"/>
                <a:cs typeface="Arial"/>
              </a:rPr>
              <a:t>Journal </a:t>
            </a:r>
            <a:r>
              <a:rPr dirty="0" sz="600" spc="5" i="1">
                <a:solidFill>
                  <a:srgbClr val="5981A4"/>
                </a:solidFill>
                <a:latin typeface="Arial"/>
                <a:cs typeface="Arial"/>
              </a:rPr>
              <a:t>of </a:t>
            </a:r>
            <a:r>
              <a:rPr dirty="0" sz="600" i="1">
                <a:solidFill>
                  <a:srgbClr val="5981A4"/>
                </a:solidFill>
                <a:latin typeface="Arial"/>
                <a:cs typeface="Arial"/>
              </a:rPr>
              <a:t>the </a:t>
            </a:r>
            <a:r>
              <a:rPr dirty="0" sz="600" spc="-20" i="1">
                <a:solidFill>
                  <a:srgbClr val="5981A4"/>
                </a:solidFill>
                <a:latin typeface="Arial"/>
                <a:cs typeface="Arial"/>
              </a:rPr>
              <a:t>Royal </a:t>
            </a:r>
            <a:r>
              <a:rPr dirty="0" sz="600" spc="-5" i="1">
                <a:solidFill>
                  <a:srgbClr val="5981A4"/>
                </a:solidFill>
                <a:latin typeface="Arial"/>
                <a:cs typeface="Arial"/>
              </a:rPr>
              <a:t>Meteorological </a:t>
            </a:r>
            <a:r>
              <a:rPr dirty="0" sz="600" spc="-10" i="1">
                <a:solidFill>
                  <a:srgbClr val="5981A4"/>
                </a:solidFill>
                <a:latin typeface="Arial"/>
                <a:cs typeface="Arial"/>
              </a:rPr>
              <a:t>Society</a:t>
            </a:r>
            <a:r>
              <a:rPr dirty="0" sz="600" spc="-10">
                <a:solidFill>
                  <a:srgbClr val="5981A4"/>
                </a:solidFill>
                <a:latin typeface="Arial"/>
                <a:cs typeface="Arial"/>
              </a:rPr>
              <a:t>,</a:t>
            </a:r>
            <a:r>
              <a:rPr dirty="0" sz="600" spc="35">
                <a:solidFill>
                  <a:srgbClr val="5981A4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5981A4"/>
                </a:solidFill>
                <a:latin typeface="Arial"/>
                <a:cs typeface="Arial"/>
              </a:rPr>
              <a:t>120(519):1367–1387.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u="sng" sz="600" spc="-5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sz="600" spc="-30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003E73"/>
                </a:solidFill>
                <a:latin typeface="Times New Roman"/>
                <a:cs typeface="Times New Roman"/>
              </a:rPr>
              <a:t>    </a:t>
            </a:r>
            <a:r>
              <a:rPr dirty="0" sz="600" spc="65">
                <a:solidFill>
                  <a:srgbClr val="003E73"/>
                </a:solidFill>
                <a:latin typeface="Times New Roman"/>
                <a:cs typeface="Times New Roman"/>
              </a:rPr>
              <a:t> </a:t>
            </a:r>
            <a:r>
              <a:rPr dirty="0" sz="600" spc="-10">
                <a:solidFill>
                  <a:srgbClr val="003E73"/>
                </a:solidFill>
                <a:latin typeface="Arial"/>
                <a:cs typeface="Arial"/>
              </a:rPr>
              <a:t>He, </a:t>
            </a:r>
            <a:r>
              <a:rPr dirty="0" sz="600" spc="15">
                <a:solidFill>
                  <a:srgbClr val="003E73"/>
                </a:solidFill>
                <a:latin typeface="Arial"/>
                <a:cs typeface="Arial"/>
              </a:rPr>
              <a:t>K., </a:t>
            </a:r>
            <a:r>
              <a:rPr dirty="0" sz="600" spc="-5">
                <a:solidFill>
                  <a:srgbClr val="003E73"/>
                </a:solidFill>
                <a:latin typeface="Arial"/>
                <a:cs typeface="Arial"/>
              </a:rPr>
              <a:t>Zhang, </a:t>
            </a:r>
            <a:r>
              <a:rPr dirty="0" sz="600" spc="10">
                <a:solidFill>
                  <a:srgbClr val="003E73"/>
                </a:solidFill>
                <a:latin typeface="Arial"/>
                <a:cs typeface="Arial"/>
              </a:rPr>
              <a:t>X., </a:t>
            </a:r>
            <a:r>
              <a:rPr dirty="0" sz="600" spc="-20">
                <a:solidFill>
                  <a:srgbClr val="003E73"/>
                </a:solidFill>
                <a:latin typeface="Arial"/>
                <a:cs typeface="Arial"/>
              </a:rPr>
              <a:t>Ren, </a:t>
            </a:r>
            <a:r>
              <a:rPr dirty="0" sz="600" spc="-10">
                <a:solidFill>
                  <a:srgbClr val="003E73"/>
                </a:solidFill>
                <a:latin typeface="Arial"/>
                <a:cs typeface="Arial"/>
              </a:rPr>
              <a:t>S., </a:t>
            </a:r>
            <a:r>
              <a:rPr dirty="0" sz="600" spc="-15">
                <a:solidFill>
                  <a:srgbClr val="003E73"/>
                </a:solidFill>
                <a:latin typeface="Arial"/>
                <a:cs typeface="Arial"/>
              </a:rPr>
              <a:t>and Sun, </a:t>
            </a:r>
            <a:r>
              <a:rPr dirty="0" sz="600">
                <a:solidFill>
                  <a:srgbClr val="003E73"/>
                </a:solidFill>
                <a:latin typeface="Arial"/>
                <a:cs typeface="Arial"/>
              </a:rPr>
              <a:t>J.</a:t>
            </a:r>
            <a:r>
              <a:rPr dirty="0" sz="600" spc="-5">
                <a:solidFill>
                  <a:srgbClr val="003E73"/>
                </a:solidFill>
                <a:latin typeface="Arial"/>
                <a:cs typeface="Arial"/>
              </a:rPr>
              <a:t> </a:t>
            </a:r>
            <a:r>
              <a:rPr dirty="0" sz="600" spc="5">
                <a:solidFill>
                  <a:srgbClr val="003E73"/>
                </a:solidFill>
                <a:latin typeface="Arial"/>
                <a:cs typeface="Arial"/>
              </a:rPr>
              <a:t>(2016).</a:t>
            </a:r>
            <a:endParaRPr sz="600">
              <a:latin typeface="Arial"/>
              <a:cs typeface="Arial"/>
            </a:endParaRPr>
          </a:p>
          <a:p>
            <a:pPr marL="208279">
              <a:lnSpc>
                <a:spcPts val="710"/>
              </a:lnSpc>
              <a:spcBef>
                <a:spcPts val="145"/>
              </a:spcBef>
            </a:pPr>
            <a:r>
              <a:rPr dirty="0" sz="600" spc="-25">
                <a:latin typeface="Arial"/>
                <a:cs typeface="Arial"/>
              </a:rPr>
              <a:t>Deep </a:t>
            </a:r>
            <a:r>
              <a:rPr dirty="0" sz="600" spc="-15">
                <a:latin typeface="Arial"/>
                <a:cs typeface="Arial"/>
              </a:rPr>
              <a:t>residual </a:t>
            </a:r>
            <a:r>
              <a:rPr dirty="0" sz="600" spc="-10">
                <a:latin typeface="Arial"/>
                <a:cs typeface="Arial"/>
              </a:rPr>
              <a:t>learning </a:t>
            </a:r>
            <a:r>
              <a:rPr dirty="0" sz="600">
                <a:latin typeface="Arial"/>
                <a:cs typeface="Arial"/>
              </a:rPr>
              <a:t>for </a:t>
            </a:r>
            <a:r>
              <a:rPr dirty="0" sz="600" spc="-15">
                <a:latin typeface="Arial"/>
                <a:cs typeface="Arial"/>
              </a:rPr>
              <a:t>image</a:t>
            </a:r>
            <a:r>
              <a:rPr dirty="0" sz="600" spc="-2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recognition.</a:t>
            </a:r>
            <a:endParaRPr sz="600">
              <a:latin typeface="Arial"/>
              <a:cs typeface="Arial"/>
            </a:endParaRPr>
          </a:p>
          <a:p>
            <a:pPr marL="208279" marR="158750">
              <a:lnSpc>
                <a:spcPts val="700"/>
              </a:lnSpc>
              <a:spcBef>
                <a:spcPts val="25"/>
              </a:spcBef>
            </a:pPr>
            <a:r>
              <a:rPr dirty="0" sz="600" spc="-20" i="1">
                <a:solidFill>
                  <a:srgbClr val="5981A4"/>
                </a:solidFill>
                <a:latin typeface="Arial"/>
                <a:cs typeface="Arial"/>
              </a:rPr>
              <a:t>Proceedings </a:t>
            </a:r>
            <a:r>
              <a:rPr dirty="0" sz="600" spc="5" i="1">
                <a:solidFill>
                  <a:srgbClr val="5981A4"/>
                </a:solidFill>
                <a:latin typeface="Arial"/>
                <a:cs typeface="Arial"/>
              </a:rPr>
              <a:t>of </a:t>
            </a:r>
            <a:r>
              <a:rPr dirty="0" sz="600" i="1">
                <a:solidFill>
                  <a:srgbClr val="5981A4"/>
                </a:solidFill>
                <a:latin typeface="Arial"/>
                <a:cs typeface="Arial"/>
              </a:rPr>
              <a:t>the </a:t>
            </a:r>
            <a:r>
              <a:rPr dirty="0" sz="600" spc="-15" i="1">
                <a:solidFill>
                  <a:srgbClr val="5981A4"/>
                </a:solidFill>
                <a:latin typeface="Arial"/>
                <a:cs typeface="Arial"/>
              </a:rPr>
              <a:t>IEEE </a:t>
            </a:r>
            <a:r>
              <a:rPr dirty="0" sz="600" spc="-10" i="1">
                <a:solidFill>
                  <a:srgbClr val="5981A4"/>
                </a:solidFill>
                <a:latin typeface="Arial"/>
                <a:cs typeface="Arial"/>
              </a:rPr>
              <a:t>Computer Society </a:t>
            </a:r>
            <a:r>
              <a:rPr dirty="0" sz="600" spc="-25" i="1">
                <a:solidFill>
                  <a:srgbClr val="5981A4"/>
                </a:solidFill>
                <a:latin typeface="Arial"/>
                <a:cs typeface="Arial"/>
              </a:rPr>
              <a:t>Conference </a:t>
            </a:r>
            <a:r>
              <a:rPr dirty="0" sz="600" spc="-15" i="1">
                <a:solidFill>
                  <a:srgbClr val="5981A4"/>
                </a:solidFill>
                <a:latin typeface="Arial"/>
                <a:cs typeface="Arial"/>
              </a:rPr>
              <a:t>on </a:t>
            </a:r>
            <a:r>
              <a:rPr dirty="0" sz="600" spc="-10" i="1">
                <a:solidFill>
                  <a:srgbClr val="5981A4"/>
                </a:solidFill>
                <a:latin typeface="Arial"/>
                <a:cs typeface="Arial"/>
              </a:rPr>
              <a:t>Computer </a:t>
            </a:r>
            <a:r>
              <a:rPr dirty="0" sz="600" spc="-5" i="1">
                <a:solidFill>
                  <a:srgbClr val="5981A4"/>
                </a:solidFill>
                <a:latin typeface="Arial"/>
                <a:cs typeface="Arial"/>
              </a:rPr>
              <a:t>Vision </a:t>
            </a:r>
            <a:r>
              <a:rPr dirty="0" sz="600" spc="-15" i="1">
                <a:solidFill>
                  <a:srgbClr val="5981A4"/>
                </a:solidFill>
                <a:latin typeface="Arial"/>
                <a:cs typeface="Arial"/>
              </a:rPr>
              <a:t>and </a:t>
            </a:r>
            <a:r>
              <a:rPr dirty="0" sz="600" i="1">
                <a:solidFill>
                  <a:srgbClr val="5981A4"/>
                </a:solidFill>
                <a:latin typeface="Arial"/>
                <a:cs typeface="Arial"/>
              </a:rPr>
              <a:t>Pattern </a:t>
            </a:r>
            <a:r>
              <a:rPr dirty="0" sz="600" spc="-5" i="1">
                <a:solidFill>
                  <a:srgbClr val="5981A4"/>
                </a:solidFill>
                <a:latin typeface="Arial"/>
                <a:cs typeface="Arial"/>
              </a:rPr>
              <a:t>Recognition</a:t>
            </a:r>
            <a:r>
              <a:rPr dirty="0" sz="600" spc="-5">
                <a:solidFill>
                  <a:srgbClr val="5981A4"/>
                </a:solidFill>
                <a:latin typeface="Arial"/>
                <a:cs typeface="Arial"/>
              </a:rPr>
              <a:t>, </a:t>
            </a:r>
            <a:r>
              <a:rPr dirty="0" sz="600" spc="-5">
                <a:solidFill>
                  <a:srgbClr val="5981A4"/>
                </a:solidFill>
                <a:latin typeface="Arial"/>
                <a:cs typeface="Arial"/>
              </a:rPr>
              <a:t> </a:t>
            </a:r>
            <a:r>
              <a:rPr dirty="0" sz="600" spc="-15">
                <a:solidFill>
                  <a:srgbClr val="5981A4"/>
                </a:solidFill>
                <a:latin typeface="Arial"/>
                <a:cs typeface="Arial"/>
              </a:rPr>
              <a:t>2016-Decem:770–778.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u="sng" sz="600" spc="-5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sz="600" spc="-30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003E73"/>
                </a:solidFill>
                <a:latin typeface="Times New Roman"/>
                <a:cs typeface="Times New Roman"/>
              </a:rPr>
              <a:t>    </a:t>
            </a:r>
            <a:r>
              <a:rPr dirty="0" sz="600" spc="65">
                <a:solidFill>
                  <a:srgbClr val="003E73"/>
                </a:solidFill>
                <a:latin typeface="Times New Roman"/>
                <a:cs typeface="Times New Roman"/>
              </a:rPr>
              <a:t> </a:t>
            </a:r>
            <a:r>
              <a:rPr dirty="0" sz="600" spc="15">
                <a:solidFill>
                  <a:srgbClr val="003E73"/>
                </a:solidFill>
                <a:latin typeface="Arial"/>
                <a:cs typeface="Arial"/>
              </a:rPr>
              <a:t>Kim, D.-W., </a:t>
            </a:r>
            <a:r>
              <a:rPr dirty="0" sz="600" spc="-15">
                <a:solidFill>
                  <a:srgbClr val="003E73"/>
                </a:solidFill>
                <a:latin typeface="Arial"/>
                <a:cs typeface="Arial"/>
              </a:rPr>
              <a:t>Chung, </a:t>
            </a:r>
            <a:r>
              <a:rPr dirty="0" sz="600">
                <a:solidFill>
                  <a:srgbClr val="003E73"/>
                </a:solidFill>
                <a:latin typeface="Arial"/>
                <a:cs typeface="Arial"/>
              </a:rPr>
              <a:t>J. </a:t>
            </a:r>
            <a:r>
              <a:rPr dirty="0" sz="600" spc="-5">
                <a:solidFill>
                  <a:srgbClr val="003E73"/>
                </a:solidFill>
                <a:latin typeface="Arial"/>
                <a:cs typeface="Arial"/>
              </a:rPr>
              <a:t>R., </a:t>
            </a:r>
            <a:r>
              <a:rPr dirty="0" sz="600" spc="-15">
                <a:solidFill>
                  <a:srgbClr val="003E73"/>
                </a:solidFill>
                <a:latin typeface="Arial"/>
                <a:cs typeface="Arial"/>
              </a:rPr>
              <a:t>and </a:t>
            </a:r>
            <a:r>
              <a:rPr dirty="0" sz="600" spc="-5">
                <a:solidFill>
                  <a:srgbClr val="003E73"/>
                </a:solidFill>
                <a:latin typeface="Arial"/>
                <a:cs typeface="Arial"/>
              </a:rPr>
              <a:t>Jung, </a:t>
            </a:r>
            <a:r>
              <a:rPr dirty="0" sz="600">
                <a:solidFill>
                  <a:srgbClr val="003E73"/>
                </a:solidFill>
                <a:latin typeface="Arial"/>
                <a:cs typeface="Arial"/>
              </a:rPr>
              <a:t>S.-W.</a:t>
            </a:r>
            <a:r>
              <a:rPr dirty="0" sz="600" spc="60">
                <a:solidFill>
                  <a:srgbClr val="003E73"/>
                </a:solidFill>
                <a:latin typeface="Arial"/>
                <a:cs typeface="Arial"/>
              </a:rPr>
              <a:t> </a:t>
            </a:r>
            <a:r>
              <a:rPr dirty="0" sz="600" spc="5">
                <a:solidFill>
                  <a:srgbClr val="003E73"/>
                </a:solidFill>
                <a:latin typeface="Arial"/>
                <a:cs typeface="Arial"/>
              </a:rPr>
              <a:t>(2019).</a:t>
            </a:r>
            <a:endParaRPr sz="600">
              <a:latin typeface="Arial"/>
              <a:cs typeface="Arial"/>
            </a:endParaRPr>
          </a:p>
          <a:p>
            <a:pPr marL="208279" marR="192405">
              <a:lnSpc>
                <a:spcPts val="700"/>
              </a:lnSpc>
              <a:spcBef>
                <a:spcPts val="185"/>
              </a:spcBef>
            </a:pPr>
            <a:r>
              <a:rPr dirty="0" sz="600" spc="-10">
                <a:latin typeface="Arial"/>
                <a:cs typeface="Arial"/>
              </a:rPr>
              <a:t>GRDN:Grouped </a:t>
            </a:r>
            <a:r>
              <a:rPr dirty="0" sz="600" spc="-20">
                <a:latin typeface="Arial"/>
                <a:cs typeface="Arial"/>
              </a:rPr>
              <a:t>Residual </a:t>
            </a:r>
            <a:r>
              <a:rPr dirty="0" sz="600" spc="-30">
                <a:latin typeface="Arial"/>
                <a:cs typeface="Arial"/>
              </a:rPr>
              <a:t>Dense </a:t>
            </a:r>
            <a:r>
              <a:rPr dirty="0" sz="600" spc="-5">
                <a:latin typeface="Arial"/>
                <a:cs typeface="Arial"/>
              </a:rPr>
              <a:t>Network </a:t>
            </a:r>
            <a:r>
              <a:rPr dirty="0" sz="600">
                <a:latin typeface="Arial"/>
                <a:cs typeface="Arial"/>
              </a:rPr>
              <a:t>for </a:t>
            </a:r>
            <a:r>
              <a:rPr dirty="0" sz="600" spc="-25">
                <a:latin typeface="Arial"/>
                <a:cs typeface="Arial"/>
              </a:rPr>
              <a:t>Real </a:t>
            </a:r>
            <a:r>
              <a:rPr dirty="0" sz="600" spc="-20">
                <a:latin typeface="Arial"/>
                <a:cs typeface="Arial"/>
              </a:rPr>
              <a:t>Image </a:t>
            </a:r>
            <a:r>
              <a:rPr dirty="0" sz="600" spc="-15">
                <a:latin typeface="Arial"/>
                <a:cs typeface="Arial"/>
              </a:rPr>
              <a:t>Denoising and </a:t>
            </a:r>
            <a:r>
              <a:rPr dirty="0" sz="600" spc="-20">
                <a:latin typeface="Arial"/>
                <a:cs typeface="Arial"/>
              </a:rPr>
              <a:t>GAN-based </a:t>
            </a:r>
            <a:r>
              <a:rPr dirty="0" sz="600" spc="-15">
                <a:latin typeface="Arial"/>
                <a:cs typeface="Arial"/>
              </a:rPr>
              <a:t>Real-world </a:t>
            </a:r>
            <a:r>
              <a:rPr dirty="0" sz="600" spc="-20">
                <a:latin typeface="Arial"/>
                <a:cs typeface="Arial"/>
              </a:rPr>
              <a:t>Noise </a:t>
            </a:r>
            <a:r>
              <a:rPr dirty="0" sz="600" spc="-2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Modeling.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u="sng" sz="600" spc="-5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sz="600" spc="-30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003E73"/>
                </a:solidFill>
                <a:latin typeface="Times New Roman"/>
                <a:cs typeface="Times New Roman"/>
              </a:rPr>
              <a:t>    </a:t>
            </a:r>
            <a:r>
              <a:rPr dirty="0" sz="600" spc="65">
                <a:solidFill>
                  <a:srgbClr val="003E73"/>
                </a:solidFill>
                <a:latin typeface="Times New Roman"/>
                <a:cs typeface="Times New Roman"/>
              </a:rPr>
              <a:t> </a:t>
            </a:r>
            <a:r>
              <a:rPr dirty="0" sz="600" spc="5">
                <a:solidFill>
                  <a:srgbClr val="003E73"/>
                </a:solidFill>
                <a:latin typeface="Arial"/>
                <a:cs typeface="Arial"/>
              </a:rPr>
              <a:t>Lu, </a:t>
            </a:r>
            <a:r>
              <a:rPr dirty="0" sz="600" spc="20">
                <a:solidFill>
                  <a:srgbClr val="003E73"/>
                </a:solidFill>
                <a:latin typeface="Arial"/>
                <a:cs typeface="Arial"/>
              </a:rPr>
              <a:t>M., </a:t>
            </a:r>
            <a:r>
              <a:rPr dirty="0" sz="600" spc="-20">
                <a:solidFill>
                  <a:srgbClr val="003E73"/>
                </a:solidFill>
                <a:latin typeface="Arial"/>
                <a:cs typeface="Arial"/>
              </a:rPr>
              <a:t>Chen, </a:t>
            </a:r>
            <a:r>
              <a:rPr dirty="0" sz="600" spc="25">
                <a:solidFill>
                  <a:srgbClr val="003E73"/>
                </a:solidFill>
                <a:latin typeface="Arial"/>
                <a:cs typeface="Arial"/>
              </a:rPr>
              <a:t>T., </a:t>
            </a:r>
            <a:r>
              <a:rPr dirty="0" sz="600" spc="5">
                <a:solidFill>
                  <a:srgbClr val="003E73"/>
                </a:solidFill>
                <a:latin typeface="Arial"/>
                <a:cs typeface="Arial"/>
              </a:rPr>
              <a:t>Liu, </a:t>
            </a:r>
            <a:r>
              <a:rPr dirty="0" sz="600" spc="10">
                <a:solidFill>
                  <a:srgbClr val="003E73"/>
                </a:solidFill>
                <a:latin typeface="Arial"/>
                <a:cs typeface="Arial"/>
              </a:rPr>
              <a:t>H., </a:t>
            </a:r>
            <a:r>
              <a:rPr dirty="0" sz="600" spc="-15">
                <a:solidFill>
                  <a:srgbClr val="003E73"/>
                </a:solidFill>
                <a:latin typeface="Arial"/>
                <a:cs typeface="Arial"/>
              </a:rPr>
              <a:t>and </a:t>
            </a:r>
            <a:r>
              <a:rPr dirty="0" sz="600" spc="10">
                <a:solidFill>
                  <a:srgbClr val="003E73"/>
                </a:solidFill>
                <a:latin typeface="Arial"/>
                <a:cs typeface="Arial"/>
              </a:rPr>
              <a:t>Ma, </a:t>
            </a:r>
            <a:r>
              <a:rPr dirty="0" sz="600" spc="15">
                <a:solidFill>
                  <a:srgbClr val="003E73"/>
                </a:solidFill>
                <a:latin typeface="Arial"/>
                <a:cs typeface="Arial"/>
              </a:rPr>
              <a:t>Z.</a:t>
            </a:r>
            <a:r>
              <a:rPr dirty="0" sz="600" spc="55">
                <a:solidFill>
                  <a:srgbClr val="003E73"/>
                </a:solidFill>
                <a:latin typeface="Arial"/>
                <a:cs typeface="Arial"/>
              </a:rPr>
              <a:t> </a:t>
            </a:r>
            <a:r>
              <a:rPr dirty="0" sz="600" spc="5">
                <a:solidFill>
                  <a:srgbClr val="003E73"/>
                </a:solidFill>
                <a:latin typeface="Arial"/>
                <a:cs typeface="Arial"/>
              </a:rPr>
              <a:t>(2019).</a:t>
            </a:r>
            <a:endParaRPr sz="600">
              <a:latin typeface="Arial"/>
              <a:cs typeface="Arial"/>
            </a:endParaRPr>
          </a:p>
          <a:p>
            <a:pPr marL="208279" marR="1905635">
              <a:lnSpc>
                <a:spcPts val="700"/>
              </a:lnSpc>
              <a:spcBef>
                <a:spcPts val="180"/>
              </a:spcBef>
            </a:pPr>
            <a:r>
              <a:rPr dirty="0" sz="600" spc="-25">
                <a:latin typeface="Arial"/>
                <a:cs typeface="Arial"/>
              </a:rPr>
              <a:t>Learned </a:t>
            </a:r>
            <a:r>
              <a:rPr dirty="0" sz="600" spc="-20">
                <a:latin typeface="Arial"/>
                <a:cs typeface="Arial"/>
              </a:rPr>
              <a:t>Image </a:t>
            </a:r>
            <a:r>
              <a:rPr dirty="0" sz="600" spc="-10">
                <a:latin typeface="Arial"/>
                <a:cs typeface="Arial"/>
              </a:rPr>
              <a:t>Restoration </a:t>
            </a:r>
            <a:r>
              <a:rPr dirty="0" sz="600">
                <a:latin typeface="Arial"/>
                <a:cs typeface="Arial"/>
              </a:rPr>
              <a:t>for </a:t>
            </a:r>
            <a:r>
              <a:rPr dirty="0" sz="600" spc="-5">
                <a:latin typeface="Arial"/>
                <a:cs typeface="Arial"/>
              </a:rPr>
              <a:t>VVC </a:t>
            </a:r>
            <a:r>
              <a:rPr dirty="0" sz="600" spc="10">
                <a:latin typeface="Arial"/>
                <a:cs typeface="Arial"/>
              </a:rPr>
              <a:t>Intra </a:t>
            </a:r>
            <a:r>
              <a:rPr dirty="0" sz="600" spc="-5">
                <a:latin typeface="Arial"/>
                <a:cs typeface="Arial"/>
              </a:rPr>
              <a:t>Coding. </a:t>
            </a:r>
            <a:r>
              <a:rPr dirty="0" sz="600" spc="-5">
                <a:latin typeface="Arial"/>
                <a:cs typeface="Arial"/>
              </a:rPr>
              <a:t> </a:t>
            </a:r>
            <a:r>
              <a:rPr dirty="0" sz="600" spc="-35">
                <a:solidFill>
                  <a:srgbClr val="5981A4"/>
                </a:solidFill>
                <a:latin typeface="Arial"/>
                <a:cs typeface="Arial"/>
              </a:rPr>
              <a:t>pages</a:t>
            </a:r>
            <a:r>
              <a:rPr dirty="0" sz="600" spc="40">
                <a:solidFill>
                  <a:srgbClr val="5981A4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5981A4"/>
                </a:solidFill>
                <a:latin typeface="Arial"/>
                <a:cs typeface="Arial"/>
              </a:rPr>
              <a:t>2–5.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u="sng" sz="600" spc="-5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sz="600" spc="-30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003E73"/>
                </a:solidFill>
                <a:latin typeface="Times New Roman"/>
                <a:cs typeface="Times New Roman"/>
              </a:rPr>
              <a:t>    </a:t>
            </a:r>
            <a:r>
              <a:rPr dirty="0" sz="600" spc="65">
                <a:solidFill>
                  <a:srgbClr val="003E73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003E73"/>
                </a:solidFill>
                <a:latin typeface="Arial"/>
                <a:cs typeface="Arial"/>
              </a:rPr>
              <a:t>Montmerle, </a:t>
            </a:r>
            <a:r>
              <a:rPr dirty="0" sz="600" spc="25">
                <a:solidFill>
                  <a:srgbClr val="003E73"/>
                </a:solidFill>
                <a:latin typeface="Arial"/>
                <a:cs typeface="Arial"/>
              </a:rPr>
              <a:t>T., </a:t>
            </a:r>
            <a:r>
              <a:rPr dirty="0" sz="600">
                <a:solidFill>
                  <a:srgbClr val="003E73"/>
                </a:solidFill>
                <a:latin typeface="Arial"/>
                <a:cs typeface="Arial"/>
              </a:rPr>
              <a:t>Michel, </a:t>
            </a:r>
            <a:r>
              <a:rPr dirty="0" sz="600" spc="10">
                <a:solidFill>
                  <a:srgbClr val="003E73"/>
                </a:solidFill>
                <a:latin typeface="Arial"/>
                <a:cs typeface="Arial"/>
              </a:rPr>
              <a:t>Y., </a:t>
            </a:r>
            <a:r>
              <a:rPr dirty="0" sz="600">
                <a:solidFill>
                  <a:srgbClr val="003E73"/>
                </a:solidFill>
                <a:latin typeface="Arial"/>
                <a:cs typeface="Arial"/>
              </a:rPr>
              <a:t>Arbogast, </a:t>
            </a:r>
            <a:r>
              <a:rPr dirty="0" sz="600" spc="-55">
                <a:solidFill>
                  <a:srgbClr val="003E73"/>
                </a:solidFill>
                <a:latin typeface="Arial"/>
                <a:cs typeface="Arial"/>
              </a:rPr>
              <a:t>E</a:t>
            </a:r>
            <a:r>
              <a:rPr dirty="0" baseline="13888" sz="900" spc="-82">
                <a:solidFill>
                  <a:srgbClr val="003E73"/>
                </a:solidFill>
                <a:latin typeface="Arial"/>
                <a:cs typeface="Arial"/>
              </a:rPr>
              <a:t>´</a:t>
            </a:r>
            <a:r>
              <a:rPr dirty="0" sz="600" spc="-55">
                <a:solidFill>
                  <a:srgbClr val="003E73"/>
                </a:solidFill>
                <a:latin typeface="Arial"/>
                <a:cs typeface="Arial"/>
              </a:rPr>
              <a:t>., </a:t>
            </a:r>
            <a:r>
              <a:rPr dirty="0" sz="600" spc="-35">
                <a:solidFill>
                  <a:srgbClr val="003E73"/>
                </a:solidFill>
                <a:latin typeface="Arial"/>
                <a:cs typeface="Arial"/>
              </a:rPr>
              <a:t>M´en´etrier, </a:t>
            </a:r>
            <a:r>
              <a:rPr dirty="0" sz="600" spc="10">
                <a:solidFill>
                  <a:srgbClr val="003E73"/>
                </a:solidFill>
                <a:latin typeface="Arial"/>
                <a:cs typeface="Arial"/>
              </a:rPr>
              <a:t>B., </a:t>
            </a:r>
            <a:r>
              <a:rPr dirty="0" sz="600" spc="-15">
                <a:solidFill>
                  <a:srgbClr val="003E73"/>
                </a:solidFill>
                <a:latin typeface="Arial"/>
                <a:cs typeface="Arial"/>
              </a:rPr>
              <a:t>and </a:t>
            </a:r>
            <a:r>
              <a:rPr dirty="0" sz="600" spc="-20">
                <a:solidFill>
                  <a:srgbClr val="003E73"/>
                </a:solidFill>
                <a:latin typeface="Arial"/>
                <a:cs typeface="Arial"/>
              </a:rPr>
              <a:t>Brousseau, </a:t>
            </a:r>
            <a:r>
              <a:rPr dirty="0" sz="600" spc="-25">
                <a:solidFill>
                  <a:srgbClr val="003E73"/>
                </a:solidFill>
                <a:latin typeface="Arial"/>
                <a:cs typeface="Arial"/>
              </a:rPr>
              <a:t>P.</a:t>
            </a:r>
            <a:r>
              <a:rPr dirty="0" sz="600" spc="55">
                <a:solidFill>
                  <a:srgbClr val="003E73"/>
                </a:solidFill>
                <a:latin typeface="Arial"/>
                <a:cs typeface="Arial"/>
              </a:rPr>
              <a:t> </a:t>
            </a:r>
            <a:r>
              <a:rPr dirty="0" sz="600" spc="5">
                <a:solidFill>
                  <a:srgbClr val="003E73"/>
                </a:solidFill>
                <a:latin typeface="Arial"/>
                <a:cs typeface="Arial"/>
              </a:rPr>
              <a:t>(2018).</a:t>
            </a:r>
            <a:endParaRPr sz="600">
              <a:latin typeface="Arial"/>
              <a:cs typeface="Arial"/>
            </a:endParaRPr>
          </a:p>
          <a:p>
            <a:pPr marL="208279" marR="5080">
              <a:lnSpc>
                <a:spcPts val="700"/>
              </a:lnSpc>
              <a:spcBef>
                <a:spcPts val="185"/>
              </a:spcBef>
            </a:pPr>
            <a:r>
              <a:rPr dirty="0" sz="600" spc="20">
                <a:latin typeface="Arial"/>
                <a:cs typeface="Arial"/>
              </a:rPr>
              <a:t>A </a:t>
            </a:r>
            <a:r>
              <a:rPr dirty="0" sz="600">
                <a:latin typeface="Arial"/>
                <a:cs typeface="Arial"/>
              </a:rPr>
              <a:t>3D </a:t>
            </a:r>
            <a:r>
              <a:rPr dirty="0" sz="600" spc="-30">
                <a:latin typeface="Arial"/>
                <a:cs typeface="Arial"/>
              </a:rPr>
              <a:t>ensemble </a:t>
            </a:r>
            <a:r>
              <a:rPr dirty="0" sz="600" spc="-5">
                <a:latin typeface="Arial"/>
                <a:cs typeface="Arial"/>
              </a:rPr>
              <a:t>variational data assimilation </a:t>
            </a:r>
            <a:r>
              <a:rPr dirty="0" sz="600" spc="-30">
                <a:latin typeface="Arial"/>
                <a:cs typeface="Arial"/>
              </a:rPr>
              <a:t>scheme </a:t>
            </a:r>
            <a:r>
              <a:rPr dirty="0" sz="600">
                <a:latin typeface="Arial"/>
                <a:cs typeface="Arial"/>
              </a:rPr>
              <a:t>for the </a:t>
            </a:r>
            <a:r>
              <a:rPr dirty="0" sz="600" spc="-5">
                <a:latin typeface="Arial"/>
                <a:cs typeface="Arial"/>
              </a:rPr>
              <a:t>limited-area </a:t>
            </a:r>
            <a:r>
              <a:rPr dirty="0" sz="600" spc="5">
                <a:latin typeface="Arial"/>
                <a:cs typeface="Arial"/>
              </a:rPr>
              <a:t>AROME </a:t>
            </a:r>
            <a:r>
              <a:rPr dirty="0" sz="600" spc="-5">
                <a:latin typeface="Arial"/>
                <a:cs typeface="Arial"/>
              </a:rPr>
              <a:t>model: Formulation </a:t>
            </a:r>
            <a:r>
              <a:rPr dirty="0" sz="600" spc="-15">
                <a:latin typeface="Arial"/>
                <a:cs typeface="Arial"/>
              </a:rPr>
              <a:t>and  </a:t>
            </a:r>
            <a:r>
              <a:rPr dirty="0" sz="600" spc="-5">
                <a:latin typeface="Arial"/>
                <a:cs typeface="Arial"/>
              </a:rPr>
              <a:t>preliminary</a:t>
            </a:r>
            <a:r>
              <a:rPr dirty="0" sz="600" spc="40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results.</a:t>
            </a:r>
            <a:endParaRPr sz="600">
              <a:latin typeface="Arial"/>
              <a:cs typeface="Arial"/>
            </a:endParaRPr>
          </a:p>
          <a:p>
            <a:pPr marL="208279">
              <a:lnSpc>
                <a:spcPts val="675"/>
              </a:lnSpc>
            </a:pPr>
            <a:r>
              <a:rPr dirty="0" sz="600" i="1">
                <a:solidFill>
                  <a:srgbClr val="5981A4"/>
                </a:solidFill>
                <a:latin typeface="Arial"/>
                <a:cs typeface="Arial"/>
              </a:rPr>
              <a:t>Quarterly </a:t>
            </a:r>
            <a:r>
              <a:rPr dirty="0" sz="600" spc="-5" i="1">
                <a:solidFill>
                  <a:srgbClr val="5981A4"/>
                </a:solidFill>
                <a:latin typeface="Arial"/>
                <a:cs typeface="Arial"/>
              </a:rPr>
              <a:t>Journal </a:t>
            </a:r>
            <a:r>
              <a:rPr dirty="0" sz="600" spc="5" i="1">
                <a:solidFill>
                  <a:srgbClr val="5981A4"/>
                </a:solidFill>
                <a:latin typeface="Arial"/>
                <a:cs typeface="Arial"/>
              </a:rPr>
              <a:t>of </a:t>
            </a:r>
            <a:r>
              <a:rPr dirty="0" sz="600" i="1">
                <a:solidFill>
                  <a:srgbClr val="5981A4"/>
                </a:solidFill>
                <a:latin typeface="Arial"/>
                <a:cs typeface="Arial"/>
              </a:rPr>
              <a:t>the </a:t>
            </a:r>
            <a:r>
              <a:rPr dirty="0" sz="600" spc="-20" i="1">
                <a:solidFill>
                  <a:srgbClr val="5981A4"/>
                </a:solidFill>
                <a:latin typeface="Arial"/>
                <a:cs typeface="Arial"/>
              </a:rPr>
              <a:t>Royal </a:t>
            </a:r>
            <a:r>
              <a:rPr dirty="0" sz="600" spc="-5" i="1">
                <a:solidFill>
                  <a:srgbClr val="5981A4"/>
                </a:solidFill>
                <a:latin typeface="Arial"/>
                <a:cs typeface="Arial"/>
              </a:rPr>
              <a:t>Meteorological </a:t>
            </a:r>
            <a:r>
              <a:rPr dirty="0" sz="600" spc="-10" i="1">
                <a:solidFill>
                  <a:srgbClr val="5981A4"/>
                </a:solidFill>
                <a:latin typeface="Arial"/>
                <a:cs typeface="Arial"/>
              </a:rPr>
              <a:t>Society</a:t>
            </a:r>
            <a:r>
              <a:rPr dirty="0" sz="600" spc="-10">
                <a:solidFill>
                  <a:srgbClr val="5981A4"/>
                </a:solidFill>
                <a:latin typeface="Arial"/>
                <a:cs typeface="Arial"/>
              </a:rPr>
              <a:t>,</a:t>
            </a:r>
            <a:r>
              <a:rPr dirty="0" sz="600" spc="35">
                <a:solidFill>
                  <a:srgbClr val="5981A4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5981A4"/>
                </a:solidFill>
                <a:latin typeface="Arial"/>
                <a:cs typeface="Arial"/>
              </a:rPr>
              <a:t>144(716):2196–2215.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u="sng" sz="600" spc="-5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sz="600" spc="-30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003E73"/>
                </a:solidFill>
                <a:latin typeface="Times New Roman"/>
                <a:cs typeface="Times New Roman"/>
              </a:rPr>
              <a:t>    </a:t>
            </a:r>
            <a:r>
              <a:rPr dirty="0" sz="600" spc="65">
                <a:solidFill>
                  <a:srgbClr val="003E73"/>
                </a:solidFill>
                <a:latin typeface="Times New Roman"/>
                <a:cs typeface="Times New Roman"/>
              </a:rPr>
              <a:t> </a:t>
            </a:r>
            <a:r>
              <a:rPr dirty="0" sz="600" spc="-10">
                <a:solidFill>
                  <a:srgbClr val="003E73"/>
                </a:solidFill>
                <a:latin typeface="Arial"/>
                <a:cs typeface="Arial"/>
              </a:rPr>
              <a:t>Parrish, </a:t>
            </a:r>
            <a:r>
              <a:rPr dirty="0" sz="600" spc="15">
                <a:solidFill>
                  <a:srgbClr val="003E73"/>
                </a:solidFill>
                <a:latin typeface="Arial"/>
                <a:cs typeface="Arial"/>
              </a:rPr>
              <a:t>D. </a:t>
            </a:r>
            <a:r>
              <a:rPr dirty="0" sz="600" spc="-15">
                <a:solidFill>
                  <a:srgbClr val="003E73"/>
                </a:solidFill>
                <a:latin typeface="Arial"/>
                <a:cs typeface="Arial"/>
              </a:rPr>
              <a:t>and </a:t>
            </a:r>
            <a:r>
              <a:rPr dirty="0" sz="600" spc="-5">
                <a:solidFill>
                  <a:srgbClr val="003E73"/>
                </a:solidFill>
                <a:latin typeface="Arial"/>
                <a:cs typeface="Arial"/>
              </a:rPr>
              <a:t>Derber, </a:t>
            </a:r>
            <a:r>
              <a:rPr dirty="0" sz="600">
                <a:solidFill>
                  <a:srgbClr val="003E73"/>
                </a:solidFill>
                <a:latin typeface="Arial"/>
                <a:cs typeface="Arial"/>
              </a:rPr>
              <a:t>J.</a:t>
            </a:r>
            <a:r>
              <a:rPr dirty="0" sz="600" spc="85">
                <a:solidFill>
                  <a:srgbClr val="003E73"/>
                </a:solidFill>
                <a:latin typeface="Arial"/>
                <a:cs typeface="Arial"/>
              </a:rPr>
              <a:t> </a:t>
            </a:r>
            <a:r>
              <a:rPr dirty="0" sz="600" spc="5">
                <a:solidFill>
                  <a:srgbClr val="003E73"/>
                </a:solidFill>
                <a:latin typeface="Arial"/>
                <a:cs typeface="Arial"/>
              </a:rPr>
              <a:t>(1992).</a:t>
            </a:r>
            <a:endParaRPr sz="600"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46844"/>
            <a:ext cx="196342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80">
                <a:solidFill>
                  <a:srgbClr val="0085CA"/>
                </a:solidFill>
                <a:latin typeface="Tahoma"/>
                <a:cs typeface="Tahoma"/>
              </a:rPr>
              <a:t>Presentation</a:t>
            </a:r>
            <a:r>
              <a:rPr dirty="0" sz="1700" spc="-20">
                <a:solidFill>
                  <a:srgbClr val="0085CA"/>
                </a:solidFill>
                <a:latin typeface="Tahoma"/>
                <a:cs typeface="Tahoma"/>
              </a:rPr>
              <a:t> </a:t>
            </a:r>
            <a:r>
              <a:rPr dirty="0" sz="1700" spc="-70">
                <a:solidFill>
                  <a:srgbClr val="0085CA"/>
                </a:solidFill>
                <a:latin typeface="Tahoma"/>
                <a:cs typeface="Tahoma"/>
              </a:rPr>
              <a:t>Structure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0743" y="878179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1205" y="877518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solidFill>
                  <a:srgbClr val="E5EBF1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6636" y="850085"/>
            <a:ext cx="23304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003E73"/>
                </a:solidFill>
                <a:latin typeface="Arial"/>
                <a:cs typeface="Arial"/>
                <a:hlinkClick r:id="rId3" action="ppaction://hlinksldjump"/>
              </a:rPr>
              <a:t>Background: </a:t>
            </a:r>
            <a:r>
              <a:rPr dirty="0" sz="1100" spc="-60">
                <a:solidFill>
                  <a:srgbClr val="003E73"/>
                </a:solidFill>
                <a:latin typeface="Arial"/>
                <a:cs typeface="Arial"/>
                <a:hlinkClick r:id="rId3" action="ppaction://hlinksldjump"/>
              </a:rPr>
              <a:t>previous </a:t>
            </a:r>
            <a:r>
              <a:rPr dirty="0" sz="1100" spc="-50">
                <a:solidFill>
                  <a:srgbClr val="003E73"/>
                </a:solidFill>
                <a:latin typeface="Arial"/>
                <a:cs typeface="Arial"/>
                <a:hlinkClick r:id="rId3" action="ppaction://hlinksldjump"/>
              </a:rPr>
              <a:t>work </a:t>
            </a:r>
            <a:r>
              <a:rPr dirty="0" sz="1100" spc="-65">
                <a:solidFill>
                  <a:srgbClr val="003E73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1100" spc="-35">
                <a:solidFill>
                  <a:srgbClr val="003E73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1100" spc="-30">
                <a:solidFill>
                  <a:srgbClr val="003E73"/>
                </a:solidFill>
                <a:latin typeface="Arial"/>
                <a:cs typeface="Arial"/>
                <a:hlinkClick r:id="rId3" action="ppaction://hlinksldjump"/>
              </a:rPr>
              <a:t>context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0743" y="1206373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51205" y="1205711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solidFill>
                  <a:srgbClr val="E5EBF1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636" y="1178279"/>
            <a:ext cx="12687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solidFill>
                  <a:srgbClr val="003E73"/>
                </a:solidFill>
                <a:latin typeface="Arial"/>
                <a:cs typeface="Arial"/>
                <a:hlinkClick r:id="rId4" action="ppaction://hlinksldjump"/>
              </a:rPr>
              <a:t>Proposed</a:t>
            </a:r>
            <a:r>
              <a:rPr dirty="0" sz="1100" spc="20">
                <a:solidFill>
                  <a:srgbClr val="003E73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1100" spc="-25">
                <a:solidFill>
                  <a:srgbClr val="003E73"/>
                </a:solidFill>
                <a:latin typeface="Arial"/>
                <a:cs typeface="Arial"/>
                <a:hlinkClick r:id="rId4" action="ppaction://hlinksldjump"/>
              </a:rPr>
              <a:t>formulation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0743" y="1534566"/>
            <a:ext cx="160096" cy="1600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51205" y="1533917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solidFill>
                  <a:srgbClr val="E5EBF1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6636" y="1506472"/>
            <a:ext cx="14198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0">
                <a:solidFill>
                  <a:srgbClr val="003E73"/>
                </a:solidFill>
                <a:latin typeface="Arial"/>
                <a:cs typeface="Arial"/>
                <a:hlinkClick r:id="rId6" action="ppaction://hlinksldjump"/>
              </a:rPr>
              <a:t>CAE </a:t>
            </a:r>
            <a:r>
              <a:rPr dirty="0" sz="1100" spc="-35">
                <a:solidFill>
                  <a:srgbClr val="003E73"/>
                </a:solidFill>
                <a:latin typeface="Arial"/>
                <a:cs typeface="Arial"/>
                <a:hlinkClick r:id="rId6" action="ppaction://hlinksldjump"/>
              </a:rPr>
              <a:t>architecture</a:t>
            </a:r>
            <a:r>
              <a:rPr dirty="0" sz="1100" spc="-100">
                <a:solidFill>
                  <a:srgbClr val="003E73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1100" spc="-85">
                <a:solidFill>
                  <a:srgbClr val="003E73"/>
                </a:solidFill>
                <a:latin typeface="Arial"/>
                <a:cs typeface="Arial"/>
                <a:hlinkClick r:id="rId6" action="ppaction://hlinksldjump"/>
              </a:rPr>
              <a:t>search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0743" y="1862772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51205" y="1862110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solidFill>
                  <a:srgbClr val="E5EBF1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6636" y="1834678"/>
            <a:ext cx="14363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003E73"/>
                </a:solidFill>
                <a:latin typeface="Arial"/>
                <a:cs typeface="Arial"/>
                <a:hlinkClick r:id="rId8" action="ppaction://hlinksldjump"/>
              </a:rPr>
              <a:t>Experimental</a:t>
            </a:r>
            <a:r>
              <a:rPr dirty="0" sz="1100" spc="25">
                <a:solidFill>
                  <a:srgbClr val="003E73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1100" spc="-40">
                <a:solidFill>
                  <a:srgbClr val="003E73"/>
                </a:solidFill>
                <a:latin typeface="Arial"/>
                <a:cs typeface="Arial"/>
                <a:hlinkClick r:id="rId8" action="ppaction://hlinksldjump"/>
              </a:rPr>
              <a:t>Evaluation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0743" y="2190965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51205" y="2190304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solidFill>
                  <a:srgbClr val="E5EBF1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6636" y="2162872"/>
            <a:ext cx="7569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003E73"/>
                </a:solidFill>
                <a:latin typeface="Arial"/>
                <a:cs typeface="Arial"/>
                <a:hlinkClick r:id="rId9" action="ppaction://hlinksldjump"/>
              </a:rPr>
              <a:t>Future</a:t>
            </a:r>
            <a:r>
              <a:rPr dirty="0" sz="1100">
                <a:solidFill>
                  <a:srgbClr val="003E73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1100" spc="-40">
                <a:solidFill>
                  <a:srgbClr val="003E73"/>
                </a:solidFill>
                <a:latin typeface="Arial"/>
                <a:cs typeface="Arial"/>
                <a:hlinkClick r:id="rId9" action="ppaction://hlinksldjump"/>
              </a:rPr>
              <a:t>Work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0743" y="2519159"/>
            <a:ext cx="160096" cy="1600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51205" y="2491065"/>
            <a:ext cx="7340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6944" sz="1200" spc="-37">
                <a:solidFill>
                  <a:srgbClr val="E5EBF1"/>
                </a:solidFill>
                <a:latin typeface="Arial"/>
                <a:cs typeface="Arial"/>
              </a:rPr>
              <a:t>6</a:t>
            </a:r>
            <a:r>
              <a:rPr dirty="0" baseline="6944" sz="1200" spc="-7">
                <a:solidFill>
                  <a:srgbClr val="E5EBF1"/>
                </a:solidFill>
                <a:latin typeface="Arial"/>
                <a:cs typeface="Arial"/>
              </a:rPr>
              <a:t> </a:t>
            </a:r>
            <a:r>
              <a:rPr dirty="0" sz="1100" spc="-65">
                <a:solidFill>
                  <a:srgbClr val="003E73"/>
                </a:solidFill>
                <a:latin typeface="Arial"/>
                <a:cs typeface="Arial"/>
                <a:hlinkClick r:id="rId11" action="ppaction://hlinksldjump"/>
              </a:rPr>
              <a:t>Summary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954" y="179240"/>
            <a:ext cx="101219" cy="139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97954" y="179240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4"/>
                </a:moveTo>
                <a:lnTo>
                  <a:pt x="101219" y="139174"/>
                </a:lnTo>
                <a:lnTo>
                  <a:pt x="101219" y="25304"/>
                </a:lnTo>
                <a:lnTo>
                  <a:pt x="75914" y="0"/>
                </a:lnTo>
                <a:lnTo>
                  <a:pt x="0" y="0"/>
                </a:lnTo>
                <a:lnTo>
                  <a:pt x="0" y="139174"/>
                </a:lnTo>
                <a:close/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0606" y="198218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7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3259" y="217197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3259" y="22984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0606" y="248827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0606" y="26148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10606" y="274132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0606" y="28678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4890" y="245663"/>
            <a:ext cx="31635" cy="442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3868" y="17924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4" y="25304"/>
                </a:moveTo>
                <a:lnTo>
                  <a:pt x="0" y="25304"/>
                </a:lnTo>
                <a:lnTo>
                  <a:pt x="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97954" y="537723"/>
            <a:ext cx="101219" cy="139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97954" y="537723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4"/>
                </a:moveTo>
                <a:lnTo>
                  <a:pt x="101219" y="139174"/>
                </a:lnTo>
                <a:lnTo>
                  <a:pt x="101219" y="25304"/>
                </a:lnTo>
                <a:lnTo>
                  <a:pt x="75914" y="0"/>
                </a:lnTo>
                <a:lnTo>
                  <a:pt x="0" y="0"/>
                </a:lnTo>
                <a:lnTo>
                  <a:pt x="0" y="139174"/>
                </a:lnTo>
                <a:close/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0606" y="55670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7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23259" y="57567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23259" y="588332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0606" y="60731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0606" y="619962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10606" y="632615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10606" y="645267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54890" y="604146"/>
            <a:ext cx="31635" cy="442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73868" y="537723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4" y="25304"/>
                </a:moveTo>
                <a:lnTo>
                  <a:pt x="0" y="25304"/>
                </a:lnTo>
                <a:lnTo>
                  <a:pt x="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97954" y="1058588"/>
            <a:ext cx="101219" cy="139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97954" y="1058588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4"/>
                </a:moveTo>
                <a:lnTo>
                  <a:pt x="101219" y="139174"/>
                </a:lnTo>
                <a:lnTo>
                  <a:pt x="101219" y="25304"/>
                </a:lnTo>
                <a:lnTo>
                  <a:pt x="75914" y="0"/>
                </a:lnTo>
                <a:lnTo>
                  <a:pt x="0" y="0"/>
                </a:lnTo>
                <a:lnTo>
                  <a:pt x="0" y="139174"/>
                </a:lnTo>
                <a:close/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0606" y="1077566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7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23259" y="1096544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23259" y="1109197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10606" y="1128175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10606" y="114082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0606" y="115348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10606" y="1166132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4890" y="1125011"/>
            <a:ext cx="31635" cy="442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73868" y="1058588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4" y="25304"/>
                </a:moveTo>
                <a:lnTo>
                  <a:pt x="0" y="25304"/>
                </a:lnTo>
                <a:lnTo>
                  <a:pt x="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97954" y="1583669"/>
            <a:ext cx="101219" cy="139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97954" y="1583669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4"/>
                </a:moveTo>
                <a:lnTo>
                  <a:pt x="101219" y="139174"/>
                </a:lnTo>
                <a:lnTo>
                  <a:pt x="101219" y="25304"/>
                </a:lnTo>
                <a:lnTo>
                  <a:pt x="75914" y="0"/>
                </a:lnTo>
                <a:lnTo>
                  <a:pt x="0" y="0"/>
                </a:lnTo>
                <a:lnTo>
                  <a:pt x="0" y="139174"/>
                </a:lnTo>
                <a:close/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10606" y="1602648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7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23259" y="1621626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23259" y="1634278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10606" y="1653257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10606" y="1665909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10606" y="167856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10606" y="169121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54890" y="1650092"/>
            <a:ext cx="31635" cy="442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73868" y="158366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4" y="25304"/>
                </a:moveTo>
                <a:lnTo>
                  <a:pt x="0" y="25304"/>
                </a:lnTo>
                <a:lnTo>
                  <a:pt x="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97954" y="1942165"/>
            <a:ext cx="101219" cy="139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97954" y="1942165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4"/>
                </a:moveTo>
                <a:lnTo>
                  <a:pt x="101219" y="139174"/>
                </a:lnTo>
                <a:lnTo>
                  <a:pt x="101219" y="25304"/>
                </a:lnTo>
                <a:lnTo>
                  <a:pt x="75914" y="0"/>
                </a:lnTo>
                <a:lnTo>
                  <a:pt x="0" y="0"/>
                </a:lnTo>
                <a:lnTo>
                  <a:pt x="0" y="139174"/>
                </a:lnTo>
                <a:close/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10606" y="1961143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7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23259" y="1980122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23259" y="1992774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10606" y="2011752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10606" y="2024405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10606" y="2037057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10606" y="2049709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54890" y="2008588"/>
            <a:ext cx="31635" cy="442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73868" y="1942165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4" y="25304"/>
                </a:moveTo>
                <a:lnTo>
                  <a:pt x="0" y="25304"/>
                </a:lnTo>
                <a:lnTo>
                  <a:pt x="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97954" y="2374460"/>
            <a:ext cx="101219" cy="139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97954" y="2374460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4"/>
                </a:moveTo>
                <a:lnTo>
                  <a:pt x="101219" y="139174"/>
                </a:lnTo>
                <a:lnTo>
                  <a:pt x="101219" y="25304"/>
                </a:lnTo>
                <a:lnTo>
                  <a:pt x="75914" y="0"/>
                </a:lnTo>
                <a:lnTo>
                  <a:pt x="0" y="0"/>
                </a:lnTo>
                <a:lnTo>
                  <a:pt x="0" y="139174"/>
                </a:lnTo>
                <a:close/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10606" y="2393439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7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23259" y="2412417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23259" y="242506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10606" y="244404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10606" y="245670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10606" y="2469352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10606" y="248200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54890" y="2440883"/>
            <a:ext cx="31635" cy="442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73868" y="23744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4" y="25304"/>
                </a:moveTo>
                <a:lnTo>
                  <a:pt x="0" y="25304"/>
                </a:lnTo>
                <a:lnTo>
                  <a:pt x="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97954" y="2629616"/>
            <a:ext cx="101219" cy="1391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97954" y="2629616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4"/>
                </a:moveTo>
                <a:lnTo>
                  <a:pt x="101219" y="139174"/>
                </a:lnTo>
                <a:lnTo>
                  <a:pt x="101219" y="25304"/>
                </a:lnTo>
                <a:lnTo>
                  <a:pt x="75914" y="0"/>
                </a:lnTo>
                <a:lnTo>
                  <a:pt x="0" y="0"/>
                </a:lnTo>
                <a:lnTo>
                  <a:pt x="0" y="139174"/>
                </a:lnTo>
                <a:close/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10606" y="26485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7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23259" y="2667573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23259" y="2680225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10606" y="269920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10606" y="271185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10606" y="272450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10606" y="273716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54890" y="2696039"/>
            <a:ext cx="31635" cy="442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73868" y="2629616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4" y="25304"/>
                </a:moveTo>
                <a:lnTo>
                  <a:pt x="0" y="25304"/>
                </a:lnTo>
                <a:lnTo>
                  <a:pt x="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397906" y="50563"/>
            <a:ext cx="3803015" cy="30143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8279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latin typeface="Arial"/>
                <a:cs typeface="Arial"/>
              </a:rPr>
              <a:t>The National </a:t>
            </a:r>
            <a:r>
              <a:rPr dirty="0" sz="600" spc="-5">
                <a:latin typeface="Arial"/>
                <a:cs typeface="Arial"/>
              </a:rPr>
              <a:t>Meteorological </a:t>
            </a:r>
            <a:r>
              <a:rPr dirty="0" sz="600" spc="-15">
                <a:latin typeface="Arial"/>
                <a:cs typeface="Arial"/>
              </a:rPr>
              <a:t>Center’s </a:t>
            </a:r>
            <a:r>
              <a:rPr dirty="0" sz="600" spc="-10">
                <a:latin typeface="Arial"/>
                <a:cs typeface="Arial"/>
              </a:rPr>
              <a:t>Spectral </a:t>
            </a:r>
            <a:r>
              <a:rPr dirty="0" sz="600" spc="5">
                <a:latin typeface="Arial"/>
                <a:cs typeface="Arial"/>
              </a:rPr>
              <a:t>Statistical-Interpolation </a:t>
            </a:r>
            <a:r>
              <a:rPr dirty="0" sz="600" spc="-15">
                <a:latin typeface="Arial"/>
                <a:cs typeface="Arial"/>
              </a:rPr>
              <a:t>Analysis</a:t>
            </a:r>
            <a:r>
              <a:rPr dirty="0" sz="600" spc="4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System.pdf.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u="sng" sz="600" spc="-5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sz="600" spc="-30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003E73"/>
                </a:solidFill>
                <a:latin typeface="Times New Roman"/>
                <a:cs typeface="Times New Roman"/>
              </a:rPr>
              <a:t>    </a:t>
            </a:r>
            <a:r>
              <a:rPr dirty="0" sz="600" spc="65">
                <a:solidFill>
                  <a:srgbClr val="003E73"/>
                </a:solidFill>
                <a:latin typeface="Times New Roman"/>
                <a:cs typeface="Times New Roman"/>
              </a:rPr>
              <a:t> </a:t>
            </a:r>
            <a:r>
              <a:rPr dirty="0" sz="600" spc="-15">
                <a:solidFill>
                  <a:srgbClr val="003E73"/>
                </a:solidFill>
                <a:latin typeface="Arial"/>
                <a:cs typeface="Arial"/>
              </a:rPr>
              <a:t>Selvaraju, </a:t>
            </a:r>
            <a:r>
              <a:rPr dirty="0" sz="600" spc="-10">
                <a:solidFill>
                  <a:srgbClr val="003E73"/>
                </a:solidFill>
                <a:latin typeface="Arial"/>
                <a:cs typeface="Arial"/>
              </a:rPr>
              <a:t>R. </a:t>
            </a:r>
            <a:r>
              <a:rPr dirty="0" sz="600" spc="-5">
                <a:solidFill>
                  <a:srgbClr val="003E73"/>
                </a:solidFill>
                <a:latin typeface="Arial"/>
                <a:cs typeface="Arial"/>
              </a:rPr>
              <a:t>R., </a:t>
            </a:r>
            <a:r>
              <a:rPr dirty="0" sz="600" spc="-20">
                <a:solidFill>
                  <a:srgbClr val="003E73"/>
                </a:solidFill>
                <a:latin typeface="Arial"/>
                <a:cs typeface="Arial"/>
              </a:rPr>
              <a:t>Cogswell, </a:t>
            </a:r>
            <a:r>
              <a:rPr dirty="0" sz="600" spc="20">
                <a:solidFill>
                  <a:srgbClr val="003E73"/>
                </a:solidFill>
                <a:latin typeface="Arial"/>
                <a:cs typeface="Arial"/>
              </a:rPr>
              <a:t>M., </a:t>
            </a:r>
            <a:r>
              <a:rPr dirty="0" sz="600" spc="-15">
                <a:solidFill>
                  <a:srgbClr val="003E73"/>
                </a:solidFill>
                <a:latin typeface="Arial"/>
                <a:cs typeface="Arial"/>
              </a:rPr>
              <a:t>Das, </a:t>
            </a:r>
            <a:r>
              <a:rPr dirty="0" sz="600" spc="10">
                <a:solidFill>
                  <a:srgbClr val="003E73"/>
                </a:solidFill>
                <a:latin typeface="Arial"/>
                <a:cs typeface="Arial"/>
              </a:rPr>
              <a:t>A., </a:t>
            </a:r>
            <a:r>
              <a:rPr dirty="0" sz="600" spc="-5">
                <a:solidFill>
                  <a:srgbClr val="003E73"/>
                </a:solidFill>
                <a:latin typeface="Arial"/>
                <a:cs typeface="Arial"/>
              </a:rPr>
              <a:t>Vedantam, R., Parikh, </a:t>
            </a:r>
            <a:r>
              <a:rPr dirty="0" sz="600" spc="10">
                <a:solidFill>
                  <a:srgbClr val="003E73"/>
                </a:solidFill>
                <a:latin typeface="Arial"/>
                <a:cs typeface="Arial"/>
              </a:rPr>
              <a:t>D., </a:t>
            </a:r>
            <a:r>
              <a:rPr dirty="0" sz="600" spc="-15">
                <a:solidFill>
                  <a:srgbClr val="003E73"/>
                </a:solidFill>
                <a:latin typeface="Arial"/>
                <a:cs typeface="Arial"/>
              </a:rPr>
              <a:t>and </a:t>
            </a:r>
            <a:r>
              <a:rPr dirty="0" sz="600" spc="5">
                <a:solidFill>
                  <a:srgbClr val="003E73"/>
                </a:solidFill>
                <a:latin typeface="Arial"/>
                <a:cs typeface="Arial"/>
              </a:rPr>
              <a:t>Batra, </a:t>
            </a:r>
            <a:r>
              <a:rPr dirty="0" sz="600" spc="15">
                <a:solidFill>
                  <a:srgbClr val="003E73"/>
                </a:solidFill>
                <a:latin typeface="Arial"/>
                <a:cs typeface="Arial"/>
              </a:rPr>
              <a:t>D.</a:t>
            </a:r>
            <a:r>
              <a:rPr dirty="0" sz="600" spc="-35">
                <a:solidFill>
                  <a:srgbClr val="003E73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003E73"/>
                </a:solidFill>
                <a:latin typeface="Arial"/>
                <a:cs typeface="Arial"/>
              </a:rPr>
              <a:t>(2017).</a:t>
            </a:r>
            <a:endParaRPr sz="600">
              <a:latin typeface="Arial"/>
              <a:cs typeface="Arial"/>
            </a:endParaRPr>
          </a:p>
          <a:p>
            <a:pPr marL="208279">
              <a:lnSpc>
                <a:spcPts val="710"/>
              </a:lnSpc>
              <a:spcBef>
                <a:spcPts val="145"/>
              </a:spcBef>
            </a:pPr>
            <a:r>
              <a:rPr dirty="0" sz="600">
                <a:latin typeface="Arial"/>
                <a:cs typeface="Arial"/>
              </a:rPr>
              <a:t>Grad-CAM: </a:t>
            </a:r>
            <a:r>
              <a:rPr dirty="0" sz="600" spc="-10">
                <a:latin typeface="Arial"/>
                <a:cs typeface="Arial"/>
              </a:rPr>
              <a:t>Visual Explanations </a:t>
            </a:r>
            <a:r>
              <a:rPr dirty="0" sz="600" spc="5">
                <a:latin typeface="Arial"/>
                <a:cs typeface="Arial"/>
              </a:rPr>
              <a:t>from </a:t>
            </a:r>
            <a:r>
              <a:rPr dirty="0" sz="600" spc="-25">
                <a:latin typeface="Arial"/>
                <a:cs typeface="Arial"/>
              </a:rPr>
              <a:t>Deep </a:t>
            </a:r>
            <a:r>
              <a:rPr dirty="0" sz="600" spc="-10">
                <a:latin typeface="Arial"/>
                <a:cs typeface="Arial"/>
              </a:rPr>
              <a:t>Networks via</a:t>
            </a:r>
            <a:r>
              <a:rPr dirty="0" sz="600" spc="-5">
                <a:latin typeface="Arial"/>
                <a:cs typeface="Arial"/>
              </a:rPr>
              <a:t> </a:t>
            </a:r>
            <a:r>
              <a:rPr dirty="0" sz="600" spc="-15">
                <a:latin typeface="Arial"/>
                <a:cs typeface="Arial"/>
              </a:rPr>
              <a:t>Gradient-Based </a:t>
            </a:r>
            <a:r>
              <a:rPr dirty="0" sz="600">
                <a:latin typeface="Arial"/>
                <a:cs typeface="Arial"/>
              </a:rPr>
              <a:t>Localization.</a:t>
            </a:r>
            <a:endParaRPr sz="600">
              <a:latin typeface="Arial"/>
              <a:cs typeface="Arial"/>
            </a:endParaRPr>
          </a:p>
          <a:p>
            <a:pPr marL="208279">
              <a:lnSpc>
                <a:spcPts val="710"/>
              </a:lnSpc>
            </a:pPr>
            <a:r>
              <a:rPr dirty="0" sz="600" spc="-20" i="1">
                <a:solidFill>
                  <a:srgbClr val="5981A4"/>
                </a:solidFill>
                <a:latin typeface="Arial"/>
                <a:cs typeface="Arial"/>
              </a:rPr>
              <a:t>Proceedings </a:t>
            </a:r>
            <a:r>
              <a:rPr dirty="0" sz="600" spc="5" i="1">
                <a:solidFill>
                  <a:srgbClr val="5981A4"/>
                </a:solidFill>
                <a:latin typeface="Arial"/>
                <a:cs typeface="Arial"/>
              </a:rPr>
              <a:t>of </a:t>
            </a:r>
            <a:r>
              <a:rPr dirty="0" sz="600" i="1">
                <a:solidFill>
                  <a:srgbClr val="5981A4"/>
                </a:solidFill>
                <a:latin typeface="Arial"/>
                <a:cs typeface="Arial"/>
              </a:rPr>
              <a:t>the </a:t>
            </a:r>
            <a:r>
              <a:rPr dirty="0" sz="600" spc="-15" i="1">
                <a:solidFill>
                  <a:srgbClr val="5981A4"/>
                </a:solidFill>
                <a:latin typeface="Arial"/>
                <a:cs typeface="Arial"/>
              </a:rPr>
              <a:t>IEEE </a:t>
            </a:r>
            <a:r>
              <a:rPr dirty="0" sz="600" i="1">
                <a:solidFill>
                  <a:srgbClr val="5981A4"/>
                </a:solidFill>
                <a:latin typeface="Arial"/>
                <a:cs typeface="Arial"/>
              </a:rPr>
              <a:t>International </a:t>
            </a:r>
            <a:r>
              <a:rPr dirty="0" sz="600" spc="-25" i="1">
                <a:solidFill>
                  <a:srgbClr val="5981A4"/>
                </a:solidFill>
                <a:latin typeface="Arial"/>
                <a:cs typeface="Arial"/>
              </a:rPr>
              <a:t>Conference </a:t>
            </a:r>
            <a:r>
              <a:rPr dirty="0" sz="600" spc="-15" i="1">
                <a:solidFill>
                  <a:srgbClr val="5981A4"/>
                </a:solidFill>
                <a:latin typeface="Arial"/>
                <a:cs typeface="Arial"/>
              </a:rPr>
              <a:t>on </a:t>
            </a:r>
            <a:r>
              <a:rPr dirty="0" sz="600" spc="-10" i="1">
                <a:solidFill>
                  <a:srgbClr val="5981A4"/>
                </a:solidFill>
                <a:latin typeface="Arial"/>
                <a:cs typeface="Arial"/>
              </a:rPr>
              <a:t>Computer </a:t>
            </a:r>
            <a:r>
              <a:rPr dirty="0" sz="600" spc="-5" i="1">
                <a:solidFill>
                  <a:srgbClr val="5981A4"/>
                </a:solidFill>
                <a:latin typeface="Arial"/>
                <a:cs typeface="Arial"/>
              </a:rPr>
              <a:t>Vision</a:t>
            </a:r>
            <a:r>
              <a:rPr dirty="0" sz="600" spc="-5">
                <a:solidFill>
                  <a:srgbClr val="5981A4"/>
                </a:solidFill>
                <a:latin typeface="Arial"/>
                <a:cs typeface="Arial"/>
              </a:rPr>
              <a:t>,</a:t>
            </a:r>
            <a:r>
              <a:rPr dirty="0" sz="600" spc="80">
                <a:solidFill>
                  <a:srgbClr val="5981A4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5981A4"/>
                </a:solidFill>
                <a:latin typeface="Arial"/>
                <a:cs typeface="Arial"/>
              </a:rPr>
              <a:t>2017-Octob:618–626.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u="sng" sz="600" spc="-5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sz="600" spc="-30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003E73"/>
                </a:solidFill>
                <a:latin typeface="Times New Roman"/>
                <a:cs typeface="Times New Roman"/>
              </a:rPr>
              <a:t>    </a:t>
            </a:r>
            <a:r>
              <a:rPr dirty="0" sz="600" spc="65">
                <a:solidFill>
                  <a:srgbClr val="003E73"/>
                </a:solidFill>
                <a:latin typeface="Times New Roman"/>
                <a:cs typeface="Times New Roman"/>
              </a:rPr>
              <a:t> </a:t>
            </a:r>
            <a:r>
              <a:rPr dirty="0" sz="600" spc="-10">
                <a:solidFill>
                  <a:srgbClr val="003E73"/>
                </a:solidFill>
                <a:latin typeface="Arial"/>
                <a:cs typeface="Arial"/>
              </a:rPr>
              <a:t>Shi,</a:t>
            </a:r>
            <a:r>
              <a:rPr dirty="0" sz="600" spc="50">
                <a:solidFill>
                  <a:srgbClr val="003E73"/>
                </a:solidFill>
                <a:latin typeface="Arial"/>
                <a:cs typeface="Arial"/>
              </a:rPr>
              <a:t> </a:t>
            </a:r>
            <a:r>
              <a:rPr dirty="0" sz="600" spc="15">
                <a:solidFill>
                  <a:srgbClr val="003E73"/>
                </a:solidFill>
                <a:latin typeface="Arial"/>
                <a:cs typeface="Arial"/>
              </a:rPr>
              <a:t>W.,</a:t>
            </a:r>
            <a:r>
              <a:rPr dirty="0" sz="600" spc="45">
                <a:solidFill>
                  <a:srgbClr val="003E73"/>
                </a:solidFill>
                <a:latin typeface="Arial"/>
                <a:cs typeface="Arial"/>
              </a:rPr>
              <a:t> </a:t>
            </a:r>
            <a:r>
              <a:rPr dirty="0" sz="600" spc="-15">
                <a:solidFill>
                  <a:srgbClr val="003E73"/>
                </a:solidFill>
                <a:latin typeface="Arial"/>
                <a:cs typeface="Arial"/>
              </a:rPr>
              <a:t>Caballero,</a:t>
            </a:r>
            <a:r>
              <a:rPr dirty="0" sz="600" spc="50">
                <a:solidFill>
                  <a:srgbClr val="003E73"/>
                </a:solidFill>
                <a:latin typeface="Arial"/>
                <a:cs typeface="Arial"/>
              </a:rPr>
              <a:t> </a:t>
            </a:r>
            <a:r>
              <a:rPr dirty="0" sz="600" spc="5">
                <a:solidFill>
                  <a:srgbClr val="003E73"/>
                </a:solidFill>
                <a:latin typeface="Arial"/>
                <a:cs typeface="Arial"/>
              </a:rPr>
              <a:t>J.,</a:t>
            </a:r>
            <a:r>
              <a:rPr dirty="0" sz="600" spc="50">
                <a:solidFill>
                  <a:srgbClr val="003E73"/>
                </a:solidFill>
                <a:latin typeface="Arial"/>
                <a:cs typeface="Arial"/>
              </a:rPr>
              <a:t> </a:t>
            </a:r>
            <a:r>
              <a:rPr dirty="0" sz="600" spc="-15">
                <a:solidFill>
                  <a:srgbClr val="003E73"/>
                </a:solidFill>
                <a:latin typeface="Arial"/>
                <a:cs typeface="Arial"/>
              </a:rPr>
              <a:t>Huszar,</a:t>
            </a:r>
            <a:r>
              <a:rPr dirty="0" sz="600" spc="50">
                <a:solidFill>
                  <a:srgbClr val="003E73"/>
                </a:solidFill>
                <a:latin typeface="Arial"/>
                <a:cs typeface="Arial"/>
              </a:rPr>
              <a:t> </a:t>
            </a:r>
            <a:r>
              <a:rPr dirty="0" sz="600" spc="5">
                <a:solidFill>
                  <a:srgbClr val="003E73"/>
                </a:solidFill>
                <a:latin typeface="Arial"/>
                <a:cs typeface="Arial"/>
              </a:rPr>
              <a:t>F.,</a:t>
            </a:r>
            <a:r>
              <a:rPr dirty="0" sz="600" spc="50">
                <a:solidFill>
                  <a:srgbClr val="003E73"/>
                </a:solidFill>
                <a:latin typeface="Arial"/>
                <a:cs typeface="Arial"/>
              </a:rPr>
              <a:t> </a:t>
            </a:r>
            <a:r>
              <a:rPr dirty="0" sz="600" spc="5">
                <a:solidFill>
                  <a:srgbClr val="003E73"/>
                </a:solidFill>
                <a:latin typeface="Arial"/>
                <a:cs typeface="Arial"/>
              </a:rPr>
              <a:t>Totz,</a:t>
            </a:r>
            <a:r>
              <a:rPr dirty="0" sz="600" spc="50">
                <a:solidFill>
                  <a:srgbClr val="003E73"/>
                </a:solidFill>
                <a:latin typeface="Arial"/>
                <a:cs typeface="Arial"/>
              </a:rPr>
              <a:t> </a:t>
            </a:r>
            <a:r>
              <a:rPr dirty="0" sz="600" spc="5">
                <a:solidFill>
                  <a:srgbClr val="003E73"/>
                </a:solidFill>
                <a:latin typeface="Arial"/>
                <a:cs typeface="Arial"/>
              </a:rPr>
              <a:t>J.,</a:t>
            </a:r>
            <a:r>
              <a:rPr dirty="0" sz="600" spc="50">
                <a:solidFill>
                  <a:srgbClr val="003E73"/>
                </a:solidFill>
                <a:latin typeface="Arial"/>
                <a:cs typeface="Arial"/>
              </a:rPr>
              <a:t> </a:t>
            </a:r>
            <a:r>
              <a:rPr dirty="0" sz="600" spc="5">
                <a:solidFill>
                  <a:srgbClr val="003E73"/>
                </a:solidFill>
                <a:latin typeface="Arial"/>
                <a:cs typeface="Arial"/>
              </a:rPr>
              <a:t>Aitken,</a:t>
            </a:r>
            <a:r>
              <a:rPr dirty="0" sz="600" spc="50">
                <a:solidFill>
                  <a:srgbClr val="003E73"/>
                </a:solidFill>
                <a:latin typeface="Arial"/>
                <a:cs typeface="Arial"/>
              </a:rPr>
              <a:t> </a:t>
            </a:r>
            <a:r>
              <a:rPr dirty="0" sz="600" spc="15">
                <a:solidFill>
                  <a:srgbClr val="003E73"/>
                </a:solidFill>
                <a:latin typeface="Arial"/>
                <a:cs typeface="Arial"/>
              </a:rPr>
              <a:t>A.</a:t>
            </a:r>
            <a:r>
              <a:rPr dirty="0" sz="600" spc="50">
                <a:solidFill>
                  <a:srgbClr val="003E73"/>
                </a:solidFill>
                <a:latin typeface="Arial"/>
                <a:cs typeface="Arial"/>
              </a:rPr>
              <a:t> </a:t>
            </a:r>
            <a:r>
              <a:rPr dirty="0" sz="600" spc="-15">
                <a:solidFill>
                  <a:srgbClr val="003E73"/>
                </a:solidFill>
                <a:latin typeface="Arial"/>
                <a:cs typeface="Arial"/>
              </a:rPr>
              <a:t>P.,</a:t>
            </a:r>
            <a:r>
              <a:rPr dirty="0" sz="600" spc="50">
                <a:solidFill>
                  <a:srgbClr val="003E73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003E73"/>
                </a:solidFill>
                <a:latin typeface="Arial"/>
                <a:cs typeface="Arial"/>
              </a:rPr>
              <a:t>Bishop,</a:t>
            </a:r>
            <a:r>
              <a:rPr dirty="0" sz="600" spc="50">
                <a:solidFill>
                  <a:srgbClr val="003E73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003E73"/>
                </a:solidFill>
                <a:latin typeface="Arial"/>
                <a:cs typeface="Arial"/>
              </a:rPr>
              <a:t>R.,</a:t>
            </a:r>
            <a:r>
              <a:rPr dirty="0" sz="600" spc="50">
                <a:solidFill>
                  <a:srgbClr val="003E73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003E73"/>
                </a:solidFill>
                <a:latin typeface="Arial"/>
                <a:cs typeface="Arial"/>
              </a:rPr>
              <a:t>Rueckert,</a:t>
            </a:r>
            <a:r>
              <a:rPr dirty="0" sz="600" spc="50">
                <a:solidFill>
                  <a:srgbClr val="003E73"/>
                </a:solidFill>
                <a:latin typeface="Arial"/>
                <a:cs typeface="Arial"/>
              </a:rPr>
              <a:t> </a:t>
            </a:r>
            <a:r>
              <a:rPr dirty="0" sz="600" spc="10">
                <a:solidFill>
                  <a:srgbClr val="003E73"/>
                </a:solidFill>
                <a:latin typeface="Arial"/>
                <a:cs typeface="Arial"/>
              </a:rPr>
              <a:t>D.,</a:t>
            </a:r>
            <a:r>
              <a:rPr dirty="0" sz="600" spc="50">
                <a:solidFill>
                  <a:srgbClr val="003E73"/>
                </a:solidFill>
                <a:latin typeface="Arial"/>
                <a:cs typeface="Arial"/>
              </a:rPr>
              <a:t> </a:t>
            </a:r>
            <a:r>
              <a:rPr dirty="0" sz="600" spc="-15">
                <a:solidFill>
                  <a:srgbClr val="003E73"/>
                </a:solidFill>
                <a:latin typeface="Arial"/>
                <a:cs typeface="Arial"/>
              </a:rPr>
              <a:t>and</a:t>
            </a:r>
            <a:r>
              <a:rPr dirty="0" sz="600" spc="50">
                <a:solidFill>
                  <a:srgbClr val="003E73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003E73"/>
                </a:solidFill>
                <a:latin typeface="Arial"/>
                <a:cs typeface="Arial"/>
              </a:rPr>
              <a:t>Wang,</a:t>
            </a:r>
            <a:r>
              <a:rPr dirty="0" sz="600" spc="50">
                <a:solidFill>
                  <a:srgbClr val="003E73"/>
                </a:solidFill>
                <a:latin typeface="Arial"/>
                <a:cs typeface="Arial"/>
              </a:rPr>
              <a:t> </a:t>
            </a:r>
            <a:r>
              <a:rPr dirty="0" sz="600" spc="15">
                <a:solidFill>
                  <a:srgbClr val="003E73"/>
                </a:solidFill>
                <a:latin typeface="Arial"/>
                <a:cs typeface="Arial"/>
              </a:rPr>
              <a:t>Z.</a:t>
            </a:r>
            <a:r>
              <a:rPr dirty="0" sz="600" spc="50">
                <a:solidFill>
                  <a:srgbClr val="003E73"/>
                </a:solidFill>
                <a:latin typeface="Arial"/>
                <a:cs typeface="Arial"/>
              </a:rPr>
              <a:t> </a:t>
            </a:r>
            <a:r>
              <a:rPr dirty="0" sz="600" spc="5">
                <a:solidFill>
                  <a:srgbClr val="003E73"/>
                </a:solidFill>
                <a:latin typeface="Arial"/>
                <a:cs typeface="Arial"/>
              </a:rPr>
              <a:t>(2016).</a:t>
            </a:r>
            <a:endParaRPr sz="600">
              <a:latin typeface="Arial"/>
              <a:cs typeface="Arial"/>
            </a:endParaRPr>
          </a:p>
          <a:p>
            <a:pPr marL="208279" marR="116205">
              <a:lnSpc>
                <a:spcPts val="700"/>
              </a:lnSpc>
              <a:spcBef>
                <a:spcPts val="180"/>
              </a:spcBef>
            </a:pPr>
            <a:r>
              <a:rPr dirty="0" sz="600" spc="-5">
                <a:latin typeface="Arial"/>
                <a:cs typeface="Arial"/>
              </a:rPr>
              <a:t>Real-Time </a:t>
            </a:r>
            <a:r>
              <a:rPr dirty="0" sz="600" spc="-15">
                <a:latin typeface="Arial"/>
                <a:cs typeface="Arial"/>
              </a:rPr>
              <a:t>Single </a:t>
            </a:r>
            <a:r>
              <a:rPr dirty="0" sz="600" spc="-20">
                <a:latin typeface="Arial"/>
                <a:cs typeface="Arial"/>
              </a:rPr>
              <a:t>Image </a:t>
            </a:r>
            <a:r>
              <a:rPr dirty="0" sz="600" spc="-15">
                <a:latin typeface="Arial"/>
                <a:cs typeface="Arial"/>
              </a:rPr>
              <a:t>and </a:t>
            </a:r>
            <a:r>
              <a:rPr dirty="0" sz="600" spc="-10">
                <a:latin typeface="Arial"/>
                <a:cs typeface="Arial"/>
              </a:rPr>
              <a:t>Video Super-Resolution </a:t>
            </a:r>
            <a:r>
              <a:rPr dirty="0" sz="600" spc="-15">
                <a:latin typeface="Arial"/>
                <a:cs typeface="Arial"/>
              </a:rPr>
              <a:t>Using </a:t>
            </a:r>
            <a:r>
              <a:rPr dirty="0" sz="600" spc="-20">
                <a:latin typeface="Arial"/>
                <a:cs typeface="Arial"/>
              </a:rPr>
              <a:t>an </a:t>
            </a:r>
            <a:r>
              <a:rPr dirty="0" sz="600">
                <a:latin typeface="Arial"/>
                <a:cs typeface="Arial"/>
              </a:rPr>
              <a:t>Efficient </a:t>
            </a:r>
            <a:r>
              <a:rPr dirty="0" sz="600" spc="-10">
                <a:latin typeface="Arial"/>
                <a:cs typeface="Arial"/>
              </a:rPr>
              <a:t>Sub-Pixel Convolutional Neural  </a:t>
            </a:r>
            <a:r>
              <a:rPr dirty="0" sz="600" spc="-5">
                <a:latin typeface="Arial"/>
                <a:cs typeface="Arial"/>
              </a:rPr>
              <a:t>Network.</a:t>
            </a:r>
            <a:endParaRPr sz="600">
              <a:latin typeface="Arial"/>
              <a:cs typeface="Arial"/>
            </a:endParaRPr>
          </a:p>
          <a:p>
            <a:pPr marL="208279">
              <a:lnSpc>
                <a:spcPts val="665"/>
              </a:lnSpc>
            </a:pPr>
            <a:r>
              <a:rPr dirty="0" sz="600" spc="-20" i="1">
                <a:solidFill>
                  <a:srgbClr val="5981A4"/>
                </a:solidFill>
                <a:latin typeface="Arial"/>
                <a:cs typeface="Arial"/>
              </a:rPr>
              <a:t>Proceedings</a:t>
            </a:r>
            <a:r>
              <a:rPr dirty="0" sz="600" spc="50" i="1">
                <a:solidFill>
                  <a:srgbClr val="5981A4"/>
                </a:solidFill>
                <a:latin typeface="Arial"/>
                <a:cs typeface="Arial"/>
              </a:rPr>
              <a:t> </a:t>
            </a:r>
            <a:r>
              <a:rPr dirty="0" sz="600" spc="5" i="1">
                <a:solidFill>
                  <a:srgbClr val="5981A4"/>
                </a:solidFill>
                <a:latin typeface="Arial"/>
                <a:cs typeface="Arial"/>
              </a:rPr>
              <a:t>of</a:t>
            </a:r>
            <a:r>
              <a:rPr dirty="0" sz="600" spc="50" i="1">
                <a:solidFill>
                  <a:srgbClr val="5981A4"/>
                </a:solidFill>
                <a:latin typeface="Arial"/>
                <a:cs typeface="Arial"/>
              </a:rPr>
              <a:t> </a:t>
            </a:r>
            <a:r>
              <a:rPr dirty="0" sz="600" i="1">
                <a:solidFill>
                  <a:srgbClr val="5981A4"/>
                </a:solidFill>
                <a:latin typeface="Arial"/>
                <a:cs typeface="Arial"/>
              </a:rPr>
              <a:t>the</a:t>
            </a:r>
            <a:r>
              <a:rPr dirty="0" sz="600" spc="50" i="1">
                <a:solidFill>
                  <a:srgbClr val="5981A4"/>
                </a:solidFill>
                <a:latin typeface="Arial"/>
                <a:cs typeface="Arial"/>
              </a:rPr>
              <a:t> </a:t>
            </a:r>
            <a:r>
              <a:rPr dirty="0" sz="600" spc="-15" i="1">
                <a:solidFill>
                  <a:srgbClr val="5981A4"/>
                </a:solidFill>
                <a:latin typeface="Arial"/>
                <a:cs typeface="Arial"/>
              </a:rPr>
              <a:t>IEEE</a:t>
            </a:r>
            <a:r>
              <a:rPr dirty="0" sz="600" spc="55" i="1">
                <a:solidFill>
                  <a:srgbClr val="5981A4"/>
                </a:solidFill>
                <a:latin typeface="Arial"/>
                <a:cs typeface="Arial"/>
              </a:rPr>
              <a:t> </a:t>
            </a:r>
            <a:r>
              <a:rPr dirty="0" sz="600" spc="-10" i="1">
                <a:solidFill>
                  <a:srgbClr val="5981A4"/>
                </a:solidFill>
                <a:latin typeface="Arial"/>
                <a:cs typeface="Arial"/>
              </a:rPr>
              <a:t>Computer</a:t>
            </a:r>
            <a:r>
              <a:rPr dirty="0" sz="600" spc="45" i="1">
                <a:solidFill>
                  <a:srgbClr val="5981A4"/>
                </a:solidFill>
                <a:latin typeface="Arial"/>
                <a:cs typeface="Arial"/>
              </a:rPr>
              <a:t> </a:t>
            </a:r>
            <a:r>
              <a:rPr dirty="0" sz="600" spc="-10" i="1">
                <a:solidFill>
                  <a:srgbClr val="5981A4"/>
                </a:solidFill>
                <a:latin typeface="Arial"/>
                <a:cs typeface="Arial"/>
              </a:rPr>
              <a:t>Society</a:t>
            </a:r>
            <a:r>
              <a:rPr dirty="0" sz="600" spc="50" i="1">
                <a:solidFill>
                  <a:srgbClr val="5981A4"/>
                </a:solidFill>
                <a:latin typeface="Arial"/>
                <a:cs typeface="Arial"/>
              </a:rPr>
              <a:t> </a:t>
            </a:r>
            <a:r>
              <a:rPr dirty="0" sz="600" spc="-25" i="1">
                <a:solidFill>
                  <a:srgbClr val="5981A4"/>
                </a:solidFill>
                <a:latin typeface="Arial"/>
                <a:cs typeface="Arial"/>
              </a:rPr>
              <a:t>Conference</a:t>
            </a:r>
            <a:r>
              <a:rPr dirty="0" sz="600" spc="45" i="1">
                <a:solidFill>
                  <a:srgbClr val="5981A4"/>
                </a:solidFill>
                <a:latin typeface="Arial"/>
                <a:cs typeface="Arial"/>
              </a:rPr>
              <a:t> </a:t>
            </a:r>
            <a:r>
              <a:rPr dirty="0" sz="600" spc="-15" i="1">
                <a:solidFill>
                  <a:srgbClr val="5981A4"/>
                </a:solidFill>
                <a:latin typeface="Arial"/>
                <a:cs typeface="Arial"/>
              </a:rPr>
              <a:t>on</a:t>
            </a:r>
            <a:r>
              <a:rPr dirty="0" sz="600" spc="50" i="1">
                <a:solidFill>
                  <a:srgbClr val="5981A4"/>
                </a:solidFill>
                <a:latin typeface="Arial"/>
                <a:cs typeface="Arial"/>
              </a:rPr>
              <a:t> </a:t>
            </a:r>
            <a:r>
              <a:rPr dirty="0" sz="600" spc="-10" i="1">
                <a:solidFill>
                  <a:srgbClr val="5981A4"/>
                </a:solidFill>
                <a:latin typeface="Arial"/>
                <a:cs typeface="Arial"/>
              </a:rPr>
              <a:t>Computer</a:t>
            </a:r>
            <a:r>
              <a:rPr dirty="0" sz="600" spc="55" i="1">
                <a:solidFill>
                  <a:srgbClr val="5981A4"/>
                </a:solidFill>
                <a:latin typeface="Arial"/>
                <a:cs typeface="Arial"/>
              </a:rPr>
              <a:t> </a:t>
            </a:r>
            <a:r>
              <a:rPr dirty="0" sz="600" spc="-5" i="1">
                <a:solidFill>
                  <a:srgbClr val="5981A4"/>
                </a:solidFill>
                <a:latin typeface="Arial"/>
                <a:cs typeface="Arial"/>
              </a:rPr>
              <a:t>Vision</a:t>
            </a:r>
            <a:r>
              <a:rPr dirty="0" sz="600" spc="50" i="1">
                <a:solidFill>
                  <a:srgbClr val="5981A4"/>
                </a:solidFill>
                <a:latin typeface="Arial"/>
                <a:cs typeface="Arial"/>
              </a:rPr>
              <a:t> </a:t>
            </a:r>
            <a:r>
              <a:rPr dirty="0" sz="600" spc="-15" i="1">
                <a:solidFill>
                  <a:srgbClr val="5981A4"/>
                </a:solidFill>
                <a:latin typeface="Arial"/>
                <a:cs typeface="Arial"/>
              </a:rPr>
              <a:t>and</a:t>
            </a:r>
            <a:r>
              <a:rPr dirty="0" sz="600" spc="50" i="1">
                <a:solidFill>
                  <a:srgbClr val="5981A4"/>
                </a:solidFill>
                <a:latin typeface="Arial"/>
                <a:cs typeface="Arial"/>
              </a:rPr>
              <a:t> </a:t>
            </a:r>
            <a:r>
              <a:rPr dirty="0" sz="600" i="1">
                <a:solidFill>
                  <a:srgbClr val="5981A4"/>
                </a:solidFill>
                <a:latin typeface="Arial"/>
                <a:cs typeface="Arial"/>
              </a:rPr>
              <a:t>Pattern</a:t>
            </a:r>
            <a:r>
              <a:rPr dirty="0" sz="600" spc="50" i="1">
                <a:solidFill>
                  <a:srgbClr val="5981A4"/>
                </a:solidFill>
                <a:latin typeface="Arial"/>
                <a:cs typeface="Arial"/>
              </a:rPr>
              <a:t> </a:t>
            </a:r>
            <a:r>
              <a:rPr dirty="0" sz="600" spc="-5" i="1">
                <a:solidFill>
                  <a:srgbClr val="5981A4"/>
                </a:solidFill>
                <a:latin typeface="Arial"/>
                <a:cs typeface="Arial"/>
              </a:rPr>
              <a:t>Recognition</a:t>
            </a:r>
            <a:r>
              <a:rPr dirty="0" sz="600" spc="-5">
                <a:solidFill>
                  <a:srgbClr val="5981A4"/>
                </a:solidFill>
                <a:latin typeface="Arial"/>
                <a:cs typeface="Arial"/>
              </a:rPr>
              <a:t>,</a:t>
            </a:r>
            <a:endParaRPr sz="600">
              <a:latin typeface="Arial"/>
              <a:cs typeface="Arial"/>
            </a:endParaRPr>
          </a:p>
          <a:p>
            <a:pPr marL="208279">
              <a:lnSpc>
                <a:spcPts val="710"/>
              </a:lnSpc>
            </a:pPr>
            <a:r>
              <a:rPr dirty="0" sz="600" spc="-15">
                <a:solidFill>
                  <a:srgbClr val="5981A4"/>
                </a:solidFill>
                <a:latin typeface="Arial"/>
                <a:cs typeface="Arial"/>
              </a:rPr>
              <a:t>2016-Decem:1874–1883.</a:t>
            </a:r>
            <a:endParaRPr sz="600">
              <a:latin typeface="Arial"/>
              <a:cs typeface="Arial"/>
            </a:endParaRPr>
          </a:p>
          <a:p>
            <a:pPr marL="208279" marR="234315" indent="-196215">
              <a:lnSpc>
                <a:spcPct val="124500"/>
              </a:lnSpc>
              <a:spcBef>
                <a:spcPts val="250"/>
              </a:spcBef>
            </a:pPr>
            <a:r>
              <a:rPr dirty="0" u="sng" sz="600" spc="-5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sz="600" spc="-30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003E73"/>
                </a:solidFill>
                <a:latin typeface="Times New Roman"/>
                <a:cs typeface="Times New Roman"/>
              </a:rPr>
              <a:t>    </a:t>
            </a:r>
            <a:r>
              <a:rPr dirty="0" sz="600" spc="65">
                <a:solidFill>
                  <a:srgbClr val="003E73"/>
                </a:solidFill>
                <a:latin typeface="Times New Roman"/>
                <a:cs typeface="Times New Roman"/>
              </a:rPr>
              <a:t> </a:t>
            </a:r>
            <a:r>
              <a:rPr dirty="0" sz="600" spc="-35">
                <a:solidFill>
                  <a:srgbClr val="003E73"/>
                </a:solidFill>
                <a:latin typeface="Arial"/>
                <a:cs typeface="Arial"/>
              </a:rPr>
              <a:t>Szegedy, </a:t>
            </a:r>
            <a:r>
              <a:rPr dirty="0" sz="600" spc="-10">
                <a:solidFill>
                  <a:srgbClr val="003E73"/>
                </a:solidFill>
                <a:latin typeface="Arial"/>
                <a:cs typeface="Arial"/>
              </a:rPr>
              <a:t>C., </a:t>
            </a:r>
            <a:r>
              <a:rPr dirty="0" sz="600" spc="5">
                <a:solidFill>
                  <a:srgbClr val="003E73"/>
                </a:solidFill>
                <a:latin typeface="Arial"/>
                <a:cs typeface="Arial"/>
              </a:rPr>
              <a:t>Liu, </a:t>
            </a:r>
            <a:r>
              <a:rPr dirty="0" sz="600" spc="15">
                <a:solidFill>
                  <a:srgbClr val="003E73"/>
                </a:solidFill>
                <a:latin typeface="Arial"/>
                <a:cs typeface="Arial"/>
              </a:rPr>
              <a:t>W., </a:t>
            </a:r>
            <a:r>
              <a:rPr dirty="0" sz="600" spc="-5">
                <a:solidFill>
                  <a:srgbClr val="003E73"/>
                </a:solidFill>
                <a:latin typeface="Arial"/>
                <a:cs typeface="Arial"/>
              </a:rPr>
              <a:t>Jia, </a:t>
            </a:r>
            <a:r>
              <a:rPr dirty="0" sz="600" spc="10">
                <a:solidFill>
                  <a:srgbClr val="003E73"/>
                </a:solidFill>
                <a:latin typeface="Arial"/>
                <a:cs typeface="Arial"/>
              </a:rPr>
              <a:t>Y., </a:t>
            </a:r>
            <a:r>
              <a:rPr dirty="0" sz="600" spc="-15">
                <a:solidFill>
                  <a:srgbClr val="003E73"/>
                </a:solidFill>
                <a:latin typeface="Arial"/>
                <a:cs typeface="Arial"/>
              </a:rPr>
              <a:t>Sermanet, P., </a:t>
            </a:r>
            <a:r>
              <a:rPr dirty="0" sz="600" spc="-25">
                <a:solidFill>
                  <a:srgbClr val="003E73"/>
                </a:solidFill>
                <a:latin typeface="Arial"/>
                <a:cs typeface="Arial"/>
              </a:rPr>
              <a:t>Reed, </a:t>
            </a:r>
            <a:r>
              <a:rPr dirty="0" sz="600" spc="-10">
                <a:solidFill>
                  <a:srgbClr val="003E73"/>
                </a:solidFill>
                <a:latin typeface="Arial"/>
                <a:cs typeface="Arial"/>
              </a:rPr>
              <a:t>S., Anguelov, </a:t>
            </a:r>
            <a:r>
              <a:rPr dirty="0" sz="600" spc="10">
                <a:solidFill>
                  <a:srgbClr val="003E73"/>
                </a:solidFill>
                <a:latin typeface="Arial"/>
                <a:cs typeface="Arial"/>
              </a:rPr>
              <a:t>D., </a:t>
            </a:r>
            <a:r>
              <a:rPr dirty="0" sz="600" spc="-10">
                <a:solidFill>
                  <a:srgbClr val="003E73"/>
                </a:solidFill>
                <a:latin typeface="Arial"/>
                <a:cs typeface="Arial"/>
              </a:rPr>
              <a:t>Erhan, </a:t>
            </a:r>
            <a:r>
              <a:rPr dirty="0" sz="600" spc="10">
                <a:solidFill>
                  <a:srgbClr val="003E73"/>
                </a:solidFill>
                <a:latin typeface="Arial"/>
                <a:cs typeface="Arial"/>
              </a:rPr>
              <a:t>D., </a:t>
            </a:r>
            <a:r>
              <a:rPr dirty="0" sz="600" spc="-15">
                <a:solidFill>
                  <a:srgbClr val="003E73"/>
                </a:solidFill>
                <a:latin typeface="Arial"/>
                <a:cs typeface="Arial"/>
              </a:rPr>
              <a:t>Vanhoucke, </a:t>
            </a:r>
            <a:r>
              <a:rPr dirty="0" sz="600" spc="10">
                <a:solidFill>
                  <a:srgbClr val="003E73"/>
                </a:solidFill>
                <a:latin typeface="Arial"/>
                <a:cs typeface="Arial"/>
              </a:rPr>
              <a:t>V., </a:t>
            </a:r>
            <a:r>
              <a:rPr dirty="0" sz="600" spc="-15">
                <a:solidFill>
                  <a:srgbClr val="003E73"/>
                </a:solidFill>
                <a:latin typeface="Arial"/>
                <a:cs typeface="Arial"/>
              </a:rPr>
              <a:t>and  </a:t>
            </a:r>
            <a:r>
              <a:rPr dirty="0" sz="600" spc="-10">
                <a:solidFill>
                  <a:srgbClr val="003E73"/>
                </a:solidFill>
                <a:latin typeface="Arial"/>
                <a:cs typeface="Arial"/>
              </a:rPr>
              <a:t>Rabinovich, </a:t>
            </a:r>
            <a:r>
              <a:rPr dirty="0" sz="600" spc="15">
                <a:solidFill>
                  <a:srgbClr val="003E73"/>
                </a:solidFill>
                <a:latin typeface="Arial"/>
                <a:cs typeface="Arial"/>
              </a:rPr>
              <a:t>A.</a:t>
            </a:r>
            <a:r>
              <a:rPr dirty="0" sz="600" spc="-60">
                <a:solidFill>
                  <a:srgbClr val="003E73"/>
                </a:solidFill>
                <a:latin typeface="Arial"/>
                <a:cs typeface="Arial"/>
              </a:rPr>
              <a:t> </a:t>
            </a:r>
            <a:r>
              <a:rPr dirty="0" sz="600" spc="5">
                <a:solidFill>
                  <a:srgbClr val="003E73"/>
                </a:solidFill>
                <a:latin typeface="Arial"/>
                <a:cs typeface="Arial"/>
              </a:rPr>
              <a:t>(2015).</a:t>
            </a:r>
            <a:endParaRPr sz="600">
              <a:latin typeface="Arial"/>
              <a:cs typeface="Arial"/>
            </a:endParaRPr>
          </a:p>
          <a:p>
            <a:pPr marL="208279">
              <a:lnSpc>
                <a:spcPts val="685"/>
              </a:lnSpc>
            </a:pPr>
            <a:r>
              <a:rPr dirty="0" sz="600" spc="-15">
                <a:latin typeface="Arial"/>
                <a:cs typeface="Arial"/>
              </a:rPr>
              <a:t>Going </a:t>
            </a:r>
            <a:r>
              <a:rPr dirty="0" sz="600" spc="-25">
                <a:latin typeface="Arial"/>
                <a:cs typeface="Arial"/>
              </a:rPr>
              <a:t>deeper </a:t>
            </a:r>
            <a:r>
              <a:rPr dirty="0" sz="600" spc="15">
                <a:latin typeface="Arial"/>
                <a:cs typeface="Arial"/>
              </a:rPr>
              <a:t>with</a:t>
            </a:r>
            <a:r>
              <a:rPr dirty="0" sz="600" spc="3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convolutions.</a:t>
            </a:r>
            <a:endParaRPr sz="600">
              <a:latin typeface="Arial"/>
              <a:cs typeface="Arial"/>
            </a:endParaRPr>
          </a:p>
          <a:p>
            <a:pPr marL="208279" marR="165735">
              <a:lnSpc>
                <a:spcPts val="700"/>
              </a:lnSpc>
              <a:spcBef>
                <a:spcPts val="30"/>
              </a:spcBef>
            </a:pPr>
            <a:r>
              <a:rPr dirty="0" sz="600" spc="-20" i="1">
                <a:solidFill>
                  <a:srgbClr val="5981A4"/>
                </a:solidFill>
                <a:latin typeface="Arial"/>
                <a:cs typeface="Arial"/>
              </a:rPr>
              <a:t>Proceedings </a:t>
            </a:r>
            <a:r>
              <a:rPr dirty="0" sz="600" spc="5" i="1">
                <a:solidFill>
                  <a:srgbClr val="5981A4"/>
                </a:solidFill>
                <a:latin typeface="Arial"/>
                <a:cs typeface="Arial"/>
              </a:rPr>
              <a:t>of </a:t>
            </a:r>
            <a:r>
              <a:rPr dirty="0" sz="600" i="1">
                <a:solidFill>
                  <a:srgbClr val="5981A4"/>
                </a:solidFill>
                <a:latin typeface="Arial"/>
                <a:cs typeface="Arial"/>
              </a:rPr>
              <a:t>the </a:t>
            </a:r>
            <a:r>
              <a:rPr dirty="0" sz="600" spc="-15" i="1">
                <a:solidFill>
                  <a:srgbClr val="5981A4"/>
                </a:solidFill>
                <a:latin typeface="Arial"/>
                <a:cs typeface="Arial"/>
              </a:rPr>
              <a:t>IEEE </a:t>
            </a:r>
            <a:r>
              <a:rPr dirty="0" sz="600" spc="-10" i="1">
                <a:solidFill>
                  <a:srgbClr val="5981A4"/>
                </a:solidFill>
                <a:latin typeface="Arial"/>
                <a:cs typeface="Arial"/>
              </a:rPr>
              <a:t>Computer Society </a:t>
            </a:r>
            <a:r>
              <a:rPr dirty="0" sz="600" spc="-25" i="1">
                <a:solidFill>
                  <a:srgbClr val="5981A4"/>
                </a:solidFill>
                <a:latin typeface="Arial"/>
                <a:cs typeface="Arial"/>
              </a:rPr>
              <a:t>Conference </a:t>
            </a:r>
            <a:r>
              <a:rPr dirty="0" sz="600" spc="-15" i="1">
                <a:solidFill>
                  <a:srgbClr val="5981A4"/>
                </a:solidFill>
                <a:latin typeface="Arial"/>
                <a:cs typeface="Arial"/>
              </a:rPr>
              <a:t>on </a:t>
            </a:r>
            <a:r>
              <a:rPr dirty="0" sz="600" spc="-10" i="1">
                <a:solidFill>
                  <a:srgbClr val="5981A4"/>
                </a:solidFill>
                <a:latin typeface="Arial"/>
                <a:cs typeface="Arial"/>
              </a:rPr>
              <a:t>Computer </a:t>
            </a:r>
            <a:r>
              <a:rPr dirty="0" sz="600" spc="-5" i="1">
                <a:solidFill>
                  <a:srgbClr val="5981A4"/>
                </a:solidFill>
                <a:latin typeface="Arial"/>
                <a:cs typeface="Arial"/>
              </a:rPr>
              <a:t>Vision </a:t>
            </a:r>
            <a:r>
              <a:rPr dirty="0" sz="600" spc="-15" i="1">
                <a:solidFill>
                  <a:srgbClr val="5981A4"/>
                </a:solidFill>
                <a:latin typeface="Arial"/>
                <a:cs typeface="Arial"/>
              </a:rPr>
              <a:t>and </a:t>
            </a:r>
            <a:r>
              <a:rPr dirty="0" sz="600" i="1">
                <a:solidFill>
                  <a:srgbClr val="5981A4"/>
                </a:solidFill>
                <a:latin typeface="Arial"/>
                <a:cs typeface="Arial"/>
              </a:rPr>
              <a:t>Pattern </a:t>
            </a:r>
            <a:r>
              <a:rPr dirty="0" sz="600" spc="-5" i="1">
                <a:solidFill>
                  <a:srgbClr val="5981A4"/>
                </a:solidFill>
                <a:latin typeface="Arial"/>
                <a:cs typeface="Arial"/>
              </a:rPr>
              <a:t>Recognition</a:t>
            </a:r>
            <a:r>
              <a:rPr dirty="0" sz="600" spc="-5">
                <a:solidFill>
                  <a:srgbClr val="5981A4"/>
                </a:solidFill>
                <a:latin typeface="Arial"/>
                <a:cs typeface="Arial"/>
              </a:rPr>
              <a:t>, </a:t>
            </a:r>
            <a:r>
              <a:rPr dirty="0" sz="600" spc="-5">
                <a:solidFill>
                  <a:srgbClr val="5981A4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5981A4"/>
                </a:solidFill>
                <a:latin typeface="Arial"/>
                <a:cs typeface="Arial"/>
              </a:rPr>
              <a:t>07-12-June:1–9.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u="sng" sz="600" spc="-5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sz="600" spc="-30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003E73"/>
                </a:solidFill>
                <a:latin typeface="Times New Roman"/>
                <a:cs typeface="Times New Roman"/>
              </a:rPr>
              <a:t>    </a:t>
            </a:r>
            <a:r>
              <a:rPr dirty="0" sz="600" spc="65">
                <a:solidFill>
                  <a:srgbClr val="003E73"/>
                </a:solidFill>
                <a:latin typeface="Times New Roman"/>
                <a:cs typeface="Times New Roman"/>
              </a:rPr>
              <a:t> </a:t>
            </a:r>
            <a:r>
              <a:rPr dirty="0" sz="600" spc="-5">
                <a:solidFill>
                  <a:srgbClr val="003E73"/>
                </a:solidFill>
                <a:latin typeface="Arial"/>
                <a:cs typeface="Arial"/>
              </a:rPr>
              <a:t>Theis, </a:t>
            </a:r>
            <a:r>
              <a:rPr dirty="0" sz="600" spc="10">
                <a:solidFill>
                  <a:srgbClr val="003E73"/>
                </a:solidFill>
                <a:latin typeface="Arial"/>
                <a:cs typeface="Arial"/>
              </a:rPr>
              <a:t>L., </a:t>
            </a:r>
            <a:r>
              <a:rPr dirty="0" sz="600" spc="-10">
                <a:solidFill>
                  <a:srgbClr val="003E73"/>
                </a:solidFill>
                <a:latin typeface="Arial"/>
                <a:cs typeface="Arial"/>
              </a:rPr>
              <a:t>Shi, </a:t>
            </a:r>
            <a:r>
              <a:rPr dirty="0" sz="600" spc="15">
                <a:solidFill>
                  <a:srgbClr val="003E73"/>
                </a:solidFill>
                <a:latin typeface="Arial"/>
                <a:cs typeface="Arial"/>
              </a:rPr>
              <a:t>W., </a:t>
            </a:r>
            <a:r>
              <a:rPr dirty="0" sz="600" spc="-15">
                <a:solidFill>
                  <a:srgbClr val="003E73"/>
                </a:solidFill>
                <a:latin typeface="Arial"/>
                <a:cs typeface="Arial"/>
              </a:rPr>
              <a:t>Cunningham, </a:t>
            </a:r>
            <a:r>
              <a:rPr dirty="0" sz="600" spc="10">
                <a:solidFill>
                  <a:srgbClr val="003E73"/>
                </a:solidFill>
                <a:latin typeface="Arial"/>
                <a:cs typeface="Arial"/>
              </a:rPr>
              <a:t>A., </a:t>
            </a:r>
            <a:r>
              <a:rPr dirty="0" sz="600" spc="-15">
                <a:solidFill>
                  <a:srgbClr val="003E73"/>
                </a:solidFill>
                <a:latin typeface="Arial"/>
                <a:cs typeface="Arial"/>
              </a:rPr>
              <a:t>and </a:t>
            </a:r>
            <a:r>
              <a:rPr dirty="0" sz="600" spc="-40">
                <a:solidFill>
                  <a:srgbClr val="003E73"/>
                </a:solidFill>
                <a:latin typeface="Arial"/>
                <a:cs typeface="Arial"/>
              </a:rPr>
              <a:t>Husz´ar, </a:t>
            </a:r>
            <a:r>
              <a:rPr dirty="0" sz="600">
                <a:solidFill>
                  <a:srgbClr val="003E73"/>
                </a:solidFill>
                <a:latin typeface="Arial"/>
                <a:cs typeface="Arial"/>
              </a:rPr>
              <a:t>F.</a:t>
            </a:r>
            <a:r>
              <a:rPr dirty="0" sz="600" spc="10">
                <a:solidFill>
                  <a:srgbClr val="003E73"/>
                </a:solidFill>
                <a:latin typeface="Arial"/>
                <a:cs typeface="Arial"/>
              </a:rPr>
              <a:t> </a:t>
            </a:r>
            <a:r>
              <a:rPr dirty="0" sz="600" spc="5">
                <a:solidFill>
                  <a:srgbClr val="003E73"/>
                </a:solidFill>
                <a:latin typeface="Arial"/>
                <a:cs typeface="Arial"/>
              </a:rPr>
              <a:t>(2017).</a:t>
            </a:r>
            <a:endParaRPr sz="600">
              <a:latin typeface="Arial"/>
              <a:cs typeface="Arial"/>
            </a:endParaRPr>
          </a:p>
          <a:p>
            <a:pPr marL="208279" marR="1605915">
              <a:lnSpc>
                <a:spcPts val="700"/>
              </a:lnSpc>
              <a:spcBef>
                <a:spcPts val="180"/>
              </a:spcBef>
            </a:pPr>
            <a:r>
              <a:rPr dirty="0" sz="600" spc="-30">
                <a:latin typeface="Arial"/>
                <a:cs typeface="Arial"/>
              </a:rPr>
              <a:t>Lossy </a:t>
            </a:r>
            <a:r>
              <a:rPr dirty="0" sz="600" spc="-20">
                <a:latin typeface="Arial"/>
                <a:cs typeface="Arial"/>
              </a:rPr>
              <a:t>Image </a:t>
            </a:r>
            <a:r>
              <a:rPr dirty="0" sz="600" spc="-25">
                <a:latin typeface="Arial"/>
                <a:cs typeface="Arial"/>
              </a:rPr>
              <a:t>Compression </a:t>
            </a:r>
            <a:r>
              <a:rPr dirty="0" sz="600" spc="15">
                <a:latin typeface="Arial"/>
                <a:cs typeface="Arial"/>
              </a:rPr>
              <a:t>with </a:t>
            </a:r>
            <a:r>
              <a:rPr dirty="0" sz="600" spc="-25">
                <a:latin typeface="Arial"/>
                <a:cs typeface="Arial"/>
              </a:rPr>
              <a:t>Compressive </a:t>
            </a:r>
            <a:r>
              <a:rPr dirty="0" sz="600" spc="-10">
                <a:latin typeface="Arial"/>
                <a:cs typeface="Arial"/>
              </a:rPr>
              <a:t>Autoencoders. 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 spc="-35">
                <a:solidFill>
                  <a:srgbClr val="5981A4"/>
                </a:solidFill>
                <a:latin typeface="Arial"/>
                <a:cs typeface="Arial"/>
              </a:rPr>
              <a:t>pages</a:t>
            </a:r>
            <a:r>
              <a:rPr dirty="0" sz="600" spc="40">
                <a:solidFill>
                  <a:srgbClr val="5981A4"/>
                </a:solidFill>
                <a:latin typeface="Arial"/>
                <a:cs typeface="Arial"/>
              </a:rPr>
              <a:t> </a:t>
            </a:r>
            <a:r>
              <a:rPr dirty="0" sz="600" spc="-15">
                <a:solidFill>
                  <a:srgbClr val="5981A4"/>
                </a:solidFill>
                <a:latin typeface="Arial"/>
                <a:cs typeface="Arial"/>
              </a:rPr>
              <a:t>1–19.</a:t>
            </a:r>
            <a:endParaRPr sz="600">
              <a:latin typeface="Arial"/>
              <a:cs typeface="Arial"/>
            </a:endParaRPr>
          </a:p>
          <a:p>
            <a:pPr marL="208279" marR="2104390" indent="-196215">
              <a:lnSpc>
                <a:spcPct val="119900"/>
              </a:lnSpc>
              <a:spcBef>
                <a:spcPts val="380"/>
              </a:spcBef>
            </a:pPr>
            <a:r>
              <a:rPr dirty="0" u="sng" sz="600" spc="-5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sz="600" spc="-30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003E73"/>
                </a:solidFill>
                <a:latin typeface="Times New Roman"/>
                <a:cs typeface="Times New Roman"/>
              </a:rPr>
              <a:t>    </a:t>
            </a:r>
            <a:r>
              <a:rPr dirty="0" sz="600" spc="65">
                <a:solidFill>
                  <a:srgbClr val="003E73"/>
                </a:solidFill>
                <a:latin typeface="Times New Roman"/>
                <a:cs typeface="Times New Roman"/>
              </a:rPr>
              <a:t> </a:t>
            </a:r>
            <a:r>
              <a:rPr dirty="0" sz="600" spc="-10">
                <a:solidFill>
                  <a:srgbClr val="003E73"/>
                </a:solidFill>
                <a:latin typeface="Arial"/>
                <a:cs typeface="Arial"/>
              </a:rPr>
              <a:t>Wang, </a:t>
            </a:r>
            <a:r>
              <a:rPr dirty="0" sz="600" spc="20">
                <a:solidFill>
                  <a:srgbClr val="003E73"/>
                </a:solidFill>
                <a:latin typeface="Arial"/>
                <a:cs typeface="Arial"/>
              </a:rPr>
              <a:t>M., </a:t>
            </a:r>
            <a:r>
              <a:rPr dirty="0" sz="600" spc="5">
                <a:solidFill>
                  <a:srgbClr val="003E73"/>
                </a:solidFill>
                <a:latin typeface="Arial"/>
                <a:cs typeface="Arial"/>
              </a:rPr>
              <a:t>Liu, </a:t>
            </a:r>
            <a:r>
              <a:rPr dirty="0" sz="600" spc="10">
                <a:solidFill>
                  <a:srgbClr val="003E73"/>
                </a:solidFill>
                <a:latin typeface="Arial"/>
                <a:cs typeface="Arial"/>
              </a:rPr>
              <a:t>B., </a:t>
            </a:r>
            <a:r>
              <a:rPr dirty="0" sz="600" spc="-15">
                <a:solidFill>
                  <a:srgbClr val="003E73"/>
                </a:solidFill>
                <a:latin typeface="Arial"/>
                <a:cs typeface="Arial"/>
              </a:rPr>
              <a:t>and Foroosh, </a:t>
            </a:r>
            <a:r>
              <a:rPr dirty="0" sz="600" spc="10">
                <a:solidFill>
                  <a:srgbClr val="003E73"/>
                </a:solidFill>
                <a:latin typeface="Arial"/>
                <a:cs typeface="Arial"/>
              </a:rPr>
              <a:t>H. </a:t>
            </a:r>
            <a:r>
              <a:rPr dirty="0" sz="600" spc="5">
                <a:solidFill>
                  <a:srgbClr val="003E73"/>
                </a:solidFill>
                <a:latin typeface="Arial"/>
                <a:cs typeface="Arial"/>
              </a:rPr>
              <a:t>(2018).  </a:t>
            </a:r>
            <a:r>
              <a:rPr dirty="0" sz="600" spc="-10">
                <a:latin typeface="Arial"/>
                <a:cs typeface="Arial"/>
              </a:rPr>
              <a:t>Factorized Convolutional Neural Networks.</a:t>
            </a:r>
            <a:endParaRPr sz="600">
              <a:latin typeface="Arial"/>
              <a:cs typeface="Arial"/>
            </a:endParaRPr>
          </a:p>
          <a:p>
            <a:pPr marL="208279" marR="290830">
              <a:lnSpc>
                <a:spcPts val="700"/>
              </a:lnSpc>
              <a:spcBef>
                <a:spcPts val="15"/>
              </a:spcBef>
            </a:pPr>
            <a:r>
              <a:rPr dirty="0" sz="600" spc="-20" i="1">
                <a:solidFill>
                  <a:srgbClr val="5981A4"/>
                </a:solidFill>
                <a:latin typeface="Arial"/>
                <a:cs typeface="Arial"/>
              </a:rPr>
              <a:t>Proceedings </a:t>
            </a:r>
            <a:r>
              <a:rPr dirty="0" sz="600" spc="10" i="1">
                <a:solidFill>
                  <a:srgbClr val="5981A4"/>
                </a:solidFill>
                <a:latin typeface="Arial"/>
                <a:cs typeface="Arial"/>
              </a:rPr>
              <a:t>- </a:t>
            </a:r>
            <a:r>
              <a:rPr dirty="0" sz="600" spc="-20" i="1">
                <a:solidFill>
                  <a:srgbClr val="5981A4"/>
                </a:solidFill>
                <a:latin typeface="Arial"/>
                <a:cs typeface="Arial"/>
              </a:rPr>
              <a:t>2017 </a:t>
            </a:r>
            <a:r>
              <a:rPr dirty="0" sz="600" spc="-15" i="1">
                <a:solidFill>
                  <a:srgbClr val="5981A4"/>
                </a:solidFill>
                <a:latin typeface="Arial"/>
                <a:cs typeface="Arial"/>
              </a:rPr>
              <a:t>IEEE </a:t>
            </a:r>
            <a:r>
              <a:rPr dirty="0" sz="600" i="1">
                <a:solidFill>
                  <a:srgbClr val="5981A4"/>
                </a:solidFill>
                <a:latin typeface="Arial"/>
                <a:cs typeface="Arial"/>
              </a:rPr>
              <a:t>International </a:t>
            </a:r>
            <a:r>
              <a:rPr dirty="0" sz="600" spc="-25" i="1">
                <a:solidFill>
                  <a:srgbClr val="5981A4"/>
                </a:solidFill>
                <a:latin typeface="Arial"/>
                <a:cs typeface="Arial"/>
              </a:rPr>
              <a:t>Conference </a:t>
            </a:r>
            <a:r>
              <a:rPr dirty="0" sz="600" spc="-15" i="1">
                <a:solidFill>
                  <a:srgbClr val="5981A4"/>
                </a:solidFill>
                <a:latin typeface="Arial"/>
                <a:cs typeface="Arial"/>
              </a:rPr>
              <a:t>on </a:t>
            </a:r>
            <a:r>
              <a:rPr dirty="0" sz="600" spc="-10" i="1">
                <a:solidFill>
                  <a:srgbClr val="5981A4"/>
                </a:solidFill>
                <a:latin typeface="Arial"/>
                <a:cs typeface="Arial"/>
              </a:rPr>
              <a:t>Computer </a:t>
            </a:r>
            <a:r>
              <a:rPr dirty="0" sz="600" spc="-5" i="1">
                <a:solidFill>
                  <a:srgbClr val="5981A4"/>
                </a:solidFill>
                <a:latin typeface="Arial"/>
                <a:cs typeface="Arial"/>
              </a:rPr>
              <a:t>Vision </a:t>
            </a:r>
            <a:r>
              <a:rPr dirty="0" sz="600" spc="-15" i="1">
                <a:solidFill>
                  <a:srgbClr val="5981A4"/>
                </a:solidFill>
                <a:latin typeface="Arial"/>
                <a:cs typeface="Arial"/>
              </a:rPr>
              <a:t>Workshops, </a:t>
            </a:r>
            <a:r>
              <a:rPr dirty="0" sz="600" i="1">
                <a:solidFill>
                  <a:srgbClr val="5981A4"/>
                </a:solidFill>
                <a:latin typeface="Arial"/>
                <a:cs typeface="Arial"/>
              </a:rPr>
              <a:t>ICCVW </a:t>
            </a:r>
            <a:r>
              <a:rPr dirty="0" sz="600" spc="-15" i="1">
                <a:solidFill>
                  <a:srgbClr val="5981A4"/>
                </a:solidFill>
                <a:latin typeface="Arial"/>
                <a:cs typeface="Arial"/>
              </a:rPr>
              <a:t>2017</a:t>
            </a:r>
            <a:r>
              <a:rPr dirty="0" sz="600" spc="-15">
                <a:solidFill>
                  <a:srgbClr val="5981A4"/>
                </a:solidFill>
                <a:latin typeface="Arial"/>
                <a:cs typeface="Arial"/>
              </a:rPr>
              <a:t>, </a:t>
            </a:r>
            <a:r>
              <a:rPr dirty="0" sz="600" spc="-15">
                <a:solidFill>
                  <a:srgbClr val="5981A4"/>
                </a:solidFill>
                <a:latin typeface="Arial"/>
                <a:cs typeface="Arial"/>
              </a:rPr>
              <a:t> 2018-Janua:545–553.</a:t>
            </a:r>
            <a:endParaRPr sz="600">
              <a:latin typeface="Arial"/>
              <a:cs typeface="Arial"/>
            </a:endParaRPr>
          </a:p>
          <a:p>
            <a:pPr marL="208279" marR="1985010" indent="-196215">
              <a:lnSpc>
                <a:spcPct val="119900"/>
              </a:lnSpc>
              <a:spcBef>
                <a:spcPts val="260"/>
              </a:spcBef>
            </a:pPr>
            <a:r>
              <a:rPr dirty="0" u="sng" sz="600" spc="-5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sz="600" spc="-30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003E73"/>
                </a:solidFill>
                <a:latin typeface="Times New Roman"/>
                <a:cs typeface="Times New Roman"/>
              </a:rPr>
              <a:t>    </a:t>
            </a:r>
            <a:r>
              <a:rPr dirty="0" sz="600" spc="65">
                <a:solidFill>
                  <a:srgbClr val="003E73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003E73"/>
                </a:solidFill>
                <a:latin typeface="Arial"/>
                <a:cs typeface="Arial"/>
              </a:rPr>
              <a:t>Woo, </a:t>
            </a:r>
            <a:r>
              <a:rPr dirty="0" sz="600" spc="-10">
                <a:solidFill>
                  <a:srgbClr val="003E73"/>
                </a:solidFill>
                <a:latin typeface="Arial"/>
                <a:cs typeface="Arial"/>
              </a:rPr>
              <a:t>S., Park, </a:t>
            </a:r>
            <a:r>
              <a:rPr dirty="0" sz="600" spc="5">
                <a:solidFill>
                  <a:srgbClr val="003E73"/>
                </a:solidFill>
                <a:latin typeface="Arial"/>
                <a:cs typeface="Arial"/>
              </a:rPr>
              <a:t>J., </a:t>
            </a:r>
            <a:r>
              <a:rPr dirty="0" sz="600" spc="-25">
                <a:solidFill>
                  <a:srgbClr val="003E73"/>
                </a:solidFill>
                <a:latin typeface="Arial"/>
                <a:cs typeface="Arial"/>
              </a:rPr>
              <a:t>Lee, </a:t>
            </a:r>
            <a:r>
              <a:rPr dirty="0" sz="600" spc="-5">
                <a:solidFill>
                  <a:srgbClr val="003E73"/>
                </a:solidFill>
                <a:latin typeface="Arial"/>
                <a:cs typeface="Arial"/>
              </a:rPr>
              <a:t>J.-y., </a:t>
            </a:r>
            <a:r>
              <a:rPr dirty="0" sz="600" spc="-15">
                <a:solidFill>
                  <a:srgbClr val="003E73"/>
                </a:solidFill>
                <a:latin typeface="Arial"/>
                <a:cs typeface="Arial"/>
              </a:rPr>
              <a:t>and </a:t>
            </a:r>
            <a:r>
              <a:rPr dirty="0" sz="600" spc="-10">
                <a:solidFill>
                  <a:srgbClr val="003E73"/>
                </a:solidFill>
                <a:latin typeface="Arial"/>
                <a:cs typeface="Arial"/>
              </a:rPr>
              <a:t>Kweon, </a:t>
            </a:r>
            <a:r>
              <a:rPr dirty="0" sz="600" spc="5">
                <a:solidFill>
                  <a:srgbClr val="003E73"/>
                </a:solidFill>
                <a:latin typeface="Arial"/>
                <a:cs typeface="Arial"/>
              </a:rPr>
              <a:t>I. </a:t>
            </a:r>
            <a:r>
              <a:rPr dirty="0" sz="600" spc="-20">
                <a:solidFill>
                  <a:srgbClr val="003E73"/>
                </a:solidFill>
                <a:latin typeface="Arial"/>
                <a:cs typeface="Arial"/>
              </a:rPr>
              <a:t>S. </a:t>
            </a:r>
            <a:r>
              <a:rPr dirty="0" sz="600" spc="-20">
                <a:solidFill>
                  <a:srgbClr val="003E73"/>
                </a:solidFill>
                <a:latin typeface="Arial"/>
                <a:cs typeface="Arial"/>
              </a:rPr>
              <a:t> </a:t>
            </a:r>
            <a:r>
              <a:rPr dirty="0" sz="600" spc="10">
                <a:latin typeface="Arial"/>
                <a:cs typeface="Arial"/>
              </a:rPr>
              <a:t>CBAM: </a:t>
            </a:r>
            <a:r>
              <a:rPr dirty="0" sz="600" spc="-10">
                <a:latin typeface="Arial"/>
                <a:cs typeface="Arial"/>
              </a:rPr>
              <a:t>Convolutional </a:t>
            </a:r>
            <a:r>
              <a:rPr dirty="0" sz="600" spc="5">
                <a:latin typeface="Arial"/>
                <a:cs typeface="Arial"/>
              </a:rPr>
              <a:t>Block </a:t>
            </a:r>
            <a:r>
              <a:rPr dirty="0" sz="600" spc="10">
                <a:latin typeface="Arial"/>
                <a:cs typeface="Arial"/>
              </a:rPr>
              <a:t>Attention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Module.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u="sng" sz="600" spc="-5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sz="600" spc="-30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003E73"/>
                </a:solidFill>
                <a:latin typeface="Times New Roman"/>
                <a:cs typeface="Times New Roman"/>
              </a:rPr>
              <a:t>    </a:t>
            </a:r>
            <a:r>
              <a:rPr dirty="0" sz="600" spc="65">
                <a:solidFill>
                  <a:srgbClr val="003E73"/>
                </a:solidFill>
                <a:latin typeface="Times New Roman"/>
                <a:cs typeface="Times New Roman"/>
              </a:rPr>
              <a:t> </a:t>
            </a:r>
            <a:r>
              <a:rPr dirty="0" sz="600" spc="-5">
                <a:solidFill>
                  <a:srgbClr val="003E73"/>
                </a:solidFill>
                <a:latin typeface="Arial"/>
                <a:cs typeface="Arial"/>
              </a:rPr>
              <a:t>Xie, </a:t>
            </a:r>
            <a:r>
              <a:rPr dirty="0" sz="600" spc="-10">
                <a:solidFill>
                  <a:srgbClr val="003E73"/>
                </a:solidFill>
                <a:latin typeface="Arial"/>
                <a:cs typeface="Arial"/>
              </a:rPr>
              <a:t>S., Girshick, </a:t>
            </a:r>
            <a:r>
              <a:rPr dirty="0" sz="600" spc="-5">
                <a:solidFill>
                  <a:srgbClr val="003E73"/>
                </a:solidFill>
                <a:latin typeface="Arial"/>
                <a:cs typeface="Arial"/>
              </a:rPr>
              <a:t>R., </a:t>
            </a:r>
            <a:r>
              <a:rPr dirty="0" sz="600" spc="-25">
                <a:solidFill>
                  <a:srgbClr val="003E73"/>
                </a:solidFill>
                <a:latin typeface="Arial"/>
                <a:cs typeface="Arial"/>
              </a:rPr>
              <a:t>Doll´ar, </a:t>
            </a:r>
            <a:r>
              <a:rPr dirty="0" sz="600" spc="-15">
                <a:solidFill>
                  <a:srgbClr val="003E73"/>
                </a:solidFill>
                <a:latin typeface="Arial"/>
                <a:cs typeface="Arial"/>
              </a:rPr>
              <a:t>P., </a:t>
            </a:r>
            <a:r>
              <a:rPr dirty="0" sz="600" spc="5">
                <a:solidFill>
                  <a:srgbClr val="003E73"/>
                </a:solidFill>
                <a:latin typeface="Arial"/>
                <a:cs typeface="Arial"/>
              </a:rPr>
              <a:t>Tu, </a:t>
            </a:r>
            <a:r>
              <a:rPr dirty="0" sz="600" spc="10">
                <a:solidFill>
                  <a:srgbClr val="003E73"/>
                </a:solidFill>
                <a:latin typeface="Arial"/>
                <a:cs typeface="Arial"/>
              </a:rPr>
              <a:t>Z., </a:t>
            </a:r>
            <a:r>
              <a:rPr dirty="0" sz="600" spc="-15">
                <a:solidFill>
                  <a:srgbClr val="003E73"/>
                </a:solidFill>
                <a:latin typeface="Arial"/>
                <a:cs typeface="Arial"/>
              </a:rPr>
              <a:t>and </a:t>
            </a:r>
            <a:r>
              <a:rPr dirty="0" sz="600" spc="-10">
                <a:solidFill>
                  <a:srgbClr val="003E73"/>
                </a:solidFill>
                <a:latin typeface="Arial"/>
                <a:cs typeface="Arial"/>
              </a:rPr>
              <a:t>He, </a:t>
            </a:r>
            <a:r>
              <a:rPr dirty="0" sz="600" spc="25">
                <a:solidFill>
                  <a:srgbClr val="003E73"/>
                </a:solidFill>
                <a:latin typeface="Arial"/>
                <a:cs typeface="Arial"/>
              </a:rPr>
              <a:t>K.</a:t>
            </a:r>
            <a:r>
              <a:rPr dirty="0" sz="600" spc="130">
                <a:solidFill>
                  <a:srgbClr val="003E73"/>
                </a:solidFill>
                <a:latin typeface="Arial"/>
                <a:cs typeface="Arial"/>
              </a:rPr>
              <a:t> </a:t>
            </a:r>
            <a:r>
              <a:rPr dirty="0" sz="600" spc="5">
                <a:solidFill>
                  <a:srgbClr val="003E73"/>
                </a:solidFill>
                <a:latin typeface="Arial"/>
                <a:cs typeface="Arial"/>
              </a:rPr>
              <a:t>(2017).</a:t>
            </a:r>
            <a:endParaRPr sz="600">
              <a:latin typeface="Arial"/>
              <a:cs typeface="Arial"/>
            </a:endParaRPr>
          </a:p>
          <a:p>
            <a:pPr marL="208279">
              <a:lnSpc>
                <a:spcPts val="710"/>
              </a:lnSpc>
              <a:spcBef>
                <a:spcPts val="145"/>
              </a:spcBef>
            </a:pPr>
            <a:r>
              <a:rPr dirty="0" sz="600" spc="-10">
                <a:latin typeface="Arial"/>
                <a:cs typeface="Arial"/>
              </a:rPr>
              <a:t>Aggregated </a:t>
            </a:r>
            <a:r>
              <a:rPr dirty="0" sz="600" spc="-15">
                <a:latin typeface="Arial"/>
                <a:cs typeface="Arial"/>
              </a:rPr>
              <a:t>residual </a:t>
            </a:r>
            <a:r>
              <a:rPr dirty="0" sz="600" spc="-5">
                <a:latin typeface="Arial"/>
                <a:cs typeface="Arial"/>
              </a:rPr>
              <a:t>transformations </a:t>
            </a:r>
            <a:r>
              <a:rPr dirty="0" sz="600">
                <a:latin typeface="Arial"/>
                <a:cs typeface="Arial"/>
              </a:rPr>
              <a:t>for </a:t>
            </a:r>
            <a:r>
              <a:rPr dirty="0" sz="600" spc="-30">
                <a:latin typeface="Arial"/>
                <a:cs typeface="Arial"/>
              </a:rPr>
              <a:t>deep </a:t>
            </a:r>
            <a:r>
              <a:rPr dirty="0" sz="600" spc="-10">
                <a:latin typeface="Arial"/>
                <a:cs typeface="Arial"/>
              </a:rPr>
              <a:t>neural</a:t>
            </a:r>
            <a:r>
              <a:rPr dirty="0" sz="600" spc="45">
                <a:latin typeface="Arial"/>
                <a:cs typeface="Arial"/>
              </a:rPr>
              <a:t> </a:t>
            </a:r>
            <a:r>
              <a:rPr dirty="0" sz="600" spc="-15">
                <a:latin typeface="Arial"/>
                <a:cs typeface="Arial"/>
              </a:rPr>
              <a:t>networks.</a:t>
            </a:r>
            <a:endParaRPr sz="600">
              <a:latin typeface="Arial"/>
              <a:cs typeface="Arial"/>
            </a:endParaRPr>
          </a:p>
          <a:p>
            <a:pPr marL="208279" marR="340360">
              <a:lnSpc>
                <a:spcPts val="700"/>
              </a:lnSpc>
              <a:spcBef>
                <a:spcPts val="30"/>
              </a:spcBef>
            </a:pPr>
            <a:r>
              <a:rPr dirty="0" sz="600" spc="-20" i="1">
                <a:solidFill>
                  <a:srgbClr val="5981A4"/>
                </a:solidFill>
                <a:latin typeface="Arial"/>
                <a:cs typeface="Arial"/>
              </a:rPr>
              <a:t>Proceedings </a:t>
            </a:r>
            <a:r>
              <a:rPr dirty="0" sz="600" spc="10" i="1">
                <a:solidFill>
                  <a:srgbClr val="5981A4"/>
                </a:solidFill>
                <a:latin typeface="Arial"/>
                <a:cs typeface="Arial"/>
              </a:rPr>
              <a:t>- </a:t>
            </a:r>
            <a:r>
              <a:rPr dirty="0" sz="600" spc="5" i="1">
                <a:solidFill>
                  <a:srgbClr val="5981A4"/>
                </a:solidFill>
                <a:latin typeface="Arial"/>
                <a:cs typeface="Arial"/>
              </a:rPr>
              <a:t>30th </a:t>
            </a:r>
            <a:r>
              <a:rPr dirty="0" sz="600" spc="-15" i="1">
                <a:solidFill>
                  <a:srgbClr val="5981A4"/>
                </a:solidFill>
                <a:latin typeface="Arial"/>
                <a:cs typeface="Arial"/>
              </a:rPr>
              <a:t>IEEE </a:t>
            </a:r>
            <a:r>
              <a:rPr dirty="0" sz="600" spc="-25" i="1">
                <a:solidFill>
                  <a:srgbClr val="5981A4"/>
                </a:solidFill>
                <a:latin typeface="Arial"/>
                <a:cs typeface="Arial"/>
              </a:rPr>
              <a:t>Conference </a:t>
            </a:r>
            <a:r>
              <a:rPr dirty="0" sz="600" spc="-15" i="1">
                <a:solidFill>
                  <a:srgbClr val="5981A4"/>
                </a:solidFill>
                <a:latin typeface="Arial"/>
                <a:cs typeface="Arial"/>
              </a:rPr>
              <a:t>on </a:t>
            </a:r>
            <a:r>
              <a:rPr dirty="0" sz="600" spc="-10" i="1">
                <a:solidFill>
                  <a:srgbClr val="5981A4"/>
                </a:solidFill>
                <a:latin typeface="Arial"/>
                <a:cs typeface="Arial"/>
              </a:rPr>
              <a:t>Computer </a:t>
            </a:r>
            <a:r>
              <a:rPr dirty="0" sz="600" spc="-5" i="1">
                <a:solidFill>
                  <a:srgbClr val="5981A4"/>
                </a:solidFill>
                <a:latin typeface="Arial"/>
                <a:cs typeface="Arial"/>
              </a:rPr>
              <a:t>Vision </a:t>
            </a:r>
            <a:r>
              <a:rPr dirty="0" sz="600" spc="-15" i="1">
                <a:solidFill>
                  <a:srgbClr val="5981A4"/>
                </a:solidFill>
                <a:latin typeface="Arial"/>
                <a:cs typeface="Arial"/>
              </a:rPr>
              <a:t>and </a:t>
            </a:r>
            <a:r>
              <a:rPr dirty="0" sz="600" spc="5" i="1">
                <a:solidFill>
                  <a:srgbClr val="5981A4"/>
                </a:solidFill>
                <a:latin typeface="Arial"/>
                <a:cs typeface="Arial"/>
              </a:rPr>
              <a:t>Pattern </a:t>
            </a:r>
            <a:r>
              <a:rPr dirty="0" sz="600" spc="-5" i="1">
                <a:solidFill>
                  <a:srgbClr val="5981A4"/>
                </a:solidFill>
                <a:latin typeface="Arial"/>
                <a:cs typeface="Arial"/>
              </a:rPr>
              <a:t>Recognition, </a:t>
            </a:r>
            <a:r>
              <a:rPr dirty="0" sz="600" spc="-10" i="1">
                <a:solidFill>
                  <a:srgbClr val="5981A4"/>
                </a:solidFill>
                <a:latin typeface="Arial"/>
                <a:cs typeface="Arial"/>
              </a:rPr>
              <a:t>CVPR </a:t>
            </a:r>
            <a:r>
              <a:rPr dirty="0" sz="600" spc="-15" i="1">
                <a:solidFill>
                  <a:srgbClr val="5981A4"/>
                </a:solidFill>
                <a:latin typeface="Arial"/>
                <a:cs typeface="Arial"/>
              </a:rPr>
              <a:t>2017</a:t>
            </a:r>
            <a:r>
              <a:rPr dirty="0" sz="600" spc="-15">
                <a:solidFill>
                  <a:srgbClr val="5981A4"/>
                </a:solidFill>
                <a:latin typeface="Arial"/>
                <a:cs typeface="Arial"/>
              </a:rPr>
              <a:t>, </a:t>
            </a:r>
            <a:r>
              <a:rPr dirty="0" sz="600" spc="-15">
                <a:solidFill>
                  <a:srgbClr val="5981A4"/>
                </a:solidFill>
                <a:latin typeface="Arial"/>
                <a:cs typeface="Arial"/>
              </a:rPr>
              <a:t> 2017-Janua:5987–5995.</a:t>
            </a:r>
            <a:endParaRPr sz="6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954" y="18978"/>
            <a:ext cx="101219" cy="139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97954" y="18979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4"/>
                </a:moveTo>
                <a:lnTo>
                  <a:pt x="101219" y="139174"/>
                </a:lnTo>
                <a:lnTo>
                  <a:pt x="101219" y="25304"/>
                </a:lnTo>
                <a:lnTo>
                  <a:pt x="75914" y="0"/>
                </a:lnTo>
                <a:lnTo>
                  <a:pt x="0" y="0"/>
                </a:lnTo>
                <a:lnTo>
                  <a:pt x="0" y="139174"/>
                </a:lnTo>
                <a:close/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0606" y="37957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7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3259" y="56935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3259" y="69588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0606" y="8856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0606" y="10121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10606" y="11387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0606" y="12652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4890" y="85402"/>
            <a:ext cx="31635" cy="442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3868" y="1897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4" y="25304"/>
                </a:moveTo>
                <a:lnTo>
                  <a:pt x="0" y="25304"/>
                </a:lnTo>
                <a:lnTo>
                  <a:pt x="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97954" y="377461"/>
            <a:ext cx="101219" cy="1391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97954" y="377461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4"/>
                </a:moveTo>
                <a:lnTo>
                  <a:pt x="101219" y="139174"/>
                </a:lnTo>
                <a:lnTo>
                  <a:pt x="101219" y="25304"/>
                </a:lnTo>
                <a:lnTo>
                  <a:pt x="75914" y="0"/>
                </a:lnTo>
                <a:lnTo>
                  <a:pt x="0" y="0"/>
                </a:lnTo>
                <a:lnTo>
                  <a:pt x="0" y="139174"/>
                </a:lnTo>
                <a:close/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0606" y="3964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7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23259" y="415418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23259" y="42807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0606" y="447049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0606" y="45970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10606" y="47235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10606" y="48500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54890" y="443885"/>
            <a:ext cx="31635" cy="442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73868" y="377461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4" y="25304"/>
                </a:moveTo>
                <a:lnTo>
                  <a:pt x="0" y="25304"/>
                </a:lnTo>
                <a:lnTo>
                  <a:pt x="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97906" y="32010"/>
            <a:ext cx="2588895" cy="60325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u="sng" sz="600" spc="-5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sz="600" spc="-30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003E73"/>
                </a:solidFill>
                <a:latin typeface="Times New Roman"/>
                <a:cs typeface="Times New Roman"/>
              </a:rPr>
              <a:t>    </a:t>
            </a:r>
            <a:r>
              <a:rPr dirty="0" sz="600" spc="65">
                <a:solidFill>
                  <a:srgbClr val="003E73"/>
                </a:solidFill>
                <a:latin typeface="Times New Roman"/>
                <a:cs typeface="Times New Roman"/>
              </a:rPr>
              <a:t> </a:t>
            </a:r>
            <a:r>
              <a:rPr dirty="0" sz="600" spc="-5">
                <a:solidFill>
                  <a:srgbClr val="003E73"/>
                </a:solidFill>
                <a:latin typeface="Arial"/>
                <a:cs typeface="Arial"/>
              </a:rPr>
              <a:t>Zhang, </a:t>
            </a:r>
            <a:r>
              <a:rPr dirty="0" sz="600" spc="10">
                <a:solidFill>
                  <a:srgbClr val="003E73"/>
                </a:solidFill>
                <a:latin typeface="Arial"/>
                <a:cs typeface="Arial"/>
              </a:rPr>
              <a:t>Y., Li, </a:t>
            </a:r>
            <a:r>
              <a:rPr dirty="0" sz="600" spc="15">
                <a:solidFill>
                  <a:srgbClr val="003E73"/>
                </a:solidFill>
                <a:latin typeface="Arial"/>
                <a:cs typeface="Arial"/>
              </a:rPr>
              <a:t>K., </a:t>
            </a:r>
            <a:r>
              <a:rPr dirty="0" sz="600" spc="10">
                <a:solidFill>
                  <a:srgbClr val="003E73"/>
                </a:solidFill>
                <a:latin typeface="Arial"/>
                <a:cs typeface="Arial"/>
              </a:rPr>
              <a:t>Li, </a:t>
            </a:r>
            <a:r>
              <a:rPr dirty="0" sz="600" spc="15">
                <a:solidFill>
                  <a:srgbClr val="003E73"/>
                </a:solidFill>
                <a:latin typeface="Arial"/>
                <a:cs typeface="Arial"/>
              </a:rPr>
              <a:t>K., </a:t>
            </a:r>
            <a:r>
              <a:rPr dirty="0" sz="600" spc="-5">
                <a:solidFill>
                  <a:srgbClr val="003E73"/>
                </a:solidFill>
                <a:latin typeface="Arial"/>
                <a:cs typeface="Arial"/>
              </a:rPr>
              <a:t>Zhong, </a:t>
            </a:r>
            <a:r>
              <a:rPr dirty="0" sz="600" spc="10">
                <a:solidFill>
                  <a:srgbClr val="003E73"/>
                </a:solidFill>
                <a:latin typeface="Arial"/>
                <a:cs typeface="Arial"/>
              </a:rPr>
              <a:t>B., </a:t>
            </a:r>
            <a:r>
              <a:rPr dirty="0" sz="600" spc="-15">
                <a:solidFill>
                  <a:srgbClr val="003E73"/>
                </a:solidFill>
                <a:latin typeface="Arial"/>
                <a:cs typeface="Arial"/>
              </a:rPr>
              <a:t>and </a:t>
            </a:r>
            <a:r>
              <a:rPr dirty="0" sz="600" spc="-10">
                <a:solidFill>
                  <a:srgbClr val="003E73"/>
                </a:solidFill>
                <a:latin typeface="Arial"/>
                <a:cs typeface="Arial"/>
              </a:rPr>
              <a:t>Fu,</a:t>
            </a:r>
            <a:r>
              <a:rPr dirty="0" sz="600" spc="-40">
                <a:solidFill>
                  <a:srgbClr val="003E73"/>
                </a:solidFill>
                <a:latin typeface="Arial"/>
                <a:cs typeface="Arial"/>
              </a:rPr>
              <a:t> </a:t>
            </a:r>
            <a:r>
              <a:rPr dirty="0" sz="600" spc="15">
                <a:solidFill>
                  <a:srgbClr val="003E73"/>
                </a:solidFill>
                <a:latin typeface="Arial"/>
                <a:cs typeface="Arial"/>
              </a:rPr>
              <a:t>Y. </a:t>
            </a:r>
            <a:r>
              <a:rPr dirty="0" sz="600" spc="5">
                <a:solidFill>
                  <a:srgbClr val="003E73"/>
                </a:solidFill>
                <a:latin typeface="Arial"/>
                <a:cs typeface="Arial"/>
              </a:rPr>
              <a:t>(2019).</a:t>
            </a:r>
            <a:endParaRPr sz="600">
              <a:latin typeface="Arial"/>
              <a:cs typeface="Arial"/>
            </a:endParaRPr>
          </a:p>
          <a:p>
            <a:pPr marL="208279" marR="286385">
              <a:lnSpc>
                <a:spcPts val="700"/>
              </a:lnSpc>
              <a:spcBef>
                <a:spcPts val="185"/>
              </a:spcBef>
            </a:pPr>
            <a:r>
              <a:rPr dirty="0" sz="600" spc="-20">
                <a:latin typeface="Arial"/>
                <a:cs typeface="Arial"/>
              </a:rPr>
              <a:t>Residual </a:t>
            </a:r>
            <a:r>
              <a:rPr dirty="0" sz="600" spc="-5">
                <a:latin typeface="Arial"/>
                <a:cs typeface="Arial"/>
              </a:rPr>
              <a:t>Non-local </a:t>
            </a:r>
            <a:r>
              <a:rPr dirty="0" sz="600" spc="10">
                <a:latin typeface="Arial"/>
                <a:cs typeface="Arial"/>
              </a:rPr>
              <a:t>Attention </a:t>
            </a:r>
            <a:r>
              <a:rPr dirty="0" sz="600" spc="-10">
                <a:latin typeface="Arial"/>
                <a:cs typeface="Arial"/>
              </a:rPr>
              <a:t>Networks </a:t>
            </a:r>
            <a:r>
              <a:rPr dirty="0" sz="600">
                <a:latin typeface="Arial"/>
                <a:cs typeface="Arial"/>
              </a:rPr>
              <a:t>for </a:t>
            </a:r>
            <a:r>
              <a:rPr dirty="0" sz="600" spc="-20">
                <a:latin typeface="Arial"/>
                <a:cs typeface="Arial"/>
              </a:rPr>
              <a:t>Image </a:t>
            </a:r>
            <a:r>
              <a:rPr dirty="0" sz="600" spc="-5">
                <a:latin typeface="Arial"/>
                <a:cs typeface="Arial"/>
              </a:rPr>
              <a:t>Restoration. </a:t>
            </a:r>
            <a:r>
              <a:rPr dirty="0" sz="600" spc="-5">
                <a:latin typeface="Arial"/>
                <a:cs typeface="Arial"/>
              </a:rPr>
              <a:t> </a:t>
            </a:r>
            <a:r>
              <a:rPr dirty="0" sz="600" spc="-35">
                <a:solidFill>
                  <a:srgbClr val="5981A4"/>
                </a:solidFill>
                <a:latin typeface="Arial"/>
                <a:cs typeface="Arial"/>
              </a:rPr>
              <a:t>pages</a:t>
            </a:r>
            <a:r>
              <a:rPr dirty="0" sz="600" spc="40">
                <a:solidFill>
                  <a:srgbClr val="5981A4"/>
                </a:solidFill>
                <a:latin typeface="Arial"/>
                <a:cs typeface="Arial"/>
              </a:rPr>
              <a:t> </a:t>
            </a:r>
            <a:r>
              <a:rPr dirty="0" sz="600" spc="-15">
                <a:solidFill>
                  <a:srgbClr val="5981A4"/>
                </a:solidFill>
                <a:latin typeface="Arial"/>
                <a:cs typeface="Arial"/>
              </a:rPr>
              <a:t>1–18.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u="sng" sz="600" spc="-5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sz="600" spc="-30">
                <a:solidFill>
                  <a:srgbClr val="003E73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003E73"/>
                </a:solidFill>
                <a:latin typeface="Times New Roman"/>
                <a:cs typeface="Times New Roman"/>
              </a:rPr>
              <a:t>    </a:t>
            </a:r>
            <a:r>
              <a:rPr dirty="0" sz="600" spc="65">
                <a:solidFill>
                  <a:srgbClr val="003E73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003E73"/>
                </a:solidFill>
                <a:latin typeface="Arial"/>
                <a:cs typeface="Arial"/>
              </a:rPr>
              <a:t>Zhou, </a:t>
            </a:r>
            <a:r>
              <a:rPr dirty="0" sz="600" spc="10">
                <a:solidFill>
                  <a:srgbClr val="003E73"/>
                </a:solidFill>
                <a:latin typeface="Arial"/>
                <a:cs typeface="Arial"/>
              </a:rPr>
              <a:t>L., </a:t>
            </a:r>
            <a:r>
              <a:rPr dirty="0" sz="600" spc="-15">
                <a:solidFill>
                  <a:srgbClr val="003E73"/>
                </a:solidFill>
                <a:latin typeface="Arial"/>
                <a:cs typeface="Arial"/>
              </a:rPr>
              <a:t>Sun, </a:t>
            </a:r>
            <a:r>
              <a:rPr dirty="0" sz="600" spc="10">
                <a:solidFill>
                  <a:srgbClr val="003E73"/>
                </a:solidFill>
                <a:latin typeface="Arial"/>
                <a:cs typeface="Arial"/>
              </a:rPr>
              <a:t>Z., </a:t>
            </a:r>
            <a:r>
              <a:rPr dirty="0" sz="600" spc="5">
                <a:solidFill>
                  <a:srgbClr val="003E73"/>
                </a:solidFill>
                <a:latin typeface="Arial"/>
                <a:cs typeface="Arial"/>
              </a:rPr>
              <a:t>Wu, </a:t>
            </a:r>
            <a:r>
              <a:rPr dirty="0" sz="600" spc="10">
                <a:solidFill>
                  <a:srgbClr val="003E73"/>
                </a:solidFill>
                <a:latin typeface="Arial"/>
                <a:cs typeface="Arial"/>
              </a:rPr>
              <a:t>X., </a:t>
            </a:r>
            <a:r>
              <a:rPr dirty="0" sz="600" spc="-15">
                <a:solidFill>
                  <a:srgbClr val="003E73"/>
                </a:solidFill>
                <a:latin typeface="Arial"/>
                <a:cs typeface="Arial"/>
              </a:rPr>
              <a:t>and </a:t>
            </a:r>
            <a:r>
              <a:rPr dirty="0" sz="600" spc="5">
                <a:solidFill>
                  <a:srgbClr val="003E73"/>
                </a:solidFill>
                <a:latin typeface="Arial"/>
                <a:cs typeface="Arial"/>
              </a:rPr>
              <a:t>Wu, </a:t>
            </a:r>
            <a:r>
              <a:rPr dirty="0" sz="600">
                <a:solidFill>
                  <a:srgbClr val="003E73"/>
                </a:solidFill>
                <a:latin typeface="Arial"/>
                <a:cs typeface="Arial"/>
              </a:rPr>
              <a:t>J.</a:t>
            </a:r>
            <a:r>
              <a:rPr dirty="0" sz="600" spc="80">
                <a:solidFill>
                  <a:srgbClr val="003E73"/>
                </a:solidFill>
                <a:latin typeface="Arial"/>
                <a:cs typeface="Arial"/>
              </a:rPr>
              <a:t> </a:t>
            </a:r>
            <a:r>
              <a:rPr dirty="0" sz="600" spc="5">
                <a:solidFill>
                  <a:srgbClr val="003E73"/>
                </a:solidFill>
                <a:latin typeface="Arial"/>
                <a:cs typeface="Arial"/>
              </a:rPr>
              <a:t>(2019).</a:t>
            </a:r>
            <a:endParaRPr sz="600">
              <a:latin typeface="Arial"/>
              <a:cs typeface="Arial"/>
            </a:endParaRPr>
          </a:p>
          <a:p>
            <a:pPr marL="208279">
              <a:lnSpc>
                <a:spcPct val="100000"/>
              </a:lnSpc>
              <a:spcBef>
                <a:spcPts val="145"/>
              </a:spcBef>
            </a:pPr>
            <a:r>
              <a:rPr dirty="0" sz="600" spc="-5">
                <a:latin typeface="Arial"/>
                <a:cs typeface="Arial"/>
              </a:rPr>
              <a:t>End-to-end </a:t>
            </a:r>
            <a:r>
              <a:rPr dirty="0" sz="600">
                <a:latin typeface="Arial"/>
                <a:cs typeface="Arial"/>
              </a:rPr>
              <a:t>Optimized </a:t>
            </a:r>
            <a:r>
              <a:rPr dirty="0" sz="600" spc="-20">
                <a:latin typeface="Arial"/>
                <a:cs typeface="Arial"/>
              </a:rPr>
              <a:t>Image </a:t>
            </a:r>
            <a:r>
              <a:rPr dirty="0" sz="600" spc="-25">
                <a:latin typeface="Arial"/>
                <a:cs typeface="Arial"/>
              </a:rPr>
              <a:t>Compression </a:t>
            </a:r>
            <a:r>
              <a:rPr dirty="0" sz="600" spc="15">
                <a:latin typeface="Arial"/>
                <a:cs typeface="Arial"/>
              </a:rPr>
              <a:t>with </a:t>
            </a:r>
            <a:r>
              <a:rPr dirty="0" sz="600" spc="10">
                <a:latin typeface="Arial"/>
                <a:cs typeface="Arial"/>
              </a:rPr>
              <a:t>Attention</a:t>
            </a:r>
            <a:r>
              <a:rPr dirty="0" sz="600" spc="-85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Mechanism.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46844"/>
            <a:ext cx="196342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80">
                <a:solidFill>
                  <a:srgbClr val="0085CA"/>
                </a:solidFill>
                <a:latin typeface="Tahoma"/>
                <a:cs typeface="Tahoma"/>
              </a:rPr>
              <a:t>Presentation</a:t>
            </a:r>
            <a:r>
              <a:rPr dirty="0" sz="1700" spc="-20">
                <a:solidFill>
                  <a:srgbClr val="0085CA"/>
                </a:solidFill>
                <a:latin typeface="Tahoma"/>
                <a:cs typeface="Tahoma"/>
              </a:rPr>
              <a:t> </a:t>
            </a:r>
            <a:r>
              <a:rPr dirty="0" sz="1700" spc="-70">
                <a:solidFill>
                  <a:srgbClr val="0085CA"/>
                </a:solidFill>
                <a:latin typeface="Tahoma"/>
                <a:cs typeface="Tahoma"/>
              </a:rPr>
              <a:t>Structure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0743" y="878179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1205" y="877518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solidFill>
                  <a:srgbClr val="E5EBF1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6636" y="850085"/>
            <a:ext cx="23304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003E73"/>
                </a:solidFill>
                <a:latin typeface="Arial"/>
                <a:cs typeface="Arial"/>
                <a:hlinkClick r:id="rId3" action="ppaction://hlinksldjump"/>
              </a:rPr>
              <a:t>Background: </a:t>
            </a:r>
            <a:r>
              <a:rPr dirty="0" sz="1100" spc="-60">
                <a:solidFill>
                  <a:srgbClr val="003E73"/>
                </a:solidFill>
                <a:latin typeface="Arial"/>
                <a:cs typeface="Arial"/>
                <a:hlinkClick r:id="rId3" action="ppaction://hlinksldjump"/>
              </a:rPr>
              <a:t>previous </a:t>
            </a:r>
            <a:r>
              <a:rPr dirty="0" sz="1100" spc="-50">
                <a:solidFill>
                  <a:srgbClr val="003E73"/>
                </a:solidFill>
                <a:latin typeface="Arial"/>
                <a:cs typeface="Arial"/>
                <a:hlinkClick r:id="rId3" action="ppaction://hlinksldjump"/>
              </a:rPr>
              <a:t>work </a:t>
            </a:r>
            <a:r>
              <a:rPr dirty="0" sz="1100" spc="-65">
                <a:solidFill>
                  <a:srgbClr val="003E73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1100" spc="-35">
                <a:solidFill>
                  <a:srgbClr val="003E73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1100" spc="-30">
                <a:solidFill>
                  <a:srgbClr val="003E73"/>
                </a:solidFill>
                <a:latin typeface="Arial"/>
                <a:cs typeface="Arial"/>
                <a:hlinkClick r:id="rId3" action="ppaction://hlinksldjump"/>
              </a:rPr>
              <a:t>context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0743" y="1206373"/>
            <a:ext cx="160096" cy="160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51205" y="1205711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solidFill>
                  <a:srgbClr val="F9FBFC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636" y="1178279"/>
            <a:ext cx="12687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solidFill>
                  <a:srgbClr val="CCD8E3"/>
                </a:solidFill>
                <a:latin typeface="Arial"/>
                <a:cs typeface="Arial"/>
                <a:hlinkClick r:id="rId5" action="ppaction://hlinksldjump"/>
              </a:rPr>
              <a:t>Proposed</a:t>
            </a:r>
            <a:r>
              <a:rPr dirty="0" sz="1100" spc="20">
                <a:solidFill>
                  <a:srgbClr val="CCD8E3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1100" spc="-25">
                <a:solidFill>
                  <a:srgbClr val="CCD8E3"/>
                </a:solidFill>
                <a:latin typeface="Arial"/>
                <a:cs typeface="Arial"/>
                <a:hlinkClick r:id="rId5" action="ppaction://hlinksldjump"/>
              </a:rPr>
              <a:t>formulation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0743" y="1534566"/>
            <a:ext cx="160096" cy="1600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51205" y="1533917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solidFill>
                  <a:srgbClr val="F9FBFC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6636" y="1506472"/>
            <a:ext cx="14198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0">
                <a:solidFill>
                  <a:srgbClr val="CCD8E3"/>
                </a:solidFill>
                <a:latin typeface="Arial"/>
                <a:cs typeface="Arial"/>
                <a:hlinkClick r:id="rId7" action="ppaction://hlinksldjump"/>
              </a:rPr>
              <a:t>CAE </a:t>
            </a:r>
            <a:r>
              <a:rPr dirty="0" sz="1100" spc="-35">
                <a:solidFill>
                  <a:srgbClr val="CCD8E3"/>
                </a:solidFill>
                <a:latin typeface="Arial"/>
                <a:cs typeface="Arial"/>
                <a:hlinkClick r:id="rId7" action="ppaction://hlinksldjump"/>
              </a:rPr>
              <a:t>architecture</a:t>
            </a:r>
            <a:r>
              <a:rPr dirty="0" sz="1100" spc="-100">
                <a:solidFill>
                  <a:srgbClr val="CCD8E3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1100" spc="-85">
                <a:solidFill>
                  <a:srgbClr val="CCD8E3"/>
                </a:solidFill>
                <a:latin typeface="Arial"/>
                <a:cs typeface="Arial"/>
                <a:hlinkClick r:id="rId7" action="ppaction://hlinksldjump"/>
              </a:rPr>
              <a:t>search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0743" y="1862772"/>
            <a:ext cx="160096" cy="160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51205" y="1862110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solidFill>
                  <a:srgbClr val="F9FBFC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6636" y="1834678"/>
            <a:ext cx="14363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CCD8E3"/>
                </a:solidFill>
                <a:latin typeface="Arial"/>
                <a:cs typeface="Arial"/>
                <a:hlinkClick r:id="rId9" action="ppaction://hlinksldjump"/>
              </a:rPr>
              <a:t>Experimental</a:t>
            </a:r>
            <a:r>
              <a:rPr dirty="0" sz="1100" spc="25">
                <a:solidFill>
                  <a:srgbClr val="CCD8E3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1100" spc="-40">
                <a:solidFill>
                  <a:srgbClr val="CCD8E3"/>
                </a:solidFill>
                <a:latin typeface="Arial"/>
                <a:cs typeface="Arial"/>
                <a:hlinkClick r:id="rId9" action="ppaction://hlinksldjump"/>
              </a:rPr>
              <a:t>Evaluation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0743" y="2190965"/>
            <a:ext cx="160096" cy="160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51205" y="2190304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solidFill>
                  <a:srgbClr val="F9FBFC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6636" y="2162872"/>
            <a:ext cx="7569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CCD8E3"/>
                </a:solidFill>
                <a:latin typeface="Arial"/>
                <a:cs typeface="Arial"/>
                <a:hlinkClick r:id="rId10" action="ppaction://hlinksldjump"/>
              </a:rPr>
              <a:t>Future</a:t>
            </a:r>
            <a:r>
              <a:rPr dirty="0" sz="1100">
                <a:solidFill>
                  <a:srgbClr val="CCD8E3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1100" spc="-40">
                <a:solidFill>
                  <a:srgbClr val="CCD8E3"/>
                </a:solidFill>
                <a:latin typeface="Arial"/>
                <a:cs typeface="Arial"/>
                <a:hlinkClick r:id="rId10" action="ppaction://hlinksldjump"/>
              </a:rPr>
              <a:t>Work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0743" y="2519159"/>
            <a:ext cx="160096" cy="1600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51205" y="2491065"/>
            <a:ext cx="7340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6944" sz="1200" spc="-37">
                <a:solidFill>
                  <a:srgbClr val="F9FBFC"/>
                </a:solidFill>
                <a:latin typeface="Arial"/>
                <a:cs typeface="Arial"/>
              </a:rPr>
              <a:t>6</a:t>
            </a:r>
            <a:r>
              <a:rPr dirty="0" baseline="6944" sz="1200" spc="-7">
                <a:solidFill>
                  <a:srgbClr val="F9FBFC"/>
                </a:solidFill>
                <a:latin typeface="Arial"/>
                <a:cs typeface="Arial"/>
              </a:rPr>
              <a:t> </a:t>
            </a:r>
            <a:r>
              <a:rPr dirty="0" sz="1100" spc="-65">
                <a:solidFill>
                  <a:srgbClr val="CCD8E3"/>
                </a:solidFill>
                <a:latin typeface="Arial"/>
                <a:cs typeface="Arial"/>
                <a:hlinkClick r:id="rId12" action="ppaction://hlinksldjump"/>
              </a:rPr>
              <a:t>Summary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46844"/>
            <a:ext cx="134429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30">
                <a:solidFill>
                  <a:srgbClr val="0085CA"/>
                </a:solidFill>
                <a:latin typeface="Tahoma"/>
                <a:cs typeface="Tahoma"/>
              </a:rPr>
              <a:t>MAGIC</a:t>
            </a:r>
            <a:r>
              <a:rPr dirty="0" sz="1700" spc="-45">
                <a:solidFill>
                  <a:srgbClr val="0085CA"/>
                </a:solidFill>
                <a:latin typeface="Tahoma"/>
                <a:cs typeface="Tahoma"/>
              </a:rPr>
              <a:t> </a:t>
            </a:r>
            <a:r>
              <a:rPr dirty="0" sz="1700" spc="-55">
                <a:solidFill>
                  <a:srgbClr val="0085CA"/>
                </a:solidFill>
                <a:latin typeface="Tahoma"/>
                <a:cs typeface="Tahoma"/>
              </a:rPr>
              <a:t>Project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2551" y="126644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2551" y="147647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2551" y="185859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4395" y="1139226"/>
            <a:ext cx="3524250" cy="117221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35">
                <a:latin typeface="Arial"/>
                <a:cs typeface="Arial"/>
              </a:rPr>
              <a:t>‘Managing </a:t>
            </a:r>
            <a:r>
              <a:rPr dirty="0" sz="1100">
                <a:latin typeface="Arial"/>
                <a:cs typeface="Arial"/>
              </a:rPr>
              <a:t>Air </a:t>
            </a:r>
            <a:r>
              <a:rPr dirty="0" sz="1100" spc="-25">
                <a:latin typeface="Arial"/>
                <a:cs typeface="Arial"/>
              </a:rPr>
              <a:t>for </a:t>
            </a:r>
            <a:r>
              <a:rPr dirty="0" sz="1100" spc="-90">
                <a:latin typeface="Arial"/>
                <a:cs typeface="Arial"/>
              </a:rPr>
              <a:t>Green </a:t>
            </a:r>
            <a:r>
              <a:rPr dirty="0" sz="1100" spc="-45">
                <a:latin typeface="Arial"/>
                <a:cs typeface="Arial"/>
              </a:rPr>
              <a:t>Inner </a:t>
            </a:r>
            <a:r>
              <a:rPr dirty="0" sz="1100" spc="-30">
                <a:latin typeface="Arial"/>
                <a:cs typeface="Arial"/>
              </a:rPr>
              <a:t>Cities’, </a:t>
            </a:r>
            <a:r>
              <a:rPr dirty="0" sz="1100" spc="-50">
                <a:latin typeface="Arial"/>
                <a:cs typeface="Arial"/>
              </a:rPr>
              <a:t>or MAGIC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project.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30">
                <a:latin typeface="Arial"/>
                <a:cs typeface="Arial"/>
              </a:rPr>
              <a:t>An </a:t>
            </a:r>
            <a:r>
              <a:rPr dirty="0" sz="1100" spc="-25">
                <a:latin typeface="Arial"/>
                <a:cs typeface="Arial"/>
              </a:rPr>
              <a:t>international </a:t>
            </a:r>
            <a:r>
              <a:rPr dirty="0" sz="1100" spc="-35">
                <a:latin typeface="Arial"/>
                <a:cs typeface="Arial"/>
              </a:rPr>
              <a:t>collaboration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60">
                <a:latin typeface="Arial"/>
                <a:cs typeface="Arial"/>
              </a:rPr>
              <a:t>produce </a:t>
            </a:r>
            <a:r>
              <a:rPr dirty="0" sz="1100" spc="-65">
                <a:latin typeface="Arial"/>
                <a:cs typeface="Arial"/>
              </a:rPr>
              <a:t>models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25">
                <a:latin typeface="Arial"/>
                <a:cs typeface="Arial"/>
              </a:rPr>
              <a:t>monitor 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20">
                <a:latin typeface="Arial"/>
                <a:cs typeface="Arial"/>
              </a:rPr>
              <a:t>control </a:t>
            </a:r>
            <a:r>
              <a:rPr dirty="0" sz="1100" spc="-15">
                <a:latin typeface="Arial"/>
                <a:cs typeface="Arial"/>
              </a:rPr>
              <a:t>pollution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50">
                <a:latin typeface="Arial"/>
                <a:cs typeface="Arial"/>
              </a:rPr>
              <a:t>urban</a:t>
            </a:r>
            <a:r>
              <a:rPr dirty="0" sz="1100" spc="150">
                <a:latin typeface="Arial"/>
                <a:cs typeface="Arial"/>
              </a:rPr>
              <a:t> </a:t>
            </a:r>
            <a:r>
              <a:rPr dirty="0" sz="1100" spc="-80">
                <a:latin typeface="Arial"/>
                <a:cs typeface="Arial"/>
              </a:rPr>
              <a:t>areas.</a:t>
            </a:r>
            <a:endParaRPr sz="1100">
              <a:latin typeface="Arial"/>
              <a:cs typeface="Arial"/>
            </a:endParaRPr>
          </a:p>
          <a:p>
            <a:pPr marL="12700" marR="26670">
              <a:lnSpc>
                <a:spcPct val="102600"/>
              </a:lnSpc>
              <a:spcBef>
                <a:spcPts val="300"/>
              </a:spcBef>
            </a:pPr>
            <a:r>
              <a:rPr dirty="0" sz="1100" spc="-80">
                <a:latin typeface="Arial"/>
                <a:cs typeface="Arial"/>
              </a:rPr>
              <a:t>One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35">
                <a:latin typeface="Arial"/>
                <a:cs typeface="Arial"/>
              </a:rPr>
              <a:t>project’s </a:t>
            </a:r>
            <a:r>
              <a:rPr dirty="0" sz="1100" spc="-65">
                <a:latin typeface="Arial"/>
                <a:cs typeface="Arial"/>
              </a:rPr>
              <a:t>aims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55">
                <a:latin typeface="Arial"/>
                <a:cs typeface="Arial"/>
              </a:rPr>
              <a:t>produce: </a:t>
            </a:r>
            <a:r>
              <a:rPr dirty="0" sz="1100" spc="-40">
                <a:latin typeface="Arial"/>
                <a:cs typeface="Arial"/>
              </a:rPr>
              <a:t>“</a:t>
            </a:r>
            <a:r>
              <a:rPr dirty="0" sz="1100" spc="-40" i="1">
                <a:latin typeface="Trebuchet MS"/>
                <a:cs typeface="Trebuchet MS"/>
              </a:rPr>
              <a:t>reduced </a:t>
            </a:r>
            <a:r>
              <a:rPr dirty="0" sz="1100" spc="-85" i="1">
                <a:latin typeface="Trebuchet MS"/>
                <a:cs typeface="Trebuchet MS"/>
              </a:rPr>
              <a:t>order  </a:t>
            </a:r>
            <a:r>
              <a:rPr dirty="0" sz="1100" spc="-60" i="1">
                <a:latin typeface="Trebuchet MS"/>
                <a:cs typeface="Trebuchet MS"/>
              </a:rPr>
              <a:t>models </a:t>
            </a:r>
            <a:r>
              <a:rPr dirty="0" sz="1100" spc="-85" i="1">
                <a:latin typeface="Trebuchet MS"/>
                <a:cs typeface="Trebuchet MS"/>
              </a:rPr>
              <a:t>[of </a:t>
            </a:r>
            <a:r>
              <a:rPr dirty="0" sz="1100" spc="-70" i="1">
                <a:latin typeface="Trebuchet MS"/>
                <a:cs typeface="Trebuchet MS"/>
              </a:rPr>
              <a:t>inner </a:t>
            </a:r>
            <a:r>
              <a:rPr dirty="0" sz="1100" spc="-65" i="1">
                <a:latin typeface="Trebuchet MS"/>
                <a:cs typeface="Trebuchet MS"/>
              </a:rPr>
              <a:t>city </a:t>
            </a:r>
            <a:r>
              <a:rPr dirty="0" sz="1100" spc="-80" i="1">
                <a:latin typeface="Trebuchet MS"/>
                <a:cs typeface="Trebuchet MS"/>
              </a:rPr>
              <a:t>fluid </a:t>
            </a:r>
            <a:r>
              <a:rPr dirty="0" sz="1100" spc="-95" i="1">
                <a:latin typeface="Trebuchet MS"/>
                <a:cs typeface="Trebuchet MS"/>
              </a:rPr>
              <a:t>flow] </a:t>
            </a:r>
            <a:r>
              <a:rPr dirty="0" sz="1100" spc="-65" i="1">
                <a:latin typeface="Trebuchet MS"/>
                <a:cs typeface="Trebuchet MS"/>
              </a:rPr>
              <a:t>that </a:t>
            </a:r>
            <a:r>
              <a:rPr dirty="0" sz="1100" spc="-80" i="1">
                <a:latin typeface="Trebuchet MS"/>
                <a:cs typeface="Trebuchet MS"/>
              </a:rPr>
              <a:t>allow </a:t>
            </a:r>
            <a:r>
              <a:rPr dirty="0" sz="1100" spc="-65" i="1">
                <a:latin typeface="Trebuchet MS"/>
                <a:cs typeface="Trebuchet MS"/>
              </a:rPr>
              <a:t>rapid </a:t>
            </a:r>
            <a:r>
              <a:rPr dirty="0" sz="1100" spc="-55" i="1">
                <a:latin typeface="Trebuchet MS"/>
                <a:cs typeface="Trebuchet MS"/>
              </a:rPr>
              <a:t>calculations  </a:t>
            </a:r>
            <a:r>
              <a:rPr dirty="0" sz="1100" spc="-90" i="1">
                <a:latin typeface="Trebuchet MS"/>
                <a:cs typeface="Trebuchet MS"/>
              </a:rPr>
              <a:t>for </a:t>
            </a:r>
            <a:r>
              <a:rPr dirty="0" sz="1100" spc="-85" i="1">
                <a:latin typeface="Trebuchet MS"/>
                <a:cs typeface="Trebuchet MS"/>
              </a:rPr>
              <a:t>real </a:t>
            </a:r>
            <a:r>
              <a:rPr dirty="0" sz="1100" spc="-75" i="1">
                <a:latin typeface="Trebuchet MS"/>
                <a:cs typeface="Trebuchet MS"/>
              </a:rPr>
              <a:t>time </a:t>
            </a:r>
            <a:r>
              <a:rPr dirty="0" sz="1100" spc="-55" i="1">
                <a:latin typeface="Trebuchet MS"/>
                <a:cs typeface="Trebuchet MS"/>
              </a:rPr>
              <a:t>analysis </a:t>
            </a:r>
            <a:r>
              <a:rPr dirty="0" sz="1100" spc="-50" i="1">
                <a:latin typeface="Trebuchet MS"/>
                <a:cs typeface="Trebuchet MS"/>
              </a:rPr>
              <a:t>and </a:t>
            </a:r>
            <a:r>
              <a:rPr dirty="0" sz="1100" spc="-65" i="1">
                <a:latin typeface="Trebuchet MS"/>
                <a:cs typeface="Trebuchet MS"/>
              </a:rPr>
              <a:t>emergency</a:t>
            </a:r>
            <a:r>
              <a:rPr dirty="0" sz="1100" spc="-210" i="1">
                <a:latin typeface="Trebuchet MS"/>
                <a:cs typeface="Trebuchet MS"/>
              </a:rPr>
              <a:t> </a:t>
            </a:r>
            <a:r>
              <a:rPr dirty="0" sz="1100" spc="-25" i="1">
                <a:latin typeface="Trebuchet MS"/>
                <a:cs typeface="Trebuchet MS"/>
              </a:rPr>
              <a:t>response</a:t>
            </a:r>
            <a:r>
              <a:rPr dirty="0" sz="1100" spc="-25">
                <a:latin typeface="Arial"/>
                <a:cs typeface="Arial"/>
              </a:rPr>
              <a:t>”.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446844"/>
            <a:ext cx="237299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30">
                <a:solidFill>
                  <a:srgbClr val="0085CA"/>
                </a:solidFill>
                <a:latin typeface="Tahoma"/>
                <a:cs typeface="Tahoma"/>
              </a:rPr>
              <a:t>MAGIC </a:t>
            </a:r>
            <a:r>
              <a:rPr dirty="0" sz="1700" spc="-90">
                <a:solidFill>
                  <a:srgbClr val="0085CA"/>
                </a:solidFill>
                <a:latin typeface="Tahoma"/>
                <a:cs typeface="Tahoma"/>
              </a:rPr>
              <a:t>project</a:t>
            </a:r>
            <a:r>
              <a:rPr dirty="0" sz="1700" spc="5">
                <a:solidFill>
                  <a:srgbClr val="0085CA"/>
                </a:solidFill>
                <a:latin typeface="Tahoma"/>
                <a:cs typeface="Tahoma"/>
              </a:rPr>
              <a:t> </a:t>
            </a:r>
            <a:r>
              <a:rPr dirty="0" sz="1700" spc="-80">
                <a:solidFill>
                  <a:srgbClr val="0085CA"/>
                </a:solidFill>
                <a:latin typeface="Tahoma"/>
                <a:cs typeface="Tahoma"/>
              </a:rPr>
              <a:t>(continued)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2551" y="114208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2551" y="152419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2551" y="173422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9193" y="2102306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6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3"/>
                </a:lnTo>
                <a:lnTo>
                  <a:pt x="3989652" y="18782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6DC6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9194" y="2277478"/>
            <a:ext cx="3989651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9193" y="2321753"/>
            <a:ext cx="3989704" cy="193040"/>
          </a:xfrm>
          <a:custGeom>
            <a:avLst/>
            <a:gdLst/>
            <a:ahLst/>
            <a:cxnLst/>
            <a:rect l="l" t="t" r="r" b="b"/>
            <a:pathLst>
              <a:path w="3989704" h="193039">
                <a:moveTo>
                  <a:pt x="3989652" y="0"/>
                </a:moveTo>
                <a:lnTo>
                  <a:pt x="0" y="0"/>
                </a:lnTo>
                <a:lnTo>
                  <a:pt x="0" y="142084"/>
                </a:lnTo>
                <a:lnTo>
                  <a:pt x="4008" y="161809"/>
                </a:lnTo>
                <a:lnTo>
                  <a:pt x="14922" y="177962"/>
                </a:lnTo>
                <a:lnTo>
                  <a:pt x="31075" y="188876"/>
                </a:lnTo>
                <a:lnTo>
                  <a:pt x="50800" y="192885"/>
                </a:lnTo>
                <a:lnTo>
                  <a:pt x="3938852" y="192885"/>
                </a:lnTo>
                <a:lnTo>
                  <a:pt x="3958576" y="188876"/>
                </a:lnTo>
                <a:lnTo>
                  <a:pt x="3974729" y="177962"/>
                </a:lnTo>
                <a:lnTo>
                  <a:pt x="3985644" y="161809"/>
                </a:lnTo>
                <a:lnTo>
                  <a:pt x="3989652" y="142084"/>
                </a:lnTo>
                <a:lnTo>
                  <a:pt x="3989652" y="0"/>
                </a:lnTo>
                <a:close/>
              </a:path>
            </a:pathLst>
          </a:custGeom>
          <a:solidFill>
            <a:srgbClr val="EB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47294" y="1058632"/>
            <a:ext cx="3409950" cy="142557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8956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30">
                <a:latin typeface="Arial"/>
                <a:cs typeface="Arial"/>
                <a:hlinkClick r:id="rId5" action="ppaction://hlinksldjump"/>
              </a:rPr>
              <a:t>[Arcucci </a:t>
            </a:r>
            <a:r>
              <a:rPr dirty="0" sz="1100" spc="-20">
                <a:latin typeface="Arial"/>
                <a:cs typeface="Arial"/>
                <a:hlinkClick r:id="rId5" action="ppaction://hlinksldjump"/>
              </a:rPr>
              <a:t>et </a:t>
            </a:r>
            <a:r>
              <a:rPr dirty="0" sz="1100" spc="-45">
                <a:latin typeface="Arial"/>
                <a:cs typeface="Arial"/>
                <a:hlinkClick r:id="rId5" action="ppaction://hlinksldjump"/>
              </a:rPr>
              <a:t>al.2019] </a:t>
            </a:r>
            <a:r>
              <a:rPr dirty="0" sz="1100" spc="-105">
                <a:latin typeface="Arial"/>
                <a:cs typeface="Arial"/>
              </a:rPr>
              <a:t>use </a:t>
            </a:r>
            <a:r>
              <a:rPr dirty="0" sz="1100" spc="-20">
                <a:latin typeface="Arial"/>
                <a:cs typeface="Arial"/>
              </a:rPr>
              <a:t>TSVD in </a:t>
            </a:r>
            <a:r>
              <a:rPr dirty="0" sz="1100" spc="-40">
                <a:latin typeface="Arial"/>
                <a:cs typeface="Arial"/>
              </a:rPr>
              <a:t>3D </a:t>
            </a:r>
            <a:r>
              <a:rPr dirty="0" sz="1100" spc="-30">
                <a:latin typeface="Arial"/>
                <a:cs typeface="Arial"/>
              </a:rPr>
              <a:t>Variational </a:t>
            </a:r>
            <a:r>
              <a:rPr dirty="0" sz="1100" spc="-35">
                <a:latin typeface="Arial"/>
                <a:cs typeface="Arial"/>
              </a:rPr>
              <a:t>data  </a:t>
            </a:r>
            <a:r>
              <a:rPr dirty="0" sz="1100" spc="-40">
                <a:latin typeface="Arial"/>
                <a:cs typeface="Arial"/>
              </a:rPr>
              <a:t>assimilation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35">
                <a:latin typeface="Arial"/>
                <a:cs typeface="Arial"/>
              </a:rPr>
              <a:t>tackle </a:t>
            </a:r>
            <a:r>
              <a:rPr dirty="0" sz="1100" spc="-20">
                <a:latin typeface="Arial"/>
                <a:cs typeface="Arial"/>
              </a:rPr>
              <a:t>this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problem.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30">
                <a:latin typeface="Arial"/>
                <a:cs typeface="Arial"/>
              </a:rPr>
              <a:t>...on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50">
                <a:latin typeface="Arial"/>
                <a:cs typeface="Arial"/>
              </a:rPr>
              <a:t>MAGIC </a:t>
            </a:r>
            <a:r>
              <a:rPr dirty="0" sz="1100" spc="-30">
                <a:latin typeface="Arial"/>
                <a:cs typeface="Arial"/>
              </a:rPr>
              <a:t>test-site </a:t>
            </a:r>
            <a:r>
              <a:rPr dirty="0" sz="1100" spc="-25">
                <a:latin typeface="Arial"/>
                <a:cs typeface="Arial"/>
              </a:rPr>
              <a:t>location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45">
                <a:latin typeface="Arial"/>
                <a:cs typeface="Arial"/>
              </a:rPr>
              <a:t>South</a:t>
            </a:r>
            <a:r>
              <a:rPr dirty="0" sz="1100" spc="170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London</a:t>
            </a:r>
            <a:endParaRPr sz="1100">
              <a:latin typeface="Arial"/>
              <a:cs typeface="Arial"/>
            </a:endParaRPr>
          </a:p>
          <a:p>
            <a:pPr marL="289560" marR="134620">
              <a:lnSpc>
                <a:spcPct val="102600"/>
              </a:lnSpc>
              <a:spcBef>
                <a:spcPts val="295"/>
              </a:spcBef>
            </a:pPr>
            <a:r>
              <a:rPr dirty="0" sz="1100" spc="-5">
                <a:latin typeface="Arial"/>
                <a:cs typeface="Arial"/>
              </a:rPr>
              <a:t>...with </a:t>
            </a:r>
            <a:r>
              <a:rPr dirty="0" sz="1100" spc="-35">
                <a:latin typeface="Arial"/>
                <a:cs typeface="Arial"/>
              </a:rPr>
              <a:t>synthetic data </a:t>
            </a:r>
            <a:r>
              <a:rPr dirty="0" sz="1100" spc="-65">
                <a:latin typeface="Arial"/>
                <a:cs typeface="Arial"/>
              </a:rPr>
              <a:t>generated by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65">
                <a:latin typeface="Arial"/>
                <a:cs typeface="Arial"/>
              </a:rPr>
              <a:t>open-source  </a:t>
            </a:r>
            <a:r>
              <a:rPr dirty="0" sz="1100" spc="-30">
                <a:latin typeface="Arial"/>
                <a:cs typeface="Arial"/>
              </a:rPr>
              <a:t>finite-element </a:t>
            </a:r>
            <a:r>
              <a:rPr dirty="0" sz="1100" spc="-15">
                <a:latin typeface="Arial"/>
                <a:cs typeface="Arial"/>
              </a:rPr>
              <a:t>fluid </a:t>
            </a:r>
            <a:r>
              <a:rPr dirty="0" sz="1100" spc="-50">
                <a:latin typeface="Arial"/>
                <a:cs typeface="Arial"/>
              </a:rPr>
              <a:t>dynamic </a:t>
            </a:r>
            <a:r>
              <a:rPr dirty="0" sz="1100" spc="-55">
                <a:latin typeface="Arial"/>
                <a:cs typeface="Arial"/>
              </a:rPr>
              <a:t>software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Fluidity.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200" spc="-70">
                <a:solidFill>
                  <a:srgbClr val="002046"/>
                </a:solidFill>
                <a:latin typeface="Tahoma"/>
                <a:cs typeface="Tahoma"/>
              </a:rPr>
              <a:t>We </a:t>
            </a:r>
            <a:r>
              <a:rPr dirty="0" sz="1200" spc="-90">
                <a:solidFill>
                  <a:srgbClr val="002046"/>
                </a:solidFill>
                <a:latin typeface="Tahoma"/>
                <a:cs typeface="Tahoma"/>
              </a:rPr>
              <a:t>use </a:t>
            </a:r>
            <a:r>
              <a:rPr dirty="0" sz="1200" spc="-55">
                <a:solidFill>
                  <a:srgbClr val="002046"/>
                </a:solidFill>
                <a:latin typeface="Tahoma"/>
                <a:cs typeface="Tahoma"/>
              </a:rPr>
              <a:t>the </a:t>
            </a:r>
            <a:r>
              <a:rPr dirty="0" sz="1200" spc="-90">
                <a:solidFill>
                  <a:srgbClr val="002046"/>
                </a:solidFill>
                <a:latin typeface="Tahoma"/>
                <a:cs typeface="Tahoma"/>
              </a:rPr>
              <a:t>same </a:t>
            </a:r>
            <a:r>
              <a:rPr dirty="0" sz="1200" spc="-60">
                <a:solidFill>
                  <a:srgbClr val="002046"/>
                </a:solidFill>
                <a:latin typeface="Tahoma"/>
                <a:cs typeface="Tahoma"/>
              </a:rPr>
              <a:t>domain </a:t>
            </a:r>
            <a:r>
              <a:rPr dirty="0" sz="1200" spc="-70">
                <a:solidFill>
                  <a:srgbClr val="002046"/>
                </a:solidFill>
                <a:latin typeface="Tahoma"/>
                <a:cs typeface="Tahoma"/>
              </a:rPr>
              <a:t>and</a:t>
            </a:r>
            <a:r>
              <a:rPr dirty="0" sz="1200" spc="-125">
                <a:solidFill>
                  <a:srgbClr val="002046"/>
                </a:solidFill>
                <a:latin typeface="Tahoma"/>
                <a:cs typeface="Tahoma"/>
              </a:rPr>
              <a:t> </a:t>
            </a:r>
            <a:r>
              <a:rPr dirty="0" sz="1200" spc="-50">
                <a:solidFill>
                  <a:srgbClr val="002046"/>
                </a:solidFill>
                <a:latin typeface="Tahoma"/>
                <a:cs typeface="Tahoma"/>
              </a:rPr>
              <a:t>data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100">
                <a:latin typeface="Arial"/>
                <a:cs typeface="Arial"/>
              </a:rPr>
              <a:t>...to </a:t>
            </a:r>
            <a:r>
              <a:rPr dirty="0" sz="1100" spc="-75">
                <a:latin typeface="Arial"/>
                <a:cs typeface="Arial"/>
              </a:rPr>
              <a:t>enable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60">
                <a:latin typeface="Arial"/>
                <a:cs typeface="Arial"/>
              </a:rPr>
              <a:t>clear comparison </a:t>
            </a:r>
            <a:r>
              <a:rPr dirty="0" sz="1100" spc="-70">
                <a:latin typeface="Arial"/>
                <a:cs typeface="Arial"/>
              </a:rPr>
              <a:t>between </a:t>
            </a:r>
            <a:r>
              <a:rPr dirty="0" sz="1100" spc="-30">
                <a:latin typeface="Arial"/>
                <a:cs typeface="Arial"/>
              </a:rPr>
              <a:t>the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75">
                <a:latin typeface="Arial"/>
                <a:cs typeface="Arial"/>
              </a:rPr>
              <a:t>approaches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211385"/>
            <a:ext cx="4608195" cy="54610"/>
          </a:xfrm>
          <a:custGeom>
            <a:avLst/>
            <a:gdLst/>
            <a:ahLst/>
            <a:cxnLst/>
            <a:rect l="l" t="t" r="r" b="b"/>
            <a:pathLst>
              <a:path w="4608195" h="54610">
                <a:moveTo>
                  <a:pt x="0" y="53987"/>
                </a:moveTo>
                <a:lnTo>
                  <a:pt x="4608004" y="53987"/>
                </a:lnTo>
                <a:lnTo>
                  <a:pt x="4608004" y="0"/>
                </a:lnTo>
                <a:lnTo>
                  <a:pt x="0" y="0"/>
                </a:lnTo>
                <a:lnTo>
                  <a:pt x="0" y="53987"/>
                </a:lnTo>
                <a:close/>
              </a:path>
            </a:pathLst>
          </a:custGeom>
          <a:solidFill>
            <a:srgbClr val="008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3265360"/>
            <a:ext cx="4608195" cy="13970"/>
          </a:xfrm>
          <a:custGeom>
            <a:avLst/>
            <a:gdLst/>
            <a:ahLst/>
            <a:cxnLst/>
            <a:rect l="l" t="t" r="r" b="b"/>
            <a:pathLst>
              <a:path w="4608195" h="13970">
                <a:moveTo>
                  <a:pt x="0" y="13500"/>
                </a:moveTo>
                <a:lnTo>
                  <a:pt x="4608004" y="13500"/>
                </a:lnTo>
                <a:lnTo>
                  <a:pt x="4608004" y="0"/>
                </a:lnTo>
                <a:lnTo>
                  <a:pt x="0" y="0"/>
                </a:lnTo>
                <a:lnTo>
                  <a:pt x="0" y="13500"/>
                </a:lnTo>
                <a:close/>
              </a:path>
            </a:pathLst>
          </a:custGeom>
          <a:solidFill>
            <a:srgbClr val="003E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Author: Julian Mack  Supervisor: Dr Arcucci</dc:creator>
  <dc:title>CAEs for 3D-VarDA - MSc Machine Learning</dc:title>
  <dcterms:created xsi:type="dcterms:W3CDTF">2019-09-09T09:10:46Z</dcterms:created>
  <dcterms:modified xsi:type="dcterms:W3CDTF">2019-09-09T09:10:46Z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2019-09-09T00:00:00Z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2019-09-09T00:00:00Z</vt:filetime>
  </property>
</Properties>
</file>