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56" r:id="rId2"/>
    <p:sldId id="281" r:id="rId3"/>
    <p:sldId id="289" r:id="rId4"/>
    <p:sldId id="285" r:id="rId5"/>
    <p:sldId id="282" r:id="rId6"/>
    <p:sldId id="284" r:id="rId7"/>
    <p:sldId id="286" r:id="rId8"/>
    <p:sldId id="287" r:id="rId9"/>
    <p:sldId id="288" r:id="rId10"/>
    <p:sldId id="300" r:id="rId11"/>
    <p:sldId id="301" r:id="rId12"/>
    <p:sldId id="302" r:id="rId13"/>
    <p:sldId id="303" r:id="rId14"/>
    <p:sldId id="290" r:id="rId15"/>
    <p:sldId id="294" r:id="rId16"/>
    <p:sldId id="295" r:id="rId17"/>
    <p:sldId id="296" r:id="rId18"/>
    <p:sldId id="297" r:id="rId19"/>
    <p:sldId id="298" r:id="rId20"/>
    <p:sldId id="299" r:id="rId21"/>
    <p:sldId id="269" r:id="rId22"/>
    <p:sldId id="283" r:id="rId23"/>
    <p:sldId id="263" r:id="rId24"/>
    <p:sldId id="258" r:id="rId25"/>
    <p:sldId id="304" r:id="rId26"/>
    <p:sldId id="280" r:id="rId27"/>
  </p:sldIdLst>
  <p:sldSz cx="9144000" cy="5143500" type="screen16x9"/>
  <p:notesSz cx="6858000" cy="9144000"/>
  <p:embeddedFontLst>
    <p:embeddedFont>
      <p:font typeface="Lora" panose="020B0604020202020204" charset="0"/>
      <p:regular r:id="rId29"/>
      <p:bold r:id="rId30"/>
      <p:italic r:id="rId31"/>
      <p:boldItalic r:id="rId32"/>
    </p:embeddedFont>
    <p:embeddedFont>
      <p:font typeface="Quattrocento Sans"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ga, Elmedina" initials="LE" lastIdx="1" clrIdx="0">
    <p:extLst>
      <p:ext uri="{19B8F6BF-5375-455C-9EA6-DF929625EA0E}">
        <p15:presenceInfo xmlns:p15="http://schemas.microsoft.com/office/powerpoint/2012/main" userId="S::elmedina.loga@uconn.edu::38bcda72-f283-40b0-980f-2a2dd93d5ab6" providerId="AD"/>
      </p:ext>
    </p:extLst>
  </p:cmAuthor>
  <p:cmAuthor id="2" name="gowtham kumar" initials="gk" lastIdx="1" clrIdx="1">
    <p:extLst>
      <p:ext uri="{19B8F6BF-5375-455C-9EA6-DF929625EA0E}">
        <p15:presenceInfo xmlns:p15="http://schemas.microsoft.com/office/powerpoint/2012/main" userId="19a84d38b753af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EF0B1-6443-4BD8-9BCE-655D7AEFCC9E}" v="7" dt="2019-10-13T07:58:36.658"/>
  </p1510:revLst>
</p1510:revInfo>
</file>

<file path=ppt/tableStyles.xml><?xml version="1.0" encoding="utf-8"?>
<a:tblStyleLst xmlns:a="http://schemas.openxmlformats.org/drawingml/2006/main" def="{24F3EBC9-53E9-413B-9042-15915DC612B6}">
  <a:tblStyle styleId="{24F3EBC9-53E9-413B-9042-15915DC612B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9"/>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21T16:38:04.574" idx="1">
    <p:pos x="10" y="10"/>
    <p:text>*****Your presentation should introduce your dataset and the business problem that you set out to explore in your project.
1)You should describe your initial exploration of the data.
2)What interesting observations did you find while exploring your data?
3)What were some challenges that you faced in preparing your data?
4)How did you handle them? What tools or techniques did you use?
5)What models did you build?
6)When discussing your models, focus on the best model. What were your most significant variables?
7)What were the results obtained?
8)How did you chose this model as the best?
9)Did you make any trade-offs between accuracy and complexity?
***Please include the other models that you tried as slides in your appendix. Make sure to include
the relevant business finding based on your work.
10)What recommendations can be made?
NOTE: You should not recommend that a company use your model; rather, you should recommend what a company should do within their business model based on the results of your model.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Even Before starting the general exploration of data for patterns, trends and technical exploration for any outliers and missing values There were a lot of issues we found with the data</a:t>
            </a:r>
          </a:p>
          <a:p>
            <a:pPr marL="0" lvl="0" indent="0" algn="l" rtl="0">
              <a:spcBef>
                <a:spcPts val="0"/>
              </a:spcBef>
              <a:spcAft>
                <a:spcPts val="0"/>
              </a:spcAft>
              <a:buNone/>
            </a:pPr>
            <a:r>
              <a:rPr lang="en-IN" dirty="0"/>
              <a:t>Now </a:t>
            </a:r>
            <a:r>
              <a:rPr lang="en-IN"/>
              <a:t>lets see</a:t>
            </a:r>
            <a:endParaRPr dirty="0"/>
          </a:p>
        </p:txBody>
      </p:sp>
    </p:spTree>
    <p:extLst>
      <p:ext uri="{BB962C8B-B14F-4D97-AF65-F5344CB8AC3E}">
        <p14:creationId xmlns:p14="http://schemas.microsoft.com/office/powerpoint/2010/main" val="4037164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Since we are dealing with a survey data and that too across years. Some minor problems were with the consistency of the questions asked in the survey.</a:t>
            </a:r>
          </a:p>
          <a:p>
            <a:pPr marL="0" lvl="0" indent="0" algn="l" rtl="0">
              <a:spcBef>
                <a:spcPts val="0"/>
              </a:spcBef>
              <a:spcAft>
                <a:spcPts val="0"/>
              </a:spcAft>
              <a:buNone/>
            </a:pPr>
            <a:r>
              <a:rPr lang="en-IN" dirty="0"/>
              <a:t>Major among those are</a:t>
            </a:r>
          </a:p>
          <a:p>
            <a:pPr marL="0" lvl="0" indent="0" algn="l" rtl="0">
              <a:spcBef>
                <a:spcPts val="0"/>
              </a:spcBef>
              <a:spcAft>
                <a:spcPts val="0"/>
              </a:spcAft>
              <a:buNone/>
            </a:pPr>
            <a:r>
              <a:rPr lang="en-IN" dirty="0"/>
              <a:t>One: same Questions were asked with different wording across different years. So we had to identify them and turn them to a common question.</a:t>
            </a:r>
          </a:p>
          <a:p>
            <a:pPr marL="0" lvl="0" indent="0" algn="l" rtl="0">
              <a:spcBef>
                <a:spcPts val="0"/>
              </a:spcBef>
              <a:spcAft>
                <a:spcPts val="0"/>
              </a:spcAft>
              <a:buNone/>
            </a:pPr>
            <a:r>
              <a:rPr lang="en-IN" dirty="0"/>
              <a:t>As you can see the example on the screen …., Those both are the same but asked in a different way.</a:t>
            </a:r>
          </a:p>
          <a:p>
            <a:pPr marL="0" lvl="0" indent="0" algn="l" rtl="0">
              <a:spcBef>
                <a:spcPts val="0"/>
              </a:spcBef>
              <a:spcAft>
                <a:spcPts val="0"/>
              </a:spcAft>
              <a:buNone/>
            </a:pPr>
            <a:r>
              <a:rPr lang="en-IN" dirty="0"/>
              <a:t>Secondly different questions were asked to essentially measure the same metric.</a:t>
            </a:r>
          </a:p>
          <a:p>
            <a:pPr marL="0" lvl="0" indent="0" algn="l" rtl="0">
              <a:spcBef>
                <a:spcPts val="0"/>
              </a:spcBef>
              <a:spcAft>
                <a:spcPts val="0"/>
              </a:spcAft>
              <a:buNone/>
            </a:pPr>
            <a:r>
              <a:rPr lang="en-IN" dirty="0"/>
              <a:t>As we can see from the example, both the questions focusses on the policing of the city. But they were asked differently, So we have identified many of such things and normalised it according to the metric being surveyed.</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63502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The main Challenge in combining these columns was not identifying which ones to merge. But how to merge.</a:t>
            </a:r>
          </a:p>
          <a:p>
            <a:pPr marL="0" lvl="0" indent="0" algn="l" rtl="0">
              <a:spcBef>
                <a:spcPts val="0"/>
              </a:spcBef>
              <a:spcAft>
                <a:spcPts val="0"/>
              </a:spcAft>
              <a:buNone/>
            </a:pPr>
            <a:r>
              <a:rPr lang="en-IN" dirty="0"/>
              <a:t>There was a huge inconsistency with the options for the questions which we decided to merge from the earlier shown cases.</a:t>
            </a:r>
          </a:p>
          <a:p>
            <a:pPr marL="0" lvl="0" indent="0" algn="l" rtl="0">
              <a:spcBef>
                <a:spcPts val="0"/>
              </a:spcBef>
              <a:spcAft>
                <a:spcPts val="0"/>
              </a:spcAft>
              <a:buNone/>
            </a:pPr>
            <a:r>
              <a:rPr lang="en-IN" dirty="0"/>
              <a:t>As we can see Few of them were:</a:t>
            </a:r>
          </a:p>
          <a:p>
            <a:pPr marL="0" lvl="0" indent="0" algn="l" rtl="0">
              <a:spcBef>
                <a:spcPts val="0"/>
              </a:spcBef>
              <a:spcAft>
                <a:spcPts val="0"/>
              </a:spcAft>
              <a:buNone/>
            </a:pPr>
            <a:r>
              <a:rPr lang="en-IN" dirty="0"/>
              <a:t>For </a:t>
            </a:r>
            <a:r>
              <a:rPr lang="en-IN" dirty="0" err="1"/>
              <a:t>eg</a:t>
            </a:r>
            <a:r>
              <a:rPr lang="en-IN" dirty="0"/>
              <a:t>: the question about race was put in differently fir different </a:t>
            </a:r>
            <a:r>
              <a:rPr lang="en-IN" dirty="0" err="1"/>
              <a:t>yrs</a:t>
            </a:r>
            <a:r>
              <a:rPr lang="en-IN" dirty="0"/>
              <a:t>, so we decided t merge them both but we found that there were options which were combinations of different words for the year 2011 and 2013 where as in 2015 those words were provided as separately and asked to choose all those valid for an individual. So we had to go sacrifice the granularity of the data for the greater good of data consistency.</a:t>
            </a:r>
          </a:p>
          <a:p>
            <a:pPr marL="0" lvl="0" indent="0" algn="l" rtl="0">
              <a:spcBef>
                <a:spcPts val="0"/>
              </a:spcBef>
              <a:spcAft>
                <a:spcPts val="0"/>
              </a:spcAft>
              <a:buNone/>
            </a:pPr>
            <a:r>
              <a:rPr lang="en-IN" dirty="0"/>
              <a:t>Another big example was the option ranges that were given for the question about household income.</a:t>
            </a:r>
          </a:p>
          <a:p>
            <a:pPr marL="0" lvl="0" indent="0" algn="l" rtl="0">
              <a:spcBef>
                <a:spcPts val="0"/>
              </a:spcBef>
              <a:spcAft>
                <a:spcPts val="0"/>
              </a:spcAft>
              <a:buNone/>
            </a:pPr>
            <a:r>
              <a:rPr lang="en-IN" dirty="0"/>
              <a:t>As w can see in 2011 the options were each a range of 9999. but for the years 2013 and 2015 the range for each option was 24999. SO to merge these columns we had to again loose the granularity and project all the values in small ranges to a bigger range and add recode them.</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And there were other inconsistencies which come without saying like options in different casing. All these were recoded to have same kind of  values all over the column.</a:t>
            </a:r>
          </a:p>
        </p:txBody>
      </p:sp>
    </p:spTree>
    <p:extLst>
      <p:ext uri="{BB962C8B-B14F-4D97-AF65-F5344CB8AC3E}">
        <p14:creationId xmlns:p14="http://schemas.microsoft.com/office/powerpoint/2010/main" val="3741776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While combining these columns the other problem with continuous features was having a different scale. So we had to normalize the scale for further analysis.</a:t>
            </a:r>
          </a:p>
        </p:txBody>
      </p:sp>
    </p:spTree>
    <p:extLst>
      <p:ext uri="{BB962C8B-B14F-4D97-AF65-F5344CB8AC3E}">
        <p14:creationId xmlns:p14="http://schemas.microsoft.com/office/powerpoint/2010/main" val="1838074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One best thing amongst all this madness in the data was it didn’t have a lot of outliers. There were hardly 5 outliers for all the features in total.</a:t>
            </a:r>
          </a:p>
          <a:p>
            <a:pPr marL="0" lvl="0" indent="0" algn="l" rtl="0">
              <a:spcBef>
                <a:spcPts val="0"/>
              </a:spcBef>
              <a:spcAft>
                <a:spcPts val="0"/>
              </a:spcAft>
              <a:buNone/>
            </a:pPr>
            <a:r>
              <a:rPr lang="en-IN" dirty="0"/>
              <a:t>Coming to the missing values, this has been the real challenge.</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There were around 5,6 features with almost 4000 to 6000 missing values in a total data of 7000 rows. we have completely ignored these features for the further analysis and felt so bad about it.</a:t>
            </a:r>
          </a:p>
          <a:p>
            <a:pPr marL="0" lvl="0" indent="0" algn="l" rtl="0">
              <a:spcBef>
                <a:spcPts val="0"/>
              </a:spcBef>
              <a:spcAft>
                <a:spcPts val="0"/>
              </a:spcAft>
              <a:buNone/>
            </a:pPr>
            <a:r>
              <a:rPr lang="en-IN" dirty="0"/>
              <a:t>The rest of the missing values were imputed using multi variate normal distribution method.</a:t>
            </a:r>
          </a:p>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258080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04983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7"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5645330" cy="1159800"/>
          </a:xfrm>
          <a:prstGeom prst="rect">
            <a:avLst/>
          </a:prstGeom>
        </p:spPr>
        <p:txBody>
          <a:bodyPr spcFirstLastPara="1" wrap="square" lIns="91425" tIns="91425" rIns="91425" bIns="91425" anchor="b" anchorCtr="0">
            <a:noAutofit/>
          </a:bodyPr>
          <a:lstStyle/>
          <a:p>
            <a:pPr lvl="0"/>
            <a:r>
              <a:rPr lang="en-US" dirty="0"/>
              <a:t>Targeted Approach to Attain </a:t>
            </a:r>
            <a:r>
              <a:rPr lang="en-US" dirty="0">
                <a:highlight>
                  <a:srgbClr val="FFCD00"/>
                </a:highlight>
              </a:rPr>
              <a:t>Happiness</a:t>
            </a:r>
            <a:r>
              <a:rPr lang="en" dirty="0"/>
              <a:t> </a:t>
            </a:r>
            <a:br>
              <a:rPr lang="en" dirty="0"/>
            </a:br>
            <a:endParaRPr dirty="0"/>
          </a:p>
        </p:txBody>
      </p:sp>
      <p:sp>
        <p:nvSpPr>
          <p:cNvPr id="3" name="TextBox 2">
            <a:extLst>
              <a:ext uri="{FF2B5EF4-FFF2-40B4-BE49-F238E27FC236}">
                <a16:creationId xmlns:a16="http://schemas.microsoft.com/office/drawing/2014/main" id="{362D1F35-279F-42A0-97AF-403B20FE1406}"/>
              </a:ext>
            </a:extLst>
          </p:cNvPr>
          <p:cNvSpPr txBox="1"/>
          <p:nvPr/>
        </p:nvSpPr>
        <p:spPr>
          <a:xfrm>
            <a:off x="5225143" y="3712866"/>
            <a:ext cx="3562141" cy="1538883"/>
          </a:xfrm>
          <a:prstGeom prst="rect">
            <a:avLst/>
          </a:prstGeom>
          <a:noFill/>
        </p:spPr>
        <p:txBody>
          <a:bodyPr wrap="square" rtlCol="0">
            <a:spAutoFit/>
          </a:bodyPr>
          <a:lstStyle/>
          <a:p>
            <a:pPr fontAlgn="base"/>
            <a:r>
              <a:rPr lang="en-US" sz="1600" b="1">
                <a:latin typeface="Lora" panose="020B0604020202020204" charset="0"/>
              </a:rPr>
              <a:t>​Agastya</a:t>
            </a:r>
            <a:r>
              <a:rPr lang="en-US" sz="1600" b="1" dirty="0">
                <a:latin typeface="Lora" panose="020B0604020202020204" charset="0"/>
              </a:rPr>
              <a:t> Kommanamanchi​</a:t>
            </a:r>
          </a:p>
          <a:p>
            <a:pPr fontAlgn="base"/>
            <a:r>
              <a:rPr lang="en-US" sz="1600" b="1" dirty="0">
                <a:latin typeface="Lora" panose="020B0604020202020204" charset="0"/>
              </a:rPr>
              <a:t>Gowtham </a:t>
            </a:r>
            <a:r>
              <a:rPr lang="en-US" sz="1600" b="1" dirty="0" err="1">
                <a:latin typeface="Lora" panose="020B0604020202020204" charset="0"/>
              </a:rPr>
              <a:t>Kommineni</a:t>
            </a:r>
            <a:r>
              <a:rPr lang="en-US" sz="1600" b="1" dirty="0">
                <a:latin typeface="Lora" panose="020B0604020202020204" charset="0"/>
              </a:rPr>
              <a:t>​</a:t>
            </a:r>
          </a:p>
          <a:p>
            <a:pPr fontAlgn="base"/>
            <a:r>
              <a:rPr lang="en-US" sz="1600" b="1" dirty="0">
                <a:latin typeface="Lora" panose="020B0604020202020204" charset="0"/>
              </a:rPr>
              <a:t>Abhishek Gorla</a:t>
            </a:r>
          </a:p>
          <a:p>
            <a:pPr fontAlgn="base"/>
            <a:r>
              <a:rPr lang="en-US" sz="1600" b="1" dirty="0" err="1">
                <a:latin typeface="Lora" panose="020B0604020202020204" charset="0"/>
              </a:rPr>
              <a:t>Elmedina</a:t>
            </a:r>
            <a:r>
              <a:rPr lang="en-US" sz="1600" b="1" dirty="0">
                <a:latin typeface="Lora" panose="020B0604020202020204" charset="0"/>
              </a:rPr>
              <a:t> Loga​</a:t>
            </a:r>
          </a:p>
          <a:p>
            <a:pPr fontAlgn="base"/>
            <a:r>
              <a:rPr lang="en-US" sz="1600" b="1" dirty="0">
                <a:latin typeface="Lora" panose="020B0604020202020204" charset="0"/>
              </a:rPr>
              <a:t>Jitender Tewari</a:t>
            </a:r>
          </a:p>
          <a:p>
            <a:endParaRPr lang="en-US" dirty="0"/>
          </a:p>
        </p:txBody>
      </p:sp>
      <p:grpSp>
        <p:nvGrpSpPr>
          <p:cNvPr id="10" name="Google Shape;566;p39">
            <a:extLst>
              <a:ext uri="{FF2B5EF4-FFF2-40B4-BE49-F238E27FC236}">
                <a16:creationId xmlns:a16="http://schemas.microsoft.com/office/drawing/2014/main" id="{B4B76EDB-2AF0-4CF7-A606-0D5327D55A54}"/>
              </a:ext>
            </a:extLst>
          </p:cNvPr>
          <p:cNvGrpSpPr/>
          <p:nvPr/>
        </p:nvGrpSpPr>
        <p:grpSpPr>
          <a:xfrm>
            <a:off x="1227594" y="3489041"/>
            <a:ext cx="320378" cy="320378"/>
            <a:chOff x="1278900" y="2333250"/>
            <a:chExt cx="381175" cy="381175"/>
          </a:xfrm>
        </p:grpSpPr>
        <p:sp>
          <p:nvSpPr>
            <p:cNvPr id="11" name="Google Shape;567;p39">
              <a:extLst>
                <a:ext uri="{FF2B5EF4-FFF2-40B4-BE49-F238E27FC236}">
                  <a16:creationId xmlns:a16="http://schemas.microsoft.com/office/drawing/2014/main" id="{E7D4A2EB-44FC-4701-ACDD-B79F7742B2BB}"/>
                </a:ext>
              </a:extLst>
            </p:cNvPr>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8;p39">
              <a:extLst>
                <a:ext uri="{FF2B5EF4-FFF2-40B4-BE49-F238E27FC236}">
                  <a16:creationId xmlns:a16="http://schemas.microsoft.com/office/drawing/2014/main" id="{E5E55EC7-D4BE-472A-AC49-9318B43722C0}"/>
                </a:ext>
              </a:extLst>
            </p:cNvPr>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69;p39">
              <a:extLst>
                <a:ext uri="{FF2B5EF4-FFF2-40B4-BE49-F238E27FC236}">
                  <a16:creationId xmlns:a16="http://schemas.microsoft.com/office/drawing/2014/main" id="{79D9B240-0BDF-4BA3-8952-0F2FF6E2B774}"/>
                </a:ext>
              </a:extLst>
            </p:cNvPr>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0;p39">
              <a:extLst>
                <a:ext uri="{FF2B5EF4-FFF2-40B4-BE49-F238E27FC236}">
                  <a16:creationId xmlns:a16="http://schemas.microsoft.com/office/drawing/2014/main" id="{324EE653-448E-412D-993C-2EB0E76BBB49}"/>
                </a:ext>
              </a:extLst>
            </p:cNvPr>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ctrTitle" idx="4294967295"/>
          </p:nvPr>
        </p:nvSpPr>
        <p:spPr>
          <a:xfrm>
            <a:off x="1951575" y="2878750"/>
            <a:ext cx="5241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highlight>
                  <a:srgbClr val="FFCD00"/>
                </a:highlight>
              </a:rPr>
              <a:t>D</a:t>
            </a:r>
            <a:r>
              <a:rPr lang="en-IN" sz="4800" dirty="0" err="1">
                <a:highlight>
                  <a:srgbClr val="FFCD00"/>
                </a:highlight>
              </a:rPr>
              <a:t>ata</a:t>
            </a:r>
            <a:r>
              <a:rPr lang="en-IN" sz="4800" dirty="0">
                <a:highlight>
                  <a:srgbClr val="FFCD00"/>
                </a:highlight>
              </a:rPr>
              <a:t> Wrangling</a:t>
            </a:r>
            <a:endParaRPr sz="4800" dirty="0">
              <a:highlight>
                <a:srgbClr val="FFCD00"/>
              </a:highlight>
            </a:endParaRPr>
          </a:p>
        </p:txBody>
      </p:sp>
      <p:sp>
        <p:nvSpPr>
          <p:cNvPr id="137" name="Google Shape;137;p18"/>
          <p:cNvSpPr txBox="1">
            <a:spLocks noGrp="1"/>
          </p:cNvSpPr>
          <p:nvPr>
            <p:ph type="subTitle" idx="4294967295"/>
          </p:nvPr>
        </p:nvSpPr>
        <p:spPr>
          <a:xfrm>
            <a:off x="1951575" y="3792555"/>
            <a:ext cx="52410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IN" sz="1800" dirty="0"/>
              <a:t>Issues with the Data and Challenges faced during handling those issues</a:t>
            </a:r>
            <a:endParaRPr sz="1800" dirty="0"/>
          </a:p>
        </p:txBody>
      </p:sp>
      <p:cxnSp>
        <p:nvCxnSpPr>
          <p:cNvPr id="138" name="Google Shape;138;p18"/>
          <p:cNvCxnSpPr/>
          <p:nvPr/>
        </p:nvCxnSpPr>
        <p:spPr>
          <a:xfrm>
            <a:off x="-6025" y="1668728"/>
            <a:ext cx="9162000" cy="0"/>
          </a:xfrm>
          <a:prstGeom prst="straightConnector1">
            <a:avLst/>
          </a:prstGeom>
          <a:noFill/>
          <a:ln w="9525" cap="flat" cmpd="sng">
            <a:solidFill>
              <a:srgbClr val="CCCCCC"/>
            </a:solidFill>
            <a:prstDash val="solid"/>
            <a:round/>
            <a:headEnd type="none" w="med" len="med"/>
            <a:tailEnd type="none" w="med" len="med"/>
          </a:ln>
        </p:spPr>
      </p:cxnSp>
      <p:sp>
        <p:nvSpPr>
          <p:cNvPr id="152" name="Google Shape;15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D476E6C7-4E6C-4D7F-9755-2CF2A38BBC69}"/>
              </a:ext>
            </a:extLst>
          </p:cNvPr>
          <p:cNvPicPr>
            <a:picLocks noChangeAspect="1"/>
          </p:cNvPicPr>
          <p:nvPr/>
        </p:nvPicPr>
        <p:blipFill>
          <a:blip r:embed="rId3"/>
          <a:stretch>
            <a:fillRect/>
          </a:stretch>
        </p:blipFill>
        <p:spPr>
          <a:xfrm>
            <a:off x="2775347" y="366728"/>
            <a:ext cx="3593306" cy="2055119"/>
          </a:xfrm>
          <a:prstGeom prst="rect">
            <a:avLst/>
          </a:prstGeom>
          <a:solidFill>
            <a:srgbClr val="FFFF00">
              <a:alpha val="50000"/>
            </a:srgbClr>
          </a:solidFill>
        </p:spPr>
      </p:pic>
    </p:spTree>
    <p:extLst>
      <p:ext uri="{BB962C8B-B14F-4D97-AF65-F5344CB8AC3E}">
        <p14:creationId xmlns:p14="http://schemas.microsoft.com/office/powerpoint/2010/main" val="311922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49" y="922668"/>
            <a:ext cx="4240881"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highlight>
                  <a:srgbClr val="FFCD00"/>
                </a:highlight>
              </a:rPr>
              <a:t>Inconsistency in the questions</a:t>
            </a:r>
            <a:endParaRPr dirty="0">
              <a:highlight>
                <a:srgbClr val="FFCD00"/>
              </a:highlight>
            </a:endParaRPr>
          </a:p>
        </p:txBody>
      </p:sp>
      <p:sp>
        <p:nvSpPr>
          <p:cNvPr id="125" name="Google Shape;125;p17"/>
          <p:cNvSpPr txBox="1">
            <a:spLocks noGrp="1"/>
          </p:cNvSpPr>
          <p:nvPr>
            <p:ph type="body" idx="1"/>
          </p:nvPr>
        </p:nvSpPr>
        <p:spPr>
          <a:xfrm>
            <a:off x="1224088" y="1637651"/>
            <a:ext cx="7512718"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IN" dirty="0"/>
              <a:t>Differently worded questions.</a:t>
            </a:r>
          </a:p>
          <a:p>
            <a:pPr marL="76200" indent="0">
              <a:buNone/>
            </a:pPr>
            <a:r>
              <a:rPr lang="en-IN" dirty="0"/>
              <a:t>     E.g. The overall quality of public schools in your  	community – 2011</a:t>
            </a:r>
          </a:p>
          <a:p>
            <a:pPr marL="76200" indent="0">
              <a:buNone/>
            </a:pPr>
            <a:r>
              <a:rPr lang="en-IN" dirty="0"/>
              <a:t>	Overall quality of public schools – 2013,2015</a:t>
            </a:r>
            <a:endParaRPr dirty="0"/>
          </a:p>
          <a:p>
            <a:pPr marL="457200" lvl="0" indent="-381000" algn="l" rtl="0">
              <a:spcBef>
                <a:spcPts val="0"/>
              </a:spcBef>
              <a:spcAft>
                <a:spcPts val="0"/>
              </a:spcAft>
              <a:buSzPts val="2400"/>
              <a:buChar char="◉"/>
            </a:pPr>
            <a:r>
              <a:rPr lang="en" dirty="0"/>
              <a:t>Dif</a:t>
            </a:r>
            <a:r>
              <a:rPr lang="en-IN" dirty="0"/>
              <a:t>ferent questions measuring the same metric.</a:t>
            </a:r>
          </a:p>
          <a:p>
            <a:pPr marL="76200" lvl="0" indent="0" algn="l" rtl="0">
              <a:spcBef>
                <a:spcPts val="0"/>
              </a:spcBef>
              <a:spcAft>
                <a:spcPts val="0"/>
              </a:spcAft>
              <a:buSzPts val="2400"/>
              <a:buNone/>
            </a:pPr>
            <a:r>
              <a:rPr lang="en-IN" dirty="0"/>
              <a:t>     E.g. Effectiveness of the local police -2011, 2013</a:t>
            </a:r>
          </a:p>
          <a:p>
            <a:pPr marL="76200" lvl="0" indent="0" algn="l" rtl="0">
              <a:spcBef>
                <a:spcPts val="0"/>
              </a:spcBef>
              <a:spcAft>
                <a:spcPts val="0"/>
              </a:spcAft>
              <a:buSzPts val="2400"/>
              <a:buNone/>
            </a:pPr>
            <a:r>
              <a:rPr lang="en-IN" dirty="0"/>
              <a:t>	Your trust in the local police - 2015</a:t>
            </a:r>
            <a:endParaRPr dirty="0"/>
          </a:p>
          <a:p>
            <a:pPr marL="0" lvl="0" indent="0" algn="l" rtl="0">
              <a:spcBef>
                <a:spcPts val="600"/>
              </a:spcBef>
              <a:spcAft>
                <a:spcPts val="0"/>
              </a:spcAft>
              <a:buNone/>
            </a:pP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66310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49" y="922668"/>
            <a:ext cx="7161978"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highlight>
                  <a:srgbClr val="FFCD00"/>
                </a:highlight>
              </a:rPr>
              <a:t>Inconsistency of the options for the survey questions</a:t>
            </a:r>
            <a:endParaRPr dirty="0">
              <a:highlight>
                <a:srgbClr val="FFCD00"/>
              </a:highlight>
            </a:endParaRPr>
          </a:p>
        </p:txBody>
      </p:sp>
      <p:sp>
        <p:nvSpPr>
          <p:cNvPr id="125" name="Google Shape;125;p17"/>
          <p:cNvSpPr txBox="1">
            <a:spLocks noGrp="1"/>
          </p:cNvSpPr>
          <p:nvPr>
            <p:ph type="body" idx="1"/>
          </p:nvPr>
        </p:nvSpPr>
        <p:spPr>
          <a:xfrm>
            <a:off x="1224088" y="1637651"/>
            <a:ext cx="7512718"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IN" dirty="0"/>
              <a:t>For Categorical questions.</a:t>
            </a:r>
          </a:p>
          <a:p>
            <a:pPr marL="76200" indent="0">
              <a:buNone/>
            </a:pPr>
            <a:r>
              <a:rPr lang="en-IN" dirty="0"/>
              <a:t>     The question about Race-</a:t>
            </a:r>
          </a:p>
          <a:p>
            <a:pPr marL="76200" indent="0">
              <a:buNone/>
            </a:pPr>
            <a:r>
              <a:rPr lang="en-IN" dirty="0"/>
              <a:t>	2011, 2013: Black-American, White-American </a:t>
            </a:r>
          </a:p>
          <a:p>
            <a:pPr marL="76200" indent="0">
              <a:buNone/>
            </a:pPr>
            <a:r>
              <a:rPr lang="en-IN" dirty="0"/>
              <a:t>	2015- Black, White, American </a:t>
            </a:r>
            <a:endParaRPr dirty="0"/>
          </a:p>
          <a:p>
            <a:pPr marL="0" lvl="0" indent="0" algn="l" rtl="0">
              <a:spcBef>
                <a:spcPts val="600"/>
              </a:spcBef>
              <a:spcAft>
                <a:spcPts val="0"/>
              </a:spcAft>
              <a:buNone/>
            </a:pPr>
            <a:r>
              <a:rPr lang="en-IN" dirty="0"/>
              <a:t>       Question about the Annual Household Income-</a:t>
            </a:r>
          </a:p>
          <a:p>
            <a:pPr marL="0" lvl="0" indent="0">
              <a:buNone/>
            </a:pPr>
            <a:r>
              <a:rPr lang="en-IN" dirty="0"/>
              <a:t>	2011: $10000- $19999, $20000- $29999</a:t>
            </a:r>
          </a:p>
          <a:p>
            <a:pPr marL="0" lvl="0" indent="0">
              <a:buNone/>
            </a:pPr>
            <a:r>
              <a:rPr lang="en-IN" dirty="0"/>
              <a:t>	2013, 2015:  $25000- $49999, $50000- $74999</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4248705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49" y="922668"/>
            <a:ext cx="7161978"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highlight>
                  <a:srgbClr val="FFCD00"/>
                </a:highlight>
              </a:rPr>
              <a:t>Inconsistency of the options for the survey questions</a:t>
            </a:r>
            <a:endParaRPr dirty="0">
              <a:highlight>
                <a:srgbClr val="FFCD00"/>
              </a:highlight>
            </a:endParaRPr>
          </a:p>
        </p:txBody>
      </p:sp>
      <p:sp>
        <p:nvSpPr>
          <p:cNvPr id="125" name="Google Shape;125;p17"/>
          <p:cNvSpPr txBox="1">
            <a:spLocks noGrp="1"/>
          </p:cNvSpPr>
          <p:nvPr>
            <p:ph type="body" idx="1"/>
          </p:nvPr>
        </p:nvSpPr>
        <p:spPr>
          <a:xfrm>
            <a:off x="1224088" y="1637651"/>
            <a:ext cx="7512718"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IN" dirty="0"/>
              <a:t>The scale of the continuous variables was different for different years.</a:t>
            </a:r>
          </a:p>
          <a:p>
            <a:pPr marL="76200" lvl="0" indent="0" algn="l" rtl="0">
              <a:spcBef>
                <a:spcPts val="600"/>
              </a:spcBef>
              <a:spcAft>
                <a:spcPts val="0"/>
              </a:spcAft>
              <a:buSzPts val="2400"/>
              <a:buNone/>
            </a:pPr>
            <a:r>
              <a:rPr lang="en-IN" dirty="0"/>
              <a:t>	E.g. Rating of public schools was on a scale of 5 	   	       for 2011 and on a scale of 10 for 2013, 2015.</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717945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49" y="940956"/>
            <a:ext cx="7161978"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highlight>
                  <a:srgbClr val="FFCD00"/>
                </a:highlight>
              </a:rPr>
              <a:t>Outlier Analysis and Missing Value Analysis</a:t>
            </a:r>
            <a:endParaRPr dirty="0">
              <a:highlight>
                <a:srgbClr val="FFCD00"/>
              </a:highlight>
            </a:endParaRPr>
          </a:p>
        </p:txBody>
      </p:sp>
      <p:sp>
        <p:nvSpPr>
          <p:cNvPr id="125" name="Google Shape;125;p17"/>
          <p:cNvSpPr txBox="1">
            <a:spLocks noGrp="1"/>
          </p:cNvSpPr>
          <p:nvPr>
            <p:ph type="body" idx="1"/>
          </p:nvPr>
        </p:nvSpPr>
        <p:spPr>
          <a:xfrm>
            <a:off x="1131083" y="1366768"/>
            <a:ext cx="7512718"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IN" u="sng" dirty="0"/>
              <a:t>Outlier Analysis</a:t>
            </a:r>
            <a:r>
              <a:rPr lang="en-IN" dirty="0"/>
              <a:t>- Using the quartile range method we have amputated the outliers (Total 5).</a:t>
            </a:r>
          </a:p>
          <a:p>
            <a:pPr marL="457200" lvl="0" indent="-381000" algn="l" rtl="0">
              <a:spcBef>
                <a:spcPts val="600"/>
              </a:spcBef>
              <a:spcAft>
                <a:spcPts val="0"/>
              </a:spcAft>
              <a:buSzPts val="2400"/>
              <a:buChar char="◉"/>
            </a:pPr>
            <a:r>
              <a:rPr lang="en-IN" dirty="0"/>
              <a:t>Most of them seemed to be entry errors since it was a survey data.</a:t>
            </a:r>
          </a:p>
          <a:p>
            <a:pPr marL="457200" lvl="0" indent="-381000" algn="l" rtl="0">
              <a:spcBef>
                <a:spcPts val="600"/>
              </a:spcBef>
              <a:spcAft>
                <a:spcPts val="0"/>
              </a:spcAft>
              <a:buSzPts val="2400"/>
              <a:buChar char="◉"/>
            </a:pPr>
            <a:r>
              <a:rPr lang="en-IN" u="sng" dirty="0"/>
              <a:t>Missing Value Analysis</a:t>
            </a:r>
            <a:r>
              <a:rPr lang="en-IN" dirty="0"/>
              <a:t>- Features with most missing values are excluded from further analysis.</a:t>
            </a:r>
          </a:p>
          <a:p>
            <a:pPr marL="457200" lvl="0" indent="-381000" algn="l" rtl="0">
              <a:spcBef>
                <a:spcPts val="600"/>
              </a:spcBef>
              <a:spcAft>
                <a:spcPts val="0"/>
              </a:spcAft>
              <a:buSzPts val="2400"/>
              <a:buChar char="◉"/>
            </a:pPr>
            <a:r>
              <a:rPr lang="en-IN" dirty="0"/>
              <a:t>All the remaining missing values have been imputed using the Multi Variate Normal Imputation.</a:t>
            </a:r>
          </a:p>
          <a:p>
            <a:pPr marL="457200" lvl="0" indent="-381000" algn="l" rtl="0">
              <a:spcBef>
                <a:spcPts val="600"/>
              </a:spcBef>
              <a:spcAft>
                <a:spcPts val="0"/>
              </a:spcAft>
              <a:buSzPts val="2400"/>
              <a:buChar char="◉"/>
            </a:pPr>
            <a:endParaRPr lang="en-IN"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741017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DE81-7A7F-4408-B17C-B4AE08AD2082}"/>
              </a:ext>
            </a:extLst>
          </p:cNvPr>
          <p:cNvSpPr>
            <a:spLocks noGrp="1"/>
          </p:cNvSpPr>
          <p:nvPr>
            <p:ph type="title"/>
          </p:nvPr>
        </p:nvSpPr>
        <p:spPr>
          <a:xfrm>
            <a:off x="1381250" y="922668"/>
            <a:ext cx="5618877" cy="435600"/>
          </a:xfrm>
        </p:spPr>
        <p:txBody>
          <a:bodyPr/>
          <a:lstStyle/>
          <a:p>
            <a:endParaRPr lang="en-US" dirty="0"/>
          </a:p>
          <a:p>
            <a:endParaRPr lang="en-US" sz="1400" dirty="0"/>
          </a:p>
        </p:txBody>
      </p:sp>
      <p:sp>
        <p:nvSpPr>
          <p:cNvPr id="4" name="Slide Number Placeholder 3">
            <a:extLst>
              <a:ext uri="{FF2B5EF4-FFF2-40B4-BE49-F238E27FC236}">
                <a16:creationId xmlns:a16="http://schemas.microsoft.com/office/drawing/2014/main" id="{11CDB5F8-9FBE-442F-AFBA-2AC00793C7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15</a:t>
            </a:fld>
            <a:endParaRPr lang="en"/>
          </a:p>
        </p:txBody>
      </p:sp>
      <p:sp>
        <p:nvSpPr>
          <p:cNvPr id="6" name="Google Shape;680;p39">
            <a:extLst>
              <a:ext uri="{FF2B5EF4-FFF2-40B4-BE49-F238E27FC236}">
                <a16:creationId xmlns:a16="http://schemas.microsoft.com/office/drawing/2014/main" id="{CDE701BF-2B22-490D-AC1A-EA4945FACEE9}"/>
              </a:ext>
            </a:extLst>
          </p:cNvPr>
          <p:cNvSpPr/>
          <p:nvPr/>
        </p:nvSpPr>
        <p:spPr>
          <a:xfrm>
            <a:off x="856196" y="97003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 name="Table 7">
            <a:extLst>
              <a:ext uri="{FF2B5EF4-FFF2-40B4-BE49-F238E27FC236}">
                <a16:creationId xmlns:a16="http://schemas.microsoft.com/office/drawing/2014/main" id="{DDEC9862-06AA-434F-95E5-4A8373C7DC39}"/>
              </a:ext>
            </a:extLst>
          </p:cNvPr>
          <p:cNvGraphicFramePr>
            <a:graphicFrameLocks noGrp="1"/>
          </p:cNvGraphicFramePr>
          <p:nvPr>
            <p:extLst>
              <p:ext uri="{D42A27DB-BD31-4B8C-83A1-F6EECF244321}">
                <p14:modId xmlns:p14="http://schemas.microsoft.com/office/powerpoint/2010/main" val="416914944"/>
              </p:ext>
            </p:extLst>
          </p:nvPr>
        </p:nvGraphicFramePr>
        <p:xfrm>
          <a:off x="1592580" y="1524000"/>
          <a:ext cx="6094094" cy="2462212"/>
        </p:xfrm>
        <a:graphic>
          <a:graphicData uri="http://schemas.openxmlformats.org/drawingml/2006/table">
            <a:tbl>
              <a:tblPr firstRow="1" firstCol="1" bandRow="1">
                <a:tableStyleId>{24F3EBC9-53E9-413B-9042-15915DC612B6}</a:tableStyleId>
              </a:tblPr>
              <a:tblGrid>
                <a:gridCol w="3021716">
                  <a:extLst>
                    <a:ext uri="{9D8B030D-6E8A-4147-A177-3AD203B41FA5}">
                      <a16:colId xmlns:a16="http://schemas.microsoft.com/office/drawing/2014/main" val="2896160648"/>
                    </a:ext>
                  </a:extLst>
                </a:gridCol>
                <a:gridCol w="3072378">
                  <a:extLst>
                    <a:ext uri="{9D8B030D-6E8A-4147-A177-3AD203B41FA5}">
                      <a16:colId xmlns:a16="http://schemas.microsoft.com/office/drawing/2014/main" val="3614221539"/>
                    </a:ext>
                  </a:extLst>
                </a:gridCol>
              </a:tblGrid>
              <a:tr h="400174">
                <a:tc>
                  <a:txBody>
                    <a:bodyPr/>
                    <a:lstStyle/>
                    <a:p>
                      <a:pPr marL="0" marR="0" algn="ctr">
                        <a:lnSpc>
                          <a:spcPct val="200000"/>
                        </a:lnSpc>
                        <a:spcBef>
                          <a:spcPts val="0"/>
                        </a:spcBef>
                        <a:spcAft>
                          <a:spcPts val="1000"/>
                        </a:spcAft>
                      </a:pPr>
                      <a:r>
                        <a:rPr lang="en-IN" sz="1400" b="1" i="0" u="none" strike="noStrike" cap="none" dirty="0">
                          <a:solidFill>
                            <a:srgbClr val="000000"/>
                          </a:solidFill>
                          <a:latin typeface="Quattrocento Sans"/>
                          <a:cs typeface="Arial"/>
                          <a:sym typeface="Arial"/>
                        </a:rPr>
                        <a:t>Value Of General Happiness</a:t>
                      </a:r>
                      <a:endParaRPr lang="en-US" sz="1400" b="1"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2">
                        <a:lumMod val="20000"/>
                        <a:lumOff val="80000"/>
                      </a:schemeClr>
                    </a:solidFill>
                  </a:tcPr>
                </a:tc>
                <a:tc>
                  <a:txBody>
                    <a:bodyPr/>
                    <a:lstStyle/>
                    <a:p>
                      <a:pPr marL="0" marR="0" algn="ctr">
                        <a:lnSpc>
                          <a:spcPct val="200000"/>
                        </a:lnSpc>
                        <a:spcBef>
                          <a:spcPts val="0"/>
                        </a:spcBef>
                        <a:spcAft>
                          <a:spcPts val="1000"/>
                        </a:spcAft>
                      </a:pPr>
                      <a:r>
                        <a:rPr lang="en-IN" sz="1400" b="1" i="0" u="none" strike="noStrike" cap="none" dirty="0">
                          <a:solidFill>
                            <a:srgbClr val="000000"/>
                          </a:solidFill>
                          <a:latin typeface="Quattrocento Sans"/>
                          <a:cs typeface="Arial"/>
                          <a:sym typeface="Arial"/>
                        </a:rPr>
                        <a:t>Happy or Not?</a:t>
                      </a:r>
                      <a:endParaRPr lang="en-US" sz="1400" b="1"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1974205929"/>
                  </a:ext>
                </a:extLst>
              </a:tr>
              <a:tr h="400174">
                <a:tc>
                  <a:txBody>
                    <a:bodyPr/>
                    <a:lstStyle/>
                    <a:p>
                      <a:pPr marL="0" marR="0" algn="ctr">
                        <a:lnSpc>
                          <a:spcPct val="200000"/>
                        </a:lnSpc>
                        <a:spcBef>
                          <a:spcPts val="0"/>
                        </a:spcBef>
                        <a:spcAft>
                          <a:spcPts val="1000"/>
                        </a:spcAft>
                      </a:pPr>
                      <a:r>
                        <a:rPr lang="en-IN" sz="1400" b="0" i="0" u="none" strike="noStrike" cap="none" dirty="0">
                          <a:solidFill>
                            <a:srgbClr val="000000"/>
                          </a:solidFill>
                          <a:latin typeface="Quattrocento Sans"/>
                          <a:cs typeface="Arial"/>
                          <a:sym typeface="Arial"/>
                        </a:rPr>
                        <a:t>Equal to 0</a:t>
                      </a:r>
                      <a:endParaRPr lang="en-US" sz="1400" b="0"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5">
                        <a:lumMod val="20000"/>
                        <a:lumOff val="80000"/>
                      </a:schemeClr>
                    </a:solidFill>
                  </a:tcPr>
                </a:tc>
                <a:tc>
                  <a:txBody>
                    <a:bodyPr/>
                    <a:lstStyle/>
                    <a:p>
                      <a:pPr marL="0" marR="0" algn="ctr">
                        <a:lnSpc>
                          <a:spcPct val="200000"/>
                        </a:lnSpc>
                        <a:spcBef>
                          <a:spcPts val="0"/>
                        </a:spcBef>
                        <a:spcAft>
                          <a:spcPts val="1000"/>
                        </a:spcAft>
                      </a:pPr>
                      <a:r>
                        <a:rPr lang="en-IN" sz="1400" b="0" i="0" u="none" strike="noStrike" cap="none" dirty="0">
                          <a:solidFill>
                            <a:srgbClr val="000000"/>
                          </a:solidFill>
                          <a:latin typeface="Quattrocento Sans"/>
                          <a:cs typeface="Arial"/>
                          <a:sym typeface="Arial"/>
                        </a:rPr>
                        <a:t>Not Happy</a:t>
                      </a:r>
                      <a:endParaRPr lang="en-US" sz="1400" b="0"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3039675942"/>
                  </a:ext>
                </a:extLst>
              </a:tr>
              <a:tr h="400174">
                <a:tc>
                  <a:txBody>
                    <a:bodyPr/>
                    <a:lstStyle/>
                    <a:p>
                      <a:pPr marL="0" marR="0" algn="ctr">
                        <a:lnSpc>
                          <a:spcPct val="200000"/>
                        </a:lnSpc>
                        <a:spcBef>
                          <a:spcPts val="0"/>
                        </a:spcBef>
                        <a:spcAft>
                          <a:spcPts val="1000"/>
                        </a:spcAft>
                      </a:pPr>
                      <a:r>
                        <a:rPr lang="en-IN" sz="1400" b="0" i="0" u="none" strike="noStrike" cap="none" dirty="0">
                          <a:solidFill>
                            <a:srgbClr val="000000"/>
                          </a:solidFill>
                          <a:latin typeface="Quattrocento Sans"/>
                          <a:cs typeface="Arial"/>
                          <a:sym typeface="Arial"/>
                        </a:rPr>
                        <a:t>Equal to 5</a:t>
                      </a:r>
                      <a:endParaRPr lang="en-US" sz="1400" b="0"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5">
                        <a:lumMod val="20000"/>
                        <a:lumOff val="80000"/>
                      </a:schemeClr>
                    </a:solidFill>
                  </a:tcPr>
                </a:tc>
                <a:tc>
                  <a:txBody>
                    <a:bodyPr/>
                    <a:lstStyle/>
                    <a:p>
                      <a:pPr marL="0" marR="0" algn="ctr">
                        <a:lnSpc>
                          <a:spcPct val="200000"/>
                        </a:lnSpc>
                        <a:spcBef>
                          <a:spcPts val="0"/>
                        </a:spcBef>
                        <a:spcAft>
                          <a:spcPts val="1000"/>
                        </a:spcAft>
                      </a:pPr>
                      <a:r>
                        <a:rPr lang="en-IN" sz="1400" b="0" i="0" u="none" strike="noStrike" cap="none" dirty="0">
                          <a:solidFill>
                            <a:srgbClr val="000000"/>
                          </a:solidFill>
                          <a:latin typeface="Quattrocento Sans"/>
                          <a:cs typeface="Arial"/>
                          <a:sym typeface="Arial"/>
                        </a:rPr>
                        <a:t>Neither Happy nor Not Happy </a:t>
                      </a:r>
                      <a:endParaRPr lang="en-US" sz="1400" b="0"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1">
                        <a:lumMod val="20000"/>
                        <a:lumOff val="80000"/>
                      </a:schemeClr>
                    </a:solidFill>
                  </a:tcPr>
                </a:tc>
                <a:extLst>
                  <a:ext uri="{0D108BD9-81ED-4DB2-BD59-A6C34878D82A}">
                    <a16:rowId xmlns:a16="http://schemas.microsoft.com/office/drawing/2014/main" val="305851721"/>
                  </a:ext>
                </a:extLst>
              </a:tr>
              <a:tr h="400174">
                <a:tc>
                  <a:txBody>
                    <a:bodyPr/>
                    <a:lstStyle/>
                    <a:p>
                      <a:pPr marL="0" marR="0" algn="ctr">
                        <a:lnSpc>
                          <a:spcPct val="200000"/>
                        </a:lnSpc>
                        <a:spcBef>
                          <a:spcPts val="0"/>
                        </a:spcBef>
                        <a:spcAft>
                          <a:spcPts val="1000"/>
                        </a:spcAft>
                      </a:pPr>
                      <a:r>
                        <a:rPr lang="en-IN" sz="1400" b="0" i="0" u="none" strike="noStrike" cap="none" dirty="0">
                          <a:solidFill>
                            <a:srgbClr val="000000"/>
                          </a:solidFill>
                          <a:latin typeface="Quattrocento Sans"/>
                          <a:cs typeface="Arial"/>
                          <a:sym typeface="Arial"/>
                        </a:rPr>
                        <a:t>Greater than 7.5</a:t>
                      </a:r>
                      <a:endParaRPr lang="en-US" sz="1400" b="0"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5">
                        <a:lumMod val="20000"/>
                        <a:lumOff val="80000"/>
                      </a:schemeClr>
                    </a:solidFill>
                  </a:tcPr>
                </a:tc>
                <a:tc>
                  <a:txBody>
                    <a:bodyPr/>
                    <a:lstStyle/>
                    <a:p>
                      <a:pPr marL="0" marR="0" algn="ctr">
                        <a:lnSpc>
                          <a:spcPct val="200000"/>
                        </a:lnSpc>
                        <a:spcBef>
                          <a:spcPts val="0"/>
                        </a:spcBef>
                        <a:spcAft>
                          <a:spcPts val="1000"/>
                        </a:spcAft>
                      </a:pPr>
                      <a:r>
                        <a:rPr lang="en-IN" sz="1400" b="0" i="0" u="none" strike="noStrike" cap="none" dirty="0">
                          <a:solidFill>
                            <a:srgbClr val="000000"/>
                          </a:solidFill>
                          <a:latin typeface="Quattrocento Sans"/>
                          <a:cs typeface="Arial"/>
                          <a:sym typeface="Arial"/>
                        </a:rPr>
                        <a:t>Fairly Happy</a:t>
                      </a:r>
                      <a:endParaRPr lang="en-US" sz="1400" b="0"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3">
                        <a:lumMod val="40000"/>
                        <a:lumOff val="60000"/>
                      </a:schemeClr>
                    </a:solidFill>
                  </a:tcPr>
                </a:tc>
                <a:extLst>
                  <a:ext uri="{0D108BD9-81ED-4DB2-BD59-A6C34878D82A}">
                    <a16:rowId xmlns:a16="http://schemas.microsoft.com/office/drawing/2014/main" val="357327650"/>
                  </a:ext>
                </a:extLst>
              </a:tr>
              <a:tr h="861516">
                <a:tc>
                  <a:txBody>
                    <a:bodyPr/>
                    <a:lstStyle/>
                    <a:p>
                      <a:pPr marL="0" marR="0" algn="ctr">
                        <a:lnSpc>
                          <a:spcPct val="200000"/>
                        </a:lnSpc>
                        <a:spcBef>
                          <a:spcPts val="0"/>
                        </a:spcBef>
                        <a:spcAft>
                          <a:spcPts val="1000"/>
                        </a:spcAft>
                      </a:pPr>
                      <a:r>
                        <a:rPr lang="en-IN" sz="1400" b="0" i="0" u="none" strike="noStrike" cap="none" dirty="0">
                          <a:solidFill>
                            <a:srgbClr val="000000"/>
                          </a:solidFill>
                          <a:latin typeface="Quattrocento Sans"/>
                          <a:cs typeface="Arial"/>
                          <a:sym typeface="Arial"/>
                        </a:rPr>
                        <a:t>Equal to 10 </a:t>
                      </a:r>
                      <a:endParaRPr lang="en-US" sz="1400" b="0"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5">
                        <a:lumMod val="20000"/>
                        <a:lumOff val="80000"/>
                      </a:schemeClr>
                    </a:solidFill>
                  </a:tcPr>
                </a:tc>
                <a:tc>
                  <a:txBody>
                    <a:bodyPr/>
                    <a:lstStyle/>
                    <a:p>
                      <a:pPr marL="0" marR="0" algn="ctr">
                        <a:lnSpc>
                          <a:spcPct val="200000"/>
                        </a:lnSpc>
                        <a:spcBef>
                          <a:spcPts val="0"/>
                        </a:spcBef>
                        <a:spcAft>
                          <a:spcPts val="1000"/>
                        </a:spcAft>
                      </a:pPr>
                      <a:r>
                        <a:rPr lang="en-IN" sz="1400" b="0" i="0" u="none" strike="noStrike" cap="none" dirty="0">
                          <a:solidFill>
                            <a:srgbClr val="000000"/>
                          </a:solidFill>
                          <a:latin typeface="Quattrocento Sans"/>
                          <a:cs typeface="Arial"/>
                          <a:sym typeface="Arial"/>
                        </a:rPr>
                        <a:t>Completely Happy (Can’t get better)</a:t>
                      </a:r>
                      <a:endParaRPr lang="en-US" sz="1400" b="0"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3">
                        <a:lumMod val="60000"/>
                        <a:lumOff val="40000"/>
                      </a:schemeClr>
                    </a:solidFill>
                  </a:tcPr>
                </a:tc>
                <a:extLst>
                  <a:ext uri="{0D108BD9-81ED-4DB2-BD59-A6C34878D82A}">
                    <a16:rowId xmlns:a16="http://schemas.microsoft.com/office/drawing/2014/main" val="1921159952"/>
                  </a:ext>
                </a:extLst>
              </a:tr>
            </a:tbl>
          </a:graphicData>
        </a:graphic>
      </p:graphicFrame>
      <p:sp>
        <p:nvSpPr>
          <p:cNvPr id="9" name="Text Placeholder 1">
            <a:extLst>
              <a:ext uri="{FF2B5EF4-FFF2-40B4-BE49-F238E27FC236}">
                <a16:creationId xmlns:a16="http://schemas.microsoft.com/office/drawing/2014/main" id="{092B6E96-754D-4681-AF65-BC9C05220282}"/>
              </a:ext>
            </a:extLst>
          </p:cNvPr>
          <p:cNvSpPr>
            <a:spLocks noGrp="1"/>
          </p:cNvSpPr>
          <p:nvPr>
            <p:ph type="body" idx="1"/>
          </p:nvPr>
        </p:nvSpPr>
        <p:spPr>
          <a:xfrm>
            <a:off x="1922146" y="704100"/>
            <a:ext cx="4933800" cy="819900"/>
          </a:xfrm>
        </p:spPr>
        <p:txBody>
          <a:bodyPr/>
          <a:lstStyle/>
          <a:p>
            <a:pPr marL="76200" indent="0">
              <a:buNone/>
            </a:pPr>
            <a:r>
              <a:rPr lang="en-US" dirty="0"/>
              <a:t>Model Building</a:t>
            </a:r>
          </a:p>
        </p:txBody>
      </p:sp>
      <p:sp>
        <p:nvSpPr>
          <p:cNvPr id="3" name="Rectangle 2">
            <a:extLst>
              <a:ext uri="{FF2B5EF4-FFF2-40B4-BE49-F238E27FC236}">
                <a16:creationId xmlns:a16="http://schemas.microsoft.com/office/drawing/2014/main" id="{F9D4CF31-A8DA-4B1D-80D9-479849194187}"/>
              </a:ext>
            </a:extLst>
          </p:cNvPr>
          <p:cNvSpPr/>
          <p:nvPr/>
        </p:nvSpPr>
        <p:spPr>
          <a:xfrm>
            <a:off x="1488764" y="4226631"/>
            <a:ext cx="6301725" cy="523220"/>
          </a:xfrm>
          <a:prstGeom prst="rect">
            <a:avLst/>
          </a:prstGeom>
        </p:spPr>
        <p:txBody>
          <a:bodyPr wrap="none">
            <a:spAutoFit/>
          </a:bodyPr>
          <a:lstStyle/>
          <a:p>
            <a:r>
              <a:rPr lang="en-IN" b="1" cap="small" spc="25" dirty="0">
                <a:solidFill>
                  <a:srgbClr val="4F81BD"/>
                </a:solidFill>
                <a:latin typeface="Times New Roman" panose="02020603050405020304" pitchFamily="18" charset="0"/>
              </a:rPr>
              <a:t>***NOTE: ALL NUMERICAL VALUES USED TO DESCRIBE A MODEL </a:t>
            </a:r>
          </a:p>
          <a:p>
            <a:r>
              <a:rPr lang="en-IN" b="1" cap="small" spc="25" dirty="0">
                <a:solidFill>
                  <a:srgbClr val="4F81BD"/>
                </a:solidFill>
                <a:latin typeface="Times New Roman" panose="02020603050405020304" pitchFamily="18" charset="0"/>
              </a:rPr>
              <a:t>                  OR COMPRE THEM BELONG TO TEST DATA ONLY***</a:t>
            </a:r>
            <a:endParaRPr lang="en-IN" dirty="0"/>
          </a:p>
        </p:txBody>
      </p:sp>
    </p:spTree>
    <p:extLst>
      <p:ext uri="{BB962C8B-B14F-4D97-AF65-F5344CB8AC3E}">
        <p14:creationId xmlns:p14="http://schemas.microsoft.com/office/powerpoint/2010/main" val="395825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DE81-7A7F-4408-B17C-B4AE08AD2082}"/>
              </a:ext>
            </a:extLst>
          </p:cNvPr>
          <p:cNvSpPr>
            <a:spLocks noGrp="1"/>
          </p:cNvSpPr>
          <p:nvPr>
            <p:ph type="title"/>
          </p:nvPr>
        </p:nvSpPr>
        <p:spPr>
          <a:xfrm>
            <a:off x="1381250" y="922668"/>
            <a:ext cx="5618877" cy="435600"/>
          </a:xfrm>
        </p:spPr>
        <p:txBody>
          <a:bodyPr/>
          <a:lstStyle/>
          <a:p>
            <a:endParaRPr lang="en-US" dirty="0"/>
          </a:p>
          <a:p>
            <a:endParaRPr lang="en-US" sz="1400" dirty="0"/>
          </a:p>
        </p:txBody>
      </p:sp>
      <p:sp>
        <p:nvSpPr>
          <p:cNvPr id="4" name="Slide Number Placeholder 3">
            <a:extLst>
              <a:ext uri="{FF2B5EF4-FFF2-40B4-BE49-F238E27FC236}">
                <a16:creationId xmlns:a16="http://schemas.microsoft.com/office/drawing/2014/main" id="{11CDB5F8-9FBE-442F-AFBA-2AC00793C7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16</a:t>
            </a:fld>
            <a:endParaRPr lang="en"/>
          </a:p>
        </p:txBody>
      </p:sp>
      <p:sp>
        <p:nvSpPr>
          <p:cNvPr id="6" name="Google Shape;680;p39">
            <a:extLst>
              <a:ext uri="{FF2B5EF4-FFF2-40B4-BE49-F238E27FC236}">
                <a16:creationId xmlns:a16="http://schemas.microsoft.com/office/drawing/2014/main" id="{CDE701BF-2B22-490D-AC1A-EA4945FACEE9}"/>
              </a:ext>
            </a:extLst>
          </p:cNvPr>
          <p:cNvSpPr/>
          <p:nvPr/>
        </p:nvSpPr>
        <p:spPr>
          <a:xfrm>
            <a:off x="856196" y="97003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4">
            <a:extLst>
              <a:ext uri="{FF2B5EF4-FFF2-40B4-BE49-F238E27FC236}">
                <a16:creationId xmlns:a16="http://schemas.microsoft.com/office/drawing/2014/main" id="{7D5236DC-D99D-4906-9EB4-11E359F00C3F}"/>
              </a:ext>
            </a:extLst>
          </p:cNvPr>
          <p:cNvSpPr>
            <a:spLocks noGrp="1"/>
          </p:cNvSpPr>
          <p:nvPr>
            <p:ph type="body" idx="1"/>
          </p:nvPr>
        </p:nvSpPr>
        <p:spPr>
          <a:xfrm>
            <a:off x="4656023" y="1393732"/>
            <a:ext cx="3686505" cy="1553125"/>
          </a:xfrm>
        </p:spPr>
        <p:txBody>
          <a:bodyPr/>
          <a:lstStyle/>
          <a:p>
            <a:r>
              <a:rPr lang="en-US" sz="1400" dirty="0"/>
              <a:t>Continous variable (General Happiness) is  the Target</a:t>
            </a:r>
          </a:p>
          <a:p>
            <a:r>
              <a:rPr lang="en-US" sz="1400" dirty="0"/>
              <a:t>About 8 variables seemed significant</a:t>
            </a:r>
          </a:p>
          <a:p>
            <a:r>
              <a:rPr lang="en-US" sz="1400" dirty="0"/>
              <a:t>2 predictors stood out as most significant</a:t>
            </a:r>
          </a:p>
          <a:p>
            <a:r>
              <a:rPr lang="en-US" sz="1400" dirty="0"/>
              <a:t>This served as ‘Feature Selection’ for building more complex models</a:t>
            </a:r>
          </a:p>
          <a:p>
            <a:endParaRPr lang="en-US" sz="1400" dirty="0"/>
          </a:p>
          <a:p>
            <a:endParaRPr lang="en-US" sz="1400" dirty="0"/>
          </a:p>
        </p:txBody>
      </p:sp>
      <p:sp>
        <p:nvSpPr>
          <p:cNvPr id="10" name="TextBox 9">
            <a:extLst>
              <a:ext uri="{FF2B5EF4-FFF2-40B4-BE49-F238E27FC236}">
                <a16:creationId xmlns:a16="http://schemas.microsoft.com/office/drawing/2014/main" id="{56CAC132-3568-4470-B6E0-36E784F18CD4}"/>
              </a:ext>
            </a:extLst>
          </p:cNvPr>
          <p:cNvSpPr txBox="1"/>
          <p:nvPr/>
        </p:nvSpPr>
        <p:spPr>
          <a:xfrm>
            <a:off x="1593090" y="887204"/>
            <a:ext cx="2521744" cy="400110"/>
          </a:xfrm>
          <a:prstGeom prst="rect">
            <a:avLst/>
          </a:prstGeom>
          <a:noFill/>
        </p:spPr>
        <p:txBody>
          <a:bodyPr wrap="square" rtlCol="0">
            <a:spAutoFit/>
          </a:bodyPr>
          <a:lstStyle/>
          <a:p>
            <a:r>
              <a:rPr lang="en-US" sz="2000" b="1" dirty="0">
                <a:latin typeface="Lora"/>
              </a:rPr>
              <a:t>Linear</a:t>
            </a:r>
            <a:r>
              <a:rPr lang="en-US" sz="2000" dirty="0">
                <a:solidFill>
                  <a:schemeClr val="accent4">
                    <a:lumMod val="75000"/>
                  </a:schemeClr>
                </a:solidFill>
              </a:rPr>
              <a:t> </a:t>
            </a:r>
            <a:r>
              <a:rPr lang="en-US" sz="2000" b="1" dirty="0">
                <a:latin typeface="Lora"/>
                <a:sym typeface="Lora"/>
              </a:rPr>
              <a:t>Regression</a:t>
            </a:r>
          </a:p>
        </p:txBody>
      </p:sp>
      <p:pic>
        <p:nvPicPr>
          <p:cNvPr id="11" name="Picture 10">
            <a:extLst>
              <a:ext uri="{FF2B5EF4-FFF2-40B4-BE49-F238E27FC236}">
                <a16:creationId xmlns:a16="http://schemas.microsoft.com/office/drawing/2014/main" id="{F2D21A3B-5177-4819-A887-E53C6C7FAD83}"/>
              </a:ext>
            </a:extLst>
          </p:cNvPr>
          <p:cNvPicPr>
            <a:picLocks noChangeAspect="1"/>
          </p:cNvPicPr>
          <p:nvPr/>
        </p:nvPicPr>
        <p:blipFill>
          <a:blip r:embed="rId2"/>
          <a:stretch>
            <a:fillRect/>
          </a:stretch>
        </p:blipFill>
        <p:spPr>
          <a:xfrm>
            <a:off x="183391" y="1425190"/>
            <a:ext cx="4304588" cy="3375173"/>
          </a:xfrm>
          <a:prstGeom prst="rect">
            <a:avLst/>
          </a:prstGeom>
        </p:spPr>
      </p:pic>
      <p:pic>
        <p:nvPicPr>
          <p:cNvPr id="12" name="Picture 11">
            <a:extLst>
              <a:ext uri="{FF2B5EF4-FFF2-40B4-BE49-F238E27FC236}">
                <a16:creationId xmlns:a16="http://schemas.microsoft.com/office/drawing/2014/main" id="{9725C0AA-8205-40AD-998F-9758FE848D40}"/>
              </a:ext>
            </a:extLst>
          </p:cNvPr>
          <p:cNvPicPr>
            <a:picLocks noChangeAspect="1"/>
          </p:cNvPicPr>
          <p:nvPr/>
        </p:nvPicPr>
        <p:blipFill>
          <a:blip r:embed="rId3"/>
          <a:stretch>
            <a:fillRect/>
          </a:stretch>
        </p:blipFill>
        <p:spPr>
          <a:xfrm>
            <a:off x="5149791" y="3495594"/>
            <a:ext cx="2731624" cy="1254257"/>
          </a:xfrm>
          <a:prstGeom prst="rect">
            <a:avLst/>
          </a:prstGeom>
        </p:spPr>
      </p:pic>
    </p:spTree>
    <p:extLst>
      <p:ext uri="{BB962C8B-B14F-4D97-AF65-F5344CB8AC3E}">
        <p14:creationId xmlns:p14="http://schemas.microsoft.com/office/powerpoint/2010/main" val="4215901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DE81-7A7F-4408-B17C-B4AE08AD2082}"/>
              </a:ext>
            </a:extLst>
          </p:cNvPr>
          <p:cNvSpPr>
            <a:spLocks noGrp="1"/>
          </p:cNvSpPr>
          <p:nvPr>
            <p:ph type="title"/>
          </p:nvPr>
        </p:nvSpPr>
        <p:spPr>
          <a:xfrm>
            <a:off x="1381250" y="922668"/>
            <a:ext cx="5618877" cy="435600"/>
          </a:xfrm>
        </p:spPr>
        <p:txBody>
          <a:bodyPr/>
          <a:lstStyle/>
          <a:p>
            <a:endParaRPr lang="en-US" dirty="0"/>
          </a:p>
          <a:p>
            <a:endParaRPr lang="en-US" sz="1400" dirty="0"/>
          </a:p>
        </p:txBody>
      </p:sp>
      <p:sp>
        <p:nvSpPr>
          <p:cNvPr id="4" name="Slide Number Placeholder 3">
            <a:extLst>
              <a:ext uri="{FF2B5EF4-FFF2-40B4-BE49-F238E27FC236}">
                <a16:creationId xmlns:a16="http://schemas.microsoft.com/office/drawing/2014/main" id="{11CDB5F8-9FBE-442F-AFBA-2AC00793C7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17</a:t>
            </a:fld>
            <a:endParaRPr lang="en"/>
          </a:p>
        </p:txBody>
      </p:sp>
      <p:sp>
        <p:nvSpPr>
          <p:cNvPr id="6" name="Google Shape;680;p39">
            <a:extLst>
              <a:ext uri="{FF2B5EF4-FFF2-40B4-BE49-F238E27FC236}">
                <a16:creationId xmlns:a16="http://schemas.microsoft.com/office/drawing/2014/main" id="{CDE701BF-2B22-490D-AC1A-EA4945FACEE9}"/>
              </a:ext>
            </a:extLst>
          </p:cNvPr>
          <p:cNvSpPr/>
          <p:nvPr/>
        </p:nvSpPr>
        <p:spPr>
          <a:xfrm>
            <a:off x="856196" y="97003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4">
            <a:extLst>
              <a:ext uri="{FF2B5EF4-FFF2-40B4-BE49-F238E27FC236}">
                <a16:creationId xmlns:a16="http://schemas.microsoft.com/office/drawing/2014/main" id="{7D5236DC-D99D-4906-9EB4-11E359F00C3F}"/>
              </a:ext>
            </a:extLst>
          </p:cNvPr>
          <p:cNvSpPr>
            <a:spLocks noGrp="1"/>
          </p:cNvSpPr>
          <p:nvPr>
            <p:ph type="body" idx="1"/>
          </p:nvPr>
        </p:nvSpPr>
        <p:spPr>
          <a:xfrm>
            <a:off x="4687558" y="1140464"/>
            <a:ext cx="3686505" cy="1553125"/>
          </a:xfrm>
        </p:spPr>
        <p:txBody>
          <a:bodyPr/>
          <a:lstStyle/>
          <a:p>
            <a:pPr marL="342900" indent="-342900">
              <a:buFont typeface="Wingdings" panose="05000000000000000000" pitchFamily="2" charset="2"/>
              <a:buChar char="Ø"/>
            </a:pPr>
            <a:r>
              <a:rPr lang="en-US" sz="1400" dirty="0"/>
              <a:t>Categorical variable (Happy or Not) is  the Target</a:t>
            </a:r>
          </a:p>
          <a:p>
            <a:pPr marL="342900" indent="-342900">
              <a:buFont typeface="Wingdings" panose="05000000000000000000" pitchFamily="2" charset="2"/>
              <a:buChar char="Ø"/>
            </a:pPr>
            <a:r>
              <a:rPr lang="en-US" sz="1400" dirty="0"/>
              <a:t>Cutoff – 7.5 on a scale of 10</a:t>
            </a:r>
          </a:p>
          <a:p>
            <a:pPr marL="342900" indent="-342900">
              <a:buFont typeface="Wingdings" panose="05000000000000000000" pitchFamily="2" charset="2"/>
              <a:buChar char="Ø"/>
            </a:pPr>
            <a:r>
              <a:rPr lang="en-US" sz="1400" dirty="0"/>
              <a:t>About 7 variables seemed significant</a:t>
            </a:r>
          </a:p>
          <a:p>
            <a:pPr marL="342900" indent="-342900">
              <a:buFont typeface="Wingdings" panose="05000000000000000000" pitchFamily="2" charset="2"/>
              <a:buChar char="Ø"/>
            </a:pPr>
            <a:r>
              <a:rPr lang="en-US" sz="1400" b="1" dirty="0">
                <a:highlight>
                  <a:srgbClr val="FFFF00"/>
                </a:highlight>
              </a:rPr>
              <a:t>Accuracy:</a:t>
            </a:r>
          </a:p>
          <a:p>
            <a:pPr marL="285750" lvl="4" indent="-285750">
              <a:buFont typeface="Wingdings" panose="05000000000000000000" pitchFamily="2" charset="2"/>
              <a:buChar char="q"/>
            </a:pPr>
            <a:r>
              <a:rPr lang="en-US" sz="1400" dirty="0"/>
              <a:t>  Training – 72.5%</a:t>
            </a:r>
          </a:p>
          <a:p>
            <a:pPr marL="285750" lvl="4" indent="-285750">
              <a:buFont typeface="Wingdings" panose="05000000000000000000" pitchFamily="2" charset="2"/>
              <a:buChar char="q"/>
            </a:pPr>
            <a:r>
              <a:rPr lang="en-US" sz="1400" dirty="0"/>
              <a:t>  Validation – 69.8%</a:t>
            </a:r>
          </a:p>
          <a:p>
            <a:pPr marL="285750" lvl="4" indent="-285750">
              <a:buFont typeface="Wingdings" panose="05000000000000000000" pitchFamily="2" charset="2"/>
              <a:buChar char="q"/>
            </a:pPr>
            <a:r>
              <a:rPr lang="en-US" sz="1400" dirty="0"/>
              <a:t>  Test – 71.5%</a:t>
            </a:r>
          </a:p>
          <a:p>
            <a:endParaRPr lang="en-US" sz="1200" dirty="0"/>
          </a:p>
          <a:p>
            <a:endParaRPr lang="en-US" sz="1400" dirty="0"/>
          </a:p>
        </p:txBody>
      </p:sp>
      <p:sp>
        <p:nvSpPr>
          <p:cNvPr id="9" name="TextBox 8">
            <a:extLst>
              <a:ext uri="{FF2B5EF4-FFF2-40B4-BE49-F238E27FC236}">
                <a16:creationId xmlns:a16="http://schemas.microsoft.com/office/drawing/2014/main" id="{A88EF532-1B9B-454F-8AAE-EBBEABD69865}"/>
              </a:ext>
            </a:extLst>
          </p:cNvPr>
          <p:cNvSpPr txBox="1"/>
          <p:nvPr/>
        </p:nvSpPr>
        <p:spPr>
          <a:xfrm>
            <a:off x="1496855" y="895045"/>
            <a:ext cx="2571750" cy="404053"/>
          </a:xfrm>
          <a:prstGeom prst="rect">
            <a:avLst/>
          </a:prstGeom>
          <a:noFill/>
        </p:spPr>
        <p:txBody>
          <a:bodyPr wrap="square" rtlCol="0">
            <a:spAutoFit/>
          </a:bodyPr>
          <a:lstStyle/>
          <a:p>
            <a:r>
              <a:rPr lang="en-US" sz="2000" b="1" dirty="0">
                <a:latin typeface="Lora"/>
              </a:rPr>
              <a:t>Logistic</a:t>
            </a:r>
            <a:r>
              <a:rPr lang="en-US" sz="2000" dirty="0">
                <a:solidFill>
                  <a:schemeClr val="accent4">
                    <a:lumMod val="75000"/>
                  </a:schemeClr>
                </a:solidFill>
              </a:rPr>
              <a:t> </a:t>
            </a:r>
            <a:r>
              <a:rPr lang="en-US" sz="2000" b="1" dirty="0">
                <a:latin typeface="Lora"/>
              </a:rPr>
              <a:t>Regression</a:t>
            </a:r>
          </a:p>
        </p:txBody>
      </p:sp>
      <p:pic>
        <p:nvPicPr>
          <p:cNvPr id="7" name="Picture 6" descr="A screenshot of a cell phone&#10;&#10;Description automatically generated">
            <a:extLst>
              <a:ext uri="{FF2B5EF4-FFF2-40B4-BE49-F238E27FC236}">
                <a16:creationId xmlns:a16="http://schemas.microsoft.com/office/drawing/2014/main" id="{4CC3261F-65E5-4377-B611-6E5692F78301}"/>
              </a:ext>
            </a:extLst>
          </p:cNvPr>
          <p:cNvPicPr>
            <a:picLocks noChangeAspect="1"/>
          </p:cNvPicPr>
          <p:nvPr/>
        </p:nvPicPr>
        <p:blipFill>
          <a:blip r:embed="rId2"/>
          <a:stretch>
            <a:fillRect/>
          </a:stretch>
        </p:blipFill>
        <p:spPr>
          <a:xfrm>
            <a:off x="576018" y="1617217"/>
            <a:ext cx="3686505" cy="2631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A screenshot of a social media post&#10;&#10;Description automatically generated">
            <a:extLst>
              <a:ext uri="{FF2B5EF4-FFF2-40B4-BE49-F238E27FC236}">
                <a16:creationId xmlns:a16="http://schemas.microsoft.com/office/drawing/2014/main" id="{8FCBE7AB-D60C-4102-9A1C-171EA4198DD6}"/>
              </a:ext>
            </a:extLst>
          </p:cNvPr>
          <p:cNvPicPr>
            <a:picLocks noChangeAspect="1"/>
          </p:cNvPicPr>
          <p:nvPr/>
        </p:nvPicPr>
        <p:blipFill>
          <a:blip r:embed="rId3"/>
          <a:stretch>
            <a:fillRect/>
          </a:stretch>
        </p:blipFill>
        <p:spPr>
          <a:xfrm>
            <a:off x="4742643" y="3446718"/>
            <a:ext cx="4305673" cy="1303133"/>
          </a:xfrm>
          <a:prstGeom prst="rect">
            <a:avLst/>
          </a:prstGeom>
        </p:spPr>
      </p:pic>
    </p:spTree>
    <p:extLst>
      <p:ext uri="{BB962C8B-B14F-4D97-AF65-F5344CB8AC3E}">
        <p14:creationId xmlns:p14="http://schemas.microsoft.com/office/powerpoint/2010/main" val="3117072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DE81-7A7F-4408-B17C-B4AE08AD2082}"/>
              </a:ext>
            </a:extLst>
          </p:cNvPr>
          <p:cNvSpPr>
            <a:spLocks noGrp="1"/>
          </p:cNvSpPr>
          <p:nvPr>
            <p:ph type="title"/>
          </p:nvPr>
        </p:nvSpPr>
        <p:spPr>
          <a:xfrm>
            <a:off x="1381250" y="922668"/>
            <a:ext cx="5618877" cy="435600"/>
          </a:xfrm>
        </p:spPr>
        <p:txBody>
          <a:bodyPr/>
          <a:lstStyle/>
          <a:p>
            <a:endParaRPr lang="en-US" dirty="0"/>
          </a:p>
          <a:p>
            <a:endParaRPr lang="en-US" sz="1400" dirty="0"/>
          </a:p>
        </p:txBody>
      </p:sp>
      <p:sp>
        <p:nvSpPr>
          <p:cNvPr id="4" name="Slide Number Placeholder 3">
            <a:extLst>
              <a:ext uri="{FF2B5EF4-FFF2-40B4-BE49-F238E27FC236}">
                <a16:creationId xmlns:a16="http://schemas.microsoft.com/office/drawing/2014/main" id="{11CDB5F8-9FBE-442F-AFBA-2AC00793C7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18</a:t>
            </a:fld>
            <a:endParaRPr lang="en"/>
          </a:p>
        </p:txBody>
      </p:sp>
      <p:sp>
        <p:nvSpPr>
          <p:cNvPr id="6" name="Google Shape;680;p39">
            <a:extLst>
              <a:ext uri="{FF2B5EF4-FFF2-40B4-BE49-F238E27FC236}">
                <a16:creationId xmlns:a16="http://schemas.microsoft.com/office/drawing/2014/main" id="{CDE701BF-2B22-490D-AC1A-EA4945FACEE9}"/>
              </a:ext>
            </a:extLst>
          </p:cNvPr>
          <p:cNvSpPr/>
          <p:nvPr/>
        </p:nvSpPr>
        <p:spPr>
          <a:xfrm>
            <a:off x="856196" y="97003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4B87E6A0-6D13-462F-930A-2CA0C90B6C57}"/>
              </a:ext>
            </a:extLst>
          </p:cNvPr>
          <p:cNvSpPr txBox="1"/>
          <p:nvPr/>
        </p:nvSpPr>
        <p:spPr>
          <a:xfrm>
            <a:off x="1381250" y="895045"/>
            <a:ext cx="2521744" cy="400110"/>
          </a:xfrm>
          <a:prstGeom prst="rect">
            <a:avLst/>
          </a:prstGeom>
          <a:noFill/>
        </p:spPr>
        <p:txBody>
          <a:bodyPr wrap="square" rtlCol="0">
            <a:spAutoFit/>
          </a:bodyPr>
          <a:lstStyle/>
          <a:p>
            <a:r>
              <a:rPr lang="en-US" sz="2000" b="1" dirty="0">
                <a:latin typeface="Lora"/>
              </a:rPr>
              <a:t>Decision</a:t>
            </a:r>
            <a:r>
              <a:rPr lang="en-US" sz="2000" dirty="0">
                <a:solidFill>
                  <a:schemeClr val="accent4">
                    <a:lumMod val="75000"/>
                  </a:schemeClr>
                </a:solidFill>
              </a:rPr>
              <a:t> </a:t>
            </a:r>
            <a:r>
              <a:rPr lang="en-US" sz="2000" b="1" dirty="0">
                <a:latin typeface="Lora"/>
              </a:rPr>
              <a:t>Trees</a:t>
            </a:r>
          </a:p>
        </p:txBody>
      </p:sp>
      <p:graphicFrame>
        <p:nvGraphicFramePr>
          <p:cNvPr id="16" name="Table 15">
            <a:extLst>
              <a:ext uri="{FF2B5EF4-FFF2-40B4-BE49-F238E27FC236}">
                <a16:creationId xmlns:a16="http://schemas.microsoft.com/office/drawing/2014/main" id="{B7D28ACF-8564-46AC-AA18-501F37831FCC}"/>
              </a:ext>
            </a:extLst>
          </p:cNvPr>
          <p:cNvGraphicFramePr>
            <a:graphicFrameLocks noGrp="1"/>
          </p:cNvGraphicFramePr>
          <p:nvPr>
            <p:extLst>
              <p:ext uri="{D42A27DB-BD31-4B8C-83A1-F6EECF244321}">
                <p14:modId xmlns:p14="http://schemas.microsoft.com/office/powerpoint/2010/main" val="3570728447"/>
              </p:ext>
            </p:extLst>
          </p:nvPr>
        </p:nvGraphicFramePr>
        <p:xfrm>
          <a:off x="5282310" y="3269283"/>
          <a:ext cx="3155888" cy="1480568"/>
        </p:xfrm>
        <a:graphic>
          <a:graphicData uri="http://schemas.openxmlformats.org/drawingml/2006/table">
            <a:tbl>
              <a:tblPr firstRow="1" firstCol="1" bandRow="1">
                <a:tableStyleId>{24F3EBC9-53E9-413B-9042-15915DC612B6}</a:tableStyleId>
              </a:tblPr>
              <a:tblGrid>
                <a:gridCol w="1577944">
                  <a:extLst>
                    <a:ext uri="{9D8B030D-6E8A-4147-A177-3AD203B41FA5}">
                      <a16:colId xmlns:a16="http://schemas.microsoft.com/office/drawing/2014/main" val="4139846021"/>
                    </a:ext>
                  </a:extLst>
                </a:gridCol>
                <a:gridCol w="1577944">
                  <a:extLst>
                    <a:ext uri="{9D8B030D-6E8A-4147-A177-3AD203B41FA5}">
                      <a16:colId xmlns:a16="http://schemas.microsoft.com/office/drawing/2014/main" val="2509452787"/>
                    </a:ext>
                  </a:extLst>
                </a:gridCol>
              </a:tblGrid>
              <a:tr h="0">
                <a:tc>
                  <a:txBody>
                    <a:bodyPr/>
                    <a:lstStyle/>
                    <a:p>
                      <a:pPr marL="0" marR="0" algn="ctr">
                        <a:lnSpc>
                          <a:spcPct val="200000"/>
                        </a:lnSpc>
                        <a:spcBef>
                          <a:spcPts val="0"/>
                        </a:spcBef>
                        <a:spcAft>
                          <a:spcPts val="1000"/>
                        </a:spcAft>
                      </a:pPr>
                      <a:r>
                        <a:rPr lang="en-IN" sz="1400" b="1" i="0" u="none" strike="noStrike" cap="none" dirty="0">
                          <a:solidFill>
                            <a:srgbClr val="000000"/>
                          </a:solidFill>
                          <a:latin typeface="Quattrocento Sans"/>
                          <a:cs typeface="Arial"/>
                          <a:sym typeface="Arial"/>
                        </a:rPr>
                        <a:t>Partition</a:t>
                      </a:r>
                      <a:endParaRPr lang="en-US" sz="1400" b="1"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2">
                        <a:lumMod val="20000"/>
                        <a:lumOff val="80000"/>
                      </a:schemeClr>
                    </a:solidFill>
                  </a:tcPr>
                </a:tc>
                <a:tc>
                  <a:txBody>
                    <a:bodyPr/>
                    <a:lstStyle/>
                    <a:p>
                      <a:pPr marL="0" marR="0" algn="ctr">
                        <a:lnSpc>
                          <a:spcPct val="200000"/>
                        </a:lnSpc>
                        <a:spcBef>
                          <a:spcPts val="0"/>
                        </a:spcBef>
                        <a:spcAft>
                          <a:spcPts val="1000"/>
                        </a:spcAft>
                      </a:pPr>
                      <a:r>
                        <a:rPr lang="en-US" sz="1400" b="1" i="0" u="none" strike="noStrike" cap="none" dirty="0">
                          <a:solidFill>
                            <a:srgbClr val="000000"/>
                          </a:solidFill>
                          <a:latin typeface="Quattrocento Sans"/>
                          <a:ea typeface="Arial" panose="020B0604020202020204" pitchFamily="34" charset="0"/>
                          <a:cs typeface="Arial"/>
                          <a:sym typeface="Arial"/>
                        </a:rPr>
                        <a:t>Accuracy</a:t>
                      </a:r>
                    </a:p>
                  </a:txBody>
                  <a:tcPr marL="68580" marR="68580" marT="0" marB="0" anchor="ctr">
                    <a:solidFill>
                      <a:schemeClr val="accent2">
                        <a:lumMod val="20000"/>
                        <a:lumOff val="80000"/>
                      </a:schemeClr>
                    </a:solidFill>
                  </a:tcPr>
                </a:tc>
                <a:extLst>
                  <a:ext uri="{0D108BD9-81ED-4DB2-BD59-A6C34878D82A}">
                    <a16:rowId xmlns:a16="http://schemas.microsoft.com/office/drawing/2014/main" val="3385888080"/>
                  </a:ext>
                </a:extLst>
              </a:tr>
              <a:tr h="299375">
                <a:tc>
                  <a:txBody>
                    <a:bodyPr/>
                    <a:lstStyle/>
                    <a:p>
                      <a:pPr marL="0" marR="0" algn="ctr">
                        <a:lnSpc>
                          <a:spcPct val="200000"/>
                        </a:lnSpc>
                        <a:spcBef>
                          <a:spcPts val="0"/>
                        </a:spcBef>
                        <a:spcAft>
                          <a:spcPts val="1000"/>
                        </a:spcAft>
                      </a:pPr>
                      <a:r>
                        <a:rPr lang="en-IN" sz="1400" b="0" i="0" u="none" strike="noStrike" cap="none" dirty="0">
                          <a:solidFill>
                            <a:srgbClr val="000000"/>
                          </a:solidFill>
                          <a:latin typeface="Quattrocento Sans"/>
                          <a:cs typeface="Arial"/>
                          <a:sym typeface="Arial"/>
                        </a:rPr>
                        <a:t>Training (50%)</a:t>
                      </a:r>
                      <a:endParaRPr lang="en-US" sz="1400" b="0"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5">
                        <a:lumMod val="20000"/>
                        <a:lumOff val="80000"/>
                      </a:schemeClr>
                    </a:solidFill>
                  </a:tcPr>
                </a:tc>
                <a:tc>
                  <a:txBody>
                    <a:bodyPr/>
                    <a:lstStyle/>
                    <a:p>
                      <a:pPr marL="0" marR="0" algn="ctr">
                        <a:lnSpc>
                          <a:spcPct val="200000"/>
                        </a:lnSpc>
                        <a:spcBef>
                          <a:spcPts val="0"/>
                        </a:spcBef>
                        <a:spcAft>
                          <a:spcPts val="1000"/>
                        </a:spcAft>
                      </a:pPr>
                      <a:r>
                        <a:rPr lang="en-US" sz="1400" b="0" i="0" u="none" strike="noStrike" cap="none" dirty="0">
                          <a:solidFill>
                            <a:srgbClr val="000000"/>
                          </a:solidFill>
                          <a:latin typeface="Quattrocento Sans"/>
                          <a:ea typeface="Arial" panose="020B0604020202020204" pitchFamily="34" charset="0"/>
                          <a:cs typeface="Arial"/>
                          <a:sym typeface="Arial"/>
                        </a:rPr>
                        <a:t>72.4%</a:t>
                      </a:r>
                    </a:p>
                  </a:txBody>
                  <a:tcPr marL="68580" marR="68580" marT="0" marB="0" anchor="ctr">
                    <a:solidFill>
                      <a:schemeClr val="accent5">
                        <a:lumMod val="20000"/>
                        <a:lumOff val="80000"/>
                      </a:schemeClr>
                    </a:solidFill>
                  </a:tcPr>
                </a:tc>
                <a:extLst>
                  <a:ext uri="{0D108BD9-81ED-4DB2-BD59-A6C34878D82A}">
                    <a16:rowId xmlns:a16="http://schemas.microsoft.com/office/drawing/2014/main" val="2406888046"/>
                  </a:ext>
                </a:extLst>
              </a:tr>
              <a:tr h="299375">
                <a:tc>
                  <a:txBody>
                    <a:bodyPr/>
                    <a:lstStyle/>
                    <a:p>
                      <a:pPr marL="0" marR="0" algn="ctr">
                        <a:lnSpc>
                          <a:spcPct val="200000"/>
                        </a:lnSpc>
                        <a:spcBef>
                          <a:spcPts val="0"/>
                        </a:spcBef>
                        <a:spcAft>
                          <a:spcPts val="1000"/>
                        </a:spcAft>
                      </a:pPr>
                      <a:r>
                        <a:rPr lang="en-IN" sz="1400" b="0" i="0" u="none" strike="noStrike" cap="none" dirty="0">
                          <a:solidFill>
                            <a:srgbClr val="000000"/>
                          </a:solidFill>
                          <a:latin typeface="Quattrocento Sans"/>
                          <a:cs typeface="Arial"/>
                          <a:sym typeface="Arial"/>
                        </a:rPr>
                        <a:t>Validation (25%)</a:t>
                      </a:r>
                      <a:endParaRPr lang="en-US" sz="1400" b="0"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5">
                        <a:lumMod val="20000"/>
                        <a:lumOff val="80000"/>
                      </a:schemeClr>
                    </a:solidFill>
                  </a:tcPr>
                </a:tc>
                <a:tc>
                  <a:txBody>
                    <a:bodyPr/>
                    <a:lstStyle/>
                    <a:p>
                      <a:pPr marL="0" marR="0" algn="ctr">
                        <a:lnSpc>
                          <a:spcPct val="200000"/>
                        </a:lnSpc>
                        <a:spcBef>
                          <a:spcPts val="0"/>
                        </a:spcBef>
                        <a:spcAft>
                          <a:spcPts val="1000"/>
                        </a:spcAft>
                      </a:pPr>
                      <a:r>
                        <a:rPr lang="en-US" sz="1400" b="0" i="0" u="none" strike="noStrike" cap="none" dirty="0">
                          <a:solidFill>
                            <a:srgbClr val="000000"/>
                          </a:solidFill>
                          <a:latin typeface="Quattrocento Sans"/>
                          <a:ea typeface="Arial" panose="020B0604020202020204" pitchFamily="34" charset="0"/>
                          <a:cs typeface="Arial"/>
                          <a:sym typeface="Arial"/>
                        </a:rPr>
                        <a:t>68.4%</a:t>
                      </a:r>
                    </a:p>
                  </a:txBody>
                  <a:tcPr marL="68580" marR="68580" marT="0" marB="0" anchor="ctr">
                    <a:solidFill>
                      <a:schemeClr val="accent5">
                        <a:lumMod val="20000"/>
                        <a:lumOff val="80000"/>
                      </a:schemeClr>
                    </a:solidFill>
                  </a:tcPr>
                </a:tc>
                <a:extLst>
                  <a:ext uri="{0D108BD9-81ED-4DB2-BD59-A6C34878D82A}">
                    <a16:rowId xmlns:a16="http://schemas.microsoft.com/office/drawing/2014/main" val="302579059"/>
                  </a:ext>
                </a:extLst>
              </a:tr>
              <a:tr h="323265">
                <a:tc>
                  <a:txBody>
                    <a:bodyPr/>
                    <a:lstStyle/>
                    <a:p>
                      <a:pPr marL="0" marR="0" algn="ctr">
                        <a:lnSpc>
                          <a:spcPct val="200000"/>
                        </a:lnSpc>
                        <a:spcBef>
                          <a:spcPts val="0"/>
                        </a:spcBef>
                        <a:spcAft>
                          <a:spcPts val="1000"/>
                        </a:spcAft>
                      </a:pPr>
                      <a:r>
                        <a:rPr lang="en-IN" sz="1400" b="0" i="0" u="none" strike="noStrike" cap="none" dirty="0">
                          <a:solidFill>
                            <a:srgbClr val="000000"/>
                          </a:solidFill>
                          <a:latin typeface="Quattrocento Sans"/>
                          <a:cs typeface="Arial"/>
                          <a:sym typeface="Arial"/>
                        </a:rPr>
                        <a:t>Test (25%)</a:t>
                      </a:r>
                      <a:endParaRPr lang="en-US" sz="1400" b="0"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5">
                        <a:lumMod val="20000"/>
                        <a:lumOff val="80000"/>
                      </a:schemeClr>
                    </a:solidFill>
                  </a:tcPr>
                </a:tc>
                <a:tc>
                  <a:txBody>
                    <a:bodyPr/>
                    <a:lstStyle/>
                    <a:p>
                      <a:pPr marL="0" marR="0" algn="ctr">
                        <a:lnSpc>
                          <a:spcPct val="200000"/>
                        </a:lnSpc>
                        <a:spcBef>
                          <a:spcPts val="0"/>
                        </a:spcBef>
                        <a:spcAft>
                          <a:spcPts val="1000"/>
                        </a:spcAft>
                      </a:pPr>
                      <a:r>
                        <a:rPr lang="en-US" sz="1400" b="0" i="0" u="none" strike="noStrike" cap="none" dirty="0">
                          <a:solidFill>
                            <a:srgbClr val="000000"/>
                          </a:solidFill>
                          <a:latin typeface="Quattrocento Sans"/>
                          <a:ea typeface="Arial" panose="020B0604020202020204" pitchFamily="34" charset="0"/>
                          <a:cs typeface="Arial"/>
                          <a:sym typeface="Arial"/>
                        </a:rPr>
                        <a:t>69.2%</a:t>
                      </a:r>
                    </a:p>
                  </a:txBody>
                  <a:tcPr marL="68580" marR="68580" marT="0" marB="0" anchor="ctr">
                    <a:solidFill>
                      <a:schemeClr val="accent5">
                        <a:lumMod val="20000"/>
                        <a:lumOff val="80000"/>
                      </a:schemeClr>
                    </a:solidFill>
                  </a:tcPr>
                </a:tc>
                <a:extLst>
                  <a:ext uri="{0D108BD9-81ED-4DB2-BD59-A6C34878D82A}">
                    <a16:rowId xmlns:a16="http://schemas.microsoft.com/office/drawing/2014/main" val="65672078"/>
                  </a:ext>
                </a:extLst>
              </a:tr>
            </a:tbl>
          </a:graphicData>
        </a:graphic>
      </p:graphicFrame>
      <p:pic>
        <p:nvPicPr>
          <p:cNvPr id="5" name="Picture 4" descr="A screenshot of a cell phone&#10;&#10;Description automatically generated">
            <a:extLst>
              <a:ext uri="{FF2B5EF4-FFF2-40B4-BE49-F238E27FC236}">
                <a16:creationId xmlns:a16="http://schemas.microsoft.com/office/drawing/2014/main" id="{91A7F992-A9B4-46CC-9138-27142EF60620}"/>
              </a:ext>
            </a:extLst>
          </p:cNvPr>
          <p:cNvPicPr>
            <a:picLocks noChangeAspect="1"/>
          </p:cNvPicPr>
          <p:nvPr/>
        </p:nvPicPr>
        <p:blipFill rotWithShape="1">
          <a:blip r:embed="rId2"/>
          <a:srcRect l="1486" t="398" b="-1"/>
          <a:stretch/>
        </p:blipFill>
        <p:spPr>
          <a:xfrm>
            <a:off x="396130" y="1874139"/>
            <a:ext cx="3971098" cy="2399342"/>
          </a:xfrm>
          <a:prstGeom prst="rect">
            <a:avLst/>
          </a:prstGeom>
        </p:spPr>
      </p:pic>
      <p:pic>
        <p:nvPicPr>
          <p:cNvPr id="8" name="Picture 7" descr="A close up of a map&#10;&#10;Description automatically generated">
            <a:extLst>
              <a:ext uri="{FF2B5EF4-FFF2-40B4-BE49-F238E27FC236}">
                <a16:creationId xmlns:a16="http://schemas.microsoft.com/office/drawing/2014/main" id="{B1230E74-DF67-4EAC-A964-145177DAC0A5}"/>
              </a:ext>
            </a:extLst>
          </p:cNvPr>
          <p:cNvPicPr>
            <a:picLocks noChangeAspect="1"/>
          </p:cNvPicPr>
          <p:nvPr/>
        </p:nvPicPr>
        <p:blipFill>
          <a:blip r:embed="rId3"/>
          <a:stretch>
            <a:fillRect/>
          </a:stretch>
        </p:blipFill>
        <p:spPr>
          <a:xfrm>
            <a:off x="4776773" y="1445173"/>
            <a:ext cx="4166961" cy="1628637"/>
          </a:xfrm>
          <a:prstGeom prst="rect">
            <a:avLst/>
          </a:prstGeom>
        </p:spPr>
      </p:pic>
    </p:spTree>
    <p:extLst>
      <p:ext uri="{BB962C8B-B14F-4D97-AF65-F5344CB8AC3E}">
        <p14:creationId xmlns:p14="http://schemas.microsoft.com/office/powerpoint/2010/main" val="1210263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DE81-7A7F-4408-B17C-B4AE08AD2082}"/>
              </a:ext>
            </a:extLst>
          </p:cNvPr>
          <p:cNvSpPr>
            <a:spLocks noGrp="1"/>
          </p:cNvSpPr>
          <p:nvPr>
            <p:ph type="title"/>
          </p:nvPr>
        </p:nvSpPr>
        <p:spPr>
          <a:xfrm>
            <a:off x="1381250" y="922668"/>
            <a:ext cx="5618877" cy="435600"/>
          </a:xfrm>
        </p:spPr>
        <p:txBody>
          <a:bodyPr/>
          <a:lstStyle/>
          <a:p>
            <a:endParaRPr lang="en-US" dirty="0"/>
          </a:p>
          <a:p>
            <a:endParaRPr lang="en-US" sz="1400" dirty="0"/>
          </a:p>
        </p:txBody>
      </p:sp>
      <p:sp>
        <p:nvSpPr>
          <p:cNvPr id="4" name="Slide Number Placeholder 3">
            <a:extLst>
              <a:ext uri="{FF2B5EF4-FFF2-40B4-BE49-F238E27FC236}">
                <a16:creationId xmlns:a16="http://schemas.microsoft.com/office/drawing/2014/main" id="{11CDB5F8-9FBE-442F-AFBA-2AC00793C7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19</a:t>
            </a:fld>
            <a:endParaRPr lang="en"/>
          </a:p>
        </p:txBody>
      </p:sp>
      <p:sp>
        <p:nvSpPr>
          <p:cNvPr id="6" name="Google Shape;680;p39">
            <a:extLst>
              <a:ext uri="{FF2B5EF4-FFF2-40B4-BE49-F238E27FC236}">
                <a16:creationId xmlns:a16="http://schemas.microsoft.com/office/drawing/2014/main" id="{CDE701BF-2B22-490D-AC1A-EA4945FACEE9}"/>
              </a:ext>
            </a:extLst>
          </p:cNvPr>
          <p:cNvSpPr/>
          <p:nvPr/>
        </p:nvSpPr>
        <p:spPr>
          <a:xfrm>
            <a:off x="856196" y="97003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extBox 12">
            <a:extLst>
              <a:ext uri="{FF2B5EF4-FFF2-40B4-BE49-F238E27FC236}">
                <a16:creationId xmlns:a16="http://schemas.microsoft.com/office/drawing/2014/main" id="{FBE44BBA-199F-4FF8-8ED1-DC198A2165CF}"/>
              </a:ext>
            </a:extLst>
          </p:cNvPr>
          <p:cNvSpPr txBox="1"/>
          <p:nvPr/>
        </p:nvSpPr>
        <p:spPr>
          <a:xfrm>
            <a:off x="1320846" y="884423"/>
            <a:ext cx="5679281" cy="400110"/>
          </a:xfrm>
          <a:prstGeom prst="rect">
            <a:avLst/>
          </a:prstGeom>
          <a:noFill/>
        </p:spPr>
        <p:txBody>
          <a:bodyPr wrap="square" rtlCol="0">
            <a:spAutoFit/>
          </a:bodyPr>
          <a:lstStyle/>
          <a:p>
            <a:r>
              <a:rPr lang="en-US" sz="2000" b="1" dirty="0">
                <a:latin typeface="Lora"/>
              </a:rPr>
              <a:t>Random</a:t>
            </a:r>
            <a:r>
              <a:rPr lang="en-US" sz="2000" dirty="0">
                <a:solidFill>
                  <a:schemeClr val="accent4">
                    <a:lumMod val="75000"/>
                  </a:schemeClr>
                </a:solidFill>
              </a:rPr>
              <a:t> </a:t>
            </a:r>
            <a:r>
              <a:rPr lang="en-US" sz="2000" b="1" dirty="0">
                <a:latin typeface="Lora"/>
              </a:rPr>
              <a:t>Forest</a:t>
            </a:r>
            <a:r>
              <a:rPr lang="en-US" sz="2000" dirty="0">
                <a:solidFill>
                  <a:schemeClr val="accent4">
                    <a:lumMod val="75000"/>
                  </a:schemeClr>
                </a:solidFill>
              </a:rPr>
              <a:t> </a:t>
            </a:r>
            <a:r>
              <a:rPr lang="en-US" sz="2000" b="1" dirty="0">
                <a:latin typeface="Lora"/>
              </a:rPr>
              <a:t>/ Bootstrap</a:t>
            </a:r>
            <a:r>
              <a:rPr lang="en-US" sz="2000" dirty="0">
                <a:solidFill>
                  <a:schemeClr val="accent4">
                    <a:lumMod val="75000"/>
                  </a:schemeClr>
                </a:solidFill>
              </a:rPr>
              <a:t> </a:t>
            </a:r>
            <a:r>
              <a:rPr lang="en-US" sz="2000" b="1" dirty="0">
                <a:latin typeface="Lora"/>
              </a:rPr>
              <a:t>Forest</a:t>
            </a:r>
          </a:p>
        </p:txBody>
      </p:sp>
      <p:graphicFrame>
        <p:nvGraphicFramePr>
          <p:cNvPr id="14" name="Table 13">
            <a:extLst>
              <a:ext uri="{FF2B5EF4-FFF2-40B4-BE49-F238E27FC236}">
                <a16:creationId xmlns:a16="http://schemas.microsoft.com/office/drawing/2014/main" id="{83D7682F-0A05-44AD-9A6A-F57FEDE56F8F}"/>
              </a:ext>
            </a:extLst>
          </p:cNvPr>
          <p:cNvGraphicFramePr>
            <a:graphicFrameLocks noGrp="1"/>
          </p:cNvGraphicFramePr>
          <p:nvPr>
            <p:extLst>
              <p:ext uri="{D42A27DB-BD31-4B8C-83A1-F6EECF244321}">
                <p14:modId xmlns:p14="http://schemas.microsoft.com/office/powerpoint/2010/main" val="1648952312"/>
              </p:ext>
            </p:extLst>
          </p:nvPr>
        </p:nvGraphicFramePr>
        <p:xfrm>
          <a:off x="4682235" y="3269283"/>
          <a:ext cx="3155888" cy="1480568"/>
        </p:xfrm>
        <a:graphic>
          <a:graphicData uri="http://schemas.openxmlformats.org/drawingml/2006/table">
            <a:tbl>
              <a:tblPr firstRow="1" firstCol="1" bandRow="1">
                <a:tableStyleId>{24F3EBC9-53E9-413B-9042-15915DC612B6}</a:tableStyleId>
              </a:tblPr>
              <a:tblGrid>
                <a:gridCol w="1577944">
                  <a:extLst>
                    <a:ext uri="{9D8B030D-6E8A-4147-A177-3AD203B41FA5}">
                      <a16:colId xmlns:a16="http://schemas.microsoft.com/office/drawing/2014/main" val="4139846021"/>
                    </a:ext>
                  </a:extLst>
                </a:gridCol>
                <a:gridCol w="1577944">
                  <a:extLst>
                    <a:ext uri="{9D8B030D-6E8A-4147-A177-3AD203B41FA5}">
                      <a16:colId xmlns:a16="http://schemas.microsoft.com/office/drawing/2014/main" val="2509452787"/>
                    </a:ext>
                  </a:extLst>
                </a:gridCol>
              </a:tblGrid>
              <a:tr h="299375">
                <a:tc>
                  <a:txBody>
                    <a:bodyPr/>
                    <a:lstStyle/>
                    <a:p>
                      <a:pPr marL="0" marR="0" algn="ctr">
                        <a:lnSpc>
                          <a:spcPct val="200000"/>
                        </a:lnSpc>
                        <a:spcBef>
                          <a:spcPts val="0"/>
                        </a:spcBef>
                        <a:spcAft>
                          <a:spcPts val="1000"/>
                        </a:spcAft>
                      </a:pPr>
                      <a:r>
                        <a:rPr lang="en-IN" sz="1400" b="1" i="0" u="none" strike="noStrike" cap="none" dirty="0">
                          <a:solidFill>
                            <a:srgbClr val="000000"/>
                          </a:solidFill>
                          <a:latin typeface="Quattrocento Sans"/>
                          <a:cs typeface="Arial"/>
                          <a:sym typeface="Arial"/>
                        </a:rPr>
                        <a:t>Partition</a:t>
                      </a:r>
                      <a:endParaRPr lang="en-US" sz="1400" b="1"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2">
                        <a:lumMod val="20000"/>
                        <a:lumOff val="80000"/>
                      </a:schemeClr>
                    </a:solidFill>
                  </a:tcPr>
                </a:tc>
                <a:tc>
                  <a:txBody>
                    <a:bodyPr/>
                    <a:lstStyle/>
                    <a:p>
                      <a:pPr marL="0" marR="0" algn="ctr">
                        <a:lnSpc>
                          <a:spcPct val="200000"/>
                        </a:lnSpc>
                        <a:spcBef>
                          <a:spcPts val="0"/>
                        </a:spcBef>
                        <a:spcAft>
                          <a:spcPts val="1000"/>
                        </a:spcAft>
                      </a:pPr>
                      <a:r>
                        <a:rPr lang="en-US" sz="1400" b="1" i="0" u="none" strike="noStrike" cap="none" dirty="0">
                          <a:solidFill>
                            <a:srgbClr val="000000"/>
                          </a:solidFill>
                          <a:latin typeface="Quattrocento Sans"/>
                          <a:ea typeface="Arial" panose="020B0604020202020204" pitchFamily="34" charset="0"/>
                          <a:cs typeface="Arial"/>
                          <a:sym typeface="Arial"/>
                        </a:rPr>
                        <a:t>Accuracy</a:t>
                      </a:r>
                    </a:p>
                  </a:txBody>
                  <a:tcPr marL="68580" marR="68580" marT="0" marB="0" anchor="ctr">
                    <a:solidFill>
                      <a:schemeClr val="accent2">
                        <a:lumMod val="20000"/>
                        <a:lumOff val="80000"/>
                      </a:schemeClr>
                    </a:solidFill>
                  </a:tcPr>
                </a:tc>
                <a:extLst>
                  <a:ext uri="{0D108BD9-81ED-4DB2-BD59-A6C34878D82A}">
                    <a16:rowId xmlns:a16="http://schemas.microsoft.com/office/drawing/2014/main" val="3385888080"/>
                  </a:ext>
                </a:extLst>
              </a:tr>
              <a:tr h="299375">
                <a:tc>
                  <a:txBody>
                    <a:bodyPr/>
                    <a:lstStyle/>
                    <a:p>
                      <a:pPr marL="0" marR="0" algn="ctr">
                        <a:lnSpc>
                          <a:spcPct val="200000"/>
                        </a:lnSpc>
                        <a:spcBef>
                          <a:spcPts val="0"/>
                        </a:spcBef>
                        <a:spcAft>
                          <a:spcPts val="1000"/>
                        </a:spcAft>
                      </a:pPr>
                      <a:r>
                        <a:rPr lang="en-IN" sz="1400" b="0" i="0" u="none" strike="noStrike" cap="none" dirty="0">
                          <a:solidFill>
                            <a:srgbClr val="000000"/>
                          </a:solidFill>
                          <a:latin typeface="Quattrocento Sans"/>
                          <a:cs typeface="Arial"/>
                          <a:sym typeface="Arial"/>
                        </a:rPr>
                        <a:t>Training (50%)</a:t>
                      </a:r>
                      <a:endParaRPr lang="en-US" sz="1400" b="0"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5">
                        <a:lumMod val="20000"/>
                        <a:lumOff val="80000"/>
                      </a:schemeClr>
                    </a:solidFill>
                  </a:tcPr>
                </a:tc>
                <a:tc>
                  <a:txBody>
                    <a:bodyPr/>
                    <a:lstStyle/>
                    <a:p>
                      <a:pPr marL="0" marR="0" algn="ctr">
                        <a:lnSpc>
                          <a:spcPct val="200000"/>
                        </a:lnSpc>
                        <a:spcBef>
                          <a:spcPts val="0"/>
                        </a:spcBef>
                        <a:spcAft>
                          <a:spcPts val="1000"/>
                        </a:spcAft>
                      </a:pPr>
                      <a:r>
                        <a:rPr lang="en-US" sz="1400" b="0" i="0" u="none" strike="noStrike" cap="none" dirty="0">
                          <a:solidFill>
                            <a:srgbClr val="000000"/>
                          </a:solidFill>
                          <a:latin typeface="Quattrocento Sans"/>
                          <a:ea typeface="Arial" panose="020B0604020202020204" pitchFamily="34" charset="0"/>
                          <a:cs typeface="Arial"/>
                          <a:sym typeface="Arial"/>
                        </a:rPr>
                        <a:t>84%</a:t>
                      </a:r>
                    </a:p>
                  </a:txBody>
                  <a:tcPr marL="68580" marR="68580" marT="0" marB="0" anchor="ctr">
                    <a:solidFill>
                      <a:schemeClr val="accent5">
                        <a:lumMod val="20000"/>
                        <a:lumOff val="80000"/>
                      </a:schemeClr>
                    </a:solidFill>
                  </a:tcPr>
                </a:tc>
                <a:extLst>
                  <a:ext uri="{0D108BD9-81ED-4DB2-BD59-A6C34878D82A}">
                    <a16:rowId xmlns:a16="http://schemas.microsoft.com/office/drawing/2014/main" val="2406888046"/>
                  </a:ext>
                </a:extLst>
              </a:tr>
              <a:tr h="299375">
                <a:tc>
                  <a:txBody>
                    <a:bodyPr/>
                    <a:lstStyle/>
                    <a:p>
                      <a:pPr marL="0" marR="0" algn="ctr">
                        <a:lnSpc>
                          <a:spcPct val="200000"/>
                        </a:lnSpc>
                        <a:spcBef>
                          <a:spcPts val="0"/>
                        </a:spcBef>
                        <a:spcAft>
                          <a:spcPts val="1000"/>
                        </a:spcAft>
                      </a:pPr>
                      <a:r>
                        <a:rPr lang="en-IN" sz="1400" b="0" i="0" u="none" strike="noStrike" cap="none" dirty="0">
                          <a:solidFill>
                            <a:srgbClr val="000000"/>
                          </a:solidFill>
                          <a:latin typeface="Quattrocento Sans"/>
                          <a:cs typeface="Arial"/>
                          <a:sym typeface="Arial"/>
                        </a:rPr>
                        <a:t>Validation (25%)</a:t>
                      </a:r>
                      <a:endParaRPr lang="en-US" sz="1400" b="0"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5">
                        <a:lumMod val="20000"/>
                        <a:lumOff val="80000"/>
                      </a:schemeClr>
                    </a:solidFill>
                  </a:tcPr>
                </a:tc>
                <a:tc>
                  <a:txBody>
                    <a:bodyPr/>
                    <a:lstStyle/>
                    <a:p>
                      <a:pPr marL="0" marR="0" algn="ctr">
                        <a:lnSpc>
                          <a:spcPct val="200000"/>
                        </a:lnSpc>
                        <a:spcBef>
                          <a:spcPts val="0"/>
                        </a:spcBef>
                        <a:spcAft>
                          <a:spcPts val="1000"/>
                        </a:spcAft>
                      </a:pPr>
                      <a:r>
                        <a:rPr lang="en-US" sz="1400" b="0" i="0" u="none" strike="noStrike" cap="none" dirty="0">
                          <a:solidFill>
                            <a:srgbClr val="000000"/>
                          </a:solidFill>
                          <a:latin typeface="Quattrocento Sans"/>
                          <a:ea typeface="Arial" panose="020B0604020202020204" pitchFamily="34" charset="0"/>
                          <a:cs typeface="Arial"/>
                          <a:sym typeface="Arial"/>
                        </a:rPr>
                        <a:t>69.4%</a:t>
                      </a:r>
                    </a:p>
                  </a:txBody>
                  <a:tcPr marL="68580" marR="68580" marT="0" marB="0" anchor="ctr">
                    <a:solidFill>
                      <a:schemeClr val="accent5">
                        <a:lumMod val="20000"/>
                        <a:lumOff val="80000"/>
                      </a:schemeClr>
                    </a:solidFill>
                  </a:tcPr>
                </a:tc>
                <a:extLst>
                  <a:ext uri="{0D108BD9-81ED-4DB2-BD59-A6C34878D82A}">
                    <a16:rowId xmlns:a16="http://schemas.microsoft.com/office/drawing/2014/main" val="302579059"/>
                  </a:ext>
                </a:extLst>
              </a:tr>
              <a:tr h="323265">
                <a:tc>
                  <a:txBody>
                    <a:bodyPr/>
                    <a:lstStyle/>
                    <a:p>
                      <a:pPr marL="0" marR="0" algn="ctr">
                        <a:lnSpc>
                          <a:spcPct val="200000"/>
                        </a:lnSpc>
                        <a:spcBef>
                          <a:spcPts val="0"/>
                        </a:spcBef>
                        <a:spcAft>
                          <a:spcPts val="1000"/>
                        </a:spcAft>
                      </a:pPr>
                      <a:r>
                        <a:rPr lang="en-IN" sz="1400" b="0" i="0" u="none" strike="noStrike" cap="none" dirty="0">
                          <a:solidFill>
                            <a:srgbClr val="000000"/>
                          </a:solidFill>
                          <a:latin typeface="Quattrocento Sans"/>
                          <a:cs typeface="Arial"/>
                          <a:sym typeface="Arial"/>
                        </a:rPr>
                        <a:t>Test (25%)</a:t>
                      </a:r>
                      <a:endParaRPr lang="en-US" sz="1400" b="0" i="0" u="none" strike="noStrike" cap="none" dirty="0">
                        <a:solidFill>
                          <a:srgbClr val="000000"/>
                        </a:solidFill>
                        <a:latin typeface="Quattrocento Sans"/>
                        <a:ea typeface="Arial" panose="020B0604020202020204" pitchFamily="34" charset="0"/>
                        <a:cs typeface="Arial"/>
                        <a:sym typeface="Arial"/>
                      </a:endParaRPr>
                    </a:p>
                  </a:txBody>
                  <a:tcPr marL="68580" marR="68580" marT="0" marB="0" anchor="ctr">
                    <a:solidFill>
                      <a:schemeClr val="accent5">
                        <a:lumMod val="20000"/>
                        <a:lumOff val="80000"/>
                      </a:schemeClr>
                    </a:solidFill>
                  </a:tcPr>
                </a:tc>
                <a:tc>
                  <a:txBody>
                    <a:bodyPr/>
                    <a:lstStyle/>
                    <a:p>
                      <a:pPr marL="0" marR="0" algn="ctr">
                        <a:lnSpc>
                          <a:spcPct val="200000"/>
                        </a:lnSpc>
                        <a:spcBef>
                          <a:spcPts val="0"/>
                        </a:spcBef>
                        <a:spcAft>
                          <a:spcPts val="1000"/>
                        </a:spcAft>
                      </a:pPr>
                      <a:r>
                        <a:rPr lang="en-US" sz="1400" b="0" i="0" u="none" strike="noStrike" cap="none" dirty="0">
                          <a:solidFill>
                            <a:srgbClr val="000000"/>
                          </a:solidFill>
                          <a:latin typeface="Quattrocento Sans"/>
                          <a:ea typeface="Arial" panose="020B0604020202020204" pitchFamily="34" charset="0"/>
                          <a:cs typeface="Arial"/>
                          <a:sym typeface="Arial"/>
                        </a:rPr>
                        <a:t>71.8%</a:t>
                      </a:r>
                    </a:p>
                  </a:txBody>
                  <a:tcPr marL="68580" marR="68580" marT="0" marB="0" anchor="ctr">
                    <a:solidFill>
                      <a:schemeClr val="accent5">
                        <a:lumMod val="20000"/>
                        <a:lumOff val="80000"/>
                      </a:schemeClr>
                    </a:solidFill>
                  </a:tcPr>
                </a:tc>
                <a:extLst>
                  <a:ext uri="{0D108BD9-81ED-4DB2-BD59-A6C34878D82A}">
                    <a16:rowId xmlns:a16="http://schemas.microsoft.com/office/drawing/2014/main" val="65672078"/>
                  </a:ext>
                </a:extLst>
              </a:tr>
            </a:tbl>
          </a:graphicData>
        </a:graphic>
      </p:graphicFrame>
      <p:pic>
        <p:nvPicPr>
          <p:cNvPr id="5" name="Picture 4" descr="A screenshot of a cell phone&#10;&#10;Description automatically generated">
            <a:extLst>
              <a:ext uri="{FF2B5EF4-FFF2-40B4-BE49-F238E27FC236}">
                <a16:creationId xmlns:a16="http://schemas.microsoft.com/office/drawing/2014/main" id="{1F0074D9-07B6-40BE-BD06-7044B3256DE1}"/>
              </a:ext>
            </a:extLst>
          </p:cNvPr>
          <p:cNvPicPr>
            <a:picLocks noChangeAspect="1"/>
          </p:cNvPicPr>
          <p:nvPr/>
        </p:nvPicPr>
        <p:blipFill rotWithShape="1">
          <a:blip r:embed="rId2"/>
          <a:srcRect l="-162" t="37190" r="1"/>
          <a:stretch/>
        </p:blipFill>
        <p:spPr>
          <a:xfrm>
            <a:off x="170971" y="1940843"/>
            <a:ext cx="3755013" cy="2232624"/>
          </a:xfrm>
          <a:prstGeom prst="rect">
            <a:avLst/>
          </a:prstGeom>
        </p:spPr>
      </p:pic>
      <p:pic>
        <p:nvPicPr>
          <p:cNvPr id="8" name="Picture 7" descr="A close up of a map&#10;&#10;Description automatically generated">
            <a:extLst>
              <a:ext uri="{FF2B5EF4-FFF2-40B4-BE49-F238E27FC236}">
                <a16:creationId xmlns:a16="http://schemas.microsoft.com/office/drawing/2014/main" id="{E993104A-CE0D-4504-9198-CC632BF5170A}"/>
              </a:ext>
            </a:extLst>
          </p:cNvPr>
          <p:cNvPicPr>
            <a:picLocks noChangeAspect="1"/>
          </p:cNvPicPr>
          <p:nvPr/>
        </p:nvPicPr>
        <p:blipFill>
          <a:blip r:embed="rId3"/>
          <a:stretch>
            <a:fillRect/>
          </a:stretch>
        </p:blipFill>
        <p:spPr>
          <a:xfrm>
            <a:off x="4042721" y="1322778"/>
            <a:ext cx="4727681" cy="1841132"/>
          </a:xfrm>
          <a:prstGeom prst="rect">
            <a:avLst/>
          </a:prstGeom>
        </p:spPr>
      </p:pic>
    </p:spTree>
    <p:extLst>
      <p:ext uri="{BB962C8B-B14F-4D97-AF65-F5344CB8AC3E}">
        <p14:creationId xmlns:p14="http://schemas.microsoft.com/office/powerpoint/2010/main" val="194942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BCA2-F57A-4171-96E2-5D2718BA1F86}"/>
              </a:ext>
            </a:extLst>
          </p:cNvPr>
          <p:cNvSpPr>
            <a:spLocks noGrp="1"/>
          </p:cNvSpPr>
          <p:nvPr>
            <p:ph type="title"/>
          </p:nvPr>
        </p:nvSpPr>
        <p:spPr>
          <a:xfrm>
            <a:off x="1381250" y="922668"/>
            <a:ext cx="5786993" cy="435600"/>
          </a:xfrm>
        </p:spPr>
        <p:txBody>
          <a:bodyPr/>
          <a:lstStyle/>
          <a:p>
            <a:r>
              <a:rPr lang="en-US"/>
              <a:t>Introduction to Somerville Happiness Survey</a:t>
            </a:r>
          </a:p>
        </p:txBody>
      </p:sp>
      <p:sp>
        <p:nvSpPr>
          <p:cNvPr id="3" name="Text Placeholder 2">
            <a:extLst>
              <a:ext uri="{FF2B5EF4-FFF2-40B4-BE49-F238E27FC236}">
                <a16:creationId xmlns:a16="http://schemas.microsoft.com/office/drawing/2014/main" id="{9E5E3AED-8727-4290-8680-C490FEFB733E}"/>
              </a:ext>
            </a:extLst>
          </p:cNvPr>
          <p:cNvSpPr>
            <a:spLocks noGrp="1"/>
          </p:cNvSpPr>
          <p:nvPr>
            <p:ph type="body" idx="1"/>
          </p:nvPr>
        </p:nvSpPr>
        <p:spPr>
          <a:xfrm>
            <a:off x="-63674" y="1487073"/>
            <a:ext cx="5957842" cy="3586655"/>
          </a:xfrm>
        </p:spPr>
        <p:txBody>
          <a:bodyPr/>
          <a:lstStyle/>
          <a:p>
            <a:pPr marL="419100" indent="-342900"/>
            <a:r>
              <a:rPr lang="en-US" sz="2000"/>
              <a:t>Small city located near Boston</a:t>
            </a:r>
          </a:p>
          <a:p>
            <a:pPr marL="419100" indent="-342900"/>
            <a:r>
              <a:rPr lang="en-US" sz="2000"/>
              <a:t>“Best Run City” by Boston Globe</a:t>
            </a:r>
            <a:endParaRPr lang="en-US"/>
          </a:p>
          <a:p>
            <a:pPr marL="419100" indent="-342900"/>
            <a:r>
              <a:rPr lang="en-US" sz="2000"/>
              <a:t>First city to include questions that focus on happiness and wellbeing measurement</a:t>
            </a:r>
            <a:endParaRPr lang="en-US"/>
          </a:p>
          <a:p>
            <a:r>
              <a:rPr lang="en-US" sz="2000"/>
              <a:t>Combined dataset survey includes anonymous responses from the years of 2011,2013, &amp; 2015 </a:t>
            </a:r>
          </a:p>
          <a:p>
            <a:pPr lvl="1"/>
            <a:endParaRPr lang="en-US" sz="1600"/>
          </a:p>
          <a:p>
            <a:endParaRPr lang="en-US" sz="2000"/>
          </a:p>
        </p:txBody>
      </p:sp>
      <p:sp>
        <p:nvSpPr>
          <p:cNvPr id="4" name="Slide Number Placeholder 3">
            <a:extLst>
              <a:ext uri="{FF2B5EF4-FFF2-40B4-BE49-F238E27FC236}">
                <a16:creationId xmlns:a16="http://schemas.microsoft.com/office/drawing/2014/main" id="{25A33E9A-3F28-4138-B1D0-C3C6D1A1BC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a:t>
            </a:fld>
            <a:endParaRPr lang="en"/>
          </a:p>
        </p:txBody>
      </p:sp>
      <p:sp>
        <p:nvSpPr>
          <p:cNvPr id="6" name="Google Shape;680;p39">
            <a:extLst>
              <a:ext uri="{FF2B5EF4-FFF2-40B4-BE49-F238E27FC236}">
                <a16:creationId xmlns:a16="http://schemas.microsoft.com/office/drawing/2014/main" id="{BC7C5BCB-6CE9-4F65-9BC1-12A2B84584BC}"/>
              </a:ext>
            </a:extLst>
          </p:cNvPr>
          <p:cNvSpPr/>
          <p:nvPr/>
        </p:nvSpPr>
        <p:spPr>
          <a:xfrm>
            <a:off x="856197" y="970034"/>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7" descr="A group of people on a sidewalk next to a tree&#10;&#10;Description generated with very high confidence">
            <a:extLst>
              <a:ext uri="{FF2B5EF4-FFF2-40B4-BE49-F238E27FC236}">
                <a16:creationId xmlns:a16="http://schemas.microsoft.com/office/drawing/2014/main" id="{EBA49045-5BF2-4F02-BD93-A03A8A39F0FA}"/>
              </a:ext>
            </a:extLst>
          </p:cNvPr>
          <p:cNvPicPr>
            <a:picLocks noChangeAspect="1"/>
          </p:cNvPicPr>
          <p:nvPr/>
        </p:nvPicPr>
        <p:blipFill>
          <a:blip r:embed="rId2"/>
          <a:stretch>
            <a:fillRect/>
          </a:stretch>
        </p:blipFill>
        <p:spPr>
          <a:xfrm>
            <a:off x="5896155" y="1724334"/>
            <a:ext cx="3088256" cy="2050671"/>
          </a:xfrm>
          <a:prstGeom prst="rect">
            <a:avLst/>
          </a:prstGeom>
        </p:spPr>
      </p:pic>
      <p:sp>
        <p:nvSpPr>
          <p:cNvPr id="9" name="TextBox 8">
            <a:extLst>
              <a:ext uri="{FF2B5EF4-FFF2-40B4-BE49-F238E27FC236}">
                <a16:creationId xmlns:a16="http://schemas.microsoft.com/office/drawing/2014/main" id="{16EC9895-243F-4B84-BF9E-E4C0D091B47F}"/>
              </a:ext>
            </a:extLst>
          </p:cNvPr>
          <p:cNvSpPr txBox="1"/>
          <p:nvPr/>
        </p:nvSpPr>
        <p:spPr>
          <a:xfrm>
            <a:off x="6241211" y="394982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Somerville, Massachusetts</a:t>
            </a:r>
          </a:p>
        </p:txBody>
      </p:sp>
    </p:spTree>
    <p:extLst>
      <p:ext uri="{BB962C8B-B14F-4D97-AF65-F5344CB8AC3E}">
        <p14:creationId xmlns:p14="http://schemas.microsoft.com/office/powerpoint/2010/main" val="3856943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6940-2FD8-434D-998D-72D1BDFFBAC7}"/>
              </a:ext>
            </a:extLst>
          </p:cNvPr>
          <p:cNvSpPr>
            <a:spLocks noGrp="1"/>
          </p:cNvSpPr>
          <p:nvPr>
            <p:ph type="title"/>
          </p:nvPr>
        </p:nvSpPr>
        <p:spPr>
          <a:xfrm>
            <a:off x="1409349" y="875298"/>
            <a:ext cx="3878400" cy="435600"/>
          </a:xfrm>
        </p:spPr>
        <p:txBody>
          <a:bodyPr/>
          <a:lstStyle/>
          <a:p>
            <a:r>
              <a:rPr lang="en-US" dirty="0">
                <a:cs typeface="Arial"/>
                <a:sym typeface="Arial"/>
              </a:rPr>
              <a:t>Neural</a:t>
            </a:r>
            <a:r>
              <a:rPr lang="en-US" dirty="0"/>
              <a:t> </a:t>
            </a:r>
            <a:r>
              <a:rPr lang="en-US" dirty="0">
                <a:cs typeface="Arial"/>
                <a:sym typeface="Arial"/>
              </a:rPr>
              <a:t>Nets</a:t>
            </a:r>
          </a:p>
        </p:txBody>
      </p:sp>
      <p:sp>
        <p:nvSpPr>
          <p:cNvPr id="3" name="Text Placeholder 2">
            <a:extLst>
              <a:ext uri="{FF2B5EF4-FFF2-40B4-BE49-F238E27FC236}">
                <a16:creationId xmlns:a16="http://schemas.microsoft.com/office/drawing/2014/main" id="{0F3BDF6F-7543-42F1-BCE5-AC7519E4FC90}"/>
              </a:ext>
            </a:extLst>
          </p:cNvPr>
          <p:cNvSpPr>
            <a:spLocks noGrp="1"/>
          </p:cNvSpPr>
          <p:nvPr>
            <p:ph type="body" idx="1"/>
          </p:nvPr>
        </p:nvSpPr>
        <p:spPr>
          <a:xfrm>
            <a:off x="5585460" y="1321117"/>
            <a:ext cx="2605490" cy="3112200"/>
          </a:xfrm>
        </p:spPr>
        <p:txBody>
          <a:bodyPr/>
          <a:lstStyle/>
          <a:p>
            <a:r>
              <a:rPr lang="en-US" sz="1400" dirty="0"/>
              <a:t>Maximum Accuracy achieved = 70.6%</a:t>
            </a:r>
          </a:p>
          <a:p>
            <a:endParaRPr lang="en-US" sz="1400" dirty="0"/>
          </a:p>
          <a:p>
            <a:endParaRPr lang="en-US" sz="1400" dirty="0"/>
          </a:p>
        </p:txBody>
      </p:sp>
      <p:sp>
        <p:nvSpPr>
          <p:cNvPr id="4" name="Slide Number Placeholder 3">
            <a:extLst>
              <a:ext uri="{FF2B5EF4-FFF2-40B4-BE49-F238E27FC236}">
                <a16:creationId xmlns:a16="http://schemas.microsoft.com/office/drawing/2014/main" id="{148A69FD-4676-48DD-829F-85770A026E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9" name="Google Shape;680;p39">
            <a:extLst>
              <a:ext uri="{FF2B5EF4-FFF2-40B4-BE49-F238E27FC236}">
                <a16:creationId xmlns:a16="http://schemas.microsoft.com/office/drawing/2014/main" id="{B70F4FC6-4530-4417-9F00-BE1985448D2D}"/>
              </a:ext>
            </a:extLst>
          </p:cNvPr>
          <p:cNvSpPr/>
          <p:nvPr/>
        </p:nvSpPr>
        <p:spPr>
          <a:xfrm>
            <a:off x="856196" y="97003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descr="A screenshot of a cell phone&#10;&#10;Description automatically generated">
            <a:extLst>
              <a:ext uri="{FF2B5EF4-FFF2-40B4-BE49-F238E27FC236}">
                <a16:creationId xmlns:a16="http://schemas.microsoft.com/office/drawing/2014/main" id="{273C9603-44F1-400C-9DD9-F267A5F47A03}"/>
              </a:ext>
            </a:extLst>
          </p:cNvPr>
          <p:cNvPicPr>
            <a:picLocks noChangeAspect="1"/>
          </p:cNvPicPr>
          <p:nvPr/>
        </p:nvPicPr>
        <p:blipFill rotWithShape="1">
          <a:blip r:embed="rId2"/>
          <a:srcRect r="691" b="50000"/>
          <a:stretch/>
        </p:blipFill>
        <p:spPr>
          <a:xfrm>
            <a:off x="178593" y="1436966"/>
            <a:ext cx="5109155" cy="1548657"/>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72ECA975-A83E-4B36-BBFD-C3EC360ABE17}"/>
              </a:ext>
            </a:extLst>
          </p:cNvPr>
          <p:cNvPicPr>
            <a:picLocks noChangeAspect="1"/>
          </p:cNvPicPr>
          <p:nvPr/>
        </p:nvPicPr>
        <p:blipFill rotWithShape="1">
          <a:blip r:embed="rId2"/>
          <a:srcRect l="435" t="589" r="13581" b="89286"/>
          <a:stretch/>
        </p:blipFill>
        <p:spPr>
          <a:xfrm>
            <a:off x="4468940" y="3457985"/>
            <a:ext cx="4493419" cy="314908"/>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6DB492B2-30C2-464A-A1A9-E052119B101E}"/>
              </a:ext>
            </a:extLst>
          </p:cNvPr>
          <p:cNvPicPr>
            <a:picLocks noChangeAspect="1"/>
          </p:cNvPicPr>
          <p:nvPr/>
        </p:nvPicPr>
        <p:blipFill rotWithShape="1">
          <a:blip r:embed="rId2"/>
          <a:srcRect l="548" t="48422" r="15860" b="25027"/>
          <a:stretch/>
        </p:blipFill>
        <p:spPr>
          <a:xfrm>
            <a:off x="4471987" y="3772893"/>
            <a:ext cx="4493419" cy="877689"/>
          </a:xfrm>
          <a:prstGeom prst="rect">
            <a:avLst/>
          </a:prstGeom>
        </p:spPr>
      </p:pic>
      <p:pic>
        <p:nvPicPr>
          <p:cNvPr id="18" name="Picture 17" descr="A screenshot of a map&#10;&#10;Description automatically generated">
            <a:extLst>
              <a:ext uri="{FF2B5EF4-FFF2-40B4-BE49-F238E27FC236}">
                <a16:creationId xmlns:a16="http://schemas.microsoft.com/office/drawing/2014/main" id="{7B429FDC-41CA-4B01-A541-5E2FF929B72B}"/>
              </a:ext>
            </a:extLst>
          </p:cNvPr>
          <p:cNvPicPr>
            <a:picLocks noChangeAspect="1"/>
          </p:cNvPicPr>
          <p:nvPr/>
        </p:nvPicPr>
        <p:blipFill>
          <a:blip r:embed="rId3"/>
          <a:stretch>
            <a:fillRect/>
          </a:stretch>
        </p:blipFill>
        <p:spPr>
          <a:xfrm>
            <a:off x="178594" y="3143077"/>
            <a:ext cx="4222216" cy="1685515"/>
          </a:xfrm>
          <a:prstGeom prst="rect">
            <a:avLst/>
          </a:prstGeom>
        </p:spPr>
      </p:pic>
    </p:spTree>
    <p:extLst>
      <p:ext uri="{BB962C8B-B14F-4D97-AF65-F5344CB8AC3E}">
        <p14:creationId xmlns:p14="http://schemas.microsoft.com/office/powerpoint/2010/main" val="3177596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5"/>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highlight>
                  <a:srgbClr val="FFCD00"/>
                </a:highlight>
              </a:rPr>
              <a:t>M</a:t>
            </a:r>
            <a:r>
              <a:rPr lang="en-IN" dirty="0" err="1">
                <a:highlight>
                  <a:srgbClr val="FFCD00"/>
                </a:highlight>
              </a:rPr>
              <a:t>odel</a:t>
            </a:r>
            <a:r>
              <a:rPr lang="en-IN" dirty="0">
                <a:highlight>
                  <a:srgbClr val="FFCD00"/>
                </a:highlight>
              </a:rPr>
              <a:t> Comparison</a:t>
            </a:r>
            <a:endParaRPr dirty="0">
              <a:highlight>
                <a:srgbClr val="FFCD00"/>
              </a:highlight>
            </a:endParaRPr>
          </a:p>
        </p:txBody>
      </p:sp>
      <p:graphicFrame>
        <p:nvGraphicFramePr>
          <p:cNvPr id="263" name="Google Shape;263;p25"/>
          <p:cNvGraphicFramePr/>
          <p:nvPr>
            <p:extLst>
              <p:ext uri="{D42A27DB-BD31-4B8C-83A1-F6EECF244321}">
                <p14:modId xmlns:p14="http://schemas.microsoft.com/office/powerpoint/2010/main" val="965884792"/>
              </p:ext>
            </p:extLst>
          </p:nvPr>
        </p:nvGraphicFramePr>
        <p:xfrm>
          <a:off x="1453300" y="1844937"/>
          <a:ext cx="5933340" cy="2605620"/>
        </p:xfrm>
        <a:graphic>
          <a:graphicData uri="http://schemas.openxmlformats.org/drawingml/2006/table">
            <a:tbl>
              <a:tblPr>
                <a:noFill/>
                <a:tableStyleId>{24F3EBC9-53E9-413B-9042-15915DC612B6}</a:tableStyleId>
              </a:tblPr>
              <a:tblGrid>
                <a:gridCol w="1483335">
                  <a:extLst>
                    <a:ext uri="{9D8B030D-6E8A-4147-A177-3AD203B41FA5}">
                      <a16:colId xmlns:a16="http://schemas.microsoft.com/office/drawing/2014/main" val="20000"/>
                    </a:ext>
                  </a:extLst>
                </a:gridCol>
                <a:gridCol w="1483335">
                  <a:extLst>
                    <a:ext uri="{9D8B030D-6E8A-4147-A177-3AD203B41FA5}">
                      <a16:colId xmlns:a16="http://schemas.microsoft.com/office/drawing/2014/main" val="20001"/>
                    </a:ext>
                  </a:extLst>
                </a:gridCol>
                <a:gridCol w="1483335">
                  <a:extLst>
                    <a:ext uri="{9D8B030D-6E8A-4147-A177-3AD203B41FA5}">
                      <a16:colId xmlns:a16="http://schemas.microsoft.com/office/drawing/2014/main" val="20002"/>
                    </a:ext>
                  </a:extLst>
                </a:gridCol>
                <a:gridCol w="1483335">
                  <a:extLst>
                    <a:ext uri="{9D8B030D-6E8A-4147-A177-3AD203B41FA5}">
                      <a16:colId xmlns:a16="http://schemas.microsoft.com/office/drawing/2014/main" val="20003"/>
                    </a:ext>
                  </a:extLst>
                </a:gridCol>
              </a:tblGrid>
              <a:tr h="651405">
                <a:tc>
                  <a:txBody>
                    <a:bodyPr/>
                    <a:lstStyle/>
                    <a:p>
                      <a:pPr marL="0" lvl="0" indent="0" algn="l" rtl="0">
                        <a:spcBef>
                          <a:spcPts val="0"/>
                        </a:spcBef>
                        <a:spcAft>
                          <a:spcPts val="0"/>
                        </a:spcAft>
                        <a:buNone/>
                      </a:pPr>
                      <a:r>
                        <a:rPr lang="en-IN" dirty="0">
                          <a:latin typeface="Quattrocento Sans"/>
                          <a:ea typeface="Quattrocento Sans"/>
                          <a:cs typeface="Quattrocento Sans"/>
                          <a:sym typeface="Quattrocento Sans"/>
                        </a:rPr>
                        <a:t>                  Model    Criterion</a:t>
                      </a:r>
                      <a:endParaRPr dirty="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IN" sz="1100" b="1" dirty="0">
                          <a:latin typeface="Lora"/>
                          <a:ea typeface="Lora"/>
                          <a:cs typeface="Lora"/>
                          <a:sym typeface="Lora"/>
                        </a:rPr>
                        <a:t>Neural Nets</a:t>
                      </a:r>
                      <a:endParaRPr sz="1100" b="1" dirty="0">
                        <a:latin typeface="Lora"/>
                        <a:ea typeface="Lora"/>
                        <a:cs typeface="Lora"/>
                        <a:sym typeface="Lora"/>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solidFill>
                      <a:srgbClr val="92D050"/>
                    </a:solidFill>
                  </a:tcPr>
                </a:tc>
                <a:tc>
                  <a:txBody>
                    <a:bodyPr/>
                    <a:lstStyle/>
                    <a:p>
                      <a:pPr marL="0" lvl="0" indent="0" algn="ctr" rtl="0">
                        <a:spcBef>
                          <a:spcPts val="0"/>
                        </a:spcBef>
                        <a:spcAft>
                          <a:spcPts val="0"/>
                        </a:spcAft>
                        <a:buNone/>
                      </a:pPr>
                      <a:r>
                        <a:rPr lang="en-IN" sz="1100" b="1" dirty="0">
                          <a:latin typeface="Lora"/>
                          <a:ea typeface="Lora"/>
                          <a:cs typeface="Lora"/>
                          <a:sym typeface="Lora"/>
                        </a:rPr>
                        <a:t>Random Forest</a:t>
                      </a:r>
                      <a:endParaRPr sz="1100" b="1" dirty="0">
                        <a:latin typeface="Lora"/>
                        <a:ea typeface="Lora"/>
                        <a:cs typeface="Lora"/>
                        <a:sym typeface="Lora"/>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Lora"/>
                          <a:ea typeface="Lora"/>
                          <a:cs typeface="Lora"/>
                          <a:sym typeface="Lora"/>
                        </a:rPr>
                        <a:t>Logistic Regre</a:t>
                      </a:r>
                      <a:r>
                        <a:rPr lang="en-IN" sz="1100" b="1" dirty="0">
                          <a:latin typeface="Lora"/>
                          <a:ea typeface="Lora"/>
                          <a:cs typeface="Lora"/>
                          <a:sym typeface="Lora"/>
                        </a:rPr>
                        <a:t>ssion</a:t>
                      </a:r>
                      <a:endParaRPr sz="1100" b="1" dirty="0">
                        <a:latin typeface="Lora"/>
                        <a:ea typeface="Lora"/>
                        <a:cs typeface="Lora"/>
                        <a:sym typeface="Lora"/>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51405">
                <a:tc>
                  <a:txBody>
                    <a:bodyPr/>
                    <a:lstStyle/>
                    <a:p>
                      <a:pPr marL="0" lvl="0" indent="0" algn="r" rtl="0">
                        <a:spcBef>
                          <a:spcPts val="0"/>
                        </a:spcBef>
                        <a:spcAft>
                          <a:spcPts val="0"/>
                        </a:spcAft>
                        <a:buNone/>
                      </a:pPr>
                      <a:r>
                        <a:rPr lang="en" sz="1100" b="1" dirty="0">
                          <a:latin typeface="Quattrocento Sans"/>
                          <a:ea typeface="Quattrocento Sans"/>
                          <a:cs typeface="Quattrocento Sans"/>
                          <a:sym typeface="Quattrocento Sans"/>
                        </a:rPr>
                        <a:t>Tot</a:t>
                      </a:r>
                      <a:r>
                        <a:rPr lang="en-IN" sz="1100" b="1" dirty="0">
                          <a:latin typeface="Quattrocento Sans"/>
                          <a:ea typeface="Quattrocento Sans"/>
                          <a:cs typeface="Quattrocento Sans"/>
                          <a:sym typeface="Quattrocento Sans"/>
                        </a:rPr>
                        <a:t>al Accuracy</a:t>
                      </a:r>
                    </a:p>
                    <a:p>
                      <a:pPr marL="0" lvl="0" indent="0" algn="r" rtl="0">
                        <a:spcBef>
                          <a:spcPts val="0"/>
                        </a:spcBef>
                        <a:spcAft>
                          <a:spcPts val="0"/>
                        </a:spcAft>
                        <a:buNone/>
                      </a:pPr>
                      <a:r>
                        <a:rPr lang="en-IN" sz="1100" b="1" dirty="0">
                          <a:latin typeface="Quattrocento Sans"/>
                          <a:ea typeface="Quattrocento Sans"/>
                          <a:cs typeface="Quattrocento Sans"/>
                          <a:sym typeface="Quattrocento Sans"/>
                        </a:rPr>
                        <a:t>On Test Data</a:t>
                      </a:r>
                      <a:endParaRPr sz="1100" b="1" dirty="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IN" dirty="0">
                          <a:latin typeface="Quattrocento Sans"/>
                          <a:ea typeface="Quattrocento Sans"/>
                          <a:cs typeface="Quattrocento Sans"/>
                          <a:sym typeface="Quattrocento Sans"/>
                        </a:rPr>
                        <a:t>70.6%</a:t>
                      </a:r>
                      <a:endParaRPr dirty="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solidFill>
                      <a:srgbClr val="92D050"/>
                    </a:solidFill>
                  </a:tcPr>
                </a:tc>
                <a:tc>
                  <a:txBody>
                    <a:bodyPr/>
                    <a:lstStyle/>
                    <a:p>
                      <a:pPr marL="0" lvl="0" indent="0" algn="ctr" rtl="0">
                        <a:spcBef>
                          <a:spcPts val="0"/>
                        </a:spcBef>
                        <a:spcAft>
                          <a:spcPts val="0"/>
                        </a:spcAft>
                        <a:buNone/>
                      </a:pPr>
                      <a:r>
                        <a:rPr lang="en-IN" dirty="0">
                          <a:latin typeface="Quattrocento Sans"/>
                          <a:ea typeface="Quattrocento Sans"/>
                          <a:cs typeface="Quattrocento Sans"/>
                          <a:sym typeface="Quattrocento Sans"/>
                        </a:rPr>
                        <a:t>71.8%</a:t>
                      </a:r>
                      <a:endParaRPr dirty="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IN" dirty="0">
                          <a:latin typeface="Quattrocento Sans"/>
                          <a:ea typeface="Quattrocento Sans"/>
                          <a:cs typeface="Quattrocento Sans"/>
                          <a:sym typeface="Quattrocento Sans"/>
                        </a:rPr>
                        <a:t>71.5%</a:t>
                      </a:r>
                      <a:endParaRPr dirty="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651405">
                <a:tc>
                  <a:txBody>
                    <a:bodyPr/>
                    <a:lstStyle/>
                    <a:p>
                      <a:pPr marL="0" lvl="0" indent="0" algn="r" rtl="0">
                        <a:spcBef>
                          <a:spcPts val="0"/>
                        </a:spcBef>
                        <a:spcAft>
                          <a:spcPts val="0"/>
                        </a:spcAft>
                        <a:buNone/>
                      </a:pPr>
                      <a:r>
                        <a:rPr lang="en-IN" sz="1100" b="1" dirty="0">
                          <a:latin typeface="Quattrocento Sans"/>
                          <a:ea typeface="Quattrocento Sans"/>
                          <a:cs typeface="Quattrocento Sans"/>
                          <a:sym typeface="Quattrocento Sans"/>
                        </a:rPr>
                        <a:t> Area Under The ROC curve</a:t>
                      </a:r>
                      <a:endParaRPr sz="1100" b="1" dirty="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IN" dirty="0">
                          <a:latin typeface="Quattrocento Sans"/>
                          <a:ea typeface="Quattrocento Sans"/>
                          <a:cs typeface="Quattrocento Sans"/>
                          <a:sym typeface="Quattrocento Sans"/>
                        </a:rPr>
                        <a:t>0.737</a:t>
                      </a:r>
                      <a:endParaRPr dirty="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92D050"/>
                    </a:solidFill>
                  </a:tcPr>
                </a:tc>
                <a:tc>
                  <a:txBody>
                    <a:bodyPr/>
                    <a:lstStyle/>
                    <a:p>
                      <a:pPr marL="0" lvl="0" indent="0" algn="ctr" rtl="0">
                        <a:spcBef>
                          <a:spcPts val="0"/>
                        </a:spcBef>
                        <a:spcAft>
                          <a:spcPts val="0"/>
                        </a:spcAft>
                        <a:buNone/>
                      </a:pPr>
                      <a:r>
                        <a:rPr lang="en" dirty="0">
                          <a:latin typeface="Quattrocento Sans"/>
                          <a:ea typeface="Quattrocento Sans"/>
                          <a:cs typeface="Quattrocento Sans"/>
                          <a:sym typeface="Quattrocento Sans"/>
                        </a:rPr>
                        <a:t>0.767</a:t>
                      </a:r>
                      <a:endParaRPr dirty="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Quattrocento Sans"/>
                          <a:ea typeface="Quattrocento Sans"/>
                          <a:cs typeface="Quattrocento Sans"/>
                          <a:sym typeface="Quattrocento Sans"/>
                        </a:rPr>
                        <a:t>0.757</a:t>
                      </a:r>
                      <a:endParaRPr dirty="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651405">
                <a:tc>
                  <a:txBody>
                    <a:bodyPr/>
                    <a:lstStyle/>
                    <a:p>
                      <a:pPr marL="0" lvl="0" indent="0" algn="r" rtl="0">
                        <a:spcBef>
                          <a:spcPts val="0"/>
                        </a:spcBef>
                        <a:spcAft>
                          <a:spcPts val="0"/>
                        </a:spcAft>
                        <a:buNone/>
                      </a:pPr>
                      <a:r>
                        <a:rPr lang="en-IN" sz="1100" b="1" dirty="0">
                          <a:latin typeface="Quattrocento Sans"/>
                          <a:ea typeface="Quattrocento Sans"/>
                          <a:cs typeface="Quattrocento Sans"/>
                          <a:sym typeface="Quattrocento Sans"/>
                        </a:rPr>
                        <a:t>Prediction Of  Zero’s</a:t>
                      </a:r>
                      <a:endParaRPr sz="1100" b="1" dirty="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00B0F0"/>
                    </a:solidFill>
                  </a:tcPr>
                </a:tc>
                <a:tc>
                  <a:txBody>
                    <a:bodyPr/>
                    <a:lstStyle/>
                    <a:p>
                      <a:pPr marL="0" lvl="0" indent="0" algn="ctr" rtl="0">
                        <a:spcBef>
                          <a:spcPts val="0"/>
                        </a:spcBef>
                        <a:spcAft>
                          <a:spcPts val="0"/>
                        </a:spcAft>
                        <a:buNone/>
                      </a:pPr>
                      <a:r>
                        <a:rPr lang="en-IN" dirty="0">
                          <a:latin typeface="Quattrocento Sans"/>
                          <a:ea typeface="Quattrocento Sans"/>
                          <a:cs typeface="Quattrocento Sans"/>
                          <a:sym typeface="Quattrocento Sans"/>
                        </a:rPr>
                        <a:t>57%</a:t>
                      </a:r>
                      <a:endParaRPr dirty="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92D050"/>
                    </a:solidFill>
                  </a:tcPr>
                </a:tc>
                <a:tc>
                  <a:txBody>
                    <a:bodyPr/>
                    <a:lstStyle/>
                    <a:p>
                      <a:pPr marL="0" lvl="0" indent="0" algn="ctr" rtl="0">
                        <a:spcBef>
                          <a:spcPts val="0"/>
                        </a:spcBef>
                        <a:spcAft>
                          <a:spcPts val="0"/>
                        </a:spcAft>
                        <a:buNone/>
                      </a:pPr>
                      <a:r>
                        <a:rPr lang="en-IN" dirty="0">
                          <a:latin typeface="Quattrocento Sans"/>
                          <a:ea typeface="Quattrocento Sans"/>
                          <a:cs typeface="Quattrocento Sans"/>
                          <a:sym typeface="Quattrocento Sans"/>
                        </a:rPr>
                        <a:t>44%</a:t>
                      </a:r>
                      <a:endParaRPr dirty="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00B0F0"/>
                    </a:solidFill>
                  </a:tcPr>
                </a:tc>
                <a:tc>
                  <a:txBody>
                    <a:bodyPr/>
                    <a:lstStyle/>
                    <a:p>
                      <a:pPr marL="0" lvl="0" indent="0" algn="ctr" rtl="0">
                        <a:spcBef>
                          <a:spcPts val="0"/>
                        </a:spcBef>
                        <a:spcAft>
                          <a:spcPts val="0"/>
                        </a:spcAft>
                        <a:buNone/>
                      </a:pPr>
                      <a:r>
                        <a:rPr lang="en-IN" dirty="0">
                          <a:latin typeface="Quattrocento Sans"/>
                          <a:ea typeface="Quattrocento Sans"/>
                          <a:cs typeface="Quattrocento Sans"/>
                          <a:sym typeface="Quattrocento Sans"/>
                        </a:rPr>
                        <a:t>45%</a:t>
                      </a:r>
                      <a:endParaRPr dirty="0">
                        <a:latin typeface="Quattrocento Sans"/>
                        <a:ea typeface="Quattrocento Sans"/>
                        <a:cs typeface="Quattrocento Sans"/>
                        <a:sym typeface="Quattrocento Sans"/>
                      </a:endParaRPr>
                    </a:p>
                  </a:txBody>
                  <a:tcPr marL="91425" marR="91425" marT="68575" marB="6857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00B0F0"/>
                    </a:solidFill>
                  </a:tcPr>
                </a:tc>
                <a:extLst>
                  <a:ext uri="{0D108BD9-81ED-4DB2-BD59-A6C34878D82A}">
                    <a16:rowId xmlns:a16="http://schemas.microsoft.com/office/drawing/2014/main" val="10003"/>
                  </a:ext>
                </a:extLst>
              </a:tr>
            </a:tbl>
          </a:graphicData>
        </a:graphic>
      </p:graphicFrame>
      <p:sp>
        <p:nvSpPr>
          <p:cNvPr id="269" name="Google Shape;269;p2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10" name="Google Shape;557;p39">
            <a:extLst>
              <a:ext uri="{FF2B5EF4-FFF2-40B4-BE49-F238E27FC236}">
                <a16:creationId xmlns:a16="http://schemas.microsoft.com/office/drawing/2014/main" id="{1B69FEAC-E829-473A-9088-0E4E09C1924A}"/>
              </a:ext>
            </a:extLst>
          </p:cNvPr>
          <p:cNvGrpSpPr/>
          <p:nvPr/>
        </p:nvGrpSpPr>
        <p:grpSpPr>
          <a:xfrm>
            <a:off x="885097" y="987131"/>
            <a:ext cx="257904" cy="277313"/>
            <a:chOff x="616425" y="2329600"/>
            <a:chExt cx="361700" cy="388475"/>
          </a:xfrm>
        </p:grpSpPr>
        <p:sp>
          <p:nvSpPr>
            <p:cNvPr id="11" name="Google Shape;558;p39">
              <a:extLst>
                <a:ext uri="{FF2B5EF4-FFF2-40B4-BE49-F238E27FC236}">
                  <a16:creationId xmlns:a16="http://schemas.microsoft.com/office/drawing/2014/main" id="{125AD8BF-4AF5-4228-ABF0-3B7F446CF2AA}"/>
                </a:ext>
              </a:extLst>
            </p:cNvPr>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9;p39">
              <a:extLst>
                <a:ext uri="{FF2B5EF4-FFF2-40B4-BE49-F238E27FC236}">
                  <a16:creationId xmlns:a16="http://schemas.microsoft.com/office/drawing/2014/main" id="{CA6CEAAA-00B6-4F2C-9360-E4B782F66130}"/>
                </a:ext>
              </a:extLst>
            </p:cNvPr>
            <p:cNvSpPr/>
            <p:nvPr/>
          </p:nvSpPr>
          <p:spPr>
            <a:xfrm>
              <a:off x="704725" y="2545750"/>
              <a:ext cx="185125" cy="25"/>
            </a:xfrm>
            <a:custGeom>
              <a:avLst/>
              <a:gdLst/>
              <a:ahLst/>
              <a:cxnLst/>
              <a:rect l="l" t="t" r="r" b="b"/>
              <a:pathLst>
                <a:path w="7405" h="1" fill="none" extrusionOk="0">
                  <a:moveTo>
                    <a:pt x="7404"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60;p39">
              <a:extLst>
                <a:ext uri="{FF2B5EF4-FFF2-40B4-BE49-F238E27FC236}">
                  <a16:creationId xmlns:a16="http://schemas.microsoft.com/office/drawing/2014/main" id="{C261227F-A4BC-4A0B-8E96-53B5747240B0}"/>
                </a:ext>
              </a:extLst>
            </p:cNvPr>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61;p39">
              <a:extLst>
                <a:ext uri="{FF2B5EF4-FFF2-40B4-BE49-F238E27FC236}">
                  <a16:creationId xmlns:a16="http://schemas.microsoft.com/office/drawing/2014/main" id="{322113E6-E74A-4896-AF80-805194232AE1}"/>
                </a:ext>
              </a:extLst>
            </p:cNvPr>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62;p39">
              <a:extLst>
                <a:ext uri="{FF2B5EF4-FFF2-40B4-BE49-F238E27FC236}">
                  <a16:creationId xmlns:a16="http://schemas.microsoft.com/office/drawing/2014/main" id="{BA37F23C-C174-458F-BCE0-64CA6C6BE93D}"/>
                </a:ext>
              </a:extLst>
            </p:cNvPr>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3;p39">
              <a:extLst>
                <a:ext uri="{FF2B5EF4-FFF2-40B4-BE49-F238E27FC236}">
                  <a16:creationId xmlns:a16="http://schemas.microsoft.com/office/drawing/2014/main" id="{C7E69920-5683-4BA4-8D0C-63541A3AB51B}"/>
                </a:ext>
              </a:extLst>
            </p:cNvPr>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64;p39">
              <a:extLst>
                <a:ext uri="{FF2B5EF4-FFF2-40B4-BE49-F238E27FC236}">
                  <a16:creationId xmlns:a16="http://schemas.microsoft.com/office/drawing/2014/main" id="{23774B00-8DC9-483F-9DFF-AC0AEBE8A363}"/>
                </a:ext>
              </a:extLst>
            </p:cNvPr>
            <p:cNvSpPr/>
            <p:nvPr/>
          </p:nvSpPr>
          <p:spPr>
            <a:xfrm>
              <a:off x="766825" y="2388050"/>
              <a:ext cx="60925" cy="25"/>
            </a:xfrm>
            <a:custGeom>
              <a:avLst/>
              <a:gdLst/>
              <a:ahLst/>
              <a:cxnLst/>
              <a:rect l="l" t="t" r="r" b="b"/>
              <a:pathLst>
                <a:path w="2437" h="1" fill="none" extrusionOk="0">
                  <a:moveTo>
                    <a:pt x="2436" y="0"/>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5;p39">
              <a:extLst>
                <a:ext uri="{FF2B5EF4-FFF2-40B4-BE49-F238E27FC236}">
                  <a16:creationId xmlns:a16="http://schemas.microsoft.com/office/drawing/2014/main" id="{896B4D65-A5EF-4D3F-A1C3-E2B20A23D636}"/>
                </a:ext>
              </a:extLst>
            </p:cNvPr>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 name="Straight Connector 2">
            <a:extLst>
              <a:ext uri="{FF2B5EF4-FFF2-40B4-BE49-F238E27FC236}">
                <a16:creationId xmlns:a16="http://schemas.microsoft.com/office/drawing/2014/main" id="{BFC72175-BC22-46C8-B644-5D8DB9871A4B}"/>
              </a:ext>
            </a:extLst>
          </p:cNvPr>
          <p:cNvCxnSpPr/>
          <p:nvPr/>
        </p:nvCxnSpPr>
        <p:spPr>
          <a:xfrm>
            <a:off x="1464469" y="1878806"/>
            <a:ext cx="1464469" cy="607219"/>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Google Shape;540;p39">
            <a:extLst>
              <a:ext uri="{FF2B5EF4-FFF2-40B4-BE49-F238E27FC236}">
                <a16:creationId xmlns:a16="http://schemas.microsoft.com/office/drawing/2014/main" id="{E1EFAEA8-C9C7-4A2E-8D73-4E8193EA04CE}"/>
              </a:ext>
            </a:extLst>
          </p:cNvPr>
          <p:cNvGrpSpPr/>
          <p:nvPr/>
        </p:nvGrpSpPr>
        <p:grpSpPr>
          <a:xfrm>
            <a:off x="3420331" y="1428176"/>
            <a:ext cx="357234" cy="361310"/>
            <a:chOff x="5290150" y="1636700"/>
            <a:chExt cx="425025" cy="429875"/>
          </a:xfrm>
        </p:grpSpPr>
        <p:sp>
          <p:nvSpPr>
            <p:cNvPr id="22" name="Google Shape;541;p39">
              <a:extLst>
                <a:ext uri="{FF2B5EF4-FFF2-40B4-BE49-F238E27FC236}">
                  <a16:creationId xmlns:a16="http://schemas.microsoft.com/office/drawing/2014/main" id="{61C0DBFA-B16A-4FBB-98BB-0BA78B930E68}"/>
                </a:ext>
              </a:extLst>
            </p:cNvPr>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2;p39">
              <a:extLst>
                <a:ext uri="{FF2B5EF4-FFF2-40B4-BE49-F238E27FC236}">
                  <a16:creationId xmlns:a16="http://schemas.microsoft.com/office/drawing/2014/main" id="{1DFC3484-84FC-441D-838C-5F033B2EBBA0}"/>
                </a:ext>
              </a:extLst>
            </p:cNvPr>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0898-DE3E-4033-BA11-45BCC1FABE59}"/>
              </a:ext>
            </a:extLst>
          </p:cNvPr>
          <p:cNvSpPr>
            <a:spLocks noGrp="1"/>
          </p:cNvSpPr>
          <p:nvPr>
            <p:ph type="title"/>
          </p:nvPr>
        </p:nvSpPr>
        <p:spPr>
          <a:xfrm>
            <a:off x="1381249" y="922668"/>
            <a:ext cx="4527181" cy="435600"/>
          </a:xfrm>
        </p:spPr>
        <p:txBody>
          <a:bodyPr/>
          <a:lstStyle/>
          <a:p>
            <a:r>
              <a:rPr lang="en-US" dirty="0"/>
              <a:t>Model Selection: </a:t>
            </a:r>
            <a:r>
              <a:rPr lang="en-US" dirty="0">
                <a:highlight>
                  <a:srgbClr val="FFCD00"/>
                </a:highlight>
              </a:rPr>
              <a:t>Neural Networks</a:t>
            </a:r>
            <a:endParaRPr lang="en-US" dirty="0"/>
          </a:p>
        </p:txBody>
      </p:sp>
      <p:sp>
        <p:nvSpPr>
          <p:cNvPr id="3" name="Text Placeholder 2">
            <a:extLst>
              <a:ext uri="{FF2B5EF4-FFF2-40B4-BE49-F238E27FC236}">
                <a16:creationId xmlns:a16="http://schemas.microsoft.com/office/drawing/2014/main" id="{E4C8EF72-C846-4481-86E8-C345298F73E6}"/>
              </a:ext>
            </a:extLst>
          </p:cNvPr>
          <p:cNvSpPr>
            <a:spLocks noGrp="1"/>
          </p:cNvSpPr>
          <p:nvPr>
            <p:ph type="body" idx="1"/>
          </p:nvPr>
        </p:nvSpPr>
        <p:spPr/>
        <p:txBody>
          <a:bodyPr/>
          <a:lstStyle/>
          <a:p>
            <a:r>
              <a:rPr lang="en-US" dirty="0"/>
              <a:t>Ability to learn and model non-linear and complex relationships</a:t>
            </a:r>
          </a:p>
          <a:p>
            <a:r>
              <a:rPr lang="en-US" dirty="0"/>
              <a:t>No restrictions imposed on input distribution</a:t>
            </a:r>
          </a:p>
          <a:p>
            <a:r>
              <a:rPr lang="en-US" dirty="0"/>
              <a:t>Can infer relationships from hidden data</a:t>
            </a:r>
          </a:p>
        </p:txBody>
      </p:sp>
      <p:sp>
        <p:nvSpPr>
          <p:cNvPr id="4" name="Slide Number Placeholder 3">
            <a:extLst>
              <a:ext uri="{FF2B5EF4-FFF2-40B4-BE49-F238E27FC236}">
                <a16:creationId xmlns:a16="http://schemas.microsoft.com/office/drawing/2014/main" id="{944E32F9-91AB-4C73-9227-D70C7EE9A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22</a:t>
            </a:fld>
            <a:endParaRPr lang="en"/>
          </a:p>
        </p:txBody>
      </p:sp>
      <p:sp>
        <p:nvSpPr>
          <p:cNvPr id="5" name="Google Shape;680;p39">
            <a:extLst>
              <a:ext uri="{FF2B5EF4-FFF2-40B4-BE49-F238E27FC236}">
                <a16:creationId xmlns:a16="http://schemas.microsoft.com/office/drawing/2014/main" id="{FD24BCB3-5CAE-4BEE-8DA7-0C04DBD2BF92}"/>
              </a:ext>
            </a:extLst>
          </p:cNvPr>
          <p:cNvSpPr/>
          <p:nvPr/>
        </p:nvSpPr>
        <p:spPr>
          <a:xfrm>
            <a:off x="856196" y="97003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946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341645" y="1598444"/>
            <a:ext cx="3793252"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highlight>
                  <a:srgbClr val="FFCD00"/>
                </a:highlight>
                <a:latin typeface="Lora"/>
                <a:sym typeface="Lora"/>
              </a:rPr>
              <a:t>Significant</a:t>
            </a:r>
            <a:r>
              <a:rPr lang="en-US" sz="1800" b="1" dirty="0">
                <a:latin typeface="Lora"/>
                <a:sym typeface="Lora"/>
              </a:rPr>
              <a:t> Determinants:</a:t>
            </a:r>
          </a:p>
          <a:p>
            <a:pPr marL="342900" indent="-342900">
              <a:buFont typeface="Wingdings" panose="05000000000000000000" pitchFamily="2" charset="2"/>
              <a:buChar char="§"/>
            </a:pPr>
            <a:r>
              <a:rPr lang="en" b="1" dirty="0"/>
              <a:t>Satisfaction with Somerville</a:t>
            </a:r>
          </a:p>
          <a:p>
            <a:pPr marL="342900" indent="-342900">
              <a:buFont typeface="Wingdings" panose="05000000000000000000" pitchFamily="2" charset="2"/>
              <a:buChar char="§"/>
            </a:pPr>
            <a:r>
              <a:rPr lang="en-US" b="1" dirty="0"/>
              <a:t>Similarity with Other People</a:t>
            </a:r>
          </a:p>
          <a:p>
            <a:pPr marL="0" indent="0">
              <a:buNone/>
            </a:pPr>
            <a:r>
              <a:rPr lang="en-US" sz="1800" b="1" dirty="0">
                <a:highlight>
                  <a:srgbClr val="FFCD00"/>
                </a:highlight>
                <a:latin typeface="Lora"/>
                <a:sym typeface="Lora"/>
              </a:rPr>
              <a:t>Insignificant</a:t>
            </a:r>
            <a:r>
              <a:rPr lang="en-US" sz="1800" b="1" dirty="0">
                <a:latin typeface="Lora"/>
                <a:sym typeface="Lora"/>
              </a:rPr>
              <a:t> Determinants:</a:t>
            </a:r>
          </a:p>
          <a:p>
            <a:pPr marL="342900" indent="-342900">
              <a:buFont typeface="Wingdings" panose="05000000000000000000" pitchFamily="2" charset="2"/>
              <a:buChar char="§"/>
            </a:pPr>
            <a:r>
              <a:rPr lang="en-US" b="1" dirty="0"/>
              <a:t>Race </a:t>
            </a:r>
          </a:p>
          <a:p>
            <a:pPr marL="342900" indent="-342900">
              <a:buFont typeface="Wingdings" panose="05000000000000000000" pitchFamily="2" charset="2"/>
              <a:buChar char="§"/>
            </a:pPr>
            <a:r>
              <a:rPr lang="en-US" b="1" dirty="0"/>
              <a:t>Gender</a:t>
            </a:r>
          </a:p>
          <a:p>
            <a:pPr marL="0" indent="0">
              <a:buNone/>
            </a:pPr>
            <a:endParaRPr lang="en-US" b="1" dirty="0">
              <a:highlight>
                <a:srgbClr val="FFCD00"/>
              </a:highlight>
            </a:endParaRPr>
          </a:p>
          <a:p>
            <a:pPr marL="0" indent="0">
              <a:buNone/>
            </a:pPr>
            <a:endParaRPr lang="en-US" b="1" dirty="0">
              <a:highlight>
                <a:srgbClr val="FFCD00"/>
              </a:highlight>
            </a:endParaRPr>
          </a:p>
          <a:p>
            <a:pPr marL="0" lvl="0" indent="0" algn="l" rtl="0">
              <a:spcBef>
                <a:spcPts val="600"/>
              </a:spcBef>
              <a:spcAft>
                <a:spcPts val="0"/>
              </a:spcAft>
              <a:buNone/>
            </a:pPr>
            <a:endParaRPr b="1" dirty="0">
              <a:highlight>
                <a:srgbClr val="FFCD00"/>
              </a:highlight>
            </a:endParaRPr>
          </a:p>
        </p:txBody>
      </p:sp>
      <p:sp>
        <p:nvSpPr>
          <p:cNvPr id="158" name="Google Shape;158;p19"/>
          <p:cNvSpPr txBox="1">
            <a:spLocks noGrp="1"/>
          </p:cNvSpPr>
          <p:nvPr>
            <p:ph type="title"/>
          </p:nvPr>
        </p:nvSpPr>
        <p:spPr>
          <a:xfrm>
            <a:off x="1381249" y="922668"/>
            <a:ext cx="4647761" cy="435600"/>
          </a:xfrm>
          <a:prstGeom prst="rect">
            <a:avLst/>
          </a:prstGeom>
        </p:spPr>
        <p:txBody>
          <a:bodyPr spcFirstLastPara="1" wrap="square" lIns="91425" tIns="91425" rIns="91425" bIns="91425" anchor="ctr" anchorCtr="0">
            <a:noAutofit/>
          </a:bodyPr>
          <a:lstStyle/>
          <a:p>
            <a:pPr lvl="0"/>
            <a:r>
              <a:rPr lang="en" dirty="0"/>
              <a:t>Determinants of </a:t>
            </a:r>
            <a:r>
              <a:rPr lang="en" dirty="0">
                <a:highlight>
                  <a:srgbClr val="FFCD00"/>
                </a:highlight>
              </a:rPr>
              <a:t>Happiness</a:t>
            </a:r>
            <a:endParaRPr dirty="0"/>
          </a:p>
        </p:txBody>
      </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pic>
        <p:nvPicPr>
          <p:cNvPr id="2" name="Picture 1">
            <a:extLst>
              <a:ext uri="{FF2B5EF4-FFF2-40B4-BE49-F238E27FC236}">
                <a16:creationId xmlns:a16="http://schemas.microsoft.com/office/drawing/2014/main" id="{8AA608B5-DC2F-4F79-BD89-774CB88BA349}"/>
              </a:ext>
            </a:extLst>
          </p:cNvPr>
          <p:cNvPicPr>
            <a:picLocks noChangeAspect="1"/>
          </p:cNvPicPr>
          <p:nvPr/>
        </p:nvPicPr>
        <p:blipFill>
          <a:blip r:embed="rId3"/>
          <a:stretch>
            <a:fillRect/>
          </a:stretch>
        </p:blipFill>
        <p:spPr>
          <a:xfrm>
            <a:off x="3927694" y="1673807"/>
            <a:ext cx="5094514" cy="2671261"/>
          </a:xfrm>
          <a:prstGeom prst="rect">
            <a:avLst/>
          </a:prstGeom>
        </p:spPr>
      </p:pic>
      <p:grpSp>
        <p:nvGrpSpPr>
          <p:cNvPr id="12" name="Google Shape;656;p39">
            <a:extLst>
              <a:ext uri="{FF2B5EF4-FFF2-40B4-BE49-F238E27FC236}">
                <a16:creationId xmlns:a16="http://schemas.microsoft.com/office/drawing/2014/main" id="{A2F8F2A5-C8CB-4A4A-8AF1-1DFAA6188563}"/>
              </a:ext>
            </a:extLst>
          </p:cNvPr>
          <p:cNvGrpSpPr/>
          <p:nvPr/>
        </p:nvGrpSpPr>
        <p:grpSpPr>
          <a:xfrm>
            <a:off x="874563" y="1013744"/>
            <a:ext cx="296069" cy="247324"/>
            <a:chOff x="5292575" y="3681900"/>
            <a:chExt cx="420150" cy="373275"/>
          </a:xfrm>
        </p:grpSpPr>
        <p:sp>
          <p:nvSpPr>
            <p:cNvPr id="13" name="Google Shape;657;p39">
              <a:extLst>
                <a:ext uri="{FF2B5EF4-FFF2-40B4-BE49-F238E27FC236}">
                  <a16:creationId xmlns:a16="http://schemas.microsoft.com/office/drawing/2014/main" id="{1A575F42-48F2-4ADE-839F-2E32A8609616}"/>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8;p39">
              <a:extLst>
                <a:ext uri="{FF2B5EF4-FFF2-40B4-BE49-F238E27FC236}">
                  <a16:creationId xmlns:a16="http://schemas.microsoft.com/office/drawing/2014/main" id="{37001DB0-60F4-4BB1-BB53-02D7BDD88370}"/>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9;p39">
              <a:extLst>
                <a:ext uri="{FF2B5EF4-FFF2-40B4-BE49-F238E27FC236}">
                  <a16:creationId xmlns:a16="http://schemas.microsoft.com/office/drawing/2014/main" id="{A376FE1F-0DFD-422C-A2D4-85772701AAA1}"/>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60;p39">
              <a:extLst>
                <a:ext uri="{FF2B5EF4-FFF2-40B4-BE49-F238E27FC236}">
                  <a16:creationId xmlns:a16="http://schemas.microsoft.com/office/drawing/2014/main" id="{A0D5E5E1-5E2C-46C4-8458-AE1F4D1AB6C8}"/>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61;p39">
              <a:extLst>
                <a:ext uri="{FF2B5EF4-FFF2-40B4-BE49-F238E27FC236}">
                  <a16:creationId xmlns:a16="http://schemas.microsoft.com/office/drawing/2014/main" id="{71AF8DD4-502C-4C31-B278-F88A102F9080}"/>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62;p39">
              <a:extLst>
                <a:ext uri="{FF2B5EF4-FFF2-40B4-BE49-F238E27FC236}">
                  <a16:creationId xmlns:a16="http://schemas.microsoft.com/office/drawing/2014/main" id="{2AB576D0-AC2D-45C8-9AF2-F23CFE49556B}"/>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63;p39">
              <a:extLst>
                <a:ext uri="{FF2B5EF4-FFF2-40B4-BE49-F238E27FC236}">
                  <a16:creationId xmlns:a16="http://schemas.microsoft.com/office/drawing/2014/main" id="{4A186C42-677D-4B2E-93B8-A386970E1993}"/>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2446863" y="1390391"/>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600" b="1" i="1">
                <a:latin typeface="Lora"/>
                <a:ea typeface="Lora"/>
                <a:cs typeface="Lora"/>
                <a:sym typeface="Lora"/>
              </a:rPr>
              <a:t>So, </a:t>
            </a:r>
            <a:r>
              <a:rPr lang="en" sz="3600" b="1" i="1">
                <a:latin typeface="Lora"/>
                <a:ea typeface="Lora"/>
                <a:cs typeface="Lora"/>
                <a:sym typeface="Lora"/>
              </a:rPr>
              <a:t>does money buy </a:t>
            </a:r>
            <a:r>
              <a:rPr lang="en" sz="3600" b="1" i="1">
                <a:highlight>
                  <a:srgbClr val="FFCD00"/>
                </a:highlight>
                <a:latin typeface="Lora"/>
                <a:ea typeface="Lora"/>
                <a:cs typeface="Lora"/>
                <a:sym typeface="Lora"/>
              </a:rPr>
              <a:t>Happiness?</a:t>
            </a:r>
            <a:endParaRPr sz="3600" b="1" i="1">
              <a:highlight>
                <a:srgbClr val="FFCD00"/>
              </a:highlight>
              <a:latin typeface="Lora"/>
              <a:ea typeface="Lora"/>
              <a:cs typeface="Lora"/>
              <a:sym typeface="Lora"/>
            </a:endParaRPr>
          </a:p>
          <a:p>
            <a:pPr marL="0" lvl="0" indent="0" algn="l" rtl="0">
              <a:spcBef>
                <a:spcPts val="600"/>
              </a:spcBef>
              <a:spcAft>
                <a:spcPts val="0"/>
              </a:spcAft>
              <a:buNone/>
            </a:pPr>
            <a:endParaRPr b="1"/>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0898-DE3E-4033-BA11-45BCC1FABE59}"/>
              </a:ext>
            </a:extLst>
          </p:cNvPr>
          <p:cNvSpPr>
            <a:spLocks noGrp="1"/>
          </p:cNvSpPr>
          <p:nvPr>
            <p:ph type="title"/>
          </p:nvPr>
        </p:nvSpPr>
        <p:spPr>
          <a:xfrm>
            <a:off x="1381249" y="922668"/>
            <a:ext cx="4527181" cy="435600"/>
          </a:xfrm>
        </p:spPr>
        <p:txBody>
          <a:bodyPr/>
          <a:lstStyle/>
          <a:p>
            <a:r>
              <a:rPr lang="en-US" dirty="0"/>
              <a:t>Focus Groups: </a:t>
            </a:r>
            <a:r>
              <a:rPr lang="en-US" dirty="0">
                <a:highlight>
                  <a:srgbClr val="FFCD00"/>
                </a:highlight>
              </a:rPr>
              <a:t>Targeted Approach</a:t>
            </a:r>
            <a:endParaRPr lang="en-US" dirty="0"/>
          </a:p>
        </p:txBody>
      </p:sp>
      <p:sp>
        <p:nvSpPr>
          <p:cNvPr id="4" name="Slide Number Placeholder 3">
            <a:extLst>
              <a:ext uri="{FF2B5EF4-FFF2-40B4-BE49-F238E27FC236}">
                <a16:creationId xmlns:a16="http://schemas.microsoft.com/office/drawing/2014/main" id="{944E32F9-91AB-4C73-9227-D70C7EE9A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25</a:t>
            </a:fld>
            <a:endParaRPr lang="en"/>
          </a:p>
        </p:txBody>
      </p:sp>
      <p:sp>
        <p:nvSpPr>
          <p:cNvPr id="5" name="Google Shape;680;p39">
            <a:extLst>
              <a:ext uri="{FF2B5EF4-FFF2-40B4-BE49-F238E27FC236}">
                <a16:creationId xmlns:a16="http://schemas.microsoft.com/office/drawing/2014/main" id="{FD24BCB3-5CAE-4BEE-8DA7-0C04DBD2BF92}"/>
              </a:ext>
            </a:extLst>
          </p:cNvPr>
          <p:cNvSpPr/>
          <p:nvPr/>
        </p:nvSpPr>
        <p:spPr>
          <a:xfrm>
            <a:off x="856196" y="97003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02D465AE-0F5D-4D49-A4D8-082E820F6C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17377" y="1526167"/>
            <a:ext cx="3625850" cy="3015615"/>
          </a:xfrm>
          <a:prstGeom prst="rect">
            <a:avLst/>
          </a:prstGeom>
          <a:noFill/>
          <a:ln>
            <a:noFill/>
          </a:ln>
        </p:spPr>
      </p:pic>
      <p:sp>
        <p:nvSpPr>
          <p:cNvPr id="7" name="TextBox 6">
            <a:extLst>
              <a:ext uri="{FF2B5EF4-FFF2-40B4-BE49-F238E27FC236}">
                <a16:creationId xmlns:a16="http://schemas.microsoft.com/office/drawing/2014/main" id="{9C06DEC1-4665-43A9-8309-2441B8C5986A}"/>
              </a:ext>
            </a:extLst>
          </p:cNvPr>
          <p:cNvSpPr txBox="1"/>
          <p:nvPr/>
        </p:nvSpPr>
        <p:spPr>
          <a:xfrm>
            <a:off x="562706" y="1652954"/>
            <a:ext cx="4009293" cy="1350306"/>
          </a:xfrm>
          <a:prstGeom prst="rect">
            <a:avLst/>
          </a:prstGeom>
          <a:noFill/>
        </p:spPr>
        <p:txBody>
          <a:bodyPr wrap="square" rtlCol="0">
            <a:spAutoFit/>
          </a:bodyPr>
          <a:lstStyle/>
          <a:p>
            <a:pPr>
              <a:lnSpc>
                <a:spcPct val="150000"/>
              </a:lnSpc>
            </a:pPr>
            <a:r>
              <a:rPr lang="en-US" b="1" dirty="0">
                <a:latin typeface="Lora" panose="020B0604020202020204" charset="0"/>
              </a:rPr>
              <a:t>Focus Group 1: </a:t>
            </a:r>
            <a:r>
              <a:rPr lang="en-US" b="1" dirty="0">
                <a:highlight>
                  <a:srgbClr val="FFCD00"/>
                </a:highlight>
                <a:latin typeface="Lora"/>
                <a:sym typeface="Lora"/>
              </a:rPr>
              <a:t>Physical Setting</a:t>
            </a:r>
          </a:p>
          <a:p>
            <a:pPr>
              <a:lnSpc>
                <a:spcPct val="150000"/>
              </a:lnSpc>
            </a:pPr>
            <a:r>
              <a:rPr lang="en-US" b="1" dirty="0">
                <a:latin typeface="Lora" panose="020B0604020202020204" charset="0"/>
              </a:rPr>
              <a:t>Focus Group 2: </a:t>
            </a:r>
            <a:r>
              <a:rPr lang="en-US" b="1" dirty="0">
                <a:highlight>
                  <a:srgbClr val="FFCD00"/>
                </a:highlight>
                <a:latin typeface="Lora"/>
                <a:sym typeface="Lora"/>
              </a:rPr>
              <a:t>Similarity with Other People</a:t>
            </a:r>
          </a:p>
          <a:p>
            <a:pPr>
              <a:lnSpc>
                <a:spcPct val="150000"/>
              </a:lnSpc>
            </a:pPr>
            <a:r>
              <a:rPr lang="en-US" b="1" dirty="0">
                <a:latin typeface="Lora" panose="020B0604020202020204" charset="0"/>
              </a:rPr>
              <a:t>Focus Group 3: </a:t>
            </a:r>
            <a:r>
              <a:rPr lang="en-US" b="1" dirty="0">
                <a:highlight>
                  <a:srgbClr val="FFCD00"/>
                </a:highlight>
                <a:latin typeface="Lora"/>
              </a:rPr>
              <a:t>Affordable Housing</a:t>
            </a:r>
          </a:p>
          <a:p>
            <a:pPr>
              <a:lnSpc>
                <a:spcPct val="150000"/>
              </a:lnSpc>
            </a:pPr>
            <a:r>
              <a:rPr lang="en-US" b="1" dirty="0">
                <a:latin typeface="Lora" panose="020B0604020202020204" charset="0"/>
              </a:rPr>
              <a:t>Focus Group 4: </a:t>
            </a:r>
            <a:r>
              <a:rPr lang="en-US" b="1" dirty="0">
                <a:highlight>
                  <a:srgbClr val="FFCD00"/>
                </a:highlight>
                <a:latin typeface="Lora"/>
              </a:rPr>
              <a:t>Likelihood of Seeking Advice</a:t>
            </a:r>
          </a:p>
        </p:txBody>
      </p:sp>
    </p:spTree>
    <p:extLst>
      <p:ext uri="{BB962C8B-B14F-4D97-AF65-F5344CB8AC3E}">
        <p14:creationId xmlns:p14="http://schemas.microsoft.com/office/powerpoint/2010/main" val="1329289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6"/>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a:highlight>
                  <a:srgbClr val="FFCD00"/>
                </a:highlight>
                <a:latin typeface="Lora"/>
                <a:ea typeface="Lora"/>
                <a:cs typeface="Lora"/>
                <a:sym typeface="Lora"/>
              </a:rPr>
              <a:t>Happy</a:t>
            </a:r>
            <a:r>
              <a:rPr lang="en" sz="3600" b="1" i="1">
                <a:latin typeface="Lora"/>
                <a:ea typeface="Lora"/>
                <a:cs typeface="Lora"/>
                <a:sym typeface="Lora"/>
              </a:rPr>
              <a:t> </a:t>
            </a:r>
            <a:r>
              <a:rPr lang="en-US" sz="3600" b="1" i="1">
                <a:latin typeface="Lora"/>
                <a:ea typeface="Lora"/>
                <a:cs typeface="Lora"/>
                <a:sym typeface="Lora"/>
              </a:rPr>
              <a:t>to answer  </a:t>
            </a:r>
            <a:endParaRPr sz="3600" b="1" i="1">
              <a:latin typeface="Lora"/>
              <a:ea typeface="Lora"/>
              <a:cs typeface="Lora"/>
              <a:sym typeface="Lora"/>
            </a:endParaRPr>
          </a:p>
          <a:p>
            <a:pPr marL="0" lvl="0" indent="0" algn="l" rtl="0">
              <a:spcBef>
                <a:spcPts val="600"/>
              </a:spcBef>
              <a:spcAft>
                <a:spcPts val="0"/>
              </a:spcAft>
              <a:buNone/>
            </a:pPr>
            <a:endParaRPr sz="1800">
              <a:solidFill>
                <a:schemeClr val="dk1"/>
              </a:solidFill>
            </a:endParaRPr>
          </a:p>
        </p:txBody>
      </p:sp>
      <p:cxnSp>
        <p:nvCxnSpPr>
          <p:cNvPr id="409" name="Google Shape;409;p36"/>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410" name="Google Shape;410;p36"/>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lvl="0">
              <a:spcBef>
                <a:spcPts val="600"/>
              </a:spcBef>
            </a:pPr>
            <a:r>
              <a:rPr lang="en-US" sz="4000" i="1"/>
              <a:t>Any </a:t>
            </a:r>
            <a:r>
              <a:rPr lang="en-US" sz="4000" i="1">
                <a:highlight>
                  <a:srgbClr val="FFCD00"/>
                </a:highlight>
              </a:rPr>
              <a:t>questions</a:t>
            </a:r>
            <a:r>
              <a:rPr lang="en-US" sz="4000" i="1"/>
              <a:t> ?</a:t>
            </a:r>
          </a:p>
        </p:txBody>
      </p:sp>
      <p:cxnSp>
        <p:nvCxnSpPr>
          <p:cNvPr id="411" name="Google Shape;411;p36"/>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412" name="Google Shape;412;p36"/>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6"/>
          <p:cNvGrpSpPr/>
          <p:nvPr/>
        </p:nvGrpSpPr>
        <p:grpSpPr>
          <a:xfrm>
            <a:off x="1148888" y="1190759"/>
            <a:ext cx="505722" cy="475767"/>
            <a:chOff x="5972700" y="2330200"/>
            <a:chExt cx="411625" cy="387275"/>
          </a:xfrm>
        </p:grpSpPr>
        <p:sp>
          <p:nvSpPr>
            <p:cNvPr id="414" name="Google Shape;414;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11BA-8631-426F-B884-4E0B84A4C8E0}"/>
              </a:ext>
            </a:extLst>
          </p:cNvPr>
          <p:cNvSpPr>
            <a:spLocks noGrp="1"/>
          </p:cNvSpPr>
          <p:nvPr>
            <p:ph type="title"/>
          </p:nvPr>
        </p:nvSpPr>
        <p:spPr/>
        <p:txBody>
          <a:bodyPr/>
          <a:lstStyle/>
          <a:p>
            <a:r>
              <a:rPr lang="en-US" dirty="0"/>
              <a:t>About the Dataset</a:t>
            </a:r>
          </a:p>
        </p:txBody>
      </p:sp>
      <p:sp>
        <p:nvSpPr>
          <p:cNvPr id="4" name="Slide Number Placeholder 3">
            <a:extLst>
              <a:ext uri="{FF2B5EF4-FFF2-40B4-BE49-F238E27FC236}">
                <a16:creationId xmlns:a16="http://schemas.microsoft.com/office/drawing/2014/main" id="{761B55CA-B47D-49B2-8B8C-61804385CA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a:t>
            </a:fld>
            <a:endParaRPr lang="en"/>
          </a:p>
        </p:txBody>
      </p:sp>
      <p:sp>
        <p:nvSpPr>
          <p:cNvPr id="6" name="Text Placeholder 5">
            <a:extLst>
              <a:ext uri="{FF2B5EF4-FFF2-40B4-BE49-F238E27FC236}">
                <a16:creationId xmlns:a16="http://schemas.microsoft.com/office/drawing/2014/main" id="{9973ACDF-D37C-482A-9072-78E6BB0F8816}"/>
              </a:ext>
            </a:extLst>
          </p:cNvPr>
          <p:cNvSpPr>
            <a:spLocks noGrp="1"/>
          </p:cNvSpPr>
          <p:nvPr>
            <p:ph type="body" idx="1"/>
          </p:nvPr>
        </p:nvSpPr>
        <p:spPr/>
        <p:txBody>
          <a:bodyPr/>
          <a:lstStyle/>
          <a:p>
            <a:r>
              <a:rPr lang="en-US"/>
              <a:t>Administered by </a:t>
            </a:r>
            <a:r>
              <a:rPr lang="en-US" err="1"/>
              <a:t>SomerStat</a:t>
            </a:r>
          </a:p>
          <a:p>
            <a:r>
              <a:rPr lang="en-US"/>
              <a:t>Contains 6545 rows and 43 columns</a:t>
            </a:r>
          </a:p>
          <a:p>
            <a:r>
              <a:rPr lang="en-US"/>
              <a:t>Target areas like city Aesthetics, Safety, Availability of Public Services, Affordability of housing etc.</a:t>
            </a:r>
          </a:p>
          <a:p>
            <a:r>
              <a:rPr lang="en-US"/>
              <a:t>Responses are given on a scale to 1 to 10 for most of the questions and 1 to 5 for a few</a:t>
            </a:r>
          </a:p>
          <a:p>
            <a:endParaRPr lang="en-US"/>
          </a:p>
          <a:p>
            <a:endParaRPr lang="en-US"/>
          </a:p>
        </p:txBody>
      </p:sp>
      <p:sp>
        <p:nvSpPr>
          <p:cNvPr id="5" name="Google Shape;680;p39">
            <a:extLst>
              <a:ext uri="{FF2B5EF4-FFF2-40B4-BE49-F238E27FC236}">
                <a16:creationId xmlns:a16="http://schemas.microsoft.com/office/drawing/2014/main" id="{10ED74A8-75B0-4C42-8F73-C7C05D97E0D4}"/>
              </a:ext>
            </a:extLst>
          </p:cNvPr>
          <p:cNvSpPr/>
          <p:nvPr/>
        </p:nvSpPr>
        <p:spPr>
          <a:xfrm>
            <a:off x="856196" y="97003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38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8CE3-BF63-47EF-8691-5264648B368D}"/>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2F9BE655-45B2-449C-A02C-09D397A45910}"/>
              </a:ext>
            </a:extLst>
          </p:cNvPr>
          <p:cNvSpPr>
            <a:spLocks noGrp="1"/>
          </p:cNvSpPr>
          <p:nvPr>
            <p:ph type="body" idx="1"/>
          </p:nvPr>
        </p:nvSpPr>
        <p:spPr/>
        <p:txBody>
          <a:bodyPr/>
          <a:lstStyle/>
          <a:p>
            <a:pPr marL="76200" indent="0" fontAlgn="base">
              <a:buNone/>
            </a:pPr>
            <a:r>
              <a:rPr lang="en-US" dirty="0"/>
              <a:t>To bring happiness to the lives of less happy people</a:t>
            </a:r>
          </a:p>
          <a:p>
            <a:pPr fontAlgn="base"/>
            <a:r>
              <a:rPr lang="en-US" dirty="0"/>
              <a:t>Identify the major quantitative and qualitative predictors of happiness​</a:t>
            </a:r>
          </a:p>
          <a:p>
            <a:pPr fontAlgn="base"/>
            <a:r>
              <a:rPr lang="en-US" dirty="0"/>
              <a:t>Identify people that are unhappy and target them with specific determinants to bring about happiness </a:t>
            </a:r>
          </a:p>
          <a:p>
            <a:endParaRPr lang="en-US" dirty="0"/>
          </a:p>
        </p:txBody>
      </p:sp>
      <p:sp>
        <p:nvSpPr>
          <p:cNvPr id="4" name="Slide Number Placeholder 3">
            <a:extLst>
              <a:ext uri="{FF2B5EF4-FFF2-40B4-BE49-F238E27FC236}">
                <a16:creationId xmlns:a16="http://schemas.microsoft.com/office/drawing/2014/main" id="{1E5051C9-612B-4117-8F38-2771577996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4</a:t>
            </a:fld>
            <a:endParaRPr lang="en"/>
          </a:p>
        </p:txBody>
      </p:sp>
      <p:sp>
        <p:nvSpPr>
          <p:cNvPr id="5" name="Google Shape;680;p39">
            <a:extLst>
              <a:ext uri="{FF2B5EF4-FFF2-40B4-BE49-F238E27FC236}">
                <a16:creationId xmlns:a16="http://schemas.microsoft.com/office/drawing/2014/main" id="{BBDF866E-BB51-4252-BD33-B04414121E5B}"/>
              </a:ext>
            </a:extLst>
          </p:cNvPr>
          <p:cNvSpPr/>
          <p:nvPr/>
        </p:nvSpPr>
        <p:spPr>
          <a:xfrm>
            <a:off x="856196" y="97003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71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32BB-1FCF-451B-94A4-11039E5E9268}"/>
              </a:ext>
            </a:extLst>
          </p:cNvPr>
          <p:cNvSpPr>
            <a:spLocks noGrp="1"/>
          </p:cNvSpPr>
          <p:nvPr>
            <p:ph type="title"/>
          </p:nvPr>
        </p:nvSpPr>
        <p:spPr>
          <a:xfrm>
            <a:off x="1381250" y="922668"/>
            <a:ext cx="4787604" cy="435600"/>
          </a:xfrm>
        </p:spPr>
        <p:txBody>
          <a:bodyPr/>
          <a:lstStyle/>
          <a:p>
            <a:r>
              <a:rPr lang="en-US"/>
              <a:t>How happy are Somerville Residents</a:t>
            </a:r>
          </a:p>
        </p:txBody>
      </p:sp>
      <p:sp>
        <p:nvSpPr>
          <p:cNvPr id="3" name="Text Placeholder 2">
            <a:extLst>
              <a:ext uri="{FF2B5EF4-FFF2-40B4-BE49-F238E27FC236}">
                <a16:creationId xmlns:a16="http://schemas.microsoft.com/office/drawing/2014/main" id="{D4ED6E4D-2CB0-42EB-AA47-568BB704F83C}"/>
              </a:ext>
            </a:extLst>
          </p:cNvPr>
          <p:cNvSpPr>
            <a:spLocks noGrp="1"/>
          </p:cNvSpPr>
          <p:nvPr>
            <p:ph type="body" idx="1"/>
          </p:nvPr>
        </p:nvSpPr>
        <p:spPr>
          <a:xfrm>
            <a:off x="939637" y="1720379"/>
            <a:ext cx="3562541" cy="3164154"/>
          </a:xfrm>
        </p:spPr>
        <p:txBody>
          <a:bodyPr/>
          <a:lstStyle/>
          <a:p>
            <a:r>
              <a:rPr lang="en-US" sz="2000"/>
              <a:t>Mean – 7.65</a:t>
            </a:r>
          </a:p>
          <a:p>
            <a:r>
              <a:rPr lang="en-US" sz="2000"/>
              <a:t>77% rated 7 or more </a:t>
            </a:r>
          </a:p>
          <a:p>
            <a:r>
              <a:rPr lang="en-US" sz="2000"/>
              <a:t>10% gave a full 10</a:t>
            </a:r>
          </a:p>
          <a:p>
            <a:endParaRPr lang="en-US" sz="2000"/>
          </a:p>
          <a:p>
            <a:endParaRPr lang="en-US" sz="2000"/>
          </a:p>
          <a:p>
            <a:pPr marL="76200" indent="0">
              <a:buNone/>
            </a:pPr>
            <a:endParaRPr lang="en-US" sz="2000"/>
          </a:p>
        </p:txBody>
      </p:sp>
      <p:sp>
        <p:nvSpPr>
          <p:cNvPr id="4" name="Slide Number Placeholder 3">
            <a:extLst>
              <a:ext uri="{FF2B5EF4-FFF2-40B4-BE49-F238E27FC236}">
                <a16:creationId xmlns:a16="http://schemas.microsoft.com/office/drawing/2014/main" id="{E5217E68-04D3-499C-8C9E-7E1B3B2264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5</a:t>
            </a:fld>
            <a:endParaRPr lang="en"/>
          </a:p>
        </p:txBody>
      </p:sp>
      <p:pic>
        <p:nvPicPr>
          <p:cNvPr id="5" name="Picture 5" descr="A screenshot of a cell phone&#10;&#10;Description generated with very high confidence">
            <a:extLst>
              <a:ext uri="{FF2B5EF4-FFF2-40B4-BE49-F238E27FC236}">
                <a16:creationId xmlns:a16="http://schemas.microsoft.com/office/drawing/2014/main" id="{B5829169-6009-4994-BC6A-EB2CE7DEE303}"/>
              </a:ext>
            </a:extLst>
          </p:cNvPr>
          <p:cNvPicPr>
            <a:picLocks noChangeAspect="1"/>
          </p:cNvPicPr>
          <p:nvPr/>
        </p:nvPicPr>
        <p:blipFill>
          <a:blip r:embed="rId2"/>
          <a:stretch>
            <a:fillRect/>
          </a:stretch>
        </p:blipFill>
        <p:spPr>
          <a:xfrm>
            <a:off x="4568537" y="1432797"/>
            <a:ext cx="4483677" cy="3152474"/>
          </a:xfrm>
          <a:prstGeom prst="rect">
            <a:avLst/>
          </a:prstGeom>
        </p:spPr>
      </p:pic>
      <p:grpSp>
        <p:nvGrpSpPr>
          <p:cNvPr id="14" name="Google Shape;647;p39">
            <a:extLst>
              <a:ext uri="{FF2B5EF4-FFF2-40B4-BE49-F238E27FC236}">
                <a16:creationId xmlns:a16="http://schemas.microsoft.com/office/drawing/2014/main" id="{DC1B6347-3DCF-4049-9E4E-6942AB7FA8E6}"/>
              </a:ext>
            </a:extLst>
          </p:cNvPr>
          <p:cNvGrpSpPr/>
          <p:nvPr/>
        </p:nvGrpSpPr>
        <p:grpSpPr>
          <a:xfrm>
            <a:off x="878681" y="1000125"/>
            <a:ext cx="278607" cy="242888"/>
            <a:chOff x="3932350" y="3714775"/>
            <a:chExt cx="439650" cy="319075"/>
          </a:xfrm>
        </p:grpSpPr>
        <p:sp>
          <p:nvSpPr>
            <p:cNvPr id="15" name="Google Shape;648;p39">
              <a:extLst>
                <a:ext uri="{FF2B5EF4-FFF2-40B4-BE49-F238E27FC236}">
                  <a16:creationId xmlns:a16="http://schemas.microsoft.com/office/drawing/2014/main" id="{F42A39FC-2502-486F-981D-F37DE7244AB2}"/>
                </a:ext>
              </a:extLst>
            </p:cNvPr>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9;p39">
              <a:extLst>
                <a:ext uri="{FF2B5EF4-FFF2-40B4-BE49-F238E27FC236}">
                  <a16:creationId xmlns:a16="http://schemas.microsoft.com/office/drawing/2014/main" id="{D7991B95-21E6-45D1-9223-014014ED5749}"/>
                </a:ext>
              </a:extLst>
            </p:cNvPr>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0;p39">
              <a:extLst>
                <a:ext uri="{FF2B5EF4-FFF2-40B4-BE49-F238E27FC236}">
                  <a16:creationId xmlns:a16="http://schemas.microsoft.com/office/drawing/2014/main" id="{8A574D1C-152D-4741-B795-41D63A1DC8A0}"/>
                </a:ext>
              </a:extLst>
            </p:cNvPr>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51;p39">
              <a:extLst>
                <a:ext uri="{FF2B5EF4-FFF2-40B4-BE49-F238E27FC236}">
                  <a16:creationId xmlns:a16="http://schemas.microsoft.com/office/drawing/2014/main" id="{A01BC836-8950-499D-9B18-C373905CFBFD}"/>
                </a:ext>
              </a:extLst>
            </p:cNvPr>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52;p39">
              <a:extLst>
                <a:ext uri="{FF2B5EF4-FFF2-40B4-BE49-F238E27FC236}">
                  <a16:creationId xmlns:a16="http://schemas.microsoft.com/office/drawing/2014/main" id="{C4FDB65D-EEB9-416B-AA69-1850AD017C1A}"/>
                </a:ext>
              </a:extLst>
            </p:cNvPr>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6138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9AE7-13CD-49C9-88AA-562D8F6CC6ED}"/>
              </a:ext>
            </a:extLst>
          </p:cNvPr>
          <p:cNvSpPr>
            <a:spLocks noGrp="1"/>
          </p:cNvSpPr>
          <p:nvPr>
            <p:ph type="title"/>
          </p:nvPr>
        </p:nvSpPr>
        <p:spPr/>
        <p:txBody>
          <a:bodyPr/>
          <a:lstStyle/>
          <a:p>
            <a:r>
              <a:rPr lang="en-US"/>
              <a:t>Where do we stand ?</a:t>
            </a:r>
          </a:p>
        </p:txBody>
      </p:sp>
      <p:sp>
        <p:nvSpPr>
          <p:cNvPr id="3" name="Text Placeholder 2">
            <a:extLst>
              <a:ext uri="{FF2B5EF4-FFF2-40B4-BE49-F238E27FC236}">
                <a16:creationId xmlns:a16="http://schemas.microsoft.com/office/drawing/2014/main" id="{E5FEADED-FD71-4793-9BAE-6400E73E8EEC}"/>
              </a:ext>
            </a:extLst>
          </p:cNvPr>
          <p:cNvSpPr>
            <a:spLocks noGrp="1"/>
          </p:cNvSpPr>
          <p:nvPr>
            <p:ph type="body" idx="1"/>
          </p:nvPr>
        </p:nvSpPr>
        <p:spPr>
          <a:xfrm>
            <a:off x="1026228" y="1694402"/>
            <a:ext cx="3302768" cy="3112200"/>
          </a:xfrm>
        </p:spPr>
        <p:txBody>
          <a:bodyPr/>
          <a:lstStyle/>
          <a:p>
            <a:pPr marL="76200" indent="0">
              <a:buNone/>
            </a:pPr>
            <a:r>
              <a:rPr lang="en" sz="2000" b="1">
                <a:highlight>
                  <a:srgbClr val="FFCD00"/>
                </a:highlight>
              </a:rPr>
              <a:t>What went well ?</a:t>
            </a:r>
          </a:p>
          <a:p>
            <a:r>
              <a:rPr lang="en-US" sz="2000"/>
              <a:t>General Happiness</a:t>
            </a:r>
            <a:endParaRPr lang="en-US"/>
          </a:p>
          <a:p>
            <a:r>
              <a:rPr lang="en-US" sz="2000"/>
              <a:t>Satisfaction at Somerville</a:t>
            </a:r>
          </a:p>
          <a:p>
            <a:r>
              <a:rPr lang="en-US" sz="2000"/>
              <a:t>Availability of Affordable Housing</a:t>
            </a:r>
          </a:p>
          <a:p>
            <a:endParaRPr lang="en-US"/>
          </a:p>
        </p:txBody>
      </p:sp>
      <p:sp>
        <p:nvSpPr>
          <p:cNvPr id="4" name="Slide Number Placeholder 3">
            <a:extLst>
              <a:ext uri="{FF2B5EF4-FFF2-40B4-BE49-F238E27FC236}">
                <a16:creationId xmlns:a16="http://schemas.microsoft.com/office/drawing/2014/main" id="{AAF2E06F-59DB-4198-B22F-153FFF066A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6</a:t>
            </a:fld>
            <a:endParaRPr lang="en"/>
          </a:p>
        </p:txBody>
      </p:sp>
      <p:sp>
        <p:nvSpPr>
          <p:cNvPr id="6" name="Google Shape;680;p39">
            <a:extLst>
              <a:ext uri="{FF2B5EF4-FFF2-40B4-BE49-F238E27FC236}">
                <a16:creationId xmlns:a16="http://schemas.microsoft.com/office/drawing/2014/main" id="{4A2C37C5-8016-446E-9EFF-D0D5EEF07B97}"/>
              </a:ext>
            </a:extLst>
          </p:cNvPr>
          <p:cNvSpPr/>
          <p:nvPr/>
        </p:nvSpPr>
        <p:spPr>
          <a:xfrm>
            <a:off x="856196" y="97003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 Placeholder 2">
            <a:extLst>
              <a:ext uri="{FF2B5EF4-FFF2-40B4-BE49-F238E27FC236}">
                <a16:creationId xmlns:a16="http://schemas.microsoft.com/office/drawing/2014/main" id="{532623E6-26E2-4CEB-9130-6A6285EA288F}"/>
              </a:ext>
            </a:extLst>
          </p:cNvPr>
          <p:cNvSpPr txBox="1">
            <a:spLocks/>
          </p:cNvSpPr>
          <p:nvPr/>
        </p:nvSpPr>
        <p:spPr>
          <a:xfrm>
            <a:off x="4966115" y="1694402"/>
            <a:ext cx="3536563" cy="3146836"/>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76200" indent="0">
              <a:buNone/>
            </a:pPr>
            <a:r>
              <a:rPr lang="en" sz="2000" b="1">
                <a:highlight>
                  <a:srgbClr val="FFCD00"/>
                </a:highlight>
              </a:rPr>
              <a:t>What needs improvement ?</a:t>
            </a:r>
          </a:p>
          <a:p>
            <a:r>
              <a:rPr lang="en-US" sz="2000"/>
              <a:t>Resident’s Trust in Police.</a:t>
            </a:r>
            <a:endParaRPr lang="en-US"/>
          </a:p>
          <a:p>
            <a:r>
              <a:rPr lang="en-US" sz="2000"/>
              <a:t>Quality of Public Schools </a:t>
            </a:r>
          </a:p>
          <a:p>
            <a:pPr>
              <a:buFont typeface="Quattrocento Sans"/>
              <a:buChar char="◉"/>
            </a:pPr>
            <a:endParaRPr lang="en-US"/>
          </a:p>
        </p:txBody>
      </p:sp>
    </p:spTree>
    <p:extLst>
      <p:ext uri="{BB962C8B-B14F-4D97-AF65-F5344CB8AC3E}">
        <p14:creationId xmlns:p14="http://schemas.microsoft.com/office/powerpoint/2010/main" val="299162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9A24-2F10-4E09-B24F-D47FFECD0DD2}"/>
              </a:ext>
            </a:extLst>
          </p:cNvPr>
          <p:cNvSpPr>
            <a:spLocks noGrp="1"/>
          </p:cNvSpPr>
          <p:nvPr>
            <p:ph type="title"/>
          </p:nvPr>
        </p:nvSpPr>
        <p:spPr/>
        <p:txBody>
          <a:bodyPr/>
          <a:lstStyle/>
          <a:p>
            <a:r>
              <a:rPr lang="en-US"/>
              <a:t>Income vs Happiness</a:t>
            </a:r>
          </a:p>
        </p:txBody>
      </p:sp>
      <p:sp>
        <p:nvSpPr>
          <p:cNvPr id="3" name="Text Placeholder 2">
            <a:extLst>
              <a:ext uri="{FF2B5EF4-FFF2-40B4-BE49-F238E27FC236}">
                <a16:creationId xmlns:a16="http://schemas.microsoft.com/office/drawing/2014/main" id="{C8DE68D1-57C1-4834-9511-D53BE651AB41}"/>
              </a:ext>
            </a:extLst>
          </p:cNvPr>
          <p:cNvSpPr>
            <a:spLocks noGrp="1"/>
          </p:cNvSpPr>
          <p:nvPr>
            <p:ph type="body" idx="1"/>
          </p:nvPr>
        </p:nvSpPr>
        <p:spPr>
          <a:xfrm>
            <a:off x="887682" y="1616470"/>
            <a:ext cx="3302768" cy="3112200"/>
          </a:xfrm>
        </p:spPr>
        <p:txBody>
          <a:bodyPr/>
          <a:lstStyle/>
          <a:p>
            <a:r>
              <a:rPr lang="en-US" sz="2000"/>
              <a:t>Scale of 1 to 10</a:t>
            </a:r>
          </a:p>
          <a:p>
            <a:r>
              <a:rPr lang="en-US" sz="2000"/>
              <a:t>25% lie in highest income band</a:t>
            </a:r>
          </a:p>
          <a:p>
            <a:r>
              <a:rPr lang="en-US" sz="2000"/>
              <a:t>5 % in lowest income band</a:t>
            </a:r>
          </a:p>
          <a:p>
            <a:r>
              <a:rPr lang="en-US" sz="2000"/>
              <a:t>Is there a pattern ?</a:t>
            </a:r>
          </a:p>
          <a:p>
            <a:endParaRPr lang="en-US"/>
          </a:p>
        </p:txBody>
      </p:sp>
      <p:sp>
        <p:nvSpPr>
          <p:cNvPr id="4" name="Slide Number Placeholder 3">
            <a:extLst>
              <a:ext uri="{FF2B5EF4-FFF2-40B4-BE49-F238E27FC236}">
                <a16:creationId xmlns:a16="http://schemas.microsoft.com/office/drawing/2014/main" id="{EE06BDC2-2C67-446C-A8F8-EB30052DF7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7</a:t>
            </a:fld>
            <a:endParaRPr lang="en"/>
          </a:p>
        </p:txBody>
      </p:sp>
      <p:pic>
        <p:nvPicPr>
          <p:cNvPr id="5" name="Picture 5" descr="A screenshot of a cell phone&#10;&#10;Description generated with high confidence">
            <a:extLst>
              <a:ext uri="{FF2B5EF4-FFF2-40B4-BE49-F238E27FC236}">
                <a16:creationId xmlns:a16="http://schemas.microsoft.com/office/drawing/2014/main" id="{07F3B76A-8518-4BD3-A214-ABDA465FB8B9}"/>
              </a:ext>
            </a:extLst>
          </p:cNvPr>
          <p:cNvPicPr>
            <a:picLocks noChangeAspect="1"/>
          </p:cNvPicPr>
          <p:nvPr/>
        </p:nvPicPr>
        <p:blipFill>
          <a:blip r:embed="rId2"/>
          <a:stretch>
            <a:fillRect/>
          </a:stretch>
        </p:blipFill>
        <p:spPr>
          <a:xfrm>
            <a:off x="4083629" y="1355316"/>
            <a:ext cx="4959925" cy="3420004"/>
          </a:xfrm>
          <a:prstGeom prst="rect">
            <a:avLst/>
          </a:prstGeom>
        </p:spPr>
      </p:pic>
      <p:grpSp>
        <p:nvGrpSpPr>
          <p:cNvPr id="7" name="Google Shape;647;p39">
            <a:extLst>
              <a:ext uri="{FF2B5EF4-FFF2-40B4-BE49-F238E27FC236}">
                <a16:creationId xmlns:a16="http://schemas.microsoft.com/office/drawing/2014/main" id="{1BEBFDA0-E443-4856-84BF-0B04D299A5D5}"/>
              </a:ext>
            </a:extLst>
          </p:cNvPr>
          <p:cNvGrpSpPr/>
          <p:nvPr/>
        </p:nvGrpSpPr>
        <p:grpSpPr>
          <a:xfrm>
            <a:off x="887682" y="1025722"/>
            <a:ext cx="283893" cy="210148"/>
            <a:chOff x="3932350" y="3714775"/>
            <a:chExt cx="439650" cy="319075"/>
          </a:xfrm>
        </p:grpSpPr>
        <p:sp>
          <p:nvSpPr>
            <p:cNvPr id="9" name="Google Shape;648;p39">
              <a:extLst>
                <a:ext uri="{FF2B5EF4-FFF2-40B4-BE49-F238E27FC236}">
                  <a16:creationId xmlns:a16="http://schemas.microsoft.com/office/drawing/2014/main" id="{B938A377-63AA-471B-95F1-66C3975CB10D}"/>
                </a:ext>
              </a:extLst>
            </p:cNvPr>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49;p39">
              <a:extLst>
                <a:ext uri="{FF2B5EF4-FFF2-40B4-BE49-F238E27FC236}">
                  <a16:creationId xmlns:a16="http://schemas.microsoft.com/office/drawing/2014/main" id="{8FD3105C-AAEE-40AD-ACBF-A3084AFEEFC7}"/>
                </a:ext>
              </a:extLst>
            </p:cNvPr>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0;p39">
              <a:extLst>
                <a:ext uri="{FF2B5EF4-FFF2-40B4-BE49-F238E27FC236}">
                  <a16:creationId xmlns:a16="http://schemas.microsoft.com/office/drawing/2014/main" id="{434CAB01-3530-4766-8879-0C628505E3E8}"/>
                </a:ext>
              </a:extLst>
            </p:cNvPr>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51;p39">
              <a:extLst>
                <a:ext uri="{FF2B5EF4-FFF2-40B4-BE49-F238E27FC236}">
                  <a16:creationId xmlns:a16="http://schemas.microsoft.com/office/drawing/2014/main" id="{EC4A0A70-AF18-48F0-84E3-75099148B18C}"/>
                </a:ext>
              </a:extLst>
            </p:cNvPr>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52;p39">
              <a:extLst>
                <a:ext uri="{FF2B5EF4-FFF2-40B4-BE49-F238E27FC236}">
                  <a16:creationId xmlns:a16="http://schemas.microsoft.com/office/drawing/2014/main" id="{DB5FFF94-8396-4231-A465-EBAC78921B3E}"/>
                </a:ext>
              </a:extLst>
            </p:cNvPr>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97418859"/>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8DC1-A316-428F-B994-B644B4159608}"/>
              </a:ext>
            </a:extLst>
          </p:cNvPr>
          <p:cNvSpPr>
            <a:spLocks noGrp="1"/>
          </p:cNvSpPr>
          <p:nvPr>
            <p:ph type="title"/>
          </p:nvPr>
        </p:nvSpPr>
        <p:spPr>
          <a:xfrm>
            <a:off x="1381250" y="1052555"/>
            <a:ext cx="3869741" cy="461577"/>
          </a:xfrm>
        </p:spPr>
        <p:txBody>
          <a:bodyPr/>
          <a:lstStyle/>
          <a:p>
            <a:r>
              <a:rPr lang="en-US" dirty="0"/>
              <a:t>Safety</a:t>
            </a:r>
            <a:r>
              <a:rPr lang="en-US" b="0" dirty="0"/>
              <a:t> </a:t>
            </a:r>
            <a:r>
              <a:rPr lang="en-US" dirty="0"/>
              <a:t>at</a:t>
            </a:r>
            <a:r>
              <a:rPr lang="en-US" b="0" dirty="0"/>
              <a:t> </a:t>
            </a:r>
            <a:r>
              <a:rPr lang="en-US" dirty="0"/>
              <a:t>Somerville</a:t>
            </a:r>
          </a:p>
          <a:p>
            <a:endParaRPr lang="en-US" dirty="0"/>
          </a:p>
        </p:txBody>
      </p:sp>
      <p:sp>
        <p:nvSpPr>
          <p:cNvPr id="4" name="Slide Number Placeholder 3">
            <a:extLst>
              <a:ext uri="{FF2B5EF4-FFF2-40B4-BE49-F238E27FC236}">
                <a16:creationId xmlns:a16="http://schemas.microsoft.com/office/drawing/2014/main" id="{7419E6FE-0930-4B22-878F-F66E410881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8</a:t>
            </a:fld>
            <a:endParaRPr lang="en"/>
          </a:p>
        </p:txBody>
      </p:sp>
      <p:sp>
        <p:nvSpPr>
          <p:cNvPr id="10" name="Text Placeholder 2">
            <a:extLst>
              <a:ext uri="{FF2B5EF4-FFF2-40B4-BE49-F238E27FC236}">
                <a16:creationId xmlns:a16="http://schemas.microsoft.com/office/drawing/2014/main" id="{39993982-3A55-44DF-A517-85F49ED39B81}"/>
              </a:ext>
            </a:extLst>
          </p:cNvPr>
          <p:cNvSpPr>
            <a:spLocks noGrp="1"/>
          </p:cNvSpPr>
          <p:nvPr>
            <p:ph type="body" idx="1"/>
          </p:nvPr>
        </p:nvSpPr>
        <p:spPr>
          <a:xfrm>
            <a:off x="653887" y="2317855"/>
            <a:ext cx="3302768" cy="2047132"/>
          </a:xfrm>
        </p:spPr>
        <p:txBody>
          <a:bodyPr/>
          <a:lstStyle/>
          <a:p>
            <a:pPr marL="76200" indent="0">
              <a:buNone/>
            </a:pPr>
            <a:r>
              <a:rPr lang="en-US" sz="2000"/>
              <a:t>Do males and females think alike when it come to Safety at Somerville ?</a:t>
            </a:r>
          </a:p>
          <a:p>
            <a:endParaRPr lang="en-US"/>
          </a:p>
        </p:txBody>
      </p:sp>
      <p:pic>
        <p:nvPicPr>
          <p:cNvPr id="11" name="Picture 11" descr="A screenshot of a cell phone&#10;&#10;Description generated with very high confidence">
            <a:extLst>
              <a:ext uri="{FF2B5EF4-FFF2-40B4-BE49-F238E27FC236}">
                <a16:creationId xmlns:a16="http://schemas.microsoft.com/office/drawing/2014/main" id="{48D228AF-F35C-48D4-A622-B8AA579B7A7E}"/>
              </a:ext>
            </a:extLst>
          </p:cNvPr>
          <p:cNvPicPr>
            <a:picLocks noChangeAspect="1"/>
          </p:cNvPicPr>
          <p:nvPr/>
        </p:nvPicPr>
        <p:blipFill>
          <a:blip r:embed="rId2"/>
          <a:stretch>
            <a:fillRect/>
          </a:stretch>
        </p:blipFill>
        <p:spPr>
          <a:xfrm>
            <a:off x="4109605" y="1319810"/>
            <a:ext cx="4925290" cy="3439060"/>
          </a:xfrm>
          <a:prstGeom prst="rect">
            <a:avLst/>
          </a:prstGeom>
        </p:spPr>
      </p:pic>
      <p:grpSp>
        <p:nvGrpSpPr>
          <p:cNvPr id="7" name="Google Shape;647;p39">
            <a:extLst>
              <a:ext uri="{FF2B5EF4-FFF2-40B4-BE49-F238E27FC236}">
                <a16:creationId xmlns:a16="http://schemas.microsoft.com/office/drawing/2014/main" id="{0DE54D35-848F-4794-9131-9AF562492E1A}"/>
              </a:ext>
            </a:extLst>
          </p:cNvPr>
          <p:cNvGrpSpPr/>
          <p:nvPr/>
        </p:nvGrpSpPr>
        <p:grpSpPr>
          <a:xfrm>
            <a:off x="878922" y="1035834"/>
            <a:ext cx="285509" cy="221465"/>
            <a:chOff x="3932350" y="3714775"/>
            <a:chExt cx="439650" cy="319075"/>
          </a:xfrm>
        </p:grpSpPr>
        <p:sp>
          <p:nvSpPr>
            <p:cNvPr id="8" name="Google Shape;648;p39">
              <a:extLst>
                <a:ext uri="{FF2B5EF4-FFF2-40B4-BE49-F238E27FC236}">
                  <a16:creationId xmlns:a16="http://schemas.microsoft.com/office/drawing/2014/main" id="{8085536A-B34D-4D8C-BD45-73E4ED98689D}"/>
                </a:ext>
              </a:extLst>
            </p:cNvPr>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49;p39">
              <a:extLst>
                <a:ext uri="{FF2B5EF4-FFF2-40B4-BE49-F238E27FC236}">
                  <a16:creationId xmlns:a16="http://schemas.microsoft.com/office/drawing/2014/main" id="{055AD656-8D1B-40DA-90F4-0B330F81AD01}"/>
                </a:ext>
              </a:extLst>
            </p:cNvPr>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50;p39">
              <a:extLst>
                <a:ext uri="{FF2B5EF4-FFF2-40B4-BE49-F238E27FC236}">
                  <a16:creationId xmlns:a16="http://schemas.microsoft.com/office/drawing/2014/main" id="{C00AC42C-9FD8-4761-9906-016FD4507094}"/>
                </a:ext>
              </a:extLst>
            </p:cNvPr>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51;p39">
              <a:extLst>
                <a:ext uri="{FF2B5EF4-FFF2-40B4-BE49-F238E27FC236}">
                  <a16:creationId xmlns:a16="http://schemas.microsoft.com/office/drawing/2014/main" id="{0C4D479C-4934-4695-B2BA-F91EEA805D8E}"/>
                </a:ext>
              </a:extLst>
            </p:cNvPr>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2;p39">
              <a:extLst>
                <a:ext uri="{FF2B5EF4-FFF2-40B4-BE49-F238E27FC236}">
                  <a16:creationId xmlns:a16="http://schemas.microsoft.com/office/drawing/2014/main" id="{53DBC1FC-585A-4432-B858-63726DBF1249}"/>
                </a:ext>
              </a:extLst>
            </p:cNvPr>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241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DE81-7A7F-4408-B17C-B4AE08AD2082}"/>
              </a:ext>
            </a:extLst>
          </p:cNvPr>
          <p:cNvSpPr>
            <a:spLocks noGrp="1"/>
          </p:cNvSpPr>
          <p:nvPr>
            <p:ph type="title"/>
          </p:nvPr>
        </p:nvSpPr>
        <p:spPr>
          <a:xfrm>
            <a:off x="1381250" y="922668"/>
            <a:ext cx="5618877" cy="435600"/>
          </a:xfrm>
        </p:spPr>
        <p:txBody>
          <a:bodyPr/>
          <a:lstStyle/>
          <a:p>
            <a:r>
              <a:rPr lang="en-US"/>
              <a:t>Can satisfaction at Somerville really affect people’s decision of staying here ?</a:t>
            </a:r>
          </a:p>
          <a:p>
            <a:endParaRPr lang="en-US" sz="1400"/>
          </a:p>
        </p:txBody>
      </p:sp>
      <p:sp>
        <p:nvSpPr>
          <p:cNvPr id="4" name="Slide Number Placeholder 3">
            <a:extLst>
              <a:ext uri="{FF2B5EF4-FFF2-40B4-BE49-F238E27FC236}">
                <a16:creationId xmlns:a16="http://schemas.microsoft.com/office/drawing/2014/main" id="{11CDB5F8-9FBE-442F-AFBA-2AC00793C7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9</a:t>
            </a:fld>
            <a:endParaRPr lang="en"/>
          </a:p>
        </p:txBody>
      </p:sp>
      <p:pic>
        <p:nvPicPr>
          <p:cNvPr id="7" name="Picture 7" descr="A screenshot of a cell phone&#10;&#10;Description generated with very high confidence">
            <a:extLst>
              <a:ext uri="{FF2B5EF4-FFF2-40B4-BE49-F238E27FC236}">
                <a16:creationId xmlns:a16="http://schemas.microsoft.com/office/drawing/2014/main" id="{FCF52A7B-6288-48AF-9EB2-8B546799EC9E}"/>
              </a:ext>
            </a:extLst>
          </p:cNvPr>
          <p:cNvPicPr>
            <a:picLocks noChangeAspect="1"/>
          </p:cNvPicPr>
          <p:nvPr/>
        </p:nvPicPr>
        <p:blipFill>
          <a:blip r:embed="rId2"/>
          <a:stretch>
            <a:fillRect/>
          </a:stretch>
        </p:blipFill>
        <p:spPr>
          <a:xfrm>
            <a:off x="1381991" y="1480704"/>
            <a:ext cx="6198178" cy="3498272"/>
          </a:xfrm>
          <a:prstGeom prst="rect">
            <a:avLst/>
          </a:prstGeom>
        </p:spPr>
      </p:pic>
      <p:grpSp>
        <p:nvGrpSpPr>
          <p:cNvPr id="14" name="Google Shape;647;p39">
            <a:extLst>
              <a:ext uri="{FF2B5EF4-FFF2-40B4-BE49-F238E27FC236}">
                <a16:creationId xmlns:a16="http://schemas.microsoft.com/office/drawing/2014/main" id="{E7AC816C-C2A3-41FE-ADF1-476740FF7C19}"/>
              </a:ext>
            </a:extLst>
          </p:cNvPr>
          <p:cNvGrpSpPr/>
          <p:nvPr/>
        </p:nvGrpSpPr>
        <p:grpSpPr>
          <a:xfrm>
            <a:off x="878923" y="1035834"/>
            <a:ext cx="278365" cy="185747"/>
            <a:chOff x="3932350" y="3714775"/>
            <a:chExt cx="439650" cy="319075"/>
          </a:xfrm>
        </p:grpSpPr>
        <p:sp>
          <p:nvSpPr>
            <p:cNvPr id="15" name="Google Shape;648;p39">
              <a:extLst>
                <a:ext uri="{FF2B5EF4-FFF2-40B4-BE49-F238E27FC236}">
                  <a16:creationId xmlns:a16="http://schemas.microsoft.com/office/drawing/2014/main" id="{CA89A398-2436-49AE-A96E-EBF274226833}"/>
                </a:ext>
              </a:extLst>
            </p:cNvPr>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9;p39">
              <a:extLst>
                <a:ext uri="{FF2B5EF4-FFF2-40B4-BE49-F238E27FC236}">
                  <a16:creationId xmlns:a16="http://schemas.microsoft.com/office/drawing/2014/main" id="{48EF7F23-8938-44F9-B8F9-3B0A3AA97C22}"/>
                </a:ext>
              </a:extLst>
            </p:cNvPr>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0;p39">
              <a:extLst>
                <a:ext uri="{FF2B5EF4-FFF2-40B4-BE49-F238E27FC236}">
                  <a16:creationId xmlns:a16="http://schemas.microsoft.com/office/drawing/2014/main" id="{BA9F115B-4033-4854-90A9-D0EE907AB078}"/>
                </a:ext>
              </a:extLst>
            </p:cNvPr>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51;p39">
              <a:extLst>
                <a:ext uri="{FF2B5EF4-FFF2-40B4-BE49-F238E27FC236}">
                  <a16:creationId xmlns:a16="http://schemas.microsoft.com/office/drawing/2014/main" id="{107F5D09-F5A3-4C28-9355-586254E2A4D2}"/>
                </a:ext>
              </a:extLst>
            </p:cNvPr>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52;p39">
              <a:extLst>
                <a:ext uri="{FF2B5EF4-FFF2-40B4-BE49-F238E27FC236}">
                  <a16:creationId xmlns:a16="http://schemas.microsoft.com/office/drawing/2014/main" id="{B017E515-C1A4-4690-8BD8-E408E9C72C61}"/>
                </a:ext>
              </a:extLst>
            </p:cNvPr>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9513802"/>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1244</Words>
  <Application>Microsoft Office PowerPoint</Application>
  <PresentationFormat>On-screen Show (16:9)</PresentationFormat>
  <Paragraphs>198</Paragraphs>
  <Slides>26</Slides>
  <Notes>10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Quattrocento Sans</vt:lpstr>
      <vt:lpstr>Wingdings</vt:lpstr>
      <vt:lpstr>Lora</vt:lpstr>
      <vt:lpstr>Times New Roman</vt:lpstr>
      <vt:lpstr>Arial</vt:lpstr>
      <vt:lpstr>Viola template</vt:lpstr>
      <vt:lpstr>Targeted Approach to Attain Happiness  </vt:lpstr>
      <vt:lpstr>Introduction to Somerville Happiness Survey</vt:lpstr>
      <vt:lpstr>About the Dataset</vt:lpstr>
      <vt:lpstr>Problem Statement</vt:lpstr>
      <vt:lpstr>How happy are Somerville Residents</vt:lpstr>
      <vt:lpstr>Where do we stand ?</vt:lpstr>
      <vt:lpstr>Income vs Happiness</vt:lpstr>
      <vt:lpstr>Safety at Somerville </vt:lpstr>
      <vt:lpstr>Can satisfaction at Somerville really affect people’s decision of staying here ? </vt:lpstr>
      <vt:lpstr>Data Wrangling</vt:lpstr>
      <vt:lpstr>Inconsistency in the questions</vt:lpstr>
      <vt:lpstr>Inconsistency of the options for the survey questions</vt:lpstr>
      <vt:lpstr>Inconsistency of the options for the survey questions</vt:lpstr>
      <vt:lpstr>Outlier Analysis and Missing Value Analysis</vt:lpstr>
      <vt:lpstr> </vt:lpstr>
      <vt:lpstr> </vt:lpstr>
      <vt:lpstr> </vt:lpstr>
      <vt:lpstr> </vt:lpstr>
      <vt:lpstr> </vt:lpstr>
      <vt:lpstr>Neural Nets</vt:lpstr>
      <vt:lpstr>Model Comparison</vt:lpstr>
      <vt:lpstr>Model Selection: Neural Networks</vt:lpstr>
      <vt:lpstr>Determinants of Happiness</vt:lpstr>
      <vt:lpstr>PowerPoint Presentation</vt:lpstr>
      <vt:lpstr>Focus Groups: Targeted Approach</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Determinants of  Happiness</dc:title>
  <dc:creator>Agastya Bhavana</dc:creator>
  <cp:lastModifiedBy>Agastya Kommana</cp:lastModifiedBy>
  <cp:revision>36</cp:revision>
  <dcterms:modified xsi:type="dcterms:W3CDTF">2019-10-13T07:58:36Z</dcterms:modified>
</cp:coreProperties>
</file>