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reya%20Natarajan\AppData\Local\Microsoft\Windows\INetCache\IE\CI0IN7BM\Calculations%5b1%5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latin typeface="Century Gothic" panose="020B0502020202020204" pitchFamily="34" charset="0"/>
              </a:rPr>
              <a:t>Proposed Ad Spend / week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Proposed spend/week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6B0-422C-8399-FA9A45436F30}"/>
              </c:ext>
            </c:extLst>
          </c:dPt>
          <c:dPt>
            <c:idx val="1"/>
            <c:bubble3D val="0"/>
            <c:spPr>
              <a:solidFill>
                <a:schemeClr val="accent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6B0-422C-8399-FA9A45436F30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6B0-422C-8399-FA9A45436F30}"/>
              </c:ext>
            </c:extLst>
          </c:dPt>
          <c:dLbls>
            <c:dLbl>
              <c:idx val="0"/>
              <c:layout>
                <c:manualLayout>
                  <c:x val="0.11111111111111101"/>
                  <c:y val="-4.2437781360066642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6B0-422C-8399-FA9A45436F30}"/>
                </c:ext>
              </c:extLst>
            </c:dLbl>
            <c:dLbl>
              <c:idx val="1"/>
              <c:layout>
                <c:manualLayout>
                  <c:x val="9.4444444444444345E-2"/>
                  <c:y val="4.166666666666666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6B0-422C-8399-FA9A45436F30}"/>
                </c:ext>
              </c:extLst>
            </c:dLbl>
            <c:dLbl>
              <c:idx val="2"/>
              <c:layout>
                <c:manualLayout>
                  <c:x val="-9.1666666666666688E-2"/>
                  <c:y val="1.388888888888888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6B0-422C-8399-FA9A45436F3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Google</c:v>
                </c:pt>
                <c:pt idx="1">
                  <c:v>Facebook</c:v>
                </c:pt>
                <c:pt idx="2">
                  <c:v>Reddit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9250</c:v>
                </c:pt>
                <c:pt idx="1">
                  <c:v>9500</c:v>
                </c:pt>
                <c:pt idx="2">
                  <c:v>12550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6B0-422C-8399-FA9A45436F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B7285-8808-416D-9421-5D66F0ED8F44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4B8839-C76F-4338-AB96-DCA2ED2D3C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741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4696A-CF38-0763-0A68-DFB29031D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E12E5-A549-E84D-FCE4-5E88E0FA43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C9B0A-CE3F-1587-7768-F9F64D4E9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352D9-1C3E-4AA5-A99A-31A5A47BDCE0}" type="datetime1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77CDA-6755-E015-D33E-52C077ECA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Assumptions : Product being sold across 4 channels remain unknown, Total number of users across each platform is not considered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FC62F-4E1D-D73E-5B24-B94D78CB5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867BC-6B9A-4A88-BAD8-3B7F3BBD52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872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F0D69-3144-85B6-EEB1-AEADF0056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01565-98DE-F237-6FA8-2FB8EE84E3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8FAC6-E291-6561-CC74-5E4B3866B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13C46-2019-4DF8-A45E-9CF79A7D759D}" type="datetime1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E5A78-2258-3F9B-7279-B195740FC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Assumptions : Product being sold across 4 channels remain unknown, Total number of users across each platform is not considered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6244B-FB0C-2E59-E896-8CFBF067B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867BC-6B9A-4A88-BAD8-3B7F3BBD52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279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47BEF7-E00B-1231-7EF8-1B4B9FD696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9C8382-D5D9-AE2F-7A6F-FAD4C105F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7BC8A-44FD-1C92-E6CB-615AE5EE6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44B6-A6DB-4DD8-9708-00C6AC9BD7D8}" type="datetime1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B2917-2845-72A9-8D0C-22D6E1AFD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Assumptions : Product being sold across 4 channels remain unknown, Total number of users across each platform is not considered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03229-78E0-103C-8CB6-11957EF99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867BC-6B9A-4A88-BAD8-3B7F3BBD52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870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22D9C-5871-536C-FCA9-E2EE094CF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158EC-5AA3-0041-9BE7-9D70F28BF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B691E-E4B0-8EF4-3E96-B1E74E598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6BB05-B090-4656-8205-085A146A989F}" type="datetime1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E7A77-23CB-D663-3263-72F32C7A4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Assumptions : Product being sold across 4 channels remain unknown, Total number of users across each platform is not considered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6B81A-C825-5EC4-5359-D68573606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867BC-6B9A-4A88-BAD8-3B7F3BBD52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424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1D154-DF61-8EFD-5A93-54CD7C946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4E32E-262B-37F1-8CAC-1DB4F13E9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BCB8D-EF41-0CD9-B9C5-094FF6787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309B-B02B-487D-A177-9FF69AD6FF57}" type="datetime1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BA60E-7617-AB94-74BA-BADFF23DA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Assumptions : Product being sold across 4 channels remain unknown, Total number of users across each platform is not considered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44932-A603-6DAD-4A16-2577C6C79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867BC-6B9A-4A88-BAD8-3B7F3BBD52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960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A936D-DB9A-F949-A717-24EEF99C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7EAA0-1D91-CB4A-EE5C-F1C024ED6C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4901B9-4B49-4200-A1DC-C0EBE4C38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684451-94B0-D1C4-53F4-776DC8116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3C859-57EF-4A1B-AAD7-4DEDF8806251}" type="datetime1">
              <a:rPr lang="en-IN" smtClean="0"/>
              <a:t>06-11-2022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919023-A968-662F-10A0-77ABC235E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Assumptions : Product being sold across 4 channels remain unknown, Total number of users across each platform is not considered 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42494-D81D-8C3C-05FB-AB92676B3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867BC-6B9A-4A88-BAD8-3B7F3BBD52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106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5290A-E585-DE7B-7E62-0221AC47C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94B2A-E72B-BD5A-FC8C-2C103796F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716A5D-9ACD-0266-71CE-0F4878492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437F0C-F763-54EF-FAB4-7611B3F29D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0389BC-32B0-59DD-7EEF-77A811A4B9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6E683F-CDFD-E733-76BA-1867D9B5D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DF2B7-C1A1-4F33-8F08-3BADA036E96A}" type="datetime1">
              <a:rPr lang="en-IN" smtClean="0"/>
              <a:t>06-11-2022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8E49C4-3E3F-3324-AFE1-4AE9B9F37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Assumptions : Product being sold across 4 channels remain unknown, Total number of users across each platform is not considered 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0B16DD-F014-7567-364C-8EEE023E7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867BC-6B9A-4A88-BAD8-3B7F3BBD52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045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C375C-1FE6-0488-0D07-7B704929B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D90CF0-DFFF-010B-F709-09FD5CD4E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C40C3-5EAA-48D2-A15F-1E6C306AEF43}" type="datetime1">
              <a:rPr lang="en-IN" smtClean="0"/>
              <a:t>06-11-2022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40EC9F-EBDC-3BE8-70E8-07B6E8370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Assumptions : Product being sold across 4 channels remain unknown, Total number of users across each platform is not considered 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F85CC8-06B1-21F6-CDB2-7CBB0E8E2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867BC-6B9A-4A88-BAD8-3B7F3BBD52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199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0D6891-28D4-FA42-26F8-FE8E5477B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23FC7-B28C-4147-8724-B6094510707E}" type="datetime1">
              <a:rPr lang="en-IN" smtClean="0"/>
              <a:t>06-11-2022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B754AC-8BDF-DFDE-00C8-84000E318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Assumptions : Product being sold across 4 channels remain unknown, Total number of users across each platform is not considered 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38D8F4-7D66-10BF-2D53-7560E777A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867BC-6B9A-4A88-BAD8-3B7F3BBD52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0047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69A3E-8F66-C230-A78F-AF2BF93F3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84138-9DA6-EDA8-7269-700503468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1380BA-2153-B5DF-B455-B4BFA0939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5EB0C-C365-7140-D03F-CD0731885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E9A40-5034-4B5D-8B2F-F75DA484B401}" type="datetime1">
              <a:rPr lang="en-IN" smtClean="0"/>
              <a:t>06-11-2022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9A189B-C75C-9E2D-C178-7BCD40C41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Assumptions : Product being sold across 4 channels remain unknown, Total number of users across each platform is not considered 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B90546-A360-FBD3-27B0-0BAE0AA48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867BC-6B9A-4A88-BAD8-3B7F3BBD52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1369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1992A-D415-6FC2-E3F4-0BACE573E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13CFE5-64A5-1AFF-B176-DC52D49A3B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5E77A3-18C8-D48C-7E8E-05905F492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9FD386-F1F4-3991-A3D3-5A9B5615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FA39A-0321-479E-A7AB-B2D5F88B4E89}" type="datetime1">
              <a:rPr lang="en-IN" smtClean="0"/>
              <a:t>06-11-2022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4C86B-7E2F-0752-7356-160733F79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Assumptions : Product being sold across 4 channels remain unknown, Total number of users across each platform is not considered 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78F2B8-51DC-27DF-5596-07C6B8249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867BC-6B9A-4A88-BAD8-3B7F3BBD52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958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637766-F664-D9AF-75D8-1271F0768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5EC8A-CF3A-0F51-705A-5AA3E2D25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97230-392E-B866-6D74-661CEB655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3E7C7-123A-47D7-B89A-7D992A227AFE}" type="datetime1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06EB7-4C1A-F71F-BC67-1807A085D3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Assumptions : Product being sold across 4 channels remain unknown, Total number of users across each platform is not considered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93D25-EE2C-227B-AE69-0368558DFA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867BC-6B9A-4A88-BAD8-3B7F3BBD52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259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0E81605-E7A4-9D12-F9B5-1BD8082B5A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294" y="82212"/>
            <a:ext cx="9144000" cy="2935356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20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                            </a:t>
            </a:r>
            <a:r>
              <a:rPr lang="en-US" sz="3200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Century Gothic" panose="020B0502020202020204" pitchFamily="34" charset="0"/>
                <a:cs typeface="Arial" panose="020B0604020202020204" pitchFamily="34" charset="0"/>
              </a:rPr>
              <a:t>Campaign Summary</a:t>
            </a:r>
            <a:endParaRPr lang="en-US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cs typeface="Arial" panose="020B0604020202020204" pitchFamily="34" charset="0"/>
              </a:rPr>
              <a:t>nline ad campaigns quick overview for last 16-week period :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B7CEB50-F02E-5D81-3863-BCAF0C7A273A}"/>
              </a:ext>
            </a:extLst>
          </p:cNvPr>
          <p:cNvSpPr txBox="1">
            <a:spLocks/>
          </p:cNvSpPr>
          <p:nvPr/>
        </p:nvSpPr>
        <p:spPr>
          <a:xfrm>
            <a:off x="1373080" y="2077376"/>
            <a:ext cx="9144000" cy="4421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5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6070679E-AC1B-EBE2-7E50-AFD4F65CDCA9}"/>
              </a:ext>
            </a:extLst>
          </p:cNvPr>
          <p:cNvSpPr txBox="1">
            <a:spLocks/>
          </p:cNvSpPr>
          <p:nvPr/>
        </p:nvSpPr>
        <p:spPr>
          <a:xfrm>
            <a:off x="1373080" y="3272237"/>
            <a:ext cx="9144000" cy="3409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endParaRPr lang="en-US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529027A-0E35-0FE9-98BA-DE74E3EA48AD}"/>
              </a:ext>
            </a:extLst>
          </p:cNvPr>
          <p:cNvSpPr/>
          <p:nvPr/>
        </p:nvSpPr>
        <p:spPr>
          <a:xfrm>
            <a:off x="314429" y="1097219"/>
            <a:ext cx="2005574" cy="7026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Ad Spend : $450,680</a:t>
            </a:r>
            <a:endParaRPr lang="en-IN" dirty="0">
              <a:latin typeface="Century Gothic" panose="020B0502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492D35C-4C96-DD59-E57B-AA6AEFCAD09F}"/>
              </a:ext>
            </a:extLst>
          </p:cNvPr>
          <p:cNvSpPr/>
          <p:nvPr/>
        </p:nvSpPr>
        <p:spPr>
          <a:xfrm>
            <a:off x="2616415" y="1091270"/>
            <a:ext cx="2041815" cy="7315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Gross Profit: </a:t>
            </a:r>
          </a:p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$602,809</a:t>
            </a:r>
            <a:endParaRPr lang="en-IN" dirty="0">
              <a:latin typeface="Century Gothic" panose="020B0502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267BCB4-AD61-BA56-169F-F20D6A6D52C5}"/>
              </a:ext>
            </a:extLst>
          </p:cNvPr>
          <p:cNvSpPr/>
          <p:nvPr/>
        </p:nvSpPr>
        <p:spPr>
          <a:xfrm>
            <a:off x="4956654" y="1082781"/>
            <a:ext cx="2105265" cy="7315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Net Profit : </a:t>
            </a:r>
          </a:p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$152,129</a:t>
            </a:r>
            <a:endParaRPr lang="en-IN" dirty="0">
              <a:latin typeface="Century Gothic" panose="020B0502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9B33973-01FF-801D-6A6F-E132FAE03A18}"/>
              </a:ext>
            </a:extLst>
          </p:cNvPr>
          <p:cNvSpPr/>
          <p:nvPr/>
        </p:nvSpPr>
        <p:spPr>
          <a:xfrm>
            <a:off x="9871073" y="1091270"/>
            <a:ext cx="2006499" cy="7315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ROI (Avg.): </a:t>
            </a:r>
          </a:p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1.34</a:t>
            </a:r>
            <a:endParaRPr lang="en-IN" dirty="0">
              <a:latin typeface="Century Gothic" panose="020B0502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E2EDED-A3D3-3103-1D4F-EB3F173D47C5}"/>
              </a:ext>
            </a:extLst>
          </p:cNvPr>
          <p:cNvSpPr txBox="1"/>
          <p:nvPr/>
        </p:nvSpPr>
        <p:spPr>
          <a:xfrm>
            <a:off x="4906717" y="2196449"/>
            <a:ext cx="680093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Recommendations :</a:t>
            </a:r>
          </a:p>
          <a:p>
            <a:endParaRPr lang="en-IN" sz="1400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algn="l"/>
            <a:r>
              <a:rPr lang="en-IN" sz="12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              </a:t>
            </a:r>
            <a:r>
              <a:rPr lang="en-IN" sz="1300" dirty="0">
                <a:latin typeface="Century Gothic" panose="020B0502020202020204" pitchFamily="34" charset="0"/>
                <a:cs typeface="Arial" panose="020B0604020202020204" pitchFamily="34" charset="0"/>
              </a:rPr>
              <a:t>Reddit: Ramp Up Campaign 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Highest ROI &amp; conversion rate amongst all channels 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Repurpose budget saved in remaining 3 to scale up reddit campaign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Projected 456% increase in ROI from increa</a:t>
            </a:r>
            <a:r>
              <a:rPr lang="en-US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sed budget spend</a:t>
            </a:r>
          </a:p>
          <a:p>
            <a:pPr lvl="1"/>
            <a:r>
              <a:rPr lang="en-US" sz="1300" dirty="0">
                <a:solidFill>
                  <a:srgbClr val="000000"/>
                </a:solidFill>
                <a:latin typeface="Century Gothic" panose="020B0502020202020204" pitchFamily="34" charset="0"/>
              </a:rPr>
              <a:t>  Google: Continue Campaign </a:t>
            </a:r>
          </a:p>
          <a:p>
            <a:pPr marL="1657350" lvl="3" indent="-2857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Limit Ad Spend to 9.15k/week </a:t>
            </a:r>
          </a:p>
          <a:p>
            <a:pPr marL="1657350" lvl="3" indent="-2857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Optimum Net Profit achieved between Ad Spend of 9.1k- 9.4k, any further increase doesn’t amount to any increase in profit.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   Facebook: Continue Campaign </a:t>
            </a:r>
          </a:p>
          <a:p>
            <a:pPr marL="1657350" lvl="3" indent="-2857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Limit Ad Spend to 9.5k/week and prioritize ad spend budget towards weekends.</a:t>
            </a:r>
          </a:p>
          <a:p>
            <a:pPr marL="1657350" lvl="3" indent="-2857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General trend ROI is higher on weekends vs weekdays with an overall increase across the last 5 weeks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   LinkedIn: Stop Campaign </a:t>
            </a:r>
          </a:p>
          <a:p>
            <a:pPr marL="1657350" lvl="3" indent="-2857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Almost 3x the Ad spend vs Reddit, but translates to &lt; 1/7th of the Net Profit </a:t>
            </a:r>
          </a:p>
          <a:p>
            <a:pPr marL="1657350" lvl="3" indent="-2857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Least ROI with consistently decreasing ROI MoM </a:t>
            </a:r>
            <a:br>
              <a:rPr lang="en-US" sz="1200" dirty="0">
                <a:solidFill>
                  <a:srgbClr val="000000"/>
                </a:solidFill>
                <a:latin typeface="Century Gothic" panose="020B0502020202020204" pitchFamily="34" charset="0"/>
              </a:rPr>
            </a:br>
            <a:endParaRPr lang="en-US" sz="120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marL="1657350" lvl="3" indent="-28575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marL="1657350" lvl="3" indent="-285750" algn="l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endParaRPr lang="en-IN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E98A8E27-E1FE-06F3-9B8F-CF100B378A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957" y="2564874"/>
            <a:ext cx="450052" cy="431495"/>
          </a:xfrm>
          <a:prstGeom prst="rect">
            <a:avLst/>
          </a:prstGeom>
        </p:spPr>
      </p:pic>
      <p:pic>
        <p:nvPicPr>
          <p:cNvPr id="19" name="Picture 18" descr="Logo, icon&#10;&#10;Description automatically generated">
            <a:extLst>
              <a:ext uri="{FF2B5EF4-FFF2-40B4-BE49-F238E27FC236}">
                <a16:creationId xmlns:a16="http://schemas.microsoft.com/office/drawing/2014/main" id="{502A07C7-0677-2BA2-F5AC-90E89419DE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142" y="3439027"/>
            <a:ext cx="466606" cy="466606"/>
          </a:xfrm>
          <a:prstGeom prst="rect">
            <a:avLst/>
          </a:prstGeom>
        </p:spPr>
      </p:pic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7E5F7818-F40E-398A-45AE-BD9C053204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957" y="4160302"/>
            <a:ext cx="516934" cy="529002"/>
          </a:xfrm>
          <a:prstGeom prst="rect">
            <a:avLst/>
          </a:prstGeom>
        </p:spPr>
      </p:pic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CA6EE6E0-C4EE-1A65-800D-B53433AED7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654" y="5010992"/>
            <a:ext cx="577582" cy="57758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849A795-78BC-6637-F724-85BEB8E83D43}"/>
              </a:ext>
            </a:extLst>
          </p:cNvPr>
          <p:cNvSpPr txBox="1"/>
          <p:nvPr/>
        </p:nvSpPr>
        <p:spPr>
          <a:xfrm>
            <a:off x="213235" y="6230288"/>
            <a:ext cx="114636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Assumptions :  1) User base across each platform is not considered</a:t>
            </a:r>
          </a:p>
          <a:p>
            <a:r>
              <a:rPr lang="en-IN" sz="1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                         2) Product/Products being sold is unknown,  therefore it is assumed that different products are sold across different channels because Net Profit per sale varies</a:t>
            </a:r>
            <a:br>
              <a:rPr lang="en-IN" sz="1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</a:br>
            <a:r>
              <a:rPr lang="en-IN" sz="1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                        significantly, channel to channel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6FFAE6D3-BD79-D99A-73FE-0D041CB207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809944"/>
              </p:ext>
            </p:extLst>
          </p:nvPr>
        </p:nvGraphicFramePr>
        <p:xfrm>
          <a:off x="196951" y="6238839"/>
          <a:ext cx="11798098" cy="553998"/>
        </p:xfrm>
        <a:graphic>
          <a:graphicData uri="http://schemas.openxmlformats.org/drawingml/2006/table">
            <a:tbl>
              <a:tblPr/>
              <a:tblGrid>
                <a:gridCol w="11798098">
                  <a:extLst>
                    <a:ext uri="{9D8B030D-6E8A-4147-A177-3AD203B41FA5}">
                      <a16:colId xmlns:a16="http://schemas.microsoft.com/office/drawing/2014/main" val="3431073073"/>
                    </a:ext>
                  </a:extLst>
                </a:gridCol>
              </a:tblGrid>
              <a:tr h="55399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3175" cmpd="sng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</a:lnL>
                    <a:lnR w="3175" cmpd="sng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</a:lnR>
                    <a:lnT w="3175" cmpd="sng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</a:lnT>
                    <a:lnB w="3175" cmpd="sng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5510794"/>
                  </a:ext>
                </a:extLst>
              </a:tr>
            </a:tbl>
          </a:graphicData>
        </a:graphic>
      </p:graphicFrame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66DC50E-BF08-A401-F745-691860139938}"/>
              </a:ext>
            </a:extLst>
          </p:cNvPr>
          <p:cNvCxnSpPr>
            <a:cxnSpLocks/>
          </p:cNvCxnSpPr>
          <p:nvPr/>
        </p:nvCxnSpPr>
        <p:spPr>
          <a:xfrm>
            <a:off x="196951" y="2013051"/>
            <a:ext cx="11798098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F1D8CC85-4674-F3D0-7E9F-323B9711CF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3537386"/>
              </p:ext>
            </p:extLst>
          </p:nvPr>
        </p:nvGraphicFramePr>
        <p:xfrm>
          <a:off x="452387" y="2334739"/>
          <a:ext cx="4364741" cy="34073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AD43367-1B1E-0470-50D9-DB1A0AB7B8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567135"/>
              </p:ext>
            </p:extLst>
          </p:nvPr>
        </p:nvGraphicFramePr>
        <p:xfrm>
          <a:off x="196951" y="958789"/>
          <a:ext cx="11798098" cy="5188012"/>
        </p:xfrm>
        <a:graphic>
          <a:graphicData uri="http://schemas.openxmlformats.org/drawingml/2006/table">
            <a:tbl>
              <a:tblPr/>
              <a:tblGrid>
                <a:gridCol w="11798098">
                  <a:extLst>
                    <a:ext uri="{9D8B030D-6E8A-4147-A177-3AD203B41FA5}">
                      <a16:colId xmlns:a16="http://schemas.microsoft.com/office/drawing/2014/main" val="1602128717"/>
                    </a:ext>
                  </a:extLst>
                </a:gridCol>
              </a:tblGrid>
              <a:tr h="5188012">
                <a:tc>
                  <a:txBody>
                    <a:bodyPr/>
                    <a:lstStyle/>
                    <a:p>
                      <a:r>
                        <a:rPr lang="en-IN" dirty="0"/>
                        <a:t>                                                                                                                          </a:t>
                      </a:r>
                    </a:p>
                    <a:p>
                      <a:endParaRPr lang="en-IN" dirty="0"/>
                    </a:p>
                    <a:p>
                      <a:endParaRPr lang="en-IN" dirty="0"/>
                    </a:p>
                  </a:txBody>
                  <a:tcPr>
                    <a:lnL w="19050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3391690"/>
                  </a:ext>
                </a:extLst>
              </a:tr>
            </a:tbl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41EB47F-E117-A088-870E-718374686572}"/>
              </a:ext>
            </a:extLst>
          </p:cNvPr>
          <p:cNvCxnSpPr>
            <a:cxnSpLocks/>
          </p:cNvCxnSpPr>
          <p:nvPr/>
        </p:nvCxnSpPr>
        <p:spPr>
          <a:xfrm>
            <a:off x="4622800" y="2010960"/>
            <a:ext cx="0" cy="413584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BC3AFD9-304F-373E-DA62-023563517616}"/>
              </a:ext>
            </a:extLst>
          </p:cNvPr>
          <p:cNvSpPr/>
          <p:nvPr/>
        </p:nvSpPr>
        <p:spPr>
          <a:xfrm>
            <a:off x="7358331" y="1091270"/>
            <a:ext cx="2105266" cy="7315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Weekly Budget : </a:t>
            </a:r>
          </a:p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$31,300</a:t>
            </a:r>
            <a:endParaRPr lang="en-IN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165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A00C5E9E-153B-CCF5-FB9D-09CBF82C6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31958" y="163628"/>
            <a:ext cx="8791074" cy="660885"/>
          </a:xfrm>
        </p:spPr>
        <p:txBody>
          <a:bodyPr>
            <a:normAutofit fontScale="90000"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	       Appendix - 1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6DB574B-CE45-A216-03E4-0AF6A0F5C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46" y="3843948"/>
            <a:ext cx="7042654" cy="2840780"/>
          </a:xfrm>
          <a:prstGeom prst="rect">
            <a:avLst/>
          </a:prstGeom>
          <a:ln w="38100" cap="sq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D2555AF-03FC-9F56-01B0-51CF8BC0ACAD}"/>
              </a:ext>
            </a:extLst>
          </p:cNvPr>
          <p:cNvSpPr txBox="1"/>
          <p:nvPr/>
        </p:nvSpPr>
        <p:spPr>
          <a:xfrm>
            <a:off x="7700210" y="3072348"/>
            <a:ext cx="41228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600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endParaRPr lang="en-IN" sz="1600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endParaRPr lang="en-IN" sz="1600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16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ROI vs Weekdays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Reddit displays significantly higher ROI in comparison to other platforms. Optimize Reddit Campaign to reap better results . With current trends, A  Suggested ad budget of ~ $12 K will lead to a net profit ~ $22K ,resulting in 456% increase in ROI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Facebook generated a higher ROI towards weekends in comparison to weekdays.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0D654AB-0868-D932-5E53-E930097E6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546" y="811473"/>
            <a:ext cx="7042654" cy="2840780"/>
          </a:xfrm>
          <a:prstGeom prst="rect">
            <a:avLst/>
          </a:prstGeom>
          <a:ln w="38100" cap="sq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82B6631-2FB3-275D-7BFE-DE24DADE89DC}"/>
              </a:ext>
            </a:extLst>
          </p:cNvPr>
          <p:cNvSpPr txBox="1"/>
          <p:nvPr/>
        </p:nvSpPr>
        <p:spPr>
          <a:xfrm>
            <a:off x="7863840" y="995680"/>
            <a:ext cx="3881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Average Ad Spend budget across 16 weeks</a:t>
            </a:r>
          </a:p>
        </p:txBody>
      </p:sp>
    </p:spTree>
    <p:extLst>
      <p:ext uri="{BB962C8B-B14F-4D97-AF65-F5344CB8AC3E}">
        <p14:creationId xmlns:p14="http://schemas.microsoft.com/office/powerpoint/2010/main" val="2173566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A00C5E9E-153B-CCF5-FB9D-09CBF82C6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31958" y="163628"/>
            <a:ext cx="8791074" cy="660885"/>
          </a:xfrm>
        </p:spPr>
        <p:txBody>
          <a:bodyPr>
            <a:normAutofit fontScale="90000"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	       Appendix - 2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2555AF-03FC-9F56-01B0-51CF8BC0ACAD}"/>
              </a:ext>
            </a:extLst>
          </p:cNvPr>
          <p:cNvSpPr txBox="1"/>
          <p:nvPr/>
        </p:nvSpPr>
        <p:spPr>
          <a:xfrm>
            <a:off x="6944285" y="3659593"/>
            <a:ext cx="44661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600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endParaRPr lang="en-IN" sz="1600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endParaRPr lang="en-IN" sz="1600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16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ROI vs Month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Stop LinkedIn Campaign due to decreasing ROI every month.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General increase in ROI observed over last 5 weeks for Facebook due to improved click rates.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8722CC-2994-0F16-61FC-825BDD92EACC}"/>
              </a:ext>
            </a:extLst>
          </p:cNvPr>
          <p:cNvSpPr txBox="1"/>
          <p:nvPr/>
        </p:nvSpPr>
        <p:spPr>
          <a:xfrm>
            <a:off x="6944285" y="620416"/>
            <a:ext cx="4466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600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endParaRPr lang="en-IN" sz="1600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EE8088-E6BF-042A-7BE5-3812EC7A6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15" y="3659594"/>
            <a:ext cx="6265745" cy="3000648"/>
          </a:xfrm>
          <a:prstGeom prst="rect">
            <a:avLst/>
          </a:prstGeom>
          <a:ln w="38100" cap="sq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01A6DF-2C84-773D-D451-AA086F51C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075" y="672769"/>
            <a:ext cx="6265745" cy="2785358"/>
          </a:xfrm>
          <a:prstGeom prst="rect">
            <a:avLst/>
          </a:prstGeom>
          <a:ln w="38100" cap="sq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44A5034-5129-7BA4-36FA-DB911C8FEFF2}"/>
              </a:ext>
            </a:extLst>
          </p:cNvPr>
          <p:cNvSpPr txBox="1"/>
          <p:nvPr/>
        </p:nvSpPr>
        <p:spPr>
          <a:xfrm>
            <a:off x="6926981" y="372161"/>
            <a:ext cx="44661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600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endParaRPr lang="en-IN" sz="1600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endParaRPr lang="en-IN" sz="1600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16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Google: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Limit Ad Spend Budget to 9.15k per week to obtain an optimum net profit between 4.9K to 5.0K . Any further increase in Ad Spend results in a significant decrease in net profit.</a:t>
            </a:r>
          </a:p>
        </p:txBody>
      </p:sp>
    </p:spTree>
    <p:extLst>
      <p:ext uri="{BB962C8B-B14F-4D97-AF65-F5344CB8AC3E}">
        <p14:creationId xmlns:p14="http://schemas.microsoft.com/office/powerpoint/2010/main" val="2424683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385</Words>
  <Application>Microsoft Office PowerPoint</Application>
  <PresentationFormat>Widescreen</PresentationFormat>
  <Paragraphs>57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Century Gothic</vt:lpstr>
      <vt:lpstr>Office Theme</vt:lpstr>
      <vt:lpstr>PowerPoint Presentation</vt:lpstr>
      <vt:lpstr>        Appendix - 1  </vt:lpstr>
      <vt:lpstr>        Appendix - 2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</dc:title>
  <dc:creator>tanishqa_a@outlook.com</dc:creator>
  <cp:lastModifiedBy>tanishqa_a@outlook.com</cp:lastModifiedBy>
  <cp:revision>47</cp:revision>
  <dcterms:created xsi:type="dcterms:W3CDTF">2022-11-06T04:55:59Z</dcterms:created>
  <dcterms:modified xsi:type="dcterms:W3CDTF">2022-11-07T01:56:33Z</dcterms:modified>
</cp:coreProperties>
</file>