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3"/>
  </p:notesMasterIdLst>
  <p:sldIdLst>
    <p:sldId id="256" r:id="rId4"/>
    <p:sldId id="261" r:id="rId5"/>
    <p:sldId id="264" r:id="rId6"/>
    <p:sldId id="281" r:id="rId7"/>
    <p:sldId id="290" r:id="rId8"/>
    <p:sldId id="301" r:id="rId9"/>
    <p:sldId id="302" r:id="rId10"/>
    <p:sldId id="303" r:id="rId11"/>
    <p:sldId id="262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78"/>
      </p:cViewPr>
      <p:guideLst>
        <p:guide orient="horz" pos="1620"/>
        <p:guide pos="2880"/>
        <p:guide orient="horz" pos="1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70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31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 err="1">
                <a:ea typeface="맑은 고딕" pitchFamily="50" charset="-127"/>
              </a:rPr>
              <a:t>Solución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dirty="0" err="1">
                <a:ea typeface="맑은 고딕" pitchFamily="50" charset="-127"/>
              </a:rPr>
              <a:t>Acortador</a:t>
            </a:r>
            <a:r>
              <a:rPr lang="en-US" altLang="ko-KR" dirty="0">
                <a:ea typeface="맑은 고딕" pitchFamily="50" charset="-127"/>
              </a:rPr>
              <a:t> de URL</a:t>
            </a:r>
            <a:endParaRPr lang="en-US" altLang="ko-KR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/>
              <a:t>URL Shortener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AB67305-1E11-4366-B731-04C1065EBE1B}"/>
              </a:ext>
            </a:extLst>
          </p:cNvPr>
          <p:cNvSpPr txBox="1">
            <a:spLocks/>
          </p:cNvSpPr>
          <p:nvPr/>
        </p:nvSpPr>
        <p:spPr>
          <a:xfrm>
            <a:off x="7865504" y="4639220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ko-KR" sz="1100" dirty="0"/>
              <a:t>Marcelo D. Soria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6018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74118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Objetivos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de la </a:t>
            </a:r>
            <a:r>
              <a:rPr lang="en-US" sz="3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Solución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491880" y="756729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31839" y="1437504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97564" y="2080452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31646" y="4143938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355976" y="777423"/>
            <a:ext cx="4608512" cy="678692"/>
            <a:chOff x="803640" y="3362835"/>
            <a:chExt cx="2059657" cy="678692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E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Dada una URL larga, el servicio me tiene que devolver una URL corta.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Acortador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URL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995192" y="1458198"/>
            <a:ext cx="4608512" cy="678692"/>
            <a:chOff x="803640" y="3362835"/>
            <a:chExt cx="2059657" cy="678692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E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Dada una URL corta, el servicio me tiene que devolver la URL larga original.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Informar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la URL original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560172" y="2101146"/>
            <a:ext cx="4608512" cy="532060"/>
            <a:chOff x="803640" y="3362835"/>
            <a:chExt cx="2059657" cy="532060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617896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E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Puedan obtenerse estadísticas de uso del servicio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Estadisticas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193509" y="4164631"/>
            <a:ext cx="4608512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E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El usuario debe </a:t>
              </a:r>
              <a:r>
                <a:rPr lang="es-E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naveguar</a:t>
              </a:r>
              <a:r>
                <a:rPr lang="es-E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hacia la URL larga cuando ingresa una </a:t>
              </a:r>
              <a:r>
                <a:rPr lang="es-E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url</a:t>
              </a:r>
              <a:r>
                <a:rPr lang="es-E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corta (válida) en su navegador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Navegación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491879" y="885937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31837" y="1566711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97560" y="2209658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31640" y="4273142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Oval 7">
            <a:extLst>
              <a:ext uri="{FF2B5EF4-FFF2-40B4-BE49-F238E27FC236}">
                <a16:creationId xmlns:a16="http://schemas.microsoft.com/office/drawing/2014/main" id="{C3E15277-3949-4AF7-AE23-B8A1192F340A}"/>
              </a:ext>
            </a:extLst>
          </p:cNvPr>
          <p:cNvSpPr/>
          <p:nvPr/>
        </p:nvSpPr>
        <p:spPr>
          <a:xfrm>
            <a:off x="2337525" y="2756386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18">
            <a:extLst>
              <a:ext uri="{FF2B5EF4-FFF2-40B4-BE49-F238E27FC236}">
                <a16:creationId xmlns:a16="http://schemas.microsoft.com/office/drawing/2014/main" id="{D50CC619-00D7-4CEF-9594-253DFFC0B93C}"/>
              </a:ext>
            </a:extLst>
          </p:cNvPr>
          <p:cNvGrpSpPr/>
          <p:nvPr/>
        </p:nvGrpSpPr>
        <p:grpSpPr>
          <a:xfrm>
            <a:off x="3199383" y="2733670"/>
            <a:ext cx="4608512" cy="666657"/>
            <a:chOff x="803638" y="3319426"/>
            <a:chExt cx="2059657" cy="666657"/>
          </a:xfrm>
        </p:grpSpPr>
        <p:sp>
          <p:nvSpPr>
            <p:cNvPr id="28" name="TextBox 19">
              <a:extLst>
                <a:ext uri="{FF2B5EF4-FFF2-40B4-BE49-F238E27FC236}">
                  <a16:creationId xmlns:a16="http://schemas.microsoft.com/office/drawing/2014/main" id="{7DADB0F9-E9EF-4959-B746-A7DC23E74AF7}"/>
                </a:ext>
              </a:extLst>
            </p:cNvPr>
            <p:cNvSpPr txBox="1"/>
            <p:nvPr/>
          </p:nvSpPr>
          <p:spPr>
            <a:xfrm>
              <a:off x="803638" y="3524418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E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Puedan manejarse solicitudes a gran escala. El 90% de todas las solicitudes puedan responderse en menos de 10 ms.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0">
              <a:extLst>
                <a:ext uri="{FF2B5EF4-FFF2-40B4-BE49-F238E27FC236}">
                  <a16:creationId xmlns:a16="http://schemas.microsoft.com/office/drawing/2014/main" id="{9B38A1C5-FFC8-489C-86A3-B5D48B43BE23}"/>
                </a:ext>
              </a:extLst>
            </p:cNvPr>
            <p:cNvSpPr txBox="1"/>
            <p:nvPr/>
          </p:nvSpPr>
          <p:spPr>
            <a:xfrm>
              <a:off x="803638" y="3319426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Manejo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Solicitudes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TextBox 24">
            <a:extLst>
              <a:ext uri="{FF2B5EF4-FFF2-40B4-BE49-F238E27FC236}">
                <a16:creationId xmlns:a16="http://schemas.microsoft.com/office/drawing/2014/main" id="{A6122F4B-DE25-4801-B837-F4160712885C}"/>
              </a:ext>
            </a:extLst>
          </p:cNvPr>
          <p:cNvSpPr txBox="1"/>
          <p:nvPr/>
        </p:nvSpPr>
        <p:spPr>
          <a:xfrm>
            <a:off x="2337519" y="2885590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Oval 7">
            <a:extLst>
              <a:ext uri="{FF2B5EF4-FFF2-40B4-BE49-F238E27FC236}">
                <a16:creationId xmlns:a16="http://schemas.microsoft.com/office/drawing/2014/main" id="{C67E16A3-E6C2-49CB-B22A-D30909D78F8D}"/>
              </a:ext>
            </a:extLst>
          </p:cNvPr>
          <p:cNvSpPr/>
          <p:nvPr/>
        </p:nvSpPr>
        <p:spPr>
          <a:xfrm>
            <a:off x="1833474" y="3414936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18">
            <a:extLst>
              <a:ext uri="{FF2B5EF4-FFF2-40B4-BE49-F238E27FC236}">
                <a16:creationId xmlns:a16="http://schemas.microsoft.com/office/drawing/2014/main" id="{2474841C-CF34-42BA-A426-5F139F7337C3}"/>
              </a:ext>
            </a:extLst>
          </p:cNvPr>
          <p:cNvGrpSpPr/>
          <p:nvPr/>
        </p:nvGrpSpPr>
        <p:grpSpPr>
          <a:xfrm>
            <a:off x="2695337" y="3521062"/>
            <a:ext cx="4608512" cy="544054"/>
            <a:chOff x="803640" y="3448268"/>
            <a:chExt cx="2059657" cy="544054"/>
          </a:xfrm>
        </p:grpSpPr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D988DAD2-66DB-4A63-A00C-6DB36EA66805}"/>
                </a:ext>
              </a:extLst>
            </p:cNvPr>
            <p:cNvSpPr txBox="1"/>
            <p:nvPr/>
          </p:nvSpPr>
          <p:spPr>
            <a:xfrm>
              <a:off x="803640" y="3715323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E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Puedan borrarse las </a:t>
              </a:r>
              <a:r>
                <a:rPr lang="es-E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URLs</a:t>
              </a:r>
              <a:r>
                <a:rPr lang="es-E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cortas necesarias.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91B92A9F-D00A-4A7B-AB04-0A67F5A0A4EA}"/>
                </a:ext>
              </a:extLst>
            </p:cNvPr>
            <p:cNvSpPr txBox="1"/>
            <p:nvPr/>
          </p:nvSpPr>
          <p:spPr>
            <a:xfrm>
              <a:off x="803640" y="3448268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Baja de URL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TextBox 24">
            <a:extLst>
              <a:ext uri="{FF2B5EF4-FFF2-40B4-BE49-F238E27FC236}">
                <a16:creationId xmlns:a16="http://schemas.microsoft.com/office/drawing/2014/main" id="{1E967513-5AE4-4B9C-9A0B-3F62378D8A3C}"/>
              </a:ext>
            </a:extLst>
          </p:cNvPr>
          <p:cNvSpPr txBox="1"/>
          <p:nvPr/>
        </p:nvSpPr>
        <p:spPr>
          <a:xfrm>
            <a:off x="1833468" y="3544140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Funcionalidad</a:t>
            </a:r>
            <a:r>
              <a:rPr lang="en-US" altLang="ko-KR" dirty="0"/>
              <a:t> y </a:t>
            </a:r>
            <a:r>
              <a:rPr lang="en-US" altLang="ko-KR" dirty="0" err="1"/>
              <a:t>Diseño</a:t>
            </a: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78877CD-5805-4717-9679-5CA2BC11E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671" y="0"/>
            <a:ext cx="2882330" cy="242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323528" y="1012230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71600" y="924911"/>
            <a:ext cx="6048672" cy="825146"/>
            <a:chOff x="803640" y="3362835"/>
            <a:chExt cx="1390268" cy="1001477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1390268" cy="784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El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cliente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ingresa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la URL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Larga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El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servicio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accede a la BD y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verifica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misma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existe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caso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afirmativo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devuelve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la URL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Corta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al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usuario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Caso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contrario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genera la URL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Corta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persiste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misma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la BD y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devuelve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esta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última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1390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Solicitar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URL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Corta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23528" y="1079591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 Placeholder 13"/>
          <p:cNvSpPr txBox="1">
            <a:spLocks/>
          </p:cNvSpPr>
          <p:nvPr/>
        </p:nvSpPr>
        <p:spPr>
          <a:xfrm>
            <a:off x="179512" y="195486"/>
            <a:ext cx="5544616" cy="90643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URL Shortener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Imagen 3" descr="Gráfico&#10;&#10;Descripción generada automáticamente">
            <a:extLst>
              <a:ext uri="{FF2B5EF4-FFF2-40B4-BE49-F238E27FC236}">
                <a16:creationId xmlns:a16="http://schemas.microsoft.com/office/drawing/2014/main" id="{9C8A6872-EA6F-4B4C-9AE5-3409655D9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3354881"/>
            <a:ext cx="7791450" cy="1533525"/>
          </a:xfrm>
          <a:prstGeom prst="rect">
            <a:avLst/>
          </a:prstGeom>
        </p:spPr>
      </p:pic>
      <p:sp>
        <p:nvSpPr>
          <p:cNvPr id="24" name="Oval 6">
            <a:extLst>
              <a:ext uri="{FF2B5EF4-FFF2-40B4-BE49-F238E27FC236}">
                <a16:creationId xmlns:a16="http://schemas.microsoft.com/office/drawing/2014/main" id="{7606B356-1936-40B8-8CF3-343CB23B1E80}"/>
              </a:ext>
            </a:extLst>
          </p:cNvPr>
          <p:cNvSpPr/>
          <p:nvPr/>
        </p:nvSpPr>
        <p:spPr>
          <a:xfrm>
            <a:off x="323528" y="1884100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5" name="Group 9">
            <a:extLst>
              <a:ext uri="{FF2B5EF4-FFF2-40B4-BE49-F238E27FC236}">
                <a16:creationId xmlns:a16="http://schemas.microsoft.com/office/drawing/2014/main" id="{2BBF48C1-6F33-4716-9C41-5273B82D9BC7}"/>
              </a:ext>
            </a:extLst>
          </p:cNvPr>
          <p:cNvGrpSpPr/>
          <p:nvPr/>
        </p:nvGrpSpPr>
        <p:grpSpPr>
          <a:xfrm>
            <a:off x="971600" y="1796784"/>
            <a:ext cx="6048672" cy="825146"/>
            <a:chOff x="803640" y="3362835"/>
            <a:chExt cx="1390268" cy="1001476"/>
          </a:xfrm>
        </p:grpSpPr>
        <p:sp>
          <p:nvSpPr>
            <p:cNvPr id="26" name="TextBox 10">
              <a:extLst>
                <a:ext uri="{FF2B5EF4-FFF2-40B4-BE49-F238E27FC236}">
                  <a16:creationId xmlns:a16="http://schemas.microsoft.com/office/drawing/2014/main" id="{2A2DDB65-09F8-46D7-86AB-2675E74C036B}"/>
                </a:ext>
              </a:extLst>
            </p:cNvPr>
            <p:cNvSpPr txBox="1"/>
            <p:nvPr/>
          </p:nvSpPr>
          <p:spPr>
            <a:xfrm>
              <a:off x="803640" y="3579862"/>
              <a:ext cx="1390268" cy="784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El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cliente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ingresa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la URL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Corta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El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servicio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accede a la BD y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verifica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misma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existe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caso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afirmativo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devuelve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la URL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Corta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al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usuario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Caso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contrario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realiza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los pasos del punto 1.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11">
              <a:extLst>
                <a:ext uri="{FF2B5EF4-FFF2-40B4-BE49-F238E27FC236}">
                  <a16:creationId xmlns:a16="http://schemas.microsoft.com/office/drawing/2014/main" id="{0FF3EA6F-3432-4C54-B54B-E5708F6D080B}"/>
                </a:ext>
              </a:extLst>
            </p:cNvPr>
            <p:cNvSpPr txBox="1"/>
            <p:nvPr/>
          </p:nvSpPr>
          <p:spPr>
            <a:xfrm>
              <a:off x="803640" y="3362835"/>
              <a:ext cx="1390268" cy="336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Solicitar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URL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Larga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18">
            <a:extLst>
              <a:ext uri="{FF2B5EF4-FFF2-40B4-BE49-F238E27FC236}">
                <a16:creationId xmlns:a16="http://schemas.microsoft.com/office/drawing/2014/main" id="{BAF24583-CD0C-48BE-AC90-C688BFDB9A1D}"/>
              </a:ext>
            </a:extLst>
          </p:cNvPr>
          <p:cNvSpPr txBox="1"/>
          <p:nvPr/>
        </p:nvSpPr>
        <p:spPr>
          <a:xfrm>
            <a:off x="323528" y="1951461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Oval 6">
            <a:extLst>
              <a:ext uri="{FF2B5EF4-FFF2-40B4-BE49-F238E27FC236}">
                <a16:creationId xmlns:a16="http://schemas.microsoft.com/office/drawing/2014/main" id="{CFE85AC5-CC0D-41D4-A531-33D9D174EC30}"/>
              </a:ext>
            </a:extLst>
          </p:cNvPr>
          <p:cNvSpPr/>
          <p:nvPr/>
        </p:nvSpPr>
        <p:spPr>
          <a:xfrm>
            <a:off x="290828" y="2706741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1" name="Group 9">
            <a:extLst>
              <a:ext uri="{FF2B5EF4-FFF2-40B4-BE49-F238E27FC236}">
                <a16:creationId xmlns:a16="http://schemas.microsoft.com/office/drawing/2014/main" id="{1BCE8F25-7076-4DFB-8927-00E3B04F31F8}"/>
              </a:ext>
            </a:extLst>
          </p:cNvPr>
          <p:cNvGrpSpPr/>
          <p:nvPr/>
        </p:nvGrpSpPr>
        <p:grpSpPr>
          <a:xfrm>
            <a:off x="938900" y="2619424"/>
            <a:ext cx="6048672" cy="640480"/>
            <a:chOff x="803640" y="3362835"/>
            <a:chExt cx="1390268" cy="777348"/>
          </a:xfrm>
        </p:grpSpPr>
        <p:sp>
          <p:nvSpPr>
            <p:cNvPr id="22" name="TextBox 10">
              <a:extLst>
                <a:ext uri="{FF2B5EF4-FFF2-40B4-BE49-F238E27FC236}">
                  <a16:creationId xmlns:a16="http://schemas.microsoft.com/office/drawing/2014/main" id="{98088CFB-F432-4A82-9739-07202B804AA7}"/>
                </a:ext>
              </a:extLst>
            </p:cNvPr>
            <p:cNvSpPr txBox="1"/>
            <p:nvPr/>
          </p:nvSpPr>
          <p:spPr>
            <a:xfrm>
              <a:off x="803640" y="3579862"/>
              <a:ext cx="1390268" cy="56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El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usuario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puede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consultar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las URLs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generadas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tiene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posibilidad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borrar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las URLs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necesarias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11">
              <a:extLst>
                <a:ext uri="{FF2B5EF4-FFF2-40B4-BE49-F238E27FC236}">
                  <a16:creationId xmlns:a16="http://schemas.microsoft.com/office/drawing/2014/main" id="{698341A8-A518-400F-95C5-541A46CB8841}"/>
                </a:ext>
              </a:extLst>
            </p:cNvPr>
            <p:cNvSpPr txBox="1"/>
            <p:nvPr/>
          </p:nvSpPr>
          <p:spPr>
            <a:xfrm>
              <a:off x="803640" y="3362835"/>
              <a:ext cx="1390268" cy="336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Consultas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 Baja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TextBox 18">
            <a:extLst>
              <a:ext uri="{FF2B5EF4-FFF2-40B4-BE49-F238E27FC236}">
                <a16:creationId xmlns:a16="http://schemas.microsoft.com/office/drawing/2014/main" id="{C57EF390-9AEB-408D-9EBE-C3809C0ADEE2}"/>
              </a:ext>
            </a:extLst>
          </p:cNvPr>
          <p:cNvSpPr txBox="1"/>
          <p:nvPr/>
        </p:nvSpPr>
        <p:spPr>
          <a:xfrm>
            <a:off x="290828" y="2774102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77BB00D-2F68-4BF7-81D5-DC28996D1BFF}"/>
              </a:ext>
            </a:extLst>
          </p:cNvPr>
          <p:cNvSpPr txBox="1"/>
          <p:nvPr/>
        </p:nvSpPr>
        <p:spPr>
          <a:xfrm>
            <a:off x="676275" y="4671576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highlight>
                  <a:srgbClr val="C0C0C0"/>
                </a:highlight>
              </a:rPr>
              <a:t>Usuario</a:t>
            </a:r>
            <a:endParaRPr lang="es-AR" sz="1100" dirty="0">
              <a:highlight>
                <a:srgbClr val="C0C0C0"/>
              </a:highlight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9452376-7AA3-40DC-B6B2-A75DB5A3E3F7}"/>
              </a:ext>
            </a:extLst>
          </p:cNvPr>
          <p:cNvSpPr txBox="1"/>
          <p:nvPr/>
        </p:nvSpPr>
        <p:spPr>
          <a:xfrm>
            <a:off x="4716016" y="4671576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highlight>
                  <a:srgbClr val="C0C0C0"/>
                </a:highlight>
              </a:rPr>
              <a:t>Usuario</a:t>
            </a:r>
            <a:endParaRPr lang="es-AR" sz="11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53391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200" dirty="0" err="1"/>
              <a:t>Herramientas</a:t>
            </a:r>
            <a:r>
              <a:rPr lang="en-US" altLang="ko-KR" sz="3200" dirty="0"/>
              <a:t> </a:t>
            </a:r>
            <a:r>
              <a:rPr lang="en-US" altLang="ko-KR" sz="3200" dirty="0" err="1"/>
              <a:t>Utilizadas</a:t>
            </a:r>
            <a:r>
              <a:rPr lang="en-US" altLang="ko-KR" sz="3200" dirty="0"/>
              <a:t> para </a:t>
            </a:r>
            <a:r>
              <a:rPr lang="en-US" altLang="ko-KR" sz="3200" dirty="0" err="1"/>
              <a:t>el</a:t>
            </a:r>
            <a:r>
              <a:rPr lang="en-US" altLang="ko-KR" sz="3200" dirty="0"/>
              <a:t> MVP</a:t>
            </a:r>
            <a:endParaRPr lang="ko-KR" altLang="en-US" sz="3200" dirty="0"/>
          </a:p>
        </p:txBody>
      </p:sp>
      <p:grpSp>
        <p:nvGrpSpPr>
          <p:cNvPr id="25" name="Group 24"/>
          <p:cNvGrpSpPr/>
          <p:nvPr/>
        </p:nvGrpSpPr>
        <p:grpSpPr>
          <a:xfrm flipH="1">
            <a:off x="231968" y="1112390"/>
            <a:ext cx="2448272" cy="1359744"/>
            <a:chOff x="803640" y="3362835"/>
            <a:chExt cx="2059657" cy="863358"/>
          </a:xfrm>
        </p:grpSpPr>
        <p:sp>
          <p:nvSpPr>
            <p:cNvPr id="28" name="TextBox 27"/>
            <p:cNvSpPr txBox="1"/>
            <p:nvPr/>
          </p:nvSpPr>
          <p:spPr>
            <a:xfrm>
              <a:off x="803640" y="3395196"/>
              <a:ext cx="20596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Python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Flask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HTML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Jinja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Lenguaje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Programación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24">
            <a:extLst>
              <a:ext uri="{FF2B5EF4-FFF2-40B4-BE49-F238E27FC236}">
                <a16:creationId xmlns:a16="http://schemas.microsoft.com/office/drawing/2014/main" id="{78A4F430-9040-4F79-8AE9-75306E1B6DBD}"/>
              </a:ext>
            </a:extLst>
          </p:cNvPr>
          <p:cNvGrpSpPr/>
          <p:nvPr/>
        </p:nvGrpSpPr>
        <p:grpSpPr>
          <a:xfrm flipH="1">
            <a:off x="231968" y="3145668"/>
            <a:ext cx="7200800" cy="1015663"/>
            <a:chOff x="803640" y="3302863"/>
            <a:chExt cx="2059657" cy="1015663"/>
          </a:xfrm>
        </p:grpSpPr>
        <p:sp>
          <p:nvSpPr>
            <p:cNvPr id="48" name="TextBox 27">
              <a:extLst>
                <a:ext uri="{FF2B5EF4-FFF2-40B4-BE49-F238E27FC236}">
                  <a16:creationId xmlns:a16="http://schemas.microsoft.com/office/drawing/2014/main" id="{D0CDB784-93DF-4233-B508-79C237AEB1F3}"/>
                </a:ext>
              </a:extLst>
            </p:cNvPr>
            <p:cNvSpPr txBox="1"/>
            <p:nvPr/>
          </p:nvSpPr>
          <p:spPr>
            <a:xfrm>
              <a:off x="803640" y="3302863"/>
              <a:ext cx="2059657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E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 utilizo un generador de código en base alfabético (62), utilizando 6 caracteres.</a:t>
              </a:r>
            </a:p>
            <a:p>
              <a:r>
                <a:rPr lang="es-E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Otras posibles soluciones son utilizar servicios como </a:t>
              </a:r>
              <a:r>
                <a:rPr lang="es-E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Bitly</a:t>
              </a:r>
              <a:r>
                <a:rPr lang="es-E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API, </a:t>
              </a:r>
              <a:r>
                <a:rPr lang="es-E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Pyshortener</a:t>
              </a:r>
              <a:r>
                <a:rPr lang="es-E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 Google URL </a:t>
              </a:r>
              <a:r>
                <a:rPr lang="es-E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Shortener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28">
              <a:extLst>
                <a:ext uri="{FF2B5EF4-FFF2-40B4-BE49-F238E27FC236}">
                  <a16:creationId xmlns:a16="http://schemas.microsoft.com/office/drawing/2014/main" id="{2568360D-151D-47F1-8228-D7DB1C8BEDDC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Funcion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Acortador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URL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24">
            <a:extLst>
              <a:ext uri="{FF2B5EF4-FFF2-40B4-BE49-F238E27FC236}">
                <a16:creationId xmlns:a16="http://schemas.microsoft.com/office/drawing/2014/main" id="{496C522F-03E3-449E-9DDB-A48A534B394A}"/>
              </a:ext>
            </a:extLst>
          </p:cNvPr>
          <p:cNvGrpSpPr/>
          <p:nvPr/>
        </p:nvGrpSpPr>
        <p:grpSpPr>
          <a:xfrm flipH="1">
            <a:off x="231968" y="2356103"/>
            <a:ext cx="2448272" cy="678692"/>
            <a:chOff x="803640" y="3362835"/>
            <a:chExt cx="2059657" cy="678692"/>
          </a:xfrm>
        </p:grpSpPr>
        <p:sp>
          <p:nvSpPr>
            <p:cNvPr id="51" name="TextBox 27">
              <a:extLst>
                <a:ext uri="{FF2B5EF4-FFF2-40B4-BE49-F238E27FC236}">
                  <a16:creationId xmlns:a16="http://schemas.microsoft.com/office/drawing/2014/main" id="{37EFB5AB-A2EB-4B4A-8149-E07E4F94E517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Relacional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SQLAlchemy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BD SQLite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28">
              <a:extLst>
                <a:ext uri="{FF2B5EF4-FFF2-40B4-BE49-F238E27FC236}">
                  <a16:creationId xmlns:a16="http://schemas.microsoft.com/office/drawing/2014/main" id="{E86984A7-1434-48DE-97F2-710ECA34C3EC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Base de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Datos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24">
            <a:extLst>
              <a:ext uri="{FF2B5EF4-FFF2-40B4-BE49-F238E27FC236}">
                <a16:creationId xmlns:a16="http://schemas.microsoft.com/office/drawing/2014/main" id="{9FC95F2E-C3C3-452D-85FF-250FE3345371}"/>
              </a:ext>
            </a:extLst>
          </p:cNvPr>
          <p:cNvGrpSpPr/>
          <p:nvPr/>
        </p:nvGrpSpPr>
        <p:grpSpPr>
          <a:xfrm flipH="1">
            <a:off x="231968" y="4147526"/>
            <a:ext cx="3547944" cy="771025"/>
            <a:chOff x="803640" y="3362835"/>
            <a:chExt cx="2059657" cy="771025"/>
          </a:xfrm>
        </p:grpSpPr>
        <p:sp>
          <p:nvSpPr>
            <p:cNvPr id="54" name="TextBox 27">
              <a:extLst>
                <a:ext uri="{FF2B5EF4-FFF2-40B4-BE49-F238E27FC236}">
                  <a16:creationId xmlns:a16="http://schemas.microsoft.com/office/drawing/2014/main" id="{7D6D7103-FF13-46B1-BD34-3A24A79E6931}"/>
                </a:ext>
              </a:extLst>
            </p:cNvPr>
            <p:cNvSpPr txBox="1"/>
            <p:nvPr/>
          </p:nvSpPr>
          <p:spPr>
            <a:xfrm>
              <a:off x="803640" y="3487529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GITHub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s-A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https://github.com/AguTom74/URL-Shortener.git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28">
              <a:extLst>
                <a:ext uri="{FF2B5EF4-FFF2-40B4-BE49-F238E27FC236}">
                  <a16:creationId xmlns:a16="http://schemas.microsoft.com/office/drawing/2014/main" id="{72746B83-2769-4B84-B614-03521AB2F6E5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Repositorio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1153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Escalamiento</a:t>
            </a:r>
            <a:endParaRPr lang="ko-KR" altLang="en-US" dirty="0"/>
          </a:p>
        </p:txBody>
      </p:sp>
      <p:grpSp>
        <p:nvGrpSpPr>
          <p:cNvPr id="25" name="Group 24"/>
          <p:cNvGrpSpPr/>
          <p:nvPr/>
        </p:nvGrpSpPr>
        <p:grpSpPr>
          <a:xfrm flipH="1">
            <a:off x="231968" y="1211011"/>
            <a:ext cx="5348144" cy="678692"/>
            <a:chOff x="803640" y="3362835"/>
            <a:chExt cx="2059657" cy="678692"/>
          </a:xfrm>
        </p:grpSpPr>
        <p:sp>
          <p:nvSpPr>
            <p:cNvPr id="28" name="TextBox 27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Utilización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del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servicio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por un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escalamiento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vertical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usuarios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Problematica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24">
            <a:extLst>
              <a:ext uri="{FF2B5EF4-FFF2-40B4-BE49-F238E27FC236}">
                <a16:creationId xmlns:a16="http://schemas.microsoft.com/office/drawing/2014/main" id="{496C522F-03E3-449E-9DDB-A48A534B394A}"/>
              </a:ext>
            </a:extLst>
          </p:cNvPr>
          <p:cNvGrpSpPr/>
          <p:nvPr/>
        </p:nvGrpSpPr>
        <p:grpSpPr>
          <a:xfrm flipH="1">
            <a:off x="231968" y="1995173"/>
            <a:ext cx="8372480" cy="2433019"/>
            <a:chOff x="803640" y="3138519"/>
            <a:chExt cx="2059657" cy="938615"/>
          </a:xfrm>
        </p:grpSpPr>
        <p:sp>
          <p:nvSpPr>
            <p:cNvPr id="51" name="TextBox 27">
              <a:extLst>
                <a:ext uri="{FF2B5EF4-FFF2-40B4-BE49-F238E27FC236}">
                  <a16:creationId xmlns:a16="http://schemas.microsoft.com/office/drawing/2014/main" id="{37EFB5AB-A2EB-4B4A-8149-E07E4F94E517}"/>
                </a:ext>
              </a:extLst>
            </p:cNvPr>
            <p:cNvSpPr txBox="1"/>
            <p:nvPr/>
          </p:nvSpPr>
          <p:spPr>
            <a:xfrm>
              <a:off x="803640" y="3257865"/>
              <a:ext cx="2059657" cy="81926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  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Escalamiento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horizontal,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agregando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quitando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servidores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con los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mismos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recursos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  <a:p>
              <a:pPr marL="171450" indent="-171450">
                <a:buFontTx/>
                <a:buChar char="-"/>
              </a:pPr>
              <a:r>
                <a:rPr lang="es-E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Utilización de Microservicios.</a:t>
              </a:r>
            </a:p>
            <a:p>
              <a:pPr marL="171450" indent="-171450">
                <a:buFontTx/>
                <a:buChar char="-"/>
              </a:pPr>
              <a:r>
                <a:rPr lang="es-E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Utilización de contendores por cada microservicio para que puedan comunicarse de forma asincrónica.</a:t>
              </a:r>
            </a:p>
            <a:p>
              <a:pPr marL="171450" indent="-171450">
                <a:buFontTx/>
                <a:buChar char="-"/>
              </a:pPr>
              <a:r>
                <a:rPr lang="es-E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Balance de carga con el fin de </a:t>
              </a:r>
              <a:r>
                <a:rPr lang="es-E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redirecccionar</a:t>
              </a:r>
              <a:r>
                <a:rPr lang="es-E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las peticiones de acuerdo con la disponibilidad..</a:t>
              </a:r>
            </a:p>
            <a:p>
              <a:pPr marL="171450" indent="-171450">
                <a:buFontTx/>
                <a:buChar char="-"/>
              </a:pPr>
              <a:r>
                <a:rPr lang="es-E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Utilización de memoria cache para acceder más rápido a los datos y evitar uso de recursos recurrentes.</a:t>
              </a:r>
            </a:p>
            <a:p>
              <a:pPr marL="171450" indent="-171450">
                <a:buFontTx/>
                <a:buChar char="-"/>
              </a:pPr>
              <a:r>
                <a:rPr lang="es-E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Utilización de </a:t>
              </a:r>
              <a:r>
                <a:rPr lang="es-E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Zookeeper</a:t>
              </a:r>
              <a:r>
                <a:rPr lang="es-E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para solicitar rangos de uso de contadores con el fin de evitar repeticiones de códigos de URL Cortas y garantizar que no haya colisiones. Esto complementaria a la rutina de B62 o MD5 Hash.</a:t>
              </a:r>
            </a:p>
            <a:p>
              <a:pPr marL="171450" indent="-171450">
                <a:buFontTx/>
                <a:buChar char="-"/>
              </a:pPr>
              <a:r>
                <a:rPr lang="es-E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Base de datos NOSQL, Si el crecimiento de la base de datos se realiza de forma rápida, con grandes aumentos en poco tiempo, lo ideal es recurrir a este tipo de base de datos, como por ejemplo MONGODB o REDIS.</a:t>
              </a:r>
            </a:p>
            <a:p>
              <a:pPr marL="171450" indent="-171450">
                <a:buFontTx/>
                <a:buChar char="-"/>
              </a:pP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28">
              <a:extLst>
                <a:ext uri="{FF2B5EF4-FFF2-40B4-BE49-F238E27FC236}">
                  <a16:creationId xmlns:a16="http://schemas.microsoft.com/office/drawing/2014/main" id="{E86984A7-1434-48DE-97F2-710ECA34C3EC}"/>
                </a:ext>
              </a:extLst>
            </p:cNvPr>
            <p:cNvSpPr txBox="1"/>
            <p:nvPr/>
          </p:nvSpPr>
          <p:spPr>
            <a:xfrm>
              <a:off x="803640" y="3138519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Solución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3668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E73D4C67-7A3A-43E4-8FCE-21C1ACFEA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66725"/>
            <a:ext cx="5915025" cy="4676775"/>
          </a:xfrm>
          <a:prstGeom prst="rect">
            <a:avLst/>
          </a:prstGeom>
        </p:spPr>
      </p:pic>
      <p:sp>
        <p:nvSpPr>
          <p:cNvPr id="23" name="Text Placeholder 13"/>
          <p:cNvSpPr txBox="1">
            <a:spLocks/>
          </p:cNvSpPr>
          <p:nvPr/>
        </p:nvSpPr>
        <p:spPr>
          <a:xfrm>
            <a:off x="179512" y="195486"/>
            <a:ext cx="5544616" cy="90643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URL Shortener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A19CBCB-B421-4259-872E-880C83283CF5}"/>
              </a:ext>
            </a:extLst>
          </p:cNvPr>
          <p:cNvSpPr txBox="1"/>
          <p:nvPr/>
        </p:nvSpPr>
        <p:spPr>
          <a:xfrm>
            <a:off x="1544956" y="2991903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highlight>
                  <a:srgbClr val="C0C0C0"/>
                </a:highlight>
              </a:rPr>
              <a:t>Usuario</a:t>
            </a:r>
            <a:endParaRPr lang="es-AR" sz="11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80948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Cursos</a:t>
            </a:r>
            <a:r>
              <a:rPr lang="en-US" altLang="ko-KR" dirty="0"/>
              <a:t> y </a:t>
            </a:r>
            <a:r>
              <a:rPr lang="en-US" altLang="ko-KR" dirty="0" err="1"/>
              <a:t>Documentación</a:t>
            </a:r>
            <a:endParaRPr lang="ko-KR" altLang="en-US" dirty="0"/>
          </a:p>
        </p:txBody>
      </p:sp>
      <p:grpSp>
        <p:nvGrpSpPr>
          <p:cNvPr id="50" name="Group 24">
            <a:extLst>
              <a:ext uri="{FF2B5EF4-FFF2-40B4-BE49-F238E27FC236}">
                <a16:creationId xmlns:a16="http://schemas.microsoft.com/office/drawing/2014/main" id="{496C522F-03E3-449E-9DDB-A48A534B394A}"/>
              </a:ext>
            </a:extLst>
          </p:cNvPr>
          <p:cNvGrpSpPr/>
          <p:nvPr/>
        </p:nvGrpSpPr>
        <p:grpSpPr>
          <a:xfrm flipH="1">
            <a:off x="179512" y="1352099"/>
            <a:ext cx="8372480" cy="1750838"/>
            <a:chOff x="803640" y="3223588"/>
            <a:chExt cx="2059657" cy="675442"/>
          </a:xfrm>
        </p:grpSpPr>
        <p:sp>
          <p:nvSpPr>
            <p:cNvPr id="51" name="TextBox 27">
              <a:extLst>
                <a:ext uri="{FF2B5EF4-FFF2-40B4-BE49-F238E27FC236}">
                  <a16:creationId xmlns:a16="http://schemas.microsoft.com/office/drawing/2014/main" id="{37EFB5AB-A2EB-4B4A-8149-E07E4F94E517}"/>
                </a:ext>
              </a:extLst>
            </p:cNvPr>
            <p:cNvSpPr txBox="1"/>
            <p:nvPr/>
          </p:nvSpPr>
          <p:spPr>
            <a:xfrm>
              <a:off x="803640" y="3435965"/>
              <a:ext cx="2059657" cy="4630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  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Curso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Python TOTAL -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Programador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Avanzado (UDEMY)</a:t>
              </a:r>
            </a:p>
            <a:p>
              <a:pPr marL="171450" indent="-171450">
                <a:buFontTx/>
                <a:buChar char="-"/>
              </a:pPr>
              <a:r>
                <a:rPr lang="es-E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Flask</a:t>
              </a:r>
              <a:r>
                <a:rPr lang="es-E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(https://palletsprojects.com/p/flask/)</a:t>
              </a:r>
            </a:p>
            <a:p>
              <a:pPr marL="171450" indent="-171450">
                <a:buFontTx/>
                <a:buChar char="-"/>
              </a:pPr>
              <a:r>
                <a:rPr lang="es-E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SQLAlchemy</a:t>
              </a:r>
              <a:r>
                <a:rPr lang="es-E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(https://www.sqlalchemy.org/)</a:t>
              </a:r>
            </a:p>
            <a:p>
              <a:pPr marL="171450" indent="-171450">
                <a:buFontTx/>
                <a:buChar char="-"/>
              </a:pPr>
              <a:endPara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28">
              <a:extLst>
                <a:ext uri="{FF2B5EF4-FFF2-40B4-BE49-F238E27FC236}">
                  <a16:creationId xmlns:a16="http://schemas.microsoft.com/office/drawing/2014/main" id="{E86984A7-1434-48DE-97F2-710ECA34C3EC}"/>
                </a:ext>
              </a:extLst>
            </p:cNvPr>
            <p:cNvSpPr txBox="1"/>
            <p:nvPr/>
          </p:nvSpPr>
          <p:spPr>
            <a:xfrm>
              <a:off x="803640" y="3223588"/>
              <a:ext cx="2059657" cy="1068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1454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36962" y="2139702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3600" dirty="0" err="1">
                <a:latin typeface="+mj-lt"/>
              </a:rPr>
              <a:t>Muchas</a:t>
            </a:r>
            <a:r>
              <a:rPr lang="en-US" altLang="ko-KR" sz="3600" dirty="0">
                <a:latin typeface="+mj-lt"/>
              </a:rPr>
              <a:t> Gracias</a:t>
            </a:r>
            <a:endParaRPr lang="ko-KR" alt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4452</TotalTime>
  <Words>522</Words>
  <Application>Microsoft Office PowerPoint</Application>
  <PresentationFormat>Presentación en pantalla (16:9)</PresentationFormat>
  <Paragraphs>72</Paragraphs>
  <Slides>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Cover and End Slide Master</vt:lpstr>
      <vt:lpstr>Contents Slide Master</vt:lpstr>
      <vt:lpstr>Section Break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Marcelo Soria</cp:lastModifiedBy>
  <cp:revision>135</cp:revision>
  <dcterms:created xsi:type="dcterms:W3CDTF">2016-12-05T23:26:54Z</dcterms:created>
  <dcterms:modified xsi:type="dcterms:W3CDTF">2022-05-04T17:00:41Z</dcterms:modified>
</cp:coreProperties>
</file>