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4"/>
  </p:notesMasterIdLst>
  <p:handoutMasterIdLst>
    <p:handoutMasterId r:id="rId25"/>
  </p:handoutMasterIdLst>
  <p:sldIdLst>
    <p:sldId id="256" r:id="rId2"/>
    <p:sldId id="272" r:id="rId3"/>
    <p:sldId id="257" r:id="rId4"/>
    <p:sldId id="259" r:id="rId5"/>
    <p:sldId id="260" r:id="rId6"/>
    <p:sldId id="261" r:id="rId7"/>
    <p:sldId id="262" r:id="rId8"/>
    <p:sldId id="263" r:id="rId9"/>
    <p:sldId id="264" r:id="rId10"/>
    <p:sldId id="267" r:id="rId11"/>
    <p:sldId id="266" r:id="rId12"/>
    <p:sldId id="275" r:id="rId13"/>
    <p:sldId id="265" r:id="rId14"/>
    <p:sldId id="268" r:id="rId15"/>
    <p:sldId id="269" r:id="rId16"/>
    <p:sldId id="278" r:id="rId17"/>
    <p:sldId id="270" r:id="rId18"/>
    <p:sldId id="274" r:id="rId19"/>
    <p:sldId id="271" r:id="rId20"/>
    <p:sldId id="277" r:id="rId21"/>
    <p:sldId id="273" r:id="rId22"/>
    <p:sldId id="276" r:id="rId23"/>
  </p:sldIdLst>
  <p:sldSz cx="9144000" cy="6858000" type="screen4x3"/>
  <p:notesSz cx="7315200" cy="96012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7FFF"/>
    <a:srgbClr val="217D21"/>
    <a:srgbClr val="000000"/>
    <a:srgbClr val="BEF6E3"/>
    <a:srgbClr val="0808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86683" autoAdjust="0"/>
  </p:normalViewPr>
  <p:slideViewPr>
    <p:cSldViewPr snapToGrid="0">
      <p:cViewPr varScale="1">
        <p:scale>
          <a:sx n="89" d="100"/>
          <a:sy n="89" d="100"/>
        </p:scale>
        <p:origin x="725" y="53"/>
      </p:cViewPr>
      <p:guideLst>
        <p:guide orient="horz" pos="2160"/>
        <p:guide pos="2880"/>
      </p:guideLst>
    </p:cSldViewPr>
  </p:slideViewPr>
  <p:outlineViewPr>
    <p:cViewPr>
      <p:scale>
        <a:sx n="33" d="100"/>
        <a:sy n="33" d="100"/>
      </p:scale>
      <p:origin x="0" y="21024"/>
    </p:cViewPr>
  </p:outlineViewPr>
  <p:notesTextViewPr>
    <p:cViewPr>
      <p:scale>
        <a:sx n="100" d="100"/>
        <a:sy n="100" d="100"/>
      </p:scale>
      <p:origin x="0" y="-158"/>
    </p:cViewPr>
  </p:notesTextViewPr>
  <p:sorterViewPr>
    <p:cViewPr varScale="1">
      <p:scale>
        <a:sx n="1" d="1"/>
        <a:sy n="1" d="1"/>
      </p:scale>
      <p:origin x="0" y="-4194"/>
    </p:cViewPr>
  </p:sorterViewPr>
  <p:notesViewPr>
    <p:cSldViewPr snapToGrid="0">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1136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113668" name="Rectangle 4"/>
          <p:cNvSpPr>
            <a:spLocks noGrp="1" noChangeArrowheads="1"/>
          </p:cNvSpPr>
          <p:nvPr>
            <p:ph type="ftr" sz="quarter" idx="2"/>
          </p:nvPr>
        </p:nvSpPr>
        <p:spPr bwMode="auto">
          <a:xfrm>
            <a:off x="-1" y="9120188"/>
            <a:ext cx="462012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r>
              <a:rPr lang="en-US" dirty="0"/>
              <a:t>CEE 4540: Sustainable Municipal Drinking Water Treatment</a:t>
            </a:r>
          </a:p>
          <a:p>
            <a:r>
              <a:rPr lang="en-US" dirty="0"/>
              <a:t>Monroe Weber-Shirk</a:t>
            </a:r>
          </a:p>
        </p:txBody>
      </p:sp>
      <p:sp>
        <p:nvSpPr>
          <p:cNvPr id="1136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6E9A0431-2C4E-40E7-A0E7-A26E21DBBEF5}" type="slidenum">
              <a:rPr lang="en-US"/>
              <a:pPr/>
              <a:t>‹#›</a:t>
            </a:fld>
            <a:endParaRPr lang="en-US"/>
          </a:p>
        </p:txBody>
      </p:sp>
    </p:spTree>
    <p:extLst>
      <p:ext uri="{BB962C8B-B14F-4D97-AF65-F5344CB8AC3E}">
        <p14:creationId xmlns:p14="http://schemas.microsoft.com/office/powerpoint/2010/main" val="391437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3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F6B90027-AD36-416E-8B0F-CCCC7E8FF223}" type="slidenum">
              <a:rPr lang="en-US"/>
              <a:pPr/>
              <a:t>‹#›</a:t>
            </a:fld>
            <a:endParaRPr lang="en-US"/>
          </a:p>
        </p:txBody>
      </p:sp>
    </p:spTree>
    <p:extLst>
      <p:ext uri="{BB962C8B-B14F-4D97-AF65-F5344CB8AC3E}">
        <p14:creationId xmlns:p14="http://schemas.microsoft.com/office/powerpoint/2010/main" val="12239147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paengineers.com/portfolio-items/membrane-filtration-pla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tl.semtechsolutions.com/node/18/membrane-filtration-technolog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voqua.com/en/brands/Memcor/Pages/memcor-xs.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kpaengineers.com/portfolio-items/membrane-filtration-plant/"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moralescompany.com/completed-projects/water-treatment-plants" TargetMode="External"/><Relationship Id="rId4" Type="http://schemas.openxmlformats.org/officeDocument/2006/relationships/hyperlink" Target="http://www.tdtnews.com/news/article_679b5530-a629-11e7-8d69-0ff68a1a883c.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oralescompany.com/completed-projects/water-treatment-plan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$14,800,000</a:t>
            </a:r>
          </a:p>
          <a:p>
            <a:r>
              <a:rPr lang="en-US" dirty="0" smtClean="0">
                <a:hlinkClick r:id="rId3"/>
              </a:rPr>
              <a:t>https://www.kpaengineers.com/portfolio-items/membrane-filtration-plant/</a:t>
            </a:r>
            <a:endParaRPr lang="en-US" dirty="0" smtClean="0"/>
          </a:p>
          <a:p>
            <a:r>
              <a:rPr lang="en-US" sz="1200" b="0" i="0" kern="1200" dirty="0" smtClean="0">
                <a:solidFill>
                  <a:schemeClr val="tx1"/>
                </a:solidFill>
                <a:effectLst/>
                <a:latin typeface="Arial" pitchFamily="34" charset="0"/>
                <a:ea typeface="+mn-ea"/>
                <a:cs typeface="+mn-cs"/>
              </a:rPr>
              <a:t>15 MGD</a:t>
            </a:r>
          </a:p>
          <a:p>
            <a:r>
              <a:rPr lang="en-US" sz="1200" b="0" i="0" kern="1200" dirty="0" smtClean="0">
                <a:solidFill>
                  <a:schemeClr val="tx1"/>
                </a:solidFill>
                <a:effectLst/>
                <a:latin typeface="Arial" pitchFamily="34" charset="0"/>
                <a:ea typeface="+mn-ea"/>
                <a:cs typeface="+mn-cs"/>
              </a:rPr>
              <a:t>No pretreatment</a:t>
            </a:r>
          </a:p>
          <a:p>
            <a:r>
              <a:rPr lang="en-US" sz="1200" b="0" i="0" kern="1200" dirty="0" smtClean="0">
                <a:solidFill>
                  <a:schemeClr val="tx1"/>
                </a:solidFill>
                <a:effectLst/>
                <a:latin typeface="Arial" pitchFamily="34" charset="0"/>
                <a:ea typeface="+mn-ea"/>
                <a:cs typeface="+mn-cs"/>
              </a:rPr>
              <a:t>$22500 /(L/s)</a:t>
            </a:r>
          </a:p>
          <a:p>
            <a:endParaRPr lang="en-US" sz="1200" b="0" i="0" kern="1200" dirty="0" smtClean="0">
              <a:solidFill>
                <a:schemeClr val="tx1"/>
              </a:solidFill>
              <a:effectLst/>
              <a:latin typeface="Arial" pitchFamily="34" charset="0"/>
              <a:ea typeface="+mn-ea"/>
              <a:cs typeface="+mn-cs"/>
            </a:endParaRPr>
          </a:p>
          <a:p>
            <a:r>
              <a:rPr lang="en-US" sz="1200" b="0" i="0" kern="1200" dirty="0" err="1" smtClean="0">
                <a:solidFill>
                  <a:schemeClr val="tx1"/>
                </a:solidFill>
                <a:effectLst/>
                <a:latin typeface="Arial" pitchFamily="34" charset="0"/>
                <a:ea typeface="+mn-ea"/>
                <a:cs typeface="+mn-cs"/>
              </a:rPr>
              <a:t>Actuually</a:t>
            </a:r>
            <a:r>
              <a:rPr lang="en-US" sz="1200" b="0" i="0" kern="1200" dirty="0" smtClean="0">
                <a:solidFill>
                  <a:schemeClr val="tx1"/>
                </a:solidFill>
                <a:effectLst/>
                <a:latin typeface="Arial" pitchFamily="34" charset="0"/>
                <a:ea typeface="+mn-ea"/>
                <a:cs typeface="+mn-cs"/>
              </a:rPr>
              <a:t> operates at 11.6 MGD</a:t>
            </a:r>
          </a:p>
          <a:p>
            <a:endParaRPr lang="en-US" sz="1200" b="0"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Project Description:</a:t>
            </a:r>
            <a:r>
              <a:rPr lang="en-US" sz="1200" b="0" i="0" kern="1200" dirty="0" smtClean="0">
                <a:solidFill>
                  <a:schemeClr val="tx1"/>
                </a:solidFill>
                <a:effectLst/>
                <a:latin typeface="Arial" pitchFamily="34" charset="0"/>
                <a:ea typeface="+mn-ea"/>
                <a:cs typeface="+mn-cs"/>
              </a:rPr>
              <a:t> The City of Temple, Texas owns and operates the 11.6 MGD Membrane Water Treatment Plant. The plant was placed into operation in 2004 and operated as originally designed for the first 12 to 15 months. However, over the past several years the plant has not been able to consistently operate at the design capacity. $590,524 to upgrade the chemical cleaning</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Realized they needed pretreatment in 2008</a:t>
            </a:r>
          </a:p>
          <a:p>
            <a:r>
              <a:rPr lang="en-US" sz="1200" b="0" i="0" kern="1200" dirty="0" smtClean="0">
                <a:solidFill>
                  <a:schemeClr val="tx1"/>
                </a:solidFill>
                <a:effectLst/>
                <a:latin typeface="Arial" pitchFamily="34" charset="0"/>
                <a:ea typeface="+mn-ea"/>
                <a:cs typeface="+mn-cs"/>
              </a:rPr>
              <a:t>Backwash Sedimentation $2,607,785</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a:t>
            </a:fld>
            <a:endParaRPr lang="en-US"/>
          </a:p>
        </p:txBody>
      </p:sp>
    </p:spTree>
    <p:extLst>
      <p:ext uri="{BB962C8B-B14F-4D97-AF65-F5344CB8AC3E}">
        <p14:creationId xmlns:p14="http://schemas.microsoft.com/office/powerpoint/2010/main" val="1003863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d=100 * </a:t>
            </a:r>
            <a:r>
              <a:rPr lang="en-US" dirty="0" err="1" smtClean="0"/>
              <a:t>u.nm</a:t>
            </a:r>
            <a:r>
              <a:rPr lang="en-US" dirty="0" smtClean="0"/>
              <a:t>  </a:t>
            </a:r>
          </a:p>
          <a:p>
            <a:r>
              <a:rPr lang="en-US" dirty="0" smtClean="0"/>
              <a:t>L = 1000*d</a:t>
            </a:r>
          </a:p>
          <a:p>
            <a:r>
              <a:rPr lang="en-US" dirty="0" err="1" smtClean="0"/>
              <a:t>V_a</a:t>
            </a:r>
            <a:r>
              <a:rPr lang="en-US" dirty="0" smtClean="0"/>
              <a:t> = 8 * u.um/</a:t>
            </a:r>
            <a:r>
              <a:rPr lang="en-US" dirty="0" err="1" smtClean="0"/>
              <a:t>u.s</a:t>
            </a:r>
            <a:r>
              <a:rPr lang="en-US" dirty="0" smtClean="0"/>
              <a:t>  </a:t>
            </a:r>
          </a:p>
          <a:p>
            <a:r>
              <a:rPr lang="en-US" dirty="0" err="1" smtClean="0"/>
              <a:t>membrane_porosity</a:t>
            </a:r>
            <a:r>
              <a:rPr lang="en-US" dirty="0" smtClean="0"/>
              <a:t> = 0.15</a:t>
            </a:r>
          </a:p>
          <a:p>
            <a:r>
              <a:rPr lang="en-US" dirty="0" err="1" smtClean="0"/>
              <a:t>clay_porosity</a:t>
            </a:r>
            <a:r>
              <a:rPr lang="en-US" dirty="0" smtClean="0"/>
              <a:t> = 0.4</a:t>
            </a:r>
          </a:p>
          <a:p>
            <a:r>
              <a:rPr lang="en-US" dirty="0" smtClean="0"/>
              <a:t>Temp=15*</a:t>
            </a:r>
            <a:r>
              <a:rPr lang="en-US" dirty="0" err="1" smtClean="0"/>
              <a:t>u.degC</a:t>
            </a:r>
            <a:endParaRPr lang="en-US" dirty="0" smtClean="0"/>
          </a:p>
          <a:p>
            <a:r>
              <a:rPr lang="en-US" dirty="0" err="1" smtClean="0"/>
              <a:t>Membrane_HL</a:t>
            </a:r>
            <a:r>
              <a:rPr lang="en-US" dirty="0" smtClean="0"/>
              <a:t> =( 32*</a:t>
            </a:r>
            <a:r>
              <a:rPr lang="en-US" dirty="0" err="1" smtClean="0"/>
              <a:t>pc.viscosity_dynamic</a:t>
            </a:r>
            <a:r>
              <a:rPr lang="en-US" dirty="0" smtClean="0"/>
              <a:t>(Temp)*L*</a:t>
            </a:r>
            <a:r>
              <a:rPr lang="en-US" dirty="0" err="1" smtClean="0"/>
              <a:t>V_a</a:t>
            </a:r>
            <a:r>
              <a:rPr lang="en-US" dirty="0" smtClean="0"/>
              <a:t>/(</a:t>
            </a:r>
            <a:r>
              <a:rPr lang="en-US" dirty="0" err="1" smtClean="0"/>
              <a:t>membrane_porosity</a:t>
            </a:r>
            <a:r>
              <a:rPr lang="en-US" dirty="0" smtClean="0"/>
              <a:t>*</a:t>
            </a:r>
            <a:r>
              <a:rPr lang="en-US" dirty="0" err="1" smtClean="0"/>
              <a:t>pc.density_water</a:t>
            </a:r>
            <a:r>
              <a:rPr lang="en-US" dirty="0" smtClean="0"/>
              <a:t>(Temp)*</a:t>
            </a:r>
            <a:r>
              <a:rPr lang="en-US" dirty="0" err="1" smtClean="0"/>
              <a:t>u.standard_gravity</a:t>
            </a:r>
            <a:r>
              <a:rPr lang="en-US" dirty="0" smtClean="0"/>
              <a:t>*d**2)).to(u.cm)</a:t>
            </a:r>
          </a:p>
          <a:p>
            <a:r>
              <a:rPr lang="en-US" dirty="0" err="1" smtClean="0"/>
              <a:t>Clay_density</a:t>
            </a:r>
            <a:r>
              <a:rPr lang="en-US" dirty="0" smtClean="0"/>
              <a:t> = 2650 * u.kg/</a:t>
            </a:r>
            <a:r>
              <a:rPr lang="en-US" dirty="0" err="1" smtClean="0"/>
              <a:t>u.m</a:t>
            </a:r>
            <a:r>
              <a:rPr lang="en-US" dirty="0" smtClean="0"/>
              <a:t>**3</a:t>
            </a:r>
          </a:p>
          <a:p>
            <a:r>
              <a:rPr lang="en-US" dirty="0" err="1" smtClean="0"/>
              <a:t>Clay_C</a:t>
            </a:r>
            <a:r>
              <a:rPr lang="en-US" dirty="0" smtClean="0"/>
              <a:t> = 5 * </a:t>
            </a:r>
            <a:r>
              <a:rPr lang="en-US" dirty="0" err="1" smtClean="0"/>
              <a:t>u.NTU</a:t>
            </a:r>
            <a:endParaRPr lang="en-US" dirty="0" smtClean="0"/>
          </a:p>
          <a:p>
            <a:r>
              <a:rPr lang="en-US" dirty="0" err="1" smtClean="0"/>
              <a:t>Clay_layer_V</a:t>
            </a:r>
            <a:r>
              <a:rPr lang="en-US" dirty="0" smtClean="0"/>
              <a:t> = </a:t>
            </a:r>
            <a:r>
              <a:rPr lang="en-US" dirty="0" err="1" smtClean="0"/>
              <a:t>V_a</a:t>
            </a:r>
            <a:r>
              <a:rPr lang="en-US" dirty="0" smtClean="0"/>
              <a:t>*</a:t>
            </a:r>
            <a:r>
              <a:rPr lang="en-US" dirty="0" err="1" smtClean="0"/>
              <a:t>Clay_C</a:t>
            </a:r>
            <a:r>
              <a:rPr lang="en-US" dirty="0" smtClean="0"/>
              <a:t>/(</a:t>
            </a:r>
            <a:r>
              <a:rPr lang="en-US" dirty="0" err="1" smtClean="0"/>
              <a:t>Clay_density</a:t>
            </a:r>
            <a:r>
              <a:rPr lang="en-US" dirty="0" smtClean="0"/>
              <a:t>*(1-clay_porosity))</a:t>
            </a:r>
          </a:p>
          <a:p>
            <a:r>
              <a:rPr lang="en-US" dirty="0" smtClean="0"/>
              <a:t>t = 1*u.hr</a:t>
            </a:r>
          </a:p>
          <a:p>
            <a:r>
              <a:rPr lang="en-US" dirty="0" err="1" smtClean="0"/>
              <a:t>Clay_layer_t</a:t>
            </a:r>
            <a:r>
              <a:rPr lang="en-US" dirty="0" smtClean="0"/>
              <a:t> =( </a:t>
            </a:r>
            <a:r>
              <a:rPr lang="en-US" dirty="0" err="1" smtClean="0"/>
              <a:t>Clay_layer_V</a:t>
            </a:r>
            <a:r>
              <a:rPr lang="en-US" dirty="0" smtClean="0"/>
              <a:t> * t).to(</a:t>
            </a:r>
            <a:r>
              <a:rPr lang="en-US" dirty="0" err="1" smtClean="0"/>
              <a:t>u.nm</a:t>
            </a:r>
            <a:r>
              <a:rPr lang="en-US" dirty="0" smtClean="0"/>
              <a:t>)</a:t>
            </a:r>
          </a:p>
          <a:p>
            <a:r>
              <a:rPr lang="en-US" dirty="0" err="1" smtClean="0"/>
              <a:t>Clay_layer_t</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21</a:t>
            </a:fld>
            <a:endParaRPr lang="en-US"/>
          </a:p>
        </p:txBody>
      </p:sp>
    </p:spTree>
    <p:extLst>
      <p:ext uri="{BB962C8B-B14F-4D97-AF65-F5344CB8AC3E}">
        <p14:creationId xmlns:p14="http://schemas.microsoft.com/office/powerpoint/2010/main" val="142243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Brent </a:t>
            </a:r>
            <a:r>
              <a:rPr lang="en-US" dirty="0" err="1" smtClean="0"/>
              <a:t>Alspach</a:t>
            </a:r>
            <a:endParaRPr lang="en-US" dirty="0" smtClean="0"/>
          </a:p>
          <a:p>
            <a:endParaRPr lang="en-US" dirty="0" smtClean="0"/>
          </a:p>
          <a:p>
            <a:r>
              <a:rPr lang="en-US" sz="1200" b="0" i="0" kern="1200" dirty="0" smtClean="0">
                <a:solidFill>
                  <a:schemeClr val="tx1"/>
                </a:solidFill>
                <a:effectLst/>
                <a:latin typeface="Arial" pitchFamily="34" charset="0"/>
                <a:ea typeface="+mn-ea"/>
                <a:cs typeface="+mn-cs"/>
              </a:rPr>
              <a:t>Membrane filtration is certainly carving out a substantive niche in drinking water treatment, but I wouldn’t say that they’re generally preferred; nor would I expect them to overtake the use of conventional treatment any time soon.</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I’m not aware of any generalized comparison between media (rapid sand) filters and MF/UF, primarily due lots of variability with site-specific factors, the membrane product used, and system capacity, among others.  The performance comparison should be pretty straightforward, but the relative costs and other issues (e.g., maintenance, automation, etc.) can be very different from site-to-site and client-to-client.</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It might be better to simply stick to performance-based factors in teaching your class, and then noting the other items that are more subjective and can influence the selection of one technology over another.  This would have more practical value for your students then some kind of a generalized comparison that is assumed (almost certainly erroneously) to be broadly applicable.</a:t>
            </a:r>
          </a:p>
          <a:p>
            <a:r>
              <a:rPr lang="en-US" sz="1200" b="0" i="0" kern="1200" dirty="0" smtClean="0">
                <a:solidFill>
                  <a:schemeClr val="tx1"/>
                </a:solidFill>
                <a:effectLst/>
                <a:latin typeface="Arial" pitchFamily="34" charset="0"/>
                <a:ea typeface="+mn-ea"/>
                <a:cs typeface="+mn-cs"/>
              </a:rPr>
              <a:t> </a:t>
            </a:r>
          </a:p>
          <a:p>
            <a:r>
              <a:rPr lang="en-US" dirty="0" smtClean="0"/>
              <a:t>Membranes (and other advanced treatment technologies) are the same as more conventional processes, in which you’d do some calculations to size the system, based on theory described in texts.  In practice, as an engineer, you really have to understand what the technology is capable of doing, along with its pros and cons, operational nuances, potential challenges, etc., and then if the technology is a good candidate for an application, you’d rely on the vendor to size the system.  Alternatively, if possible within budget and scheduling constraints, you might also conduct a pilot test, which would give the engineer more direct information to specify design criteria.  (Just to clarify – this is MF/UF; the paradigm is a bit different than NF/RO.) </a:t>
            </a:r>
          </a:p>
          <a:p>
            <a:r>
              <a:rPr lang="en-US" dirty="0" smtClean="0"/>
              <a:t> </a:t>
            </a:r>
          </a:p>
          <a:p>
            <a:r>
              <a:rPr lang="en-US" dirty="0" smtClean="0"/>
              <a:t>There are some AWWA Manuals of Practice for both MF/UF and NF/RO, and those have some interesting information that might be of use.  Those are all prepared by volunteers (i.e., people like us who donate our time and expertise) in the profession, so they tend to be more practical than theoretical.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3</a:t>
            </a:fld>
            <a:endParaRPr lang="en-US"/>
          </a:p>
        </p:txBody>
      </p:sp>
    </p:spTree>
    <p:extLst>
      <p:ext uri="{BB962C8B-B14F-4D97-AF65-F5344CB8AC3E}">
        <p14:creationId xmlns:p14="http://schemas.microsoft.com/office/powerpoint/2010/main" val="93061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pitchFamily="34" charset="0"/>
                <a:ea typeface="+mn-ea"/>
                <a:cs typeface="+mn-cs"/>
              </a:rPr>
              <a:t>MWH's Water Treatment: Principles and Design, Third Edition</a:t>
            </a:r>
          </a:p>
          <a:p>
            <a:r>
              <a:rPr lang="en-US" sz="1200" b="0" i="0" kern="1200" dirty="0" smtClean="0">
                <a:solidFill>
                  <a:schemeClr val="tx1"/>
                </a:solidFill>
                <a:effectLst/>
                <a:latin typeface="Arial" pitchFamily="34" charset="0"/>
                <a:ea typeface="+mn-ea"/>
                <a:cs typeface="+mn-cs"/>
              </a:rPr>
              <a:t>Chapter 12 - Membrane Filtration</a:t>
            </a:r>
          </a:p>
          <a:p>
            <a:r>
              <a:rPr lang="en-US" sz="1200" b="0" i="0" u="none" strike="noStrike" kern="1200" dirty="0" smtClean="0">
                <a:solidFill>
                  <a:schemeClr val="tx1"/>
                </a:solidFill>
                <a:effectLst/>
                <a:latin typeface="Arial" pitchFamily="34" charset="0"/>
                <a:ea typeface="+mn-ea"/>
                <a:cs typeface="+mn-cs"/>
              </a:rPr>
              <a:t>John Wiley &amp; Sons © 2012</a:t>
            </a:r>
            <a:endParaRPr lang="en-US" sz="1200" b="0" i="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328357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sz="1200" b="0" i="0" kern="1200" dirty="0" smtClean="0">
                <a:solidFill>
                  <a:schemeClr val="tx1"/>
                </a:solidFill>
                <a:effectLst/>
                <a:latin typeface="Arial" pitchFamily="34" charset="0"/>
                <a:ea typeface="+mn-ea"/>
                <a:cs typeface="+mn-cs"/>
              </a:rPr>
              <a:t>Crittenden, John C., and et al.. </a:t>
            </a:r>
            <a:r>
              <a:rPr lang="en-US" sz="1200" b="0" i="1" kern="1200" dirty="0" smtClean="0">
                <a:solidFill>
                  <a:schemeClr val="tx1"/>
                </a:solidFill>
                <a:effectLst/>
                <a:latin typeface="Arial" pitchFamily="34" charset="0"/>
                <a:ea typeface="+mn-ea"/>
                <a:cs typeface="+mn-cs"/>
              </a:rPr>
              <a:t>MWH's Water Treatment: Principles and Design, Third Edition</a:t>
            </a:r>
            <a:r>
              <a:rPr lang="en-US" sz="1200" b="0" i="0" kern="1200" dirty="0" smtClean="0">
                <a:solidFill>
                  <a:schemeClr val="tx1"/>
                </a:solidFill>
                <a:effectLst/>
                <a:latin typeface="Arial" pitchFamily="34" charset="0"/>
                <a:ea typeface="+mn-ea"/>
                <a:cs typeface="+mn-cs"/>
              </a:rPr>
              <a:t>. John Wiley &amp; Sons. © 2012.Skillsoft. &lt;</a:t>
            </a:r>
            <a:r>
              <a:rPr lang="en-US" sz="1200" b="0" i="1" kern="1200" dirty="0" smtClean="0">
                <a:solidFill>
                  <a:schemeClr val="tx1"/>
                </a:solidFill>
                <a:effectLst/>
                <a:latin typeface="Arial" pitchFamily="34" charset="0"/>
                <a:ea typeface="+mn-ea"/>
                <a:cs typeface="+mn-cs"/>
              </a:rPr>
              <a:t>https://proxy.library.cornell.edu/sso/skillport?context=46187</a:t>
            </a:r>
            <a:r>
              <a:rPr lang="en-US" sz="1200" b="0" i="0" kern="1200" dirty="0" smtClean="0">
                <a:solidFill>
                  <a:schemeClr val="tx1"/>
                </a:solidFill>
                <a:effectLst/>
                <a:latin typeface="Arial" pitchFamily="34" charset="0"/>
                <a:ea typeface="+mn-ea"/>
                <a:cs typeface="+mn-cs"/>
              </a:rPr>
              <a:t>&gt; (Accessed April 02, 2019)</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5</a:t>
            </a:fld>
            <a:endParaRPr lang="en-US"/>
          </a:p>
        </p:txBody>
      </p:sp>
    </p:spTree>
    <p:extLst>
      <p:ext uri="{BB962C8B-B14F-4D97-AF65-F5344CB8AC3E}">
        <p14:creationId xmlns:p14="http://schemas.microsoft.com/office/powerpoint/2010/main" val="347916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http://www.atl.semtechsolutions.com/node/18/membrane-filtration-technology</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8</a:t>
            </a:fld>
            <a:endParaRPr lang="en-US"/>
          </a:p>
        </p:txBody>
      </p:sp>
    </p:spTree>
    <p:extLst>
      <p:ext uri="{BB962C8B-B14F-4D97-AF65-F5344CB8AC3E}">
        <p14:creationId xmlns:p14="http://schemas.microsoft.com/office/powerpoint/2010/main" val="81107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https://www.evoqua.com/en/brands/Memcor/Pages/memcor-xs.aspx</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13</a:t>
            </a:fld>
            <a:endParaRPr lang="en-US"/>
          </a:p>
        </p:txBody>
      </p:sp>
    </p:spTree>
    <p:extLst>
      <p:ext uri="{BB962C8B-B14F-4D97-AF65-F5344CB8AC3E}">
        <p14:creationId xmlns:p14="http://schemas.microsoft.com/office/powerpoint/2010/main" val="190253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Backwash velocities are generally much higher than filtration velocities.  The correct value is more of a black art than a science because it depends on how the particles adhere to each other and to the membrane as well as whether some fraction penetrates into the pores and how tortuous those pores are.  It is generally impossible to remove particles that have entered the pore structure, but it is possible to move them sometimes and make them pack into a tighter, less porous, structure.  Generally a high enough velocity to displace the cake in a single pulse is desirable.  If not enough energy is used, the cake can crack but still remain attached to the membrane.  The backwash preferentially flows through the cracks, leaving much of the cake behind.  Another consideration is the total volume of backwash.  It must be sufficient to move the particles far enough away from the membrane that they settle out and are not re-entrained when forward flow resumes. Mark Hurwitz</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16</a:t>
            </a:fld>
            <a:endParaRPr lang="en-US"/>
          </a:p>
        </p:txBody>
      </p:sp>
    </p:spTree>
    <p:extLst>
      <p:ext uri="{BB962C8B-B14F-4D97-AF65-F5344CB8AC3E}">
        <p14:creationId xmlns:p14="http://schemas.microsoft.com/office/powerpoint/2010/main" val="207365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$14,800,000</a:t>
            </a:r>
          </a:p>
          <a:p>
            <a:r>
              <a:rPr lang="en-US" dirty="0" smtClean="0">
                <a:hlinkClick r:id="rId3"/>
              </a:rPr>
              <a:t>https://www.kpaengineers.com/portfolio-items/membrane-filtration-plant/</a:t>
            </a:r>
            <a:endParaRPr lang="en-US" dirty="0" smtClean="0"/>
          </a:p>
          <a:p>
            <a:r>
              <a:rPr lang="en-US" sz="1200" b="0" i="0" kern="1200" dirty="0" smtClean="0">
                <a:solidFill>
                  <a:schemeClr val="tx1"/>
                </a:solidFill>
                <a:effectLst/>
                <a:latin typeface="Arial" pitchFamily="34" charset="0"/>
                <a:ea typeface="+mn-ea"/>
                <a:cs typeface="+mn-cs"/>
              </a:rPr>
              <a:t>15 MGD</a:t>
            </a:r>
          </a:p>
          <a:p>
            <a:r>
              <a:rPr lang="en-US" sz="1200" b="0" i="0" kern="1200" dirty="0" smtClean="0">
                <a:solidFill>
                  <a:schemeClr val="tx1"/>
                </a:solidFill>
                <a:effectLst/>
                <a:latin typeface="Arial" pitchFamily="34" charset="0"/>
                <a:ea typeface="+mn-ea"/>
                <a:cs typeface="+mn-cs"/>
              </a:rPr>
              <a:t>No pretreatment</a:t>
            </a:r>
          </a:p>
          <a:p>
            <a:r>
              <a:rPr lang="en-US" sz="1200" b="0" i="0" kern="1200" dirty="0" smtClean="0">
                <a:solidFill>
                  <a:schemeClr val="tx1"/>
                </a:solidFill>
                <a:effectLst/>
                <a:latin typeface="Arial" pitchFamily="34" charset="0"/>
                <a:ea typeface="+mn-ea"/>
                <a:cs typeface="+mn-cs"/>
              </a:rPr>
              <a:t>$22500 /(L/s)</a:t>
            </a:r>
          </a:p>
          <a:p>
            <a:endParaRPr lang="en-US" sz="1200" b="0" i="0" kern="1200" dirty="0" smtClean="0">
              <a:solidFill>
                <a:schemeClr val="tx1"/>
              </a:solidFill>
              <a:effectLst/>
              <a:latin typeface="Arial" pitchFamily="34" charset="0"/>
              <a:ea typeface="+mn-ea"/>
              <a:cs typeface="+mn-cs"/>
            </a:endParaRPr>
          </a:p>
          <a:p>
            <a:r>
              <a:rPr lang="en-US" sz="1200" b="0" i="0" kern="1200" dirty="0" err="1" smtClean="0">
                <a:solidFill>
                  <a:schemeClr val="tx1"/>
                </a:solidFill>
                <a:effectLst/>
                <a:latin typeface="Arial" pitchFamily="34" charset="0"/>
                <a:ea typeface="+mn-ea"/>
                <a:cs typeface="+mn-cs"/>
              </a:rPr>
              <a:t>Actuually</a:t>
            </a:r>
            <a:r>
              <a:rPr lang="en-US" sz="1200" b="0" i="0" kern="1200" dirty="0" smtClean="0">
                <a:solidFill>
                  <a:schemeClr val="tx1"/>
                </a:solidFill>
                <a:effectLst/>
                <a:latin typeface="Arial" pitchFamily="34" charset="0"/>
                <a:ea typeface="+mn-ea"/>
                <a:cs typeface="+mn-cs"/>
              </a:rPr>
              <a:t> operates at 11.6 MGD</a:t>
            </a:r>
          </a:p>
          <a:p>
            <a:endParaRPr lang="en-US" sz="1200" b="0"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Project Description:</a:t>
            </a:r>
            <a:r>
              <a:rPr lang="en-US" sz="1200" b="0" i="0" kern="1200" dirty="0" smtClean="0">
                <a:solidFill>
                  <a:schemeClr val="tx1"/>
                </a:solidFill>
                <a:effectLst/>
                <a:latin typeface="Arial" pitchFamily="34" charset="0"/>
                <a:ea typeface="+mn-ea"/>
                <a:cs typeface="+mn-cs"/>
              </a:rPr>
              <a:t> The City of Temple, Texas owns and operates the 11.6 MGD Membrane Water Treatment Plant. The plant was placed into operation in 2004 and operated as originally designed for the first 12 to 15 months. However, over the past several years the plant has not been able to consistently operate at the design capacity. $590,524 to upgrade the chemical cleaning</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Realized they needed pretreatment in 2008</a:t>
            </a:r>
          </a:p>
          <a:p>
            <a:r>
              <a:rPr lang="en-US" sz="1200" b="0" i="0" kern="1200" dirty="0" smtClean="0">
                <a:solidFill>
                  <a:schemeClr val="tx1"/>
                </a:solidFill>
                <a:effectLst/>
                <a:latin typeface="Arial" pitchFamily="34" charset="0"/>
                <a:ea typeface="+mn-ea"/>
                <a:cs typeface="+mn-cs"/>
              </a:rPr>
              <a:t>Flocculation/Sedimentation $2,607,785</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2017 down to 6 </a:t>
            </a:r>
            <a:r>
              <a:rPr lang="en-US" sz="1200" b="0" i="0" kern="1200" dirty="0" err="1" smtClean="0">
                <a:solidFill>
                  <a:schemeClr val="tx1"/>
                </a:solidFill>
                <a:effectLst/>
                <a:latin typeface="Arial" pitchFamily="34" charset="0"/>
                <a:ea typeface="+mn-ea"/>
                <a:cs typeface="+mn-cs"/>
              </a:rPr>
              <a:t>mgd</a:t>
            </a:r>
            <a:endParaRPr lang="en-US" dirty="0" smtClean="0"/>
          </a:p>
          <a:p>
            <a:r>
              <a:rPr lang="en-US" dirty="0" smtClean="0">
                <a:hlinkClick r:id="rId4"/>
              </a:rPr>
              <a:t>http://www.tdtnews.com/news/article_679b5530-a629-11e7-8d69-0ff68a1a883c.html</a:t>
            </a:r>
            <a:endParaRPr lang="en-US" dirty="0" smtClean="0"/>
          </a:p>
          <a:p>
            <a:endParaRPr lang="en-US" dirty="0" smtClean="0"/>
          </a:p>
          <a:p>
            <a:r>
              <a:rPr lang="en-US" dirty="0" smtClean="0"/>
              <a:t>See </a:t>
            </a:r>
            <a:r>
              <a:rPr lang="en-US" dirty="0" smtClean="0">
                <a:hlinkClick r:id="rId5"/>
              </a:rPr>
              <a:t>https://moralescompany.com/completed-projects/water-treatment-plants</a:t>
            </a:r>
            <a:r>
              <a:rPr lang="en-US" dirty="0" smtClean="0"/>
              <a:t> for lots of photos</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17</a:t>
            </a:fld>
            <a:endParaRPr lang="en-US"/>
          </a:p>
        </p:txBody>
      </p:sp>
    </p:spTree>
    <p:extLst>
      <p:ext uri="{BB962C8B-B14F-4D97-AF65-F5344CB8AC3E}">
        <p14:creationId xmlns:p14="http://schemas.microsoft.com/office/powerpoint/2010/main" val="4717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See </a:t>
            </a:r>
            <a:r>
              <a:rPr lang="en-US" dirty="0" smtClean="0">
                <a:hlinkClick r:id="rId3"/>
              </a:rPr>
              <a:t>https://moralescompany.com/completed-projects/water-treatment-plants</a:t>
            </a:r>
            <a:r>
              <a:rPr lang="en-US" dirty="0" smtClean="0"/>
              <a:t> for lots of photos</a:t>
            </a:r>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18</a:t>
            </a:fld>
            <a:endParaRPr lang="en-US"/>
          </a:p>
        </p:txBody>
      </p:sp>
    </p:spTree>
    <p:extLst>
      <p:ext uri="{BB962C8B-B14F-4D97-AF65-F5344CB8AC3E}">
        <p14:creationId xmlns:p14="http://schemas.microsoft.com/office/powerpoint/2010/main" val="212412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56DCD3FC-9B2D-40E7-8769-F1716260CD2A}"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3F46E8-4335-45A0-82AF-7473F25C1D66}"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9DD9C3-50C9-4DA3-9206-6CC8C708BD1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7B0678-6247-4395-BEF1-D1B1B1D2FF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36F59EA-8461-40A6-B8F4-26C8CC6A57E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06AE8C-0458-4CA7-BB34-F68D2288057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067632-A360-4D36-9B7C-B5A1967F6D80}"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165A093-3008-48F0-87E8-D7DCDEB2701A}"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ccessengineeringlibrary.com/browse/water-and-wastewater-engineering-design-principles-and-pract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458200" cy="685800"/>
          </a:xfrm>
        </p:spPr>
        <p:txBody>
          <a:bodyPr/>
          <a:lstStyle/>
          <a:p>
            <a:r>
              <a:rPr lang="en-US" dirty="0" smtClean="0"/>
              <a:t>Membrane Filtration</a:t>
            </a:r>
            <a:endParaRPr lang="en-US" dirty="0"/>
          </a:p>
        </p:txBody>
      </p:sp>
      <p:pic>
        <p:nvPicPr>
          <p:cNvPr id="4098" name="Picture 2" descr="Membrane Filtration Plant - Temple, Tex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76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loss through membranes</a:t>
            </a:r>
          </a:p>
        </p:txBody>
      </p:sp>
      <p:sp>
        <p:nvSpPr>
          <p:cNvPr id="3" name="Content Placeholder 2"/>
          <p:cNvSpPr>
            <a:spLocks noGrp="1"/>
          </p:cNvSpPr>
          <p:nvPr>
            <p:ph idx="1"/>
          </p:nvPr>
        </p:nvSpPr>
        <p:spPr/>
        <p:txBody>
          <a:bodyPr/>
          <a:lstStyle/>
          <a:p>
            <a:r>
              <a:rPr lang="en-US" dirty="0" smtClean="0"/>
              <a:t>Given that the pore diameter and length are poorly defined, a resistance coefficient is used</a:t>
            </a:r>
          </a:p>
          <a:p>
            <a:endParaRPr lang="en-US" dirty="0"/>
          </a:p>
          <a:p>
            <a:r>
              <a:rPr lang="en-US" dirty="0" smtClean="0"/>
              <a:t>From </a:t>
            </a:r>
            <a:r>
              <a:rPr lang="en-US" dirty="0"/>
              <a:t>Hagen </a:t>
            </a:r>
            <a:r>
              <a:rPr lang="en-US" dirty="0" err="1" smtClean="0"/>
              <a:t>Poiseuille</a:t>
            </a:r>
            <a:endParaRPr lang="en-US" dirty="0" smtClean="0"/>
          </a:p>
          <a:p>
            <a:endParaRPr lang="en-US" dirty="0" smtClean="0"/>
          </a:p>
          <a:p>
            <a:endParaRPr lang="en-US" dirty="0"/>
          </a:p>
          <a:p>
            <a:r>
              <a:rPr lang="en-US" dirty="0" smtClean="0"/>
              <a:t>Comparing the two equations we see that</a:t>
            </a:r>
            <a:endParaRPr lang="en-US" dirty="0"/>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26794" y="3620463"/>
            <a:ext cx="1999467" cy="702704"/>
          </a:xfrm>
          <a:prstGeom prst="rect">
            <a:avLst/>
          </a:prstGeom>
        </p:spPr>
      </p:pic>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34500" y="4458606"/>
            <a:ext cx="4074285" cy="702704"/>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000968" y="2871251"/>
            <a:ext cx="1266971" cy="667656"/>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279863" y="6056858"/>
            <a:ext cx="1442210" cy="595809"/>
          </a:xfrm>
          <a:prstGeom prst="rect">
            <a:avLst/>
          </a:prstGeom>
        </p:spPr>
      </p:pic>
    </p:spTree>
    <p:extLst>
      <p:ext uri="{BB962C8B-B14F-4D97-AF65-F5344CB8AC3E}">
        <p14:creationId xmlns:p14="http://schemas.microsoft.com/office/powerpoint/2010/main" val="38315878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990734" cy="1143000"/>
          </a:xfrm>
        </p:spPr>
        <p:txBody>
          <a:bodyPr/>
          <a:lstStyle/>
          <a:p>
            <a:r>
              <a:rPr lang="en-US" dirty="0" smtClean="0"/>
              <a:t>Head loss through membranes</a:t>
            </a:r>
            <a:endParaRPr lang="en-US" dirty="0"/>
          </a:p>
        </p:txBody>
      </p:sp>
      <p:sp>
        <p:nvSpPr>
          <p:cNvPr id="3" name="Content Placeholder 2"/>
          <p:cNvSpPr>
            <a:spLocks noGrp="1"/>
          </p:cNvSpPr>
          <p:nvPr>
            <p:ph idx="1"/>
          </p:nvPr>
        </p:nvSpPr>
        <p:spPr/>
        <p:txBody>
          <a:bodyPr/>
          <a:lstStyle/>
          <a:p>
            <a:r>
              <a:rPr lang="en-US" dirty="0" smtClean="0"/>
              <a:t>100 nm pore diameter</a:t>
            </a:r>
          </a:p>
          <a:p>
            <a:r>
              <a:rPr lang="en-US" dirty="0" smtClean="0"/>
              <a:t>Porosity of 0.15 (I can’t find any data!)</a:t>
            </a:r>
          </a:p>
          <a:p>
            <a:r>
              <a:rPr lang="en-US" dirty="0" smtClean="0"/>
              <a:t>Pore length of 1000 x diameter (0.1 mm)</a:t>
            </a:r>
          </a:p>
          <a:p>
            <a:r>
              <a:rPr lang="en-US" dirty="0" smtClean="0"/>
              <a:t>Approach velocity of 8 </a:t>
            </a:r>
            <a:r>
              <a:rPr lang="en-US" dirty="0" smtClean="0">
                <a:latin typeface="Symbol" panose="05050102010706020507" pitchFamily="18" charset="2"/>
              </a:rPr>
              <a:t>m</a:t>
            </a:r>
            <a:r>
              <a:rPr lang="en-US" dirty="0" smtClean="0"/>
              <a:t>m/s</a:t>
            </a:r>
          </a:p>
          <a:p>
            <a:r>
              <a:rPr lang="en-US" dirty="0" smtClean="0"/>
              <a:t>Temperature of 15 C</a:t>
            </a:r>
          </a:p>
          <a:p>
            <a:r>
              <a:rPr lang="en-US" dirty="0" smtClean="0"/>
              <a:t>Gives a head loss of 2 </a:t>
            </a:r>
            <a:r>
              <a:rPr lang="en-US" dirty="0" smtClean="0"/>
              <a:t>m (at the low end of typical clean head loss)</a:t>
            </a:r>
          </a:p>
          <a:p>
            <a:endParaRPr lang="en-US" dirty="0" smtClean="0"/>
          </a:p>
          <a:p>
            <a:pPr marL="0" indent="0">
              <a:buNone/>
            </a:pPr>
            <a:endParaRPr lang="en-US" dirty="0" smtClean="0"/>
          </a:p>
          <a:p>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633381" y="513548"/>
            <a:ext cx="2053419" cy="573104"/>
          </a:xfrm>
          <a:prstGeom prst="rect">
            <a:avLst/>
          </a:prstGeom>
        </p:spPr>
      </p:pic>
    </p:spTree>
    <p:extLst>
      <p:ext uri="{BB962C8B-B14F-4D97-AF65-F5344CB8AC3E}">
        <p14:creationId xmlns:p14="http://schemas.microsoft.com/office/powerpoint/2010/main" val="13360456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Membranes vs Slow Sand?</a:t>
            </a:r>
            <a:endParaRPr lang="en-US" dirty="0"/>
          </a:p>
        </p:txBody>
      </p:sp>
      <p:sp>
        <p:nvSpPr>
          <p:cNvPr id="3" name="Content Placeholder 2"/>
          <p:cNvSpPr>
            <a:spLocks noGrp="1"/>
          </p:cNvSpPr>
          <p:nvPr>
            <p:ph idx="1"/>
          </p:nvPr>
        </p:nvSpPr>
        <p:spPr/>
        <p:txBody>
          <a:bodyPr/>
          <a:lstStyle/>
          <a:p>
            <a:r>
              <a:rPr lang="en-US" dirty="0" smtClean="0"/>
              <a:t>Approach velocity for membranes is </a:t>
            </a:r>
            <a:r>
              <a:rPr lang="en-US" dirty="0"/>
              <a:t>8 – 50 </a:t>
            </a:r>
            <a:r>
              <a:rPr lang="en-US" dirty="0">
                <a:latin typeface="Symbol" panose="05050102010706020507" pitchFamily="18" charset="2"/>
              </a:rPr>
              <a:t>m</a:t>
            </a:r>
            <a:r>
              <a:rPr lang="en-US" dirty="0"/>
              <a:t>m/s</a:t>
            </a:r>
          </a:p>
          <a:p>
            <a:r>
              <a:rPr lang="en-US" dirty="0" smtClean="0"/>
              <a:t> Approach velocity for SSF is 12 cm/</a:t>
            </a:r>
            <a:r>
              <a:rPr lang="en-US" dirty="0" err="1" smtClean="0"/>
              <a:t>hr</a:t>
            </a:r>
            <a:r>
              <a:rPr lang="en-US" dirty="0" smtClean="0"/>
              <a:t> = 33 </a:t>
            </a:r>
            <a:r>
              <a:rPr lang="en-US" dirty="0">
                <a:latin typeface="Symbol" panose="05050102010706020507" pitchFamily="18" charset="2"/>
              </a:rPr>
              <a:t>m</a:t>
            </a:r>
            <a:r>
              <a:rPr lang="en-US" dirty="0"/>
              <a:t>m/s</a:t>
            </a:r>
          </a:p>
          <a:p>
            <a:r>
              <a:rPr lang="en-US" dirty="0" smtClean="0"/>
              <a:t>Both slow sand and membranes form a filter cake on top of the filter.</a:t>
            </a:r>
          </a:p>
          <a:p>
            <a:r>
              <a:rPr lang="en-US" dirty="0" smtClean="0"/>
              <a:t>Both slow sand and membranes can operate without any </a:t>
            </a:r>
            <a:r>
              <a:rPr lang="en-US" dirty="0" smtClean="0"/>
              <a:t>coagulant</a:t>
            </a:r>
          </a:p>
          <a:p>
            <a:r>
              <a:rPr lang="en-US" dirty="0" smtClean="0"/>
              <a:t>You can’t backwash SSF and you can’t wrap a SSF into a cartridge!</a:t>
            </a:r>
            <a:endParaRPr lang="en-US" dirty="0" smtClean="0"/>
          </a:p>
        </p:txBody>
      </p:sp>
    </p:spTree>
    <p:extLst>
      <p:ext uri="{BB962C8B-B14F-4D97-AF65-F5344CB8AC3E}">
        <p14:creationId xmlns:p14="http://schemas.microsoft.com/office/powerpoint/2010/main" val="536315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product:</a:t>
            </a:r>
            <a:br>
              <a:rPr lang="en-US" dirty="0" smtClean="0"/>
            </a:br>
            <a:r>
              <a:rPr lang="en-US" sz="3200" dirty="0"/>
              <a:t>MEMCOR XS submerged membrane </a:t>
            </a:r>
            <a:r>
              <a:rPr lang="en-US" sz="3200" dirty="0" smtClean="0"/>
              <a:t>system</a:t>
            </a:r>
            <a:endParaRPr lang="en-US" dirty="0"/>
          </a:p>
        </p:txBody>
      </p:sp>
      <p:sp>
        <p:nvSpPr>
          <p:cNvPr id="3" name="Content Placeholder 2"/>
          <p:cNvSpPr>
            <a:spLocks noGrp="1"/>
          </p:cNvSpPr>
          <p:nvPr>
            <p:ph idx="1"/>
          </p:nvPr>
        </p:nvSpPr>
        <p:spPr/>
        <p:txBody>
          <a:bodyPr/>
          <a:lstStyle/>
          <a:p>
            <a:r>
              <a:rPr lang="en-US" dirty="0" smtClean="0"/>
              <a:t>Treated </a:t>
            </a:r>
            <a:r>
              <a:rPr lang="en-US" dirty="0"/>
              <a:t>capacity from </a:t>
            </a:r>
            <a:r>
              <a:rPr lang="en-US" dirty="0" smtClean="0"/>
              <a:t>7.5 – 25 L/s</a:t>
            </a:r>
            <a:endParaRPr lang="en-US" dirty="0"/>
          </a:p>
          <a:p>
            <a:r>
              <a:rPr lang="en-US" dirty="0"/>
              <a:t>Compact footprint: </a:t>
            </a:r>
            <a:r>
              <a:rPr lang="en-US" dirty="0" smtClean="0"/>
              <a:t>2.4 m x 4.4 m</a:t>
            </a:r>
            <a:endParaRPr lang="en-US" dirty="0"/>
          </a:p>
          <a:p>
            <a:r>
              <a:rPr lang="en-US" dirty="0" smtClean="0"/>
              <a:t>Net velocity: 0.7 – 2.4 mm/s</a:t>
            </a:r>
          </a:p>
          <a:p>
            <a:r>
              <a:rPr lang="en-US" dirty="0" smtClean="0"/>
              <a:t>This is the area required for the submerged membranes and thus </a:t>
            </a:r>
            <a:br>
              <a:rPr lang="en-US" dirty="0" smtClean="0"/>
            </a:br>
            <a:r>
              <a:rPr lang="en-US" dirty="0" smtClean="0"/>
              <a:t>can be compared to </a:t>
            </a:r>
            <a:br>
              <a:rPr lang="en-US" dirty="0" smtClean="0"/>
            </a:br>
            <a:r>
              <a:rPr lang="en-US" dirty="0" smtClean="0"/>
              <a:t>the granular filtration </a:t>
            </a:r>
            <a:br>
              <a:rPr lang="en-US" dirty="0" smtClean="0"/>
            </a:br>
            <a:r>
              <a:rPr lang="en-US" dirty="0" smtClean="0"/>
              <a:t>area</a:t>
            </a:r>
          </a:p>
          <a:p>
            <a:r>
              <a:rPr lang="en-US" dirty="0" smtClean="0"/>
              <a:t>Requires more space</a:t>
            </a:r>
            <a:r>
              <a:rPr lang="en-US" dirty="0"/>
              <a:t/>
            </a:r>
            <a:br>
              <a:rPr lang="en-US" dirty="0"/>
            </a:br>
            <a:r>
              <a:rPr lang="en-US" dirty="0" smtClean="0"/>
              <a:t>than </a:t>
            </a:r>
            <a:r>
              <a:rPr lang="en-US" dirty="0" err="1" smtClean="0"/>
              <a:t>StaRS</a:t>
            </a:r>
            <a:r>
              <a:rPr lang="en-US" dirty="0" smtClean="0"/>
              <a:t> filters</a:t>
            </a:r>
          </a:p>
        </p:txBody>
      </p:sp>
      <p:pic>
        <p:nvPicPr>
          <p:cNvPr id="3074" name="Picture 2" descr="memcor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820" y="4024993"/>
            <a:ext cx="4266180" cy="284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661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Floc/floc blanket/</a:t>
            </a:r>
            <a:r>
              <a:rPr lang="en-US" dirty="0" err="1" smtClean="0"/>
              <a:t>sed</a:t>
            </a:r>
            <a:r>
              <a:rPr lang="en-US" dirty="0" smtClean="0"/>
              <a:t> before membranes?</a:t>
            </a:r>
            <a:endParaRPr lang="en-US" dirty="0"/>
          </a:p>
        </p:txBody>
      </p:sp>
      <p:sp>
        <p:nvSpPr>
          <p:cNvPr id="3" name="Content Placeholder 2"/>
          <p:cNvSpPr>
            <a:spLocks noGrp="1"/>
          </p:cNvSpPr>
          <p:nvPr>
            <p:ph idx="1"/>
          </p:nvPr>
        </p:nvSpPr>
        <p:spPr/>
        <p:txBody>
          <a:bodyPr/>
          <a:lstStyle/>
          <a:p>
            <a:r>
              <a:rPr lang="en-US" dirty="0" smtClean="0"/>
              <a:t>“If the raw water turbidity and/or NOM concentration is high, pretreatment will include coagulation, flocculation, and sedimentation.”</a:t>
            </a:r>
          </a:p>
          <a:p>
            <a:r>
              <a:rPr lang="en-US" dirty="0" smtClean="0"/>
              <a:t>No indication of what “high” means</a:t>
            </a:r>
          </a:p>
          <a:p>
            <a:r>
              <a:rPr lang="en-US" dirty="0" smtClean="0"/>
              <a:t>Pilot testing recommended</a:t>
            </a:r>
          </a:p>
          <a:p>
            <a:r>
              <a:rPr lang="en-US" dirty="0" smtClean="0"/>
              <a:t>Note that the water industry doesn’t know how to design pilot tests for floc/</a:t>
            </a:r>
            <a:r>
              <a:rPr lang="en-US" dirty="0" err="1" smtClean="0"/>
              <a:t>sed</a:t>
            </a:r>
            <a:r>
              <a:rPr lang="en-US" dirty="0" smtClean="0"/>
              <a:t> systems that perform as well as full scale</a:t>
            </a:r>
            <a:endParaRPr lang="en-US" dirty="0"/>
          </a:p>
        </p:txBody>
      </p:sp>
      <p:sp>
        <p:nvSpPr>
          <p:cNvPr id="4" name="Rectangle 3"/>
          <p:cNvSpPr/>
          <p:nvPr/>
        </p:nvSpPr>
        <p:spPr>
          <a:xfrm>
            <a:off x="4339526" y="6169241"/>
            <a:ext cx="4678551" cy="707886"/>
          </a:xfrm>
          <a:prstGeom prst="rect">
            <a:avLst/>
          </a:prstGeom>
        </p:spPr>
        <p:txBody>
          <a:bodyPr wrap="square">
            <a:spAutoFit/>
          </a:bodyPr>
          <a:lstStyle/>
          <a:p>
            <a:r>
              <a:rPr lang="en-US" sz="2000" b="0" u="sng" dirty="0">
                <a:solidFill>
                  <a:srgbClr val="1155CC"/>
                </a:solidFill>
                <a:latin typeface="Calibri" panose="020F0502020204030204" pitchFamily="34" charset="0"/>
                <a:hlinkClick r:id="rId2"/>
              </a:rPr>
              <a:t>Water and Wastewater Engineering: Design Principles and Practice</a:t>
            </a:r>
            <a:r>
              <a:rPr lang="en-US" sz="2000" b="0" dirty="0">
                <a:solidFill>
                  <a:srgbClr val="000000"/>
                </a:solidFill>
                <a:latin typeface="Calibri" panose="020F0502020204030204" pitchFamily="34" charset="0"/>
              </a:rPr>
              <a:t>. Mackenzie Davis</a:t>
            </a:r>
            <a:endParaRPr lang="en-US" sz="2000" dirty="0"/>
          </a:p>
        </p:txBody>
      </p:sp>
    </p:spTree>
    <p:extLst>
      <p:ext uri="{BB962C8B-B14F-4D97-AF65-F5344CB8AC3E}">
        <p14:creationId xmlns:p14="http://schemas.microsoft.com/office/powerpoint/2010/main" val="1782096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fouling</a:t>
            </a:r>
            <a:endParaRPr lang="en-US" dirty="0"/>
          </a:p>
        </p:txBody>
      </p:sp>
      <p:sp>
        <p:nvSpPr>
          <p:cNvPr id="3" name="Content Placeholder 2"/>
          <p:cNvSpPr>
            <a:spLocks noGrp="1"/>
          </p:cNvSpPr>
          <p:nvPr>
            <p:ph idx="1"/>
          </p:nvPr>
        </p:nvSpPr>
        <p:spPr/>
        <p:txBody>
          <a:bodyPr/>
          <a:lstStyle/>
          <a:p>
            <a:r>
              <a:rPr lang="en-US" dirty="0" smtClean="0"/>
              <a:t>Reduction in flow due to accumulation of particles and adsorbed species</a:t>
            </a:r>
          </a:p>
          <a:p>
            <a:r>
              <a:rPr lang="en-US" dirty="0" smtClean="0"/>
              <a:t>Can be reduced with  chemical treatment</a:t>
            </a:r>
            <a:endParaRPr lang="en-US" dirty="0"/>
          </a:p>
        </p:txBody>
      </p:sp>
    </p:spTree>
    <p:extLst>
      <p:ext uri="{BB962C8B-B14F-4D97-AF65-F5344CB8AC3E}">
        <p14:creationId xmlns:p14="http://schemas.microsoft.com/office/powerpoint/2010/main" val="13212014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cleaning</a:t>
            </a:r>
            <a:endParaRPr lang="en-US" dirty="0"/>
          </a:p>
        </p:txBody>
      </p:sp>
      <p:sp>
        <p:nvSpPr>
          <p:cNvPr id="3" name="Content Placeholder 2"/>
          <p:cNvSpPr>
            <a:spLocks noGrp="1"/>
          </p:cNvSpPr>
          <p:nvPr>
            <p:ph idx="1"/>
          </p:nvPr>
        </p:nvSpPr>
        <p:spPr/>
        <p:txBody>
          <a:bodyPr/>
          <a:lstStyle/>
          <a:p>
            <a:r>
              <a:rPr lang="en-US" dirty="0"/>
              <a:t>Backwash velocities are generally much higher than filtration velocities.  </a:t>
            </a:r>
            <a:endParaRPr lang="en-US" dirty="0" smtClean="0"/>
          </a:p>
          <a:p>
            <a:r>
              <a:rPr lang="en-US" dirty="0" smtClean="0"/>
              <a:t>Generally </a:t>
            </a:r>
            <a:r>
              <a:rPr lang="en-US" dirty="0"/>
              <a:t>a high enough velocity to displace the cake in a single pulse is desirable.  </a:t>
            </a:r>
            <a:endParaRPr lang="en-US" dirty="0" smtClean="0"/>
          </a:p>
          <a:p>
            <a:r>
              <a:rPr lang="en-US" dirty="0" smtClean="0"/>
              <a:t>Total </a:t>
            </a:r>
            <a:r>
              <a:rPr lang="en-US" dirty="0"/>
              <a:t>volume of </a:t>
            </a:r>
            <a:r>
              <a:rPr lang="en-US" dirty="0" smtClean="0"/>
              <a:t>backwash must </a:t>
            </a:r>
            <a:r>
              <a:rPr lang="en-US" dirty="0"/>
              <a:t>be sufficient to move the particles far enough away from the membrane that they </a:t>
            </a:r>
            <a:r>
              <a:rPr lang="en-US" dirty="0" smtClean="0"/>
              <a:t>are </a:t>
            </a:r>
            <a:r>
              <a:rPr lang="en-US" dirty="0"/>
              <a:t>not re-entrained when forward flow </a:t>
            </a:r>
            <a:r>
              <a:rPr lang="en-US" dirty="0" smtClean="0"/>
              <a:t>resumes</a:t>
            </a:r>
          </a:p>
          <a:p>
            <a:r>
              <a:rPr lang="en-US" dirty="0" smtClean="0"/>
              <a:t>Chemicals are added to remove molecules that have entered the pores</a:t>
            </a:r>
            <a:endParaRPr lang="en-US" dirty="0"/>
          </a:p>
        </p:txBody>
      </p:sp>
    </p:spTree>
    <p:extLst>
      <p:ext uri="{BB962C8B-B14F-4D97-AF65-F5344CB8AC3E}">
        <p14:creationId xmlns:p14="http://schemas.microsoft.com/office/powerpoint/2010/main" val="25086380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Story: Temple Texas</a:t>
            </a:r>
            <a:endParaRPr lang="en-US" dirty="0"/>
          </a:p>
        </p:txBody>
      </p:sp>
      <p:sp>
        <p:nvSpPr>
          <p:cNvPr id="3" name="Content Placeholder 2"/>
          <p:cNvSpPr>
            <a:spLocks noGrp="1"/>
          </p:cNvSpPr>
          <p:nvPr>
            <p:ph idx="1"/>
          </p:nvPr>
        </p:nvSpPr>
        <p:spPr/>
        <p:txBody>
          <a:bodyPr/>
          <a:lstStyle/>
          <a:p>
            <a:pPr marL="342900" lvl="1" indent="-342900"/>
            <a:r>
              <a:rPr lang="en-US" kern="1200" dirty="0">
                <a:latin typeface="Arial" pitchFamily="34" charset="0"/>
              </a:rPr>
              <a:t>Expect to treat 15 </a:t>
            </a:r>
            <a:r>
              <a:rPr lang="en-US" kern="1200" dirty="0" smtClean="0">
                <a:latin typeface="Arial" pitchFamily="34" charset="0"/>
              </a:rPr>
              <a:t>MGD</a:t>
            </a:r>
            <a:r>
              <a:rPr lang="en-US" dirty="0" smtClean="0"/>
              <a:t> (2004)</a:t>
            </a:r>
          </a:p>
          <a:p>
            <a:pPr lvl="1"/>
            <a:r>
              <a:rPr lang="en-US" dirty="0" smtClean="0"/>
              <a:t>Membranes from Pall Corporation</a:t>
            </a:r>
          </a:p>
          <a:p>
            <a:pPr lvl="1"/>
            <a:r>
              <a:rPr lang="en-US" kern="1200" dirty="0">
                <a:latin typeface="Arial" pitchFamily="34" charset="0"/>
              </a:rPr>
              <a:t>No pretreatment</a:t>
            </a:r>
          </a:p>
          <a:p>
            <a:pPr lvl="1"/>
            <a:r>
              <a:rPr lang="en-US" kern="1200" dirty="0">
                <a:latin typeface="Arial" pitchFamily="34" charset="0"/>
              </a:rPr>
              <a:t>$</a:t>
            </a:r>
            <a:r>
              <a:rPr lang="en-US" kern="1200" dirty="0" smtClean="0">
                <a:latin typeface="Arial" pitchFamily="34" charset="0"/>
              </a:rPr>
              <a:t>14,800,000</a:t>
            </a:r>
          </a:p>
          <a:p>
            <a:r>
              <a:rPr lang="en-US" dirty="0" smtClean="0"/>
              <a:t>Reduced flow after 1</a:t>
            </a:r>
            <a:r>
              <a:rPr lang="en-US" baseline="30000" dirty="0" smtClean="0"/>
              <a:t>st</a:t>
            </a:r>
            <a:r>
              <a:rPr lang="en-US" dirty="0" smtClean="0"/>
              <a:t> year 11.6 MGD</a:t>
            </a:r>
          </a:p>
          <a:p>
            <a:r>
              <a:rPr lang="en-US" dirty="0" smtClean="0"/>
              <a:t>2008 upgrade</a:t>
            </a:r>
          </a:p>
          <a:p>
            <a:pPr lvl="1"/>
            <a:r>
              <a:rPr lang="en-US" dirty="0" smtClean="0"/>
              <a:t>New chemical clean in </a:t>
            </a:r>
            <a:r>
              <a:rPr lang="en-US" dirty="0"/>
              <a:t>place system $590,524 </a:t>
            </a:r>
            <a:endParaRPr lang="en-US" dirty="0" smtClean="0"/>
          </a:p>
          <a:p>
            <a:pPr lvl="1"/>
            <a:r>
              <a:rPr lang="en-US" dirty="0"/>
              <a:t>Flocculation/Sedimentation $</a:t>
            </a:r>
            <a:r>
              <a:rPr lang="en-US" dirty="0" smtClean="0"/>
              <a:t>2,607,785</a:t>
            </a:r>
          </a:p>
          <a:p>
            <a:pPr lvl="1"/>
            <a:r>
              <a:rPr lang="en-US" dirty="0" smtClean="0"/>
              <a:t>Total cost – $35,263 per L/s of capacity</a:t>
            </a:r>
          </a:p>
          <a:p>
            <a:r>
              <a:rPr lang="en-US" dirty="0" smtClean="0"/>
              <a:t>2017 capacity reduced to 6 </a:t>
            </a:r>
            <a:r>
              <a:rPr lang="en-US" dirty="0" err="1" smtClean="0"/>
              <a:t>mgd</a:t>
            </a:r>
            <a:endParaRPr lang="en-US" dirty="0"/>
          </a:p>
        </p:txBody>
      </p:sp>
      <p:pic>
        <p:nvPicPr>
          <p:cNvPr id="4" name="Picture 2" descr="Membrane Filtration Plant - Temple, Tex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4456" y="1600200"/>
            <a:ext cx="3209544" cy="213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590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5738" y="-133350"/>
            <a:ext cx="9515475" cy="7124700"/>
          </a:xfrm>
          <a:prstGeom prst="rect">
            <a:avLst/>
          </a:prstGeom>
        </p:spPr>
      </p:pic>
    </p:spTree>
    <p:extLst>
      <p:ext uri="{BB962C8B-B14F-4D97-AF65-F5344CB8AC3E}">
        <p14:creationId xmlns:p14="http://schemas.microsoft.com/office/powerpoint/2010/main" val="2045946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missing</a:t>
            </a:r>
            <a:endParaRPr lang="en-US" dirty="0"/>
          </a:p>
        </p:txBody>
      </p:sp>
      <p:sp>
        <p:nvSpPr>
          <p:cNvPr id="3" name="Content Placeholder 2"/>
          <p:cNvSpPr>
            <a:spLocks noGrp="1"/>
          </p:cNvSpPr>
          <p:nvPr>
            <p:ph idx="1"/>
          </p:nvPr>
        </p:nvSpPr>
        <p:spPr/>
        <p:txBody>
          <a:bodyPr/>
          <a:lstStyle/>
          <a:p>
            <a:r>
              <a:rPr lang="en-US" dirty="0" smtClean="0"/>
              <a:t>What solids concentration can membrane filters handle?</a:t>
            </a:r>
          </a:p>
          <a:p>
            <a:r>
              <a:rPr lang="en-US" dirty="0" smtClean="0"/>
              <a:t>How do coagulant nanoparticles interact with membrane filters?</a:t>
            </a:r>
          </a:p>
          <a:p>
            <a:r>
              <a:rPr lang="en-US" dirty="0" smtClean="0"/>
              <a:t>What is the mechanism responsible for head loss build up?</a:t>
            </a:r>
          </a:p>
          <a:p>
            <a:r>
              <a:rPr lang="en-US" dirty="0" smtClean="0"/>
              <a:t>How do membranes handle dissolved organic matter?</a:t>
            </a:r>
          </a:p>
          <a:p>
            <a:endParaRPr lang="en-US" dirty="0"/>
          </a:p>
        </p:txBody>
      </p:sp>
    </p:spTree>
    <p:extLst>
      <p:ext uri="{BB962C8B-B14F-4D97-AF65-F5344CB8AC3E}">
        <p14:creationId xmlns:p14="http://schemas.microsoft.com/office/powerpoint/2010/main" val="41447918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Units in </a:t>
            </a:r>
            <a:r>
              <a:rPr lang="en-US" dirty="0" err="1" smtClean="0"/>
              <a:t>Env</a:t>
            </a:r>
            <a:r>
              <a:rPr lang="en-US" dirty="0" smtClean="0"/>
              <a:t>. Eng.</a:t>
            </a:r>
            <a:endParaRPr lang="en-US" dirty="0"/>
          </a:p>
        </p:txBody>
      </p:sp>
      <p:sp>
        <p:nvSpPr>
          <p:cNvPr id="3" name="Content Placeholder 2"/>
          <p:cNvSpPr>
            <a:spLocks noGrp="1"/>
          </p:cNvSpPr>
          <p:nvPr>
            <p:ph idx="1"/>
          </p:nvPr>
        </p:nvSpPr>
        <p:spPr/>
        <p:txBody>
          <a:bodyPr/>
          <a:lstStyle/>
          <a:p>
            <a:r>
              <a:rPr lang="en-US" dirty="0" smtClean="0"/>
              <a:t>Surface loading rates</a:t>
            </a:r>
          </a:p>
          <a:p>
            <a:r>
              <a:rPr lang="en-US" dirty="0" smtClean="0"/>
              <a:t>Flux</a:t>
            </a:r>
          </a:p>
          <a:p>
            <a:r>
              <a:rPr lang="en-US" dirty="0" err="1" smtClean="0"/>
              <a:t>gpm</a:t>
            </a:r>
            <a:r>
              <a:rPr lang="en-US" dirty="0" smtClean="0"/>
              <a:t>/ft2</a:t>
            </a:r>
          </a:p>
          <a:p>
            <a:r>
              <a:rPr lang="en-US" dirty="0" err="1" smtClean="0"/>
              <a:t>Lph</a:t>
            </a:r>
            <a:r>
              <a:rPr lang="en-US" dirty="0" smtClean="0"/>
              <a:t>/m2</a:t>
            </a:r>
            <a:endParaRPr lang="en-US" dirty="0"/>
          </a:p>
          <a:p>
            <a:r>
              <a:rPr lang="en-US" dirty="0" smtClean="0"/>
              <a:t>A modest proposal. </a:t>
            </a:r>
          </a:p>
          <a:p>
            <a:pPr lvl="1"/>
            <a:r>
              <a:rPr lang="en-US" dirty="0" smtClean="0"/>
              <a:t>Let’s consistently use the simplest SI units so that we can compare across processes and bring physical insight</a:t>
            </a:r>
          </a:p>
          <a:p>
            <a:pPr lvl="1"/>
            <a:r>
              <a:rPr lang="en-US" dirty="0" smtClean="0"/>
              <a:t>The standard unit of time is seconds.</a:t>
            </a:r>
          </a:p>
          <a:p>
            <a:endParaRPr lang="en-US" dirty="0" smtClean="0"/>
          </a:p>
        </p:txBody>
      </p:sp>
    </p:spTree>
    <p:extLst>
      <p:ext uri="{BB962C8B-B14F-4D97-AF65-F5344CB8AC3E}">
        <p14:creationId xmlns:p14="http://schemas.microsoft.com/office/powerpoint/2010/main" val="41497923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compare granular filtration vs membranes?</a:t>
            </a:r>
            <a:endParaRPr lang="en-US" dirty="0"/>
          </a:p>
        </p:txBody>
      </p:sp>
      <p:sp>
        <p:nvSpPr>
          <p:cNvPr id="3" name="Content Placeholder 2"/>
          <p:cNvSpPr>
            <a:spLocks noGrp="1"/>
          </p:cNvSpPr>
          <p:nvPr>
            <p:ph idx="1"/>
          </p:nvPr>
        </p:nvSpPr>
        <p:spPr/>
        <p:txBody>
          <a:bodyPr/>
          <a:lstStyle/>
          <a:p>
            <a:r>
              <a:rPr lang="en-US" dirty="0" smtClean="0"/>
              <a:t>Concentration of waste stream (and hence fraction of water that must be wasted)</a:t>
            </a:r>
          </a:p>
          <a:p>
            <a:r>
              <a:rPr lang="en-US" dirty="0" smtClean="0"/>
              <a:t>Net velocity (and hence area required)</a:t>
            </a:r>
          </a:p>
          <a:p>
            <a:r>
              <a:rPr lang="en-US" dirty="0" smtClean="0"/>
              <a:t>Useful life (membranes have short lives)</a:t>
            </a:r>
          </a:p>
          <a:p>
            <a:r>
              <a:rPr lang="en-US" dirty="0" smtClean="0"/>
              <a:t>Chemical requirements (membranes require chemical washes) and safe disposal </a:t>
            </a:r>
          </a:p>
          <a:p>
            <a:r>
              <a:rPr lang="en-US" dirty="0" smtClean="0"/>
              <a:t>Capital costs</a:t>
            </a:r>
          </a:p>
          <a:p>
            <a:r>
              <a:rPr lang="en-US" dirty="0" smtClean="0"/>
              <a:t>Membranes produce water with fewer particles!</a:t>
            </a:r>
          </a:p>
          <a:p>
            <a:endParaRPr lang="en-US" dirty="0" smtClean="0"/>
          </a:p>
          <a:p>
            <a:endParaRPr lang="en-US" dirty="0" smtClean="0"/>
          </a:p>
          <a:p>
            <a:endParaRPr lang="en-US" dirty="0"/>
          </a:p>
        </p:txBody>
      </p:sp>
    </p:spTree>
    <p:extLst>
      <p:ext uri="{BB962C8B-B14F-4D97-AF65-F5344CB8AC3E}">
        <p14:creationId xmlns:p14="http://schemas.microsoft.com/office/powerpoint/2010/main" val="18679143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a:t>
            </a:r>
            <a:r>
              <a:rPr lang="en-US" dirty="0" smtClean="0"/>
              <a:t>head loss isn’t due to stacking of clay</a:t>
            </a:r>
            <a:endParaRPr lang="en-US" dirty="0"/>
          </a:p>
        </p:txBody>
      </p:sp>
      <p:sp>
        <p:nvSpPr>
          <p:cNvPr id="3" name="Content Placeholder 2"/>
          <p:cNvSpPr>
            <a:spLocks noGrp="1"/>
          </p:cNvSpPr>
          <p:nvPr>
            <p:ph idx="1"/>
          </p:nvPr>
        </p:nvSpPr>
        <p:spPr/>
        <p:txBody>
          <a:bodyPr/>
          <a:lstStyle/>
          <a:p>
            <a:r>
              <a:rPr lang="en-US" dirty="0" smtClean="0"/>
              <a:t>Does a clay layer form and cause head loss? </a:t>
            </a:r>
            <a:endParaRPr lang="en-US" dirty="0" smtClean="0"/>
          </a:p>
          <a:p>
            <a:r>
              <a:rPr lang="en-US" dirty="0" smtClean="0"/>
              <a:t>Raw water turbidity = 5 </a:t>
            </a:r>
            <a:r>
              <a:rPr lang="en-US" dirty="0" smtClean="0"/>
              <a:t>NTU </a:t>
            </a:r>
          </a:p>
          <a:p>
            <a:r>
              <a:rPr lang="en-US" dirty="0" smtClean="0"/>
              <a:t>Clay layer is about 130 nm after 1 hour!</a:t>
            </a:r>
            <a:endParaRPr lang="en-US" dirty="0"/>
          </a:p>
          <a:p>
            <a:r>
              <a:rPr lang="en-US" dirty="0" smtClean="0"/>
              <a:t>Thus there isn’t even one layer of clay in one hour</a:t>
            </a:r>
          </a:p>
          <a:p>
            <a:r>
              <a:rPr lang="en-US" dirty="0" smtClean="0"/>
              <a:t>head loss through an incomplete layer of clay would be insignificant</a:t>
            </a:r>
          </a:p>
          <a:p>
            <a:r>
              <a:rPr lang="en-US" dirty="0" smtClean="0"/>
              <a:t>Thus head loss isn’t due to stacking of clay!</a:t>
            </a:r>
          </a:p>
        </p:txBody>
      </p:sp>
    </p:spTree>
    <p:extLst>
      <p:ext uri="{BB962C8B-B14F-4D97-AF65-F5344CB8AC3E}">
        <p14:creationId xmlns:p14="http://schemas.microsoft.com/office/powerpoint/2010/main" val="12665594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pore blocking analysis</a:t>
            </a:r>
            <a:endParaRPr lang="en-US" dirty="0"/>
          </a:p>
        </p:txBody>
      </p:sp>
      <p:sp>
        <p:nvSpPr>
          <p:cNvPr id="3" name="Content Placeholder 2"/>
          <p:cNvSpPr>
            <a:spLocks noGrp="1"/>
          </p:cNvSpPr>
          <p:nvPr>
            <p:ph idx="1"/>
          </p:nvPr>
        </p:nvSpPr>
        <p:spPr/>
        <p:txBody>
          <a:bodyPr/>
          <a:lstStyle/>
          <a:p>
            <a:r>
              <a:rPr lang="en-US" dirty="0" smtClean="0"/>
              <a:t>Each clay particle blocks </a:t>
            </a:r>
            <a:r>
              <a:rPr lang="en-US" dirty="0" smtClean="0"/>
              <a:t>one or more pores</a:t>
            </a:r>
            <a:endParaRPr lang="en-US" dirty="0" smtClean="0"/>
          </a:p>
          <a:p>
            <a:r>
              <a:rPr lang="en-US" dirty="0" smtClean="0"/>
              <a:t>This causes the velocity through the remaining pores to increase and thus the head loss </a:t>
            </a:r>
            <a:r>
              <a:rPr lang="en-US" dirty="0" smtClean="0"/>
              <a:t>increases</a:t>
            </a:r>
          </a:p>
          <a:p>
            <a:r>
              <a:rPr lang="en-US" dirty="0" smtClean="0"/>
              <a:t>Factor of 5 increase in head loss and hence in velocity during a filter run (guessing)</a:t>
            </a:r>
          </a:p>
          <a:p>
            <a:r>
              <a:rPr lang="en-US" dirty="0" smtClean="0"/>
              <a:t>Thus 1/5 of pores remain open at the end of a run - 80% blocked</a:t>
            </a:r>
          </a:p>
          <a:p>
            <a:pPr marL="0" indent="0">
              <a:buNone/>
            </a:pPr>
            <a:endParaRPr lang="en-US" dirty="0" smtClean="0"/>
          </a:p>
          <a:p>
            <a:endParaRPr lang="en-US" dirty="0"/>
          </a:p>
        </p:txBody>
      </p:sp>
    </p:spTree>
    <p:extLst>
      <p:ext uri="{BB962C8B-B14F-4D97-AF65-F5344CB8AC3E}">
        <p14:creationId xmlns:p14="http://schemas.microsoft.com/office/powerpoint/2010/main" val="22360852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Filtration for Drinking Water Treatment</a:t>
            </a:r>
            <a:endParaRPr lang="en-US" dirty="0"/>
          </a:p>
        </p:txBody>
      </p:sp>
      <p:sp>
        <p:nvSpPr>
          <p:cNvPr id="3" name="Content Placeholder 2"/>
          <p:cNvSpPr>
            <a:spLocks noGrp="1"/>
          </p:cNvSpPr>
          <p:nvPr>
            <p:ph idx="1"/>
          </p:nvPr>
        </p:nvSpPr>
        <p:spPr/>
        <p:txBody>
          <a:bodyPr/>
          <a:lstStyle/>
          <a:p>
            <a:r>
              <a:rPr lang="en-US" sz="2800" dirty="0" smtClean="0"/>
              <a:t>Removal by size exclusion</a:t>
            </a:r>
          </a:p>
          <a:p>
            <a:r>
              <a:rPr lang="en-US" sz="2800" dirty="0" smtClean="0"/>
              <a:t>Size of contaminants</a:t>
            </a:r>
          </a:p>
          <a:p>
            <a:r>
              <a:rPr lang="en-US" sz="2800" dirty="0" smtClean="0"/>
              <a:t>Head loss through a pore</a:t>
            </a:r>
          </a:p>
          <a:p>
            <a:r>
              <a:rPr lang="en-US" sz="2800" dirty="0" smtClean="0"/>
              <a:t>Number of pores per area of membrane</a:t>
            </a:r>
          </a:p>
          <a:p>
            <a:r>
              <a:rPr lang="en-US" sz="2800" dirty="0" smtClean="0"/>
              <a:t>Typical filtration approach velocities</a:t>
            </a:r>
          </a:p>
          <a:p>
            <a:r>
              <a:rPr lang="en-US" sz="2800" dirty="0" smtClean="0"/>
              <a:t>How do they achieve reasonable flow rates per unit area?</a:t>
            </a:r>
          </a:p>
          <a:p>
            <a:r>
              <a:rPr lang="en-US" sz="2800" dirty="0" smtClean="0"/>
              <a:t>Low pressure and high pressure systems</a:t>
            </a:r>
          </a:p>
          <a:p>
            <a:r>
              <a:rPr lang="en-US" sz="2800" dirty="0" smtClean="0"/>
              <a:t>Fouling</a:t>
            </a:r>
          </a:p>
          <a:p>
            <a:r>
              <a:rPr lang="en-US" sz="2800" dirty="0" smtClean="0"/>
              <a:t>DOM removal</a:t>
            </a:r>
          </a:p>
          <a:p>
            <a:endParaRPr lang="en-US" sz="2800" dirty="0"/>
          </a:p>
        </p:txBody>
      </p:sp>
    </p:spTree>
    <p:extLst>
      <p:ext uri="{BB962C8B-B14F-4D97-AF65-F5344CB8AC3E}">
        <p14:creationId xmlns:p14="http://schemas.microsoft.com/office/powerpoint/2010/main" val="280122422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Pore sizes</a:t>
            </a:r>
            <a:endParaRPr lang="en-US" dirty="0"/>
          </a:p>
        </p:txBody>
      </p:sp>
      <p:sp>
        <p:nvSpPr>
          <p:cNvPr id="4" name="Rectangle 3"/>
          <p:cNvSpPr/>
          <p:nvPr/>
        </p:nvSpPr>
        <p:spPr bwMode="auto">
          <a:xfrm>
            <a:off x="1122413" y="2589498"/>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 name="TextBox 4"/>
          <p:cNvSpPr txBox="1"/>
          <p:nvPr/>
        </p:nvSpPr>
        <p:spPr>
          <a:xfrm>
            <a:off x="1122413" y="1948648"/>
            <a:ext cx="1750800" cy="707886"/>
          </a:xfrm>
          <a:prstGeom prst="rect">
            <a:avLst/>
          </a:prstGeom>
          <a:noFill/>
        </p:spPr>
        <p:txBody>
          <a:bodyPr wrap="none" rtlCol="0">
            <a:spAutoFit/>
          </a:bodyPr>
          <a:lstStyle/>
          <a:p>
            <a:r>
              <a:rPr lang="en-US" sz="2000" b="0" dirty="0" smtClean="0">
                <a:latin typeface="+mn-lt"/>
              </a:rPr>
              <a:t>Microfiltration</a:t>
            </a:r>
          </a:p>
          <a:p>
            <a:r>
              <a:rPr lang="en-US" sz="2000" b="0" dirty="0" smtClean="0">
                <a:latin typeface="+mn-lt"/>
              </a:rPr>
              <a:t>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6" name="Rectangle 5"/>
          <p:cNvSpPr/>
          <p:nvPr/>
        </p:nvSpPr>
        <p:spPr bwMode="auto">
          <a:xfrm>
            <a:off x="1122413" y="3686115"/>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 name="TextBox 6"/>
          <p:cNvSpPr txBox="1"/>
          <p:nvPr/>
        </p:nvSpPr>
        <p:spPr>
          <a:xfrm>
            <a:off x="1122413" y="3045265"/>
            <a:ext cx="1705916" cy="707886"/>
          </a:xfrm>
          <a:prstGeom prst="rect">
            <a:avLst/>
          </a:prstGeom>
          <a:noFill/>
        </p:spPr>
        <p:txBody>
          <a:bodyPr wrap="none" rtlCol="0">
            <a:spAutoFit/>
          </a:bodyPr>
          <a:lstStyle/>
          <a:p>
            <a:r>
              <a:rPr lang="en-US" sz="2000" b="0" dirty="0" smtClean="0">
                <a:latin typeface="+mn-lt"/>
              </a:rPr>
              <a:t>Ultrafiltration</a:t>
            </a:r>
          </a:p>
          <a:p>
            <a:r>
              <a:rPr lang="en-US" sz="2000" b="0" dirty="0" smtClean="0">
                <a:latin typeface="+mn-lt"/>
              </a:rPr>
              <a:t>0.01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8" name="Rectangle 7"/>
          <p:cNvSpPr/>
          <p:nvPr/>
        </p:nvSpPr>
        <p:spPr bwMode="auto">
          <a:xfrm>
            <a:off x="1122413" y="4782732"/>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TextBox 8"/>
          <p:cNvSpPr txBox="1"/>
          <p:nvPr/>
        </p:nvSpPr>
        <p:spPr>
          <a:xfrm>
            <a:off x="1122413" y="4141882"/>
            <a:ext cx="1846980" cy="707886"/>
          </a:xfrm>
          <a:prstGeom prst="rect">
            <a:avLst/>
          </a:prstGeom>
          <a:noFill/>
        </p:spPr>
        <p:txBody>
          <a:bodyPr wrap="none" rtlCol="0">
            <a:spAutoFit/>
          </a:bodyPr>
          <a:lstStyle/>
          <a:p>
            <a:r>
              <a:rPr lang="en-US" sz="2000" b="0" dirty="0" err="1" smtClean="0">
                <a:latin typeface="+mn-lt"/>
              </a:rPr>
              <a:t>Nanofiltration</a:t>
            </a:r>
            <a:endParaRPr lang="en-US" sz="2000" b="0" dirty="0" smtClean="0">
              <a:latin typeface="+mn-lt"/>
            </a:endParaRPr>
          </a:p>
          <a:p>
            <a:r>
              <a:rPr lang="en-US" sz="2000" b="0" dirty="0" smtClean="0">
                <a:latin typeface="+mn-lt"/>
              </a:rPr>
              <a:t>0.001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10" name="Rectangle 9"/>
          <p:cNvSpPr/>
          <p:nvPr/>
        </p:nvSpPr>
        <p:spPr bwMode="auto">
          <a:xfrm>
            <a:off x="1122413" y="5879349"/>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TextBox 10"/>
          <p:cNvSpPr txBox="1"/>
          <p:nvPr/>
        </p:nvSpPr>
        <p:spPr>
          <a:xfrm>
            <a:off x="1122413" y="5238499"/>
            <a:ext cx="1986441" cy="707886"/>
          </a:xfrm>
          <a:prstGeom prst="rect">
            <a:avLst/>
          </a:prstGeom>
          <a:noFill/>
        </p:spPr>
        <p:txBody>
          <a:bodyPr wrap="none" rtlCol="0">
            <a:spAutoFit/>
          </a:bodyPr>
          <a:lstStyle/>
          <a:p>
            <a:r>
              <a:rPr lang="en-US" sz="2000" b="0" dirty="0" smtClean="0">
                <a:latin typeface="+mn-lt"/>
              </a:rPr>
              <a:t>Reverse osmosis</a:t>
            </a:r>
          </a:p>
          <a:p>
            <a:r>
              <a:rPr lang="en-US" sz="2000" b="0" dirty="0" smtClean="0">
                <a:latin typeface="+mn-lt"/>
              </a:rPr>
              <a:t>Nonporous</a:t>
            </a:r>
            <a:endParaRPr lang="en-US" sz="2000" b="0" dirty="0">
              <a:latin typeface="+mn-lt"/>
            </a:endParaRPr>
          </a:p>
        </p:txBody>
      </p:sp>
      <p:cxnSp>
        <p:nvCxnSpPr>
          <p:cNvPr id="13" name="Straight Arrow Connector 12"/>
          <p:cNvCxnSpPr/>
          <p:nvPr/>
        </p:nvCxnSpPr>
        <p:spPr bwMode="auto">
          <a:xfrm>
            <a:off x="2969393" y="1769165"/>
            <a:ext cx="1503216" cy="4591878"/>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sp>
        <p:nvSpPr>
          <p:cNvPr id="14" name="TextBox 13"/>
          <p:cNvSpPr txBox="1"/>
          <p:nvPr/>
        </p:nvSpPr>
        <p:spPr>
          <a:xfrm>
            <a:off x="4144185" y="6356932"/>
            <a:ext cx="849207" cy="400110"/>
          </a:xfrm>
          <a:prstGeom prst="rect">
            <a:avLst/>
          </a:prstGeom>
          <a:noFill/>
        </p:spPr>
        <p:txBody>
          <a:bodyPr wrap="none" rtlCol="0">
            <a:spAutoFit/>
          </a:bodyPr>
          <a:lstStyle/>
          <a:p>
            <a:r>
              <a:rPr lang="en-US" sz="2000" b="0" dirty="0" smtClean="0">
                <a:latin typeface="+mn-lt"/>
              </a:rPr>
              <a:t>Water</a:t>
            </a:r>
            <a:endParaRPr lang="en-US" sz="2000" b="0" dirty="0">
              <a:latin typeface="+mn-lt"/>
            </a:endParaRPr>
          </a:p>
        </p:txBody>
      </p:sp>
      <p:sp>
        <p:nvSpPr>
          <p:cNvPr id="15" name="Freeform 14"/>
          <p:cNvSpPr/>
          <p:nvPr/>
        </p:nvSpPr>
        <p:spPr bwMode="auto">
          <a:xfrm>
            <a:off x="3498574" y="1749287"/>
            <a:ext cx="1659835" cy="4144617"/>
          </a:xfrm>
          <a:custGeom>
            <a:avLst/>
            <a:gdLst>
              <a:gd name="connsiteX0" fmla="*/ 0 w 1659835"/>
              <a:gd name="connsiteY0" fmla="*/ 0 h 4144617"/>
              <a:gd name="connsiteX1" fmla="*/ 1421296 w 1659835"/>
              <a:gd name="connsiteY1" fmla="*/ 4144617 h 4144617"/>
              <a:gd name="connsiteX2" fmla="*/ 1659835 w 1659835"/>
              <a:gd name="connsiteY2" fmla="*/ 3707296 h 4144617"/>
            </a:gdLst>
            <a:ahLst/>
            <a:cxnLst>
              <a:cxn ang="0">
                <a:pos x="connsiteX0" y="connsiteY0"/>
              </a:cxn>
              <a:cxn ang="0">
                <a:pos x="connsiteX1" y="connsiteY1"/>
              </a:cxn>
              <a:cxn ang="0">
                <a:pos x="connsiteX2" y="connsiteY2"/>
              </a:cxn>
            </a:cxnLst>
            <a:rect l="l" t="t" r="r" b="b"/>
            <a:pathLst>
              <a:path w="1659835" h="4144617">
                <a:moveTo>
                  <a:pt x="0" y="0"/>
                </a:moveTo>
                <a:lnTo>
                  <a:pt x="1421296" y="4144617"/>
                </a:lnTo>
                <a:lnTo>
                  <a:pt x="1659835" y="3707296"/>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Freeform 15"/>
          <p:cNvSpPr/>
          <p:nvPr/>
        </p:nvSpPr>
        <p:spPr bwMode="auto">
          <a:xfrm>
            <a:off x="4043276" y="1800994"/>
            <a:ext cx="1252330" cy="2971800"/>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Lst>
            <a:ahLst/>
            <a:cxnLst>
              <a:cxn ang="0">
                <a:pos x="connsiteX0" y="connsiteY0"/>
              </a:cxn>
              <a:cxn ang="0">
                <a:pos x="connsiteX1" y="connsiteY1"/>
              </a:cxn>
              <a:cxn ang="0">
                <a:pos x="connsiteX2" y="connsiteY2"/>
              </a:cxn>
            </a:cxnLst>
            <a:rect l="l" t="t" r="r" b="b"/>
            <a:pathLst>
              <a:path w="1252330" h="2971800">
                <a:moveTo>
                  <a:pt x="0" y="0"/>
                </a:moveTo>
                <a:lnTo>
                  <a:pt x="1013791" y="2971800"/>
                </a:lnTo>
                <a:lnTo>
                  <a:pt x="1252330" y="2534479"/>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Freeform 16"/>
          <p:cNvSpPr/>
          <p:nvPr/>
        </p:nvSpPr>
        <p:spPr bwMode="auto">
          <a:xfrm>
            <a:off x="4567031" y="1771827"/>
            <a:ext cx="874643" cy="1888435"/>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 name="connsiteX0" fmla="*/ 0 w 874643"/>
              <a:gd name="connsiteY0" fmla="*/ 0 h 1888435"/>
              <a:gd name="connsiteX1" fmla="*/ 636104 w 874643"/>
              <a:gd name="connsiteY1" fmla="*/ 1888435 h 1888435"/>
              <a:gd name="connsiteX2" fmla="*/ 874643 w 874643"/>
              <a:gd name="connsiteY2" fmla="*/ 1451114 h 1888435"/>
            </a:gdLst>
            <a:ahLst/>
            <a:cxnLst>
              <a:cxn ang="0">
                <a:pos x="connsiteX0" y="connsiteY0"/>
              </a:cxn>
              <a:cxn ang="0">
                <a:pos x="connsiteX1" y="connsiteY1"/>
              </a:cxn>
              <a:cxn ang="0">
                <a:pos x="connsiteX2" y="connsiteY2"/>
              </a:cxn>
            </a:cxnLst>
            <a:rect l="l" t="t" r="r" b="b"/>
            <a:pathLst>
              <a:path w="874643" h="1888435">
                <a:moveTo>
                  <a:pt x="0" y="0"/>
                </a:moveTo>
                <a:lnTo>
                  <a:pt x="636104" y="1888435"/>
                </a:lnTo>
                <a:lnTo>
                  <a:pt x="874643" y="1451114"/>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Freeform 19"/>
          <p:cNvSpPr/>
          <p:nvPr/>
        </p:nvSpPr>
        <p:spPr bwMode="auto">
          <a:xfrm>
            <a:off x="5034170" y="1784429"/>
            <a:ext cx="526774" cy="805070"/>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 name="connsiteX0" fmla="*/ 0 w 874643"/>
              <a:gd name="connsiteY0" fmla="*/ 0 h 1888435"/>
              <a:gd name="connsiteX1" fmla="*/ 636104 w 874643"/>
              <a:gd name="connsiteY1" fmla="*/ 1888435 h 1888435"/>
              <a:gd name="connsiteX2" fmla="*/ 874643 w 874643"/>
              <a:gd name="connsiteY2" fmla="*/ 1451114 h 1888435"/>
              <a:gd name="connsiteX0" fmla="*/ 0 w 526774"/>
              <a:gd name="connsiteY0" fmla="*/ 0 h 805070"/>
              <a:gd name="connsiteX1" fmla="*/ 288235 w 526774"/>
              <a:gd name="connsiteY1" fmla="*/ 805070 h 805070"/>
              <a:gd name="connsiteX2" fmla="*/ 526774 w 526774"/>
              <a:gd name="connsiteY2" fmla="*/ 367749 h 805070"/>
            </a:gdLst>
            <a:ahLst/>
            <a:cxnLst>
              <a:cxn ang="0">
                <a:pos x="connsiteX0" y="connsiteY0"/>
              </a:cxn>
              <a:cxn ang="0">
                <a:pos x="connsiteX1" y="connsiteY1"/>
              </a:cxn>
              <a:cxn ang="0">
                <a:pos x="connsiteX2" y="connsiteY2"/>
              </a:cxn>
            </a:cxnLst>
            <a:rect l="l" t="t" r="r" b="b"/>
            <a:pathLst>
              <a:path w="526774" h="805070">
                <a:moveTo>
                  <a:pt x="0" y="0"/>
                </a:moveTo>
                <a:lnTo>
                  <a:pt x="288235" y="805070"/>
                </a:lnTo>
                <a:lnTo>
                  <a:pt x="526774" y="367749"/>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1" name="TextBox 20"/>
          <p:cNvSpPr txBox="1"/>
          <p:nvPr/>
        </p:nvSpPr>
        <p:spPr>
          <a:xfrm>
            <a:off x="5373282" y="5479239"/>
            <a:ext cx="3398687" cy="400110"/>
          </a:xfrm>
          <a:prstGeom prst="rect">
            <a:avLst/>
          </a:prstGeom>
          <a:noFill/>
        </p:spPr>
        <p:txBody>
          <a:bodyPr wrap="none" rtlCol="0">
            <a:spAutoFit/>
          </a:bodyPr>
          <a:lstStyle/>
          <a:p>
            <a:r>
              <a:rPr lang="en-US" sz="2000" b="0" dirty="0" smtClean="0">
                <a:latin typeface="+mn-lt"/>
              </a:rPr>
              <a:t>Monovalent species (Na</a:t>
            </a:r>
            <a:r>
              <a:rPr lang="en-US" sz="2000" b="0" baseline="30000" dirty="0" smtClean="0">
                <a:latin typeface="+mn-lt"/>
              </a:rPr>
              <a:t>+</a:t>
            </a:r>
            <a:r>
              <a:rPr lang="en-US" sz="2000" b="0" dirty="0" smtClean="0">
                <a:latin typeface="+mn-lt"/>
              </a:rPr>
              <a:t>, Cl</a:t>
            </a:r>
            <a:r>
              <a:rPr lang="en-US" sz="2000" b="0" baseline="30000" dirty="0" smtClean="0">
                <a:latin typeface="+mn-lt"/>
              </a:rPr>
              <a:t>-</a:t>
            </a:r>
            <a:r>
              <a:rPr lang="en-US" sz="2000" b="0" dirty="0" smtClean="0">
                <a:latin typeface="+mn-lt"/>
              </a:rPr>
              <a:t>)</a:t>
            </a:r>
            <a:endParaRPr lang="en-US" sz="2000" b="0" dirty="0">
              <a:latin typeface="+mn-lt"/>
            </a:endParaRPr>
          </a:p>
        </p:txBody>
      </p:sp>
      <p:sp>
        <p:nvSpPr>
          <p:cNvPr id="22" name="TextBox 21"/>
          <p:cNvSpPr txBox="1"/>
          <p:nvPr/>
        </p:nvSpPr>
        <p:spPr>
          <a:xfrm>
            <a:off x="5295606" y="4114060"/>
            <a:ext cx="2882520" cy="707886"/>
          </a:xfrm>
          <a:prstGeom prst="rect">
            <a:avLst/>
          </a:prstGeom>
          <a:noFill/>
        </p:spPr>
        <p:txBody>
          <a:bodyPr wrap="none" rtlCol="0">
            <a:spAutoFit/>
          </a:bodyPr>
          <a:lstStyle/>
          <a:p>
            <a:r>
              <a:rPr lang="en-US" sz="2000" b="0" dirty="0" smtClean="0">
                <a:latin typeface="+mn-lt"/>
              </a:rPr>
              <a:t>Dissolved organic matter</a:t>
            </a:r>
          </a:p>
          <a:p>
            <a:r>
              <a:rPr lang="en-US" sz="2000" b="0" dirty="0" smtClean="0">
                <a:latin typeface="+mn-lt"/>
              </a:rPr>
              <a:t>Divalent ions (Ca</a:t>
            </a:r>
            <a:r>
              <a:rPr lang="en-US" sz="2000" b="0" baseline="30000" dirty="0" smtClean="0">
                <a:latin typeface="+mn-lt"/>
              </a:rPr>
              <a:t>2+</a:t>
            </a:r>
            <a:r>
              <a:rPr lang="en-US" sz="2000" b="0" dirty="0" smtClean="0">
                <a:latin typeface="+mn-lt"/>
              </a:rPr>
              <a:t>, </a:t>
            </a:r>
            <a:r>
              <a:rPr lang="en-US" sz="2000" b="0" dirty="0" smtClean="0"/>
              <a:t>Mg</a:t>
            </a:r>
            <a:r>
              <a:rPr lang="en-US" sz="2000" b="0" baseline="30000" dirty="0" smtClean="0"/>
              <a:t>2</a:t>
            </a:r>
            <a:r>
              <a:rPr lang="en-US" sz="2000" b="0" baseline="30000" dirty="0"/>
              <a:t>+</a:t>
            </a:r>
            <a:r>
              <a:rPr lang="en-US" sz="2000" b="0" dirty="0" smtClean="0">
                <a:latin typeface="+mn-lt"/>
              </a:rPr>
              <a:t>)</a:t>
            </a:r>
            <a:endParaRPr lang="en-US" sz="2000" b="0" dirty="0">
              <a:latin typeface="+mn-lt"/>
            </a:endParaRPr>
          </a:p>
        </p:txBody>
      </p:sp>
      <p:sp>
        <p:nvSpPr>
          <p:cNvPr id="23" name="TextBox 22"/>
          <p:cNvSpPr txBox="1"/>
          <p:nvPr/>
        </p:nvSpPr>
        <p:spPr>
          <a:xfrm>
            <a:off x="5592234" y="3065423"/>
            <a:ext cx="1651414" cy="707886"/>
          </a:xfrm>
          <a:prstGeom prst="rect">
            <a:avLst/>
          </a:prstGeom>
          <a:noFill/>
        </p:spPr>
        <p:txBody>
          <a:bodyPr wrap="none" rtlCol="0">
            <a:spAutoFit/>
          </a:bodyPr>
          <a:lstStyle/>
          <a:p>
            <a:r>
              <a:rPr lang="en-US" sz="2000" b="0" dirty="0" smtClean="0">
                <a:latin typeface="+mn-lt"/>
              </a:rPr>
              <a:t>Small colloids</a:t>
            </a:r>
          </a:p>
          <a:p>
            <a:r>
              <a:rPr lang="en-US" sz="2000" b="0" dirty="0" smtClean="0">
                <a:latin typeface="+mn-lt"/>
              </a:rPr>
              <a:t>Viruses</a:t>
            </a:r>
            <a:endParaRPr lang="en-US" sz="2000" b="0" dirty="0">
              <a:latin typeface="+mn-lt"/>
            </a:endParaRPr>
          </a:p>
        </p:txBody>
      </p:sp>
      <p:sp>
        <p:nvSpPr>
          <p:cNvPr id="24" name="TextBox 23"/>
          <p:cNvSpPr txBox="1"/>
          <p:nvPr/>
        </p:nvSpPr>
        <p:spPr>
          <a:xfrm>
            <a:off x="5780343" y="1663642"/>
            <a:ext cx="2289011" cy="1015663"/>
          </a:xfrm>
          <a:prstGeom prst="rect">
            <a:avLst/>
          </a:prstGeom>
          <a:noFill/>
        </p:spPr>
        <p:txBody>
          <a:bodyPr wrap="square" rtlCol="0">
            <a:spAutoFit/>
          </a:bodyPr>
          <a:lstStyle/>
          <a:p>
            <a:r>
              <a:rPr lang="en-US" sz="2000" b="0" dirty="0" smtClean="0">
                <a:latin typeface="+mn-lt"/>
              </a:rPr>
              <a:t>Particles, Sediment</a:t>
            </a:r>
          </a:p>
          <a:p>
            <a:r>
              <a:rPr lang="en-US" sz="2000" b="0" dirty="0" smtClean="0">
                <a:latin typeface="+mn-lt"/>
              </a:rPr>
              <a:t>Algae, Protozoa, Bacteria</a:t>
            </a:r>
            <a:endParaRPr lang="en-US" sz="2000" b="0" dirty="0">
              <a:latin typeface="+mn-lt"/>
            </a:endParaRPr>
          </a:p>
        </p:txBody>
      </p:sp>
      <p:sp>
        <p:nvSpPr>
          <p:cNvPr id="25" name="TextBox 24"/>
          <p:cNvSpPr txBox="1"/>
          <p:nvPr/>
        </p:nvSpPr>
        <p:spPr>
          <a:xfrm rot="16200000">
            <a:off x="-253917" y="2637438"/>
            <a:ext cx="1389467" cy="707886"/>
          </a:xfrm>
          <a:prstGeom prst="rect">
            <a:avLst/>
          </a:prstGeom>
          <a:noFill/>
        </p:spPr>
        <p:txBody>
          <a:bodyPr wrap="square" rtlCol="0">
            <a:spAutoFit/>
          </a:bodyPr>
          <a:lstStyle/>
          <a:p>
            <a:pPr algn="ctr"/>
            <a:r>
              <a:rPr lang="en-US" sz="2000" b="0" dirty="0" smtClean="0">
                <a:latin typeface="+mn-lt"/>
              </a:rPr>
              <a:t>Membrane filtration</a:t>
            </a:r>
          </a:p>
        </p:txBody>
      </p:sp>
      <p:sp>
        <p:nvSpPr>
          <p:cNvPr id="26" name="TextBox 25"/>
          <p:cNvSpPr txBox="1"/>
          <p:nvPr/>
        </p:nvSpPr>
        <p:spPr>
          <a:xfrm rot="16200000">
            <a:off x="-286599" y="4496707"/>
            <a:ext cx="1389467" cy="707886"/>
          </a:xfrm>
          <a:prstGeom prst="rect">
            <a:avLst/>
          </a:prstGeom>
          <a:noFill/>
        </p:spPr>
        <p:txBody>
          <a:bodyPr wrap="square" rtlCol="0">
            <a:spAutoFit/>
          </a:bodyPr>
          <a:lstStyle/>
          <a:p>
            <a:pPr algn="ctr"/>
            <a:r>
              <a:rPr lang="en-US" sz="2000" b="0" dirty="0" smtClean="0">
                <a:latin typeface="+mn-lt"/>
              </a:rPr>
              <a:t>Reverse Osmosis</a:t>
            </a:r>
          </a:p>
        </p:txBody>
      </p:sp>
      <p:sp>
        <p:nvSpPr>
          <p:cNvPr id="27" name="Left Brace 26"/>
          <p:cNvSpPr/>
          <p:nvPr/>
        </p:nvSpPr>
        <p:spPr bwMode="auto">
          <a:xfrm>
            <a:off x="783744" y="1826845"/>
            <a:ext cx="347541" cy="1946464"/>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eft Brace 27"/>
          <p:cNvSpPr/>
          <p:nvPr/>
        </p:nvSpPr>
        <p:spPr bwMode="auto">
          <a:xfrm>
            <a:off x="749142" y="3799162"/>
            <a:ext cx="373271" cy="2169994"/>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693046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1313117"/>
              </p:ext>
            </p:extLst>
          </p:nvPr>
        </p:nvGraphicFramePr>
        <p:xfrm>
          <a:off x="571500" y="0"/>
          <a:ext cx="8229600" cy="63195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162131658"/>
                    </a:ext>
                  </a:extLst>
                </a:gridCol>
                <a:gridCol w="2057400">
                  <a:extLst>
                    <a:ext uri="{9D8B030D-6E8A-4147-A177-3AD203B41FA5}">
                      <a16:colId xmlns:a16="http://schemas.microsoft.com/office/drawing/2014/main" val="3446495722"/>
                    </a:ext>
                  </a:extLst>
                </a:gridCol>
                <a:gridCol w="2057400">
                  <a:extLst>
                    <a:ext uri="{9D8B030D-6E8A-4147-A177-3AD203B41FA5}">
                      <a16:colId xmlns:a16="http://schemas.microsoft.com/office/drawing/2014/main" val="891244181"/>
                    </a:ext>
                  </a:extLst>
                </a:gridCol>
                <a:gridCol w="2057400">
                  <a:extLst>
                    <a:ext uri="{9D8B030D-6E8A-4147-A177-3AD203B41FA5}">
                      <a16:colId xmlns:a16="http://schemas.microsoft.com/office/drawing/2014/main" val="262166984"/>
                    </a:ext>
                  </a:extLst>
                </a:gridCol>
              </a:tblGrid>
              <a:tr h="370840">
                <a:tc>
                  <a:txBody>
                    <a:bodyPr/>
                    <a:lstStyle/>
                    <a:p>
                      <a:r>
                        <a:rPr lang="en-US" dirty="0" smtClean="0"/>
                        <a:t>Parameter</a:t>
                      </a:r>
                      <a:endParaRPr lang="en-US" dirty="0"/>
                    </a:p>
                  </a:txBody>
                  <a:tcPr/>
                </a:tc>
                <a:tc>
                  <a:txBody>
                    <a:bodyPr/>
                    <a:lstStyle/>
                    <a:p>
                      <a:r>
                        <a:rPr lang="en-US" dirty="0" smtClean="0"/>
                        <a:t>Membrane</a:t>
                      </a:r>
                      <a:r>
                        <a:rPr lang="en-US" baseline="0" dirty="0" smtClean="0"/>
                        <a:t> Filtration</a:t>
                      </a:r>
                      <a:endParaRPr lang="en-US" dirty="0"/>
                    </a:p>
                  </a:txBody>
                  <a:tcPr/>
                </a:tc>
                <a:tc>
                  <a:txBody>
                    <a:bodyPr/>
                    <a:lstStyle/>
                    <a:p>
                      <a:r>
                        <a:rPr lang="en-US" dirty="0" smtClean="0"/>
                        <a:t>Reverse Osmosis</a:t>
                      </a:r>
                      <a:endParaRPr lang="en-US" dirty="0"/>
                    </a:p>
                  </a:txBody>
                  <a:tcPr/>
                </a:tc>
                <a:tc>
                  <a:txBody>
                    <a:bodyPr/>
                    <a:lstStyle/>
                    <a:p>
                      <a:r>
                        <a:rPr lang="en-US" dirty="0" smtClean="0"/>
                        <a:t>Rapid</a:t>
                      </a:r>
                      <a:r>
                        <a:rPr lang="en-US" baseline="0" dirty="0" smtClean="0"/>
                        <a:t> Granular Filtration</a:t>
                      </a:r>
                      <a:endParaRPr lang="en-US" dirty="0"/>
                    </a:p>
                  </a:txBody>
                  <a:tcPr/>
                </a:tc>
                <a:extLst>
                  <a:ext uri="{0D108BD9-81ED-4DB2-BD59-A6C34878D82A}">
                    <a16:rowId xmlns:a16="http://schemas.microsoft.com/office/drawing/2014/main" val="1304035898"/>
                  </a:ext>
                </a:extLst>
              </a:tr>
              <a:tr h="370840">
                <a:tc>
                  <a:txBody>
                    <a:bodyPr/>
                    <a:lstStyle/>
                    <a:p>
                      <a:r>
                        <a:rPr lang="en-US" dirty="0" smtClean="0"/>
                        <a:t>Mechanism</a:t>
                      </a:r>
                      <a:endParaRPr lang="en-US" dirty="0"/>
                    </a:p>
                  </a:txBody>
                  <a:tcPr/>
                </a:tc>
                <a:tc>
                  <a:txBody>
                    <a:bodyPr/>
                    <a:lstStyle/>
                    <a:p>
                      <a:r>
                        <a:rPr lang="en-US" dirty="0" smtClean="0"/>
                        <a:t>Straining (size exclusion)</a:t>
                      </a:r>
                      <a:endParaRPr lang="en-US" dirty="0"/>
                    </a:p>
                  </a:txBody>
                  <a:tcPr/>
                </a:tc>
                <a:tc>
                  <a:txBody>
                    <a:bodyPr/>
                    <a:lstStyle/>
                    <a:p>
                      <a:r>
                        <a:rPr lang="en-US" dirty="0" smtClean="0"/>
                        <a:t>Differences in solubility</a:t>
                      </a:r>
                      <a:r>
                        <a:rPr lang="en-US" baseline="0" dirty="0" smtClean="0"/>
                        <a:t> or diffusivity</a:t>
                      </a:r>
                      <a:endParaRPr lang="en-US" dirty="0"/>
                    </a:p>
                  </a:txBody>
                  <a:tcPr/>
                </a:tc>
                <a:tc>
                  <a:txBody>
                    <a:bodyPr/>
                    <a:lstStyle/>
                    <a:p>
                      <a:r>
                        <a:rPr lang="en-US" dirty="0" smtClean="0"/>
                        <a:t>Flow</a:t>
                      </a:r>
                      <a:r>
                        <a:rPr lang="en-US" baseline="0" dirty="0" smtClean="0"/>
                        <a:t> constrictions</a:t>
                      </a:r>
                      <a:endParaRPr lang="en-US" dirty="0"/>
                    </a:p>
                  </a:txBody>
                  <a:tcPr/>
                </a:tc>
                <a:extLst>
                  <a:ext uri="{0D108BD9-81ED-4DB2-BD59-A6C34878D82A}">
                    <a16:rowId xmlns:a16="http://schemas.microsoft.com/office/drawing/2014/main" val="1676672178"/>
                  </a:ext>
                </a:extLst>
              </a:tr>
              <a:tr h="370840">
                <a:tc>
                  <a:txBody>
                    <a:bodyPr/>
                    <a:lstStyle/>
                    <a:p>
                      <a:r>
                        <a:rPr lang="en-US" dirty="0" smtClean="0"/>
                        <a:t>Removal efficiency</a:t>
                      </a:r>
                      <a:endParaRPr lang="en-US" dirty="0"/>
                    </a:p>
                  </a:txBody>
                  <a:tcPr/>
                </a:tc>
                <a:tc>
                  <a:txBody>
                    <a:bodyPr/>
                    <a:lstStyle/>
                    <a:p>
                      <a:r>
                        <a:rPr lang="en-US" dirty="0" err="1" smtClean="0"/>
                        <a:t>pC</a:t>
                      </a:r>
                      <a:r>
                        <a:rPr lang="en-US" dirty="0" smtClean="0"/>
                        <a:t>*</a:t>
                      </a:r>
                      <a:r>
                        <a:rPr lang="en-US" baseline="0" dirty="0" smtClean="0"/>
                        <a:t> of 6 (99.9999%)</a:t>
                      </a:r>
                      <a:endParaRPr lang="en-US" dirty="0"/>
                    </a:p>
                  </a:txBody>
                  <a:tcPr/>
                </a:tc>
                <a:tc>
                  <a:txBody>
                    <a:bodyPr/>
                    <a:lstStyle/>
                    <a:p>
                      <a:r>
                        <a:rPr lang="en-US" dirty="0" smtClean="0"/>
                        <a:t>50% to 99%</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335860446"/>
                  </a:ext>
                </a:extLst>
              </a:tr>
              <a:tr h="370840">
                <a:tc>
                  <a:txBody>
                    <a:bodyPr/>
                    <a:lstStyle/>
                    <a:p>
                      <a:r>
                        <a:rPr lang="en-US" dirty="0" smtClean="0"/>
                        <a:t>Transmembrane</a:t>
                      </a:r>
                      <a:r>
                        <a:rPr lang="en-US" baseline="0" dirty="0" smtClean="0"/>
                        <a:t> pressure</a:t>
                      </a:r>
                      <a:endParaRPr lang="en-US" dirty="0"/>
                    </a:p>
                  </a:txBody>
                  <a:tcPr/>
                </a:tc>
                <a:tc>
                  <a:txBody>
                    <a:bodyPr/>
                    <a:lstStyle/>
                    <a:p>
                      <a:r>
                        <a:rPr lang="en-US" dirty="0" smtClean="0"/>
                        <a:t>0.2 - 1 bar</a:t>
                      </a:r>
                      <a:endParaRPr lang="en-US" dirty="0"/>
                    </a:p>
                  </a:txBody>
                  <a:tcPr/>
                </a:tc>
                <a:tc>
                  <a:txBody>
                    <a:bodyPr/>
                    <a:lstStyle/>
                    <a:p>
                      <a:r>
                        <a:rPr lang="en-US" sz="1800" b="0" i="0" kern="1200" dirty="0" smtClean="0">
                          <a:solidFill>
                            <a:schemeClr val="dk1"/>
                          </a:solidFill>
                          <a:effectLst/>
                          <a:latin typeface="+mn-lt"/>
                          <a:ea typeface="+mn-ea"/>
                          <a:cs typeface="+mn-cs"/>
                        </a:rPr>
                        <a:t>5 – 85 bar</a:t>
                      </a:r>
                      <a:endParaRPr lang="en-US" dirty="0"/>
                    </a:p>
                  </a:txBody>
                  <a:tcPr/>
                </a:tc>
                <a:tc>
                  <a:txBody>
                    <a:bodyPr/>
                    <a:lstStyle/>
                    <a:p>
                      <a:endParaRPr lang="en-US" dirty="0"/>
                    </a:p>
                  </a:txBody>
                  <a:tcPr/>
                </a:tc>
                <a:extLst>
                  <a:ext uri="{0D108BD9-81ED-4DB2-BD59-A6C34878D82A}">
                    <a16:rowId xmlns:a16="http://schemas.microsoft.com/office/drawing/2014/main" val="2877260581"/>
                  </a:ext>
                </a:extLst>
              </a:tr>
              <a:tr h="370840">
                <a:tc>
                  <a:txBody>
                    <a:bodyPr/>
                    <a:lstStyle/>
                    <a:p>
                      <a:r>
                        <a:rPr lang="en-US" dirty="0" smtClean="0"/>
                        <a:t>Transmembrane head loss</a:t>
                      </a:r>
                      <a:endParaRPr lang="en-US" dirty="0"/>
                    </a:p>
                  </a:txBody>
                  <a:tcPr/>
                </a:tc>
                <a:tc>
                  <a:txBody>
                    <a:bodyPr/>
                    <a:lstStyle/>
                    <a:p>
                      <a:r>
                        <a:rPr lang="en-US" dirty="0" smtClean="0"/>
                        <a:t>2 – 10 m</a:t>
                      </a:r>
                      <a:endParaRPr lang="en-US" dirty="0"/>
                    </a:p>
                  </a:txBody>
                  <a:tcPr/>
                </a:tc>
                <a:tc>
                  <a:txBody>
                    <a:bodyPr/>
                    <a:lstStyle/>
                    <a:p>
                      <a:r>
                        <a:rPr lang="en-US" dirty="0" smtClean="0"/>
                        <a:t>50 –</a:t>
                      </a:r>
                      <a:r>
                        <a:rPr lang="en-US" baseline="0" dirty="0" smtClean="0"/>
                        <a:t> 850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 m (0.2</a:t>
                      </a:r>
                      <a:r>
                        <a:rPr lang="en-US" baseline="0" dirty="0" smtClean="0"/>
                        <a:t> – 0.8 m for </a:t>
                      </a:r>
                      <a:r>
                        <a:rPr lang="en-US" baseline="0" dirty="0" err="1" smtClean="0"/>
                        <a:t>StaRS</a:t>
                      </a:r>
                      <a:r>
                        <a:rPr lang="en-US" baseline="0" dirty="0" smtClean="0"/>
                        <a:t>)</a:t>
                      </a:r>
                      <a:endParaRPr lang="en-US" dirty="0" smtClean="0"/>
                    </a:p>
                  </a:txBody>
                  <a:tcPr/>
                </a:tc>
                <a:extLst>
                  <a:ext uri="{0D108BD9-81ED-4DB2-BD59-A6C34878D82A}">
                    <a16:rowId xmlns:a16="http://schemas.microsoft.com/office/drawing/2014/main" val="802611963"/>
                  </a:ext>
                </a:extLst>
              </a:tr>
              <a:tr h="370840">
                <a:tc>
                  <a:txBody>
                    <a:bodyPr/>
                    <a:lstStyle/>
                    <a:p>
                      <a:r>
                        <a:rPr lang="en-US" dirty="0" smtClean="0"/>
                        <a:t>Membrane velocity*</a:t>
                      </a:r>
                      <a:endParaRPr lang="en-US" dirty="0"/>
                    </a:p>
                  </a:txBody>
                  <a:tcPr/>
                </a:tc>
                <a:tc>
                  <a:txBody>
                    <a:bodyPr/>
                    <a:lstStyle/>
                    <a:p>
                      <a:r>
                        <a:rPr lang="en-US" dirty="0" smtClean="0"/>
                        <a:t>8 – 50 </a:t>
                      </a:r>
                      <a:r>
                        <a:rPr lang="en-US" dirty="0" smtClean="0">
                          <a:latin typeface="Symbol" panose="05050102010706020507" pitchFamily="18" charset="2"/>
                        </a:rPr>
                        <a:t>m</a:t>
                      </a:r>
                      <a:r>
                        <a:rPr lang="en-US" dirty="0" smtClean="0"/>
                        <a:t>m/s</a:t>
                      </a:r>
                      <a:endParaRPr lang="en-US" dirty="0"/>
                    </a:p>
                  </a:txBody>
                  <a:tcPr/>
                </a:tc>
                <a:tc>
                  <a:txBody>
                    <a:bodyPr/>
                    <a:lstStyle/>
                    <a:p>
                      <a:r>
                        <a:rPr lang="en-US" dirty="0" smtClean="0"/>
                        <a:t>0.3 – 14 </a:t>
                      </a:r>
                      <a:r>
                        <a:rPr lang="en-US" dirty="0" smtClean="0">
                          <a:latin typeface="Symbol" panose="05050102010706020507" pitchFamily="18" charset="2"/>
                        </a:rPr>
                        <a:t>m</a:t>
                      </a:r>
                      <a:r>
                        <a:rPr lang="en-US" dirty="0" smtClean="0"/>
                        <a:t>m/s</a:t>
                      </a:r>
                      <a:endParaRPr lang="en-US" dirty="0"/>
                    </a:p>
                  </a:txBody>
                  <a:tcPr/>
                </a:tc>
                <a:tc>
                  <a:txBody>
                    <a:bodyPr/>
                    <a:lstStyle/>
                    <a:p>
                      <a:r>
                        <a:rPr lang="en-US" dirty="0" smtClean="0"/>
                        <a:t>1.4 – 4.2 mm/s</a:t>
                      </a:r>
                      <a:endParaRPr lang="en-US" dirty="0"/>
                    </a:p>
                  </a:txBody>
                  <a:tcPr/>
                </a:tc>
                <a:extLst>
                  <a:ext uri="{0D108BD9-81ED-4DB2-BD59-A6C34878D82A}">
                    <a16:rowId xmlns:a16="http://schemas.microsoft.com/office/drawing/2014/main" val="278870735"/>
                  </a:ext>
                </a:extLst>
              </a:tr>
              <a:tr h="370840">
                <a:tc>
                  <a:txBody>
                    <a:bodyPr/>
                    <a:lstStyle/>
                    <a:p>
                      <a:r>
                        <a:rPr lang="en-US" dirty="0" smtClean="0"/>
                        <a:t>Competing process</a:t>
                      </a:r>
                      <a:endParaRPr lang="en-US" dirty="0"/>
                    </a:p>
                  </a:txBody>
                  <a:tcPr/>
                </a:tc>
                <a:tc>
                  <a:txBody>
                    <a:bodyPr/>
                    <a:lstStyle/>
                    <a:p>
                      <a:r>
                        <a:rPr lang="en-US" dirty="0" smtClean="0"/>
                        <a:t>Floc/floc</a:t>
                      </a:r>
                      <a:r>
                        <a:rPr lang="en-US" baseline="0" dirty="0" smtClean="0"/>
                        <a:t> blanket/</a:t>
                      </a:r>
                      <a:r>
                        <a:rPr lang="en-US" baseline="0" dirty="0" err="1" smtClean="0"/>
                        <a:t>sed</a:t>
                      </a:r>
                      <a:r>
                        <a:rPr lang="en-US" baseline="0" dirty="0" smtClean="0"/>
                        <a:t>/filter</a:t>
                      </a:r>
                      <a:endParaRPr lang="en-US" dirty="0"/>
                    </a:p>
                  </a:txBody>
                  <a:tcPr/>
                </a:tc>
                <a:tc>
                  <a:txBody>
                    <a:bodyPr/>
                    <a:lstStyle/>
                    <a:p>
                      <a:r>
                        <a:rPr lang="en-US" dirty="0" smtClean="0"/>
                        <a:t>Carbon adsorption, ion exchange, precipitative softening, distillation</a:t>
                      </a:r>
                      <a:endParaRPr lang="en-US" dirty="0"/>
                    </a:p>
                  </a:txBody>
                  <a:tcPr/>
                </a:tc>
                <a:tc>
                  <a:txBody>
                    <a:bodyPr/>
                    <a:lstStyle/>
                    <a:p>
                      <a:endParaRPr lang="en-US" dirty="0"/>
                    </a:p>
                  </a:txBody>
                  <a:tcPr/>
                </a:tc>
                <a:extLst>
                  <a:ext uri="{0D108BD9-81ED-4DB2-BD59-A6C34878D82A}">
                    <a16:rowId xmlns:a16="http://schemas.microsoft.com/office/drawing/2014/main" val="2567823646"/>
                  </a:ext>
                </a:extLst>
              </a:tr>
              <a:tr h="370840">
                <a:tc>
                  <a:txBody>
                    <a:bodyPr/>
                    <a:lstStyle/>
                    <a:p>
                      <a:r>
                        <a:rPr lang="en-US" dirty="0" smtClean="0"/>
                        <a:t>Filter run time</a:t>
                      </a:r>
                      <a:endParaRPr lang="en-US" dirty="0"/>
                    </a:p>
                  </a:txBody>
                  <a:tcPr/>
                </a:tc>
                <a:tc>
                  <a:txBody>
                    <a:bodyPr/>
                    <a:lstStyle/>
                    <a:p>
                      <a:r>
                        <a:rPr lang="en-US" dirty="0" smtClean="0"/>
                        <a:t>30 – 90 minutes</a:t>
                      </a:r>
                      <a:endParaRPr lang="en-US" dirty="0"/>
                    </a:p>
                  </a:txBody>
                  <a:tcPr/>
                </a:tc>
                <a:tc>
                  <a:txBody>
                    <a:bodyPr/>
                    <a:lstStyle/>
                    <a:p>
                      <a:endParaRPr lang="en-US" dirty="0"/>
                    </a:p>
                  </a:txBody>
                  <a:tcPr/>
                </a:tc>
                <a:tc>
                  <a:txBody>
                    <a:bodyPr/>
                    <a:lstStyle/>
                    <a:p>
                      <a:r>
                        <a:rPr lang="en-US" dirty="0" smtClean="0"/>
                        <a:t>1 – 4 days</a:t>
                      </a:r>
                      <a:endParaRPr lang="en-US" dirty="0"/>
                    </a:p>
                  </a:txBody>
                  <a:tcPr/>
                </a:tc>
                <a:extLst>
                  <a:ext uri="{0D108BD9-81ED-4DB2-BD59-A6C34878D82A}">
                    <a16:rowId xmlns:a16="http://schemas.microsoft.com/office/drawing/2014/main" val="3354278088"/>
                  </a:ext>
                </a:extLst>
              </a:tr>
              <a:tr h="370840">
                <a:tc>
                  <a:txBody>
                    <a:bodyPr/>
                    <a:lstStyle/>
                    <a:p>
                      <a:r>
                        <a:rPr lang="en-US" dirty="0" smtClean="0"/>
                        <a:t>Backwash</a:t>
                      </a:r>
                      <a:r>
                        <a:rPr lang="en-US" baseline="0" dirty="0" smtClean="0"/>
                        <a:t> duration</a:t>
                      </a:r>
                      <a:endParaRPr lang="en-US" dirty="0"/>
                    </a:p>
                  </a:txBody>
                  <a:tcPr/>
                </a:tc>
                <a:tc>
                  <a:txBody>
                    <a:bodyPr/>
                    <a:lstStyle/>
                    <a:p>
                      <a:r>
                        <a:rPr lang="en-US" dirty="0" smtClean="0"/>
                        <a:t>1 – 3 minutes</a:t>
                      </a:r>
                      <a:endParaRPr lang="en-US" dirty="0"/>
                    </a:p>
                  </a:txBody>
                  <a:tcPr/>
                </a:tc>
                <a:tc>
                  <a:txBody>
                    <a:bodyPr/>
                    <a:lstStyle/>
                    <a:p>
                      <a:endParaRPr lang="en-US" dirty="0"/>
                    </a:p>
                  </a:txBody>
                  <a:tcPr/>
                </a:tc>
                <a:tc>
                  <a:txBody>
                    <a:bodyPr/>
                    <a:lstStyle/>
                    <a:p>
                      <a:r>
                        <a:rPr lang="en-US" dirty="0" smtClean="0"/>
                        <a:t>10-15 minutes</a:t>
                      </a:r>
                      <a:endParaRPr lang="en-US" dirty="0"/>
                    </a:p>
                  </a:txBody>
                  <a:tcPr/>
                </a:tc>
                <a:extLst>
                  <a:ext uri="{0D108BD9-81ED-4DB2-BD59-A6C34878D82A}">
                    <a16:rowId xmlns:a16="http://schemas.microsoft.com/office/drawing/2014/main" val="1533273373"/>
                  </a:ext>
                </a:extLst>
              </a:tr>
            </a:tbl>
          </a:graphicData>
        </a:graphic>
      </p:graphicFrame>
      <p:sp>
        <p:nvSpPr>
          <p:cNvPr id="6" name="TextBox 5"/>
          <p:cNvSpPr txBox="1"/>
          <p:nvPr/>
        </p:nvSpPr>
        <p:spPr>
          <a:xfrm>
            <a:off x="367645" y="6400800"/>
            <a:ext cx="2930610" cy="523220"/>
          </a:xfrm>
          <a:prstGeom prst="rect">
            <a:avLst/>
          </a:prstGeom>
          <a:noFill/>
        </p:spPr>
        <p:txBody>
          <a:bodyPr wrap="none" rtlCol="0">
            <a:spAutoFit/>
          </a:bodyPr>
          <a:lstStyle/>
          <a:p>
            <a:r>
              <a:rPr lang="en-US" b="0" dirty="0" smtClean="0">
                <a:latin typeface="+mn-lt"/>
              </a:rPr>
              <a:t>*not pore velocity</a:t>
            </a:r>
          </a:p>
        </p:txBody>
      </p:sp>
    </p:spTree>
    <p:extLst>
      <p:ext uri="{BB962C8B-B14F-4D97-AF65-F5344CB8AC3E}">
        <p14:creationId xmlns:p14="http://schemas.microsoft.com/office/powerpoint/2010/main" val="40774363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membranes?</a:t>
            </a:r>
            <a:endParaRPr lang="en-US" dirty="0"/>
          </a:p>
        </p:txBody>
      </p:sp>
      <p:sp>
        <p:nvSpPr>
          <p:cNvPr id="3" name="Content Placeholder 2"/>
          <p:cNvSpPr>
            <a:spLocks noGrp="1"/>
          </p:cNvSpPr>
          <p:nvPr>
            <p:ph idx="1"/>
          </p:nvPr>
        </p:nvSpPr>
        <p:spPr/>
        <p:txBody>
          <a:bodyPr/>
          <a:lstStyle/>
          <a:p>
            <a:r>
              <a:rPr lang="en-US" dirty="0" smtClean="0"/>
              <a:t>1993 Milwaukee Cryptosporidiosis outbreak revealed that sand filters can fail </a:t>
            </a:r>
          </a:p>
          <a:p>
            <a:r>
              <a:rPr lang="en-US" dirty="0" smtClean="0"/>
              <a:t>Absolute (almost) barrier to protozoa and bacteria pathogens</a:t>
            </a:r>
          </a:p>
          <a:p>
            <a:r>
              <a:rPr lang="en-US" dirty="0" smtClean="0"/>
              <a:t>Doesn’t require getting the chemical dose right</a:t>
            </a:r>
          </a:p>
          <a:p>
            <a:r>
              <a:rPr lang="en-US" dirty="0" smtClean="0"/>
              <a:t>Simpler to understand how it works</a:t>
            </a:r>
          </a:p>
          <a:p>
            <a:r>
              <a:rPr lang="en-US" dirty="0" smtClean="0"/>
              <a:t>But at the cost of higher </a:t>
            </a:r>
            <a:r>
              <a:rPr lang="en-US" dirty="0" smtClean="0"/>
              <a:t>energy, more chemicals, and </a:t>
            </a:r>
            <a:r>
              <a:rPr lang="en-US" dirty="0" smtClean="0"/>
              <a:t>more plastic </a:t>
            </a:r>
            <a:r>
              <a:rPr lang="en-US" dirty="0" smtClean="0"/>
              <a:t>waste</a:t>
            </a:r>
            <a:endParaRPr lang="en-US" dirty="0" smtClean="0"/>
          </a:p>
          <a:p>
            <a:endParaRPr lang="en-US" dirty="0" smtClean="0"/>
          </a:p>
          <a:p>
            <a:endParaRPr lang="en-US" dirty="0"/>
          </a:p>
        </p:txBody>
      </p:sp>
    </p:spTree>
    <p:extLst>
      <p:ext uri="{BB962C8B-B14F-4D97-AF65-F5344CB8AC3E}">
        <p14:creationId xmlns:p14="http://schemas.microsoft.com/office/powerpoint/2010/main" val="32571616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371600"/>
            <a:ext cx="9144000" cy="5486400"/>
          </a:xfrm>
          <a:prstGeom prst="rect">
            <a:avLst/>
          </a:prstGeom>
        </p:spPr>
      </p:pic>
      <p:sp>
        <p:nvSpPr>
          <p:cNvPr id="2" name="Title 1"/>
          <p:cNvSpPr>
            <a:spLocks noGrp="1"/>
          </p:cNvSpPr>
          <p:nvPr>
            <p:ph type="title"/>
          </p:nvPr>
        </p:nvSpPr>
        <p:spPr/>
        <p:txBody>
          <a:bodyPr/>
          <a:lstStyle/>
          <a:p>
            <a:r>
              <a:rPr lang="en-US" dirty="0" smtClean="0"/>
              <a:t>Definition of rejection for Membrane and Ultra Filtration</a:t>
            </a:r>
            <a:endParaRPr lang="en-US" dirty="0"/>
          </a:p>
        </p:txBody>
      </p:sp>
      <p:sp>
        <p:nvSpPr>
          <p:cNvPr id="8" name="Freeform 7"/>
          <p:cNvSpPr/>
          <p:nvPr/>
        </p:nvSpPr>
        <p:spPr bwMode="auto">
          <a:xfrm>
            <a:off x="2653748" y="2057399"/>
            <a:ext cx="1371600" cy="4088640"/>
          </a:xfrm>
          <a:custGeom>
            <a:avLst/>
            <a:gdLst>
              <a:gd name="connsiteX0" fmla="*/ 0 w 2087218"/>
              <a:gd name="connsiteY0" fmla="*/ 3379304 h 3379304"/>
              <a:gd name="connsiteX1" fmla="*/ 725557 w 2087218"/>
              <a:gd name="connsiteY1" fmla="*/ 1769165 h 3379304"/>
              <a:gd name="connsiteX2" fmla="*/ 2087218 w 2087218"/>
              <a:gd name="connsiteY2" fmla="*/ 0 h 3379304"/>
              <a:gd name="connsiteX0" fmla="*/ 0 w 2087218"/>
              <a:gd name="connsiteY0" fmla="*/ 3379310 h 3379310"/>
              <a:gd name="connsiteX1" fmla="*/ 725557 w 2087218"/>
              <a:gd name="connsiteY1" fmla="*/ 1769171 h 3379310"/>
              <a:gd name="connsiteX2" fmla="*/ 2087218 w 2087218"/>
              <a:gd name="connsiteY2" fmla="*/ 6 h 3379310"/>
              <a:gd name="connsiteX0" fmla="*/ 0 w 2087218"/>
              <a:gd name="connsiteY0" fmla="*/ 3379310 h 3379317"/>
              <a:gd name="connsiteX1" fmla="*/ 725557 w 2087218"/>
              <a:gd name="connsiteY1" fmla="*/ 1769171 h 3379317"/>
              <a:gd name="connsiteX2" fmla="*/ 2087218 w 2087218"/>
              <a:gd name="connsiteY2" fmla="*/ 6 h 3379317"/>
              <a:gd name="connsiteX0" fmla="*/ 0 w 2087218"/>
              <a:gd name="connsiteY0" fmla="*/ 3379304 h 3379304"/>
              <a:gd name="connsiteX1" fmla="*/ 2087218 w 2087218"/>
              <a:gd name="connsiteY1" fmla="*/ 0 h 3379304"/>
              <a:gd name="connsiteX0" fmla="*/ 0 w 2087218"/>
              <a:gd name="connsiteY0" fmla="*/ 3379304 h 3379394"/>
              <a:gd name="connsiteX1" fmla="*/ 2087218 w 2087218"/>
              <a:gd name="connsiteY1" fmla="*/ 0 h 3379394"/>
              <a:gd name="connsiteX0" fmla="*/ 0 w 2087218"/>
              <a:gd name="connsiteY0" fmla="*/ 3379304 h 3379364"/>
              <a:gd name="connsiteX1" fmla="*/ 2087218 w 2087218"/>
              <a:gd name="connsiteY1" fmla="*/ 0 h 3379364"/>
            </a:gdLst>
            <a:ahLst/>
            <a:cxnLst>
              <a:cxn ang="0">
                <a:pos x="connsiteX0" y="connsiteY0"/>
              </a:cxn>
              <a:cxn ang="0">
                <a:pos x="connsiteX1" y="connsiteY1"/>
              </a:cxn>
            </a:cxnLst>
            <a:rect l="l" t="t" r="r" b="b"/>
            <a:pathLst>
              <a:path w="2087218" h="3379364">
                <a:moveTo>
                  <a:pt x="0" y="3379304"/>
                </a:moveTo>
                <a:cubicBezTo>
                  <a:pt x="964096" y="3395869"/>
                  <a:pt x="1172818" y="3313"/>
                  <a:pt x="2087218" y="0"/>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Freeform 8"/>
          <p:cNvSpPr/>
          <p:nvPr/>
        </p:nvSpPr>
        <p:spPr bwMode="auto">
          <a:xfrm>
            <a:off x="4527274" y="2057400"/>
            <a:ext cx="1396448" cy="4088640"/>
          </a:xfrm>
          <a:custGeom>
            <a:avLst/>
            <a:gdLst>
              <a:gd name="connsiteX0" fmla="*/ 0 w 2087218"/>
              <a:gd name="connsiteY0" fmla="*/ 3379304 h 3379304"/>
              <a:gd name="connsiteX1" fmla="*/ 725557 w 2087218"/>
              <a:gd name="connsiteY1" fmla="*/ 1769165 h 3379304"/>
              <a:gd name="connsiteX2" fmla="*/ 2087218 w 2087218"/>
              <a:gd name="connsiteY2" fmla="*/ 0 h 3379304"/>
              <a:gd name="connsiteX0" fmla="*/ 0 w 2087218"/>
              <a:gd name="connsiteY0" fmla="*/ 3379310 h 3379310"/>
              <a:gd name="connsiteX1" fmla="*/ 725557 w 2087218"/>
              <a:gd name="connsiteY1" fmla="*/ 1769171 h 3379310"/>
              <a:gd name="connsiteX2" fmla="*/ 2087218 w 2087218"/>
              <a:gd name="connsiteY2" fmla="*/ 6 h 3379310"/>
              <a:gd name="connsiteX0" fmla="*/ 0 w 2087218"/>
              <a:gd name="connsiteY0" fmla="*/ 3379310 h 3379317"/>
              <a:gd name="connsiteX1" fmla="*/ 725557 w 2087218"/>
              <a:gd name="connsiteY1" fmla="*/ 1769171 h 3379317"/>
              <a:gd name="connsiteX2" fmla="*/ 2087218 w 2087218"/>
              <a:gd name="connsiteY2" fmla="*/ 6 h 3379317"/>
              <a:gd name="connsiteX0" fmla="*/ 0 w 2087218"/>
              <a:gd name="connsiteY0" fmla="*/ 3379304 h 3379304"/>
              <a:gd name="connsiteX1" fmla="*/ 2087218 w 2087218"/>
              <a:gd name="connsiteY1" fmla="*/ 0 h 3379304"/>
              <a:gd name="connsiteX0" fmla="*/ 0 w 2087218"/>
              <a:gd name="connsiteY0" fmla="*/ 3379304 h 3379394"/>
              <a:gd name="connsiteX1" fmla="*/ 2087218 w 2087218"/>
              <a:gd name="connsiteY1" fmla="*/ 0 h 3379394"/>
              <a:gd name="connsiteX0" fmla="*/ 0 w 2087218"/>
              <a:gd name="connsiteY0" fmla="*/ 3379304 h 3379364"/>
              <a:gd name="connsiteX1" fmla="*/ 2087218 w 2087218"/>
              <a:gd name="connsiteY1" fmla="*/ 0 h 3379364"/>
            </a:gdLst>
            <a:ahLst/>
            <a:cxnLst>
              <a:cxn ang="0">
                <a:pos x="connsiteX0" y="connsiteY0"/>
              </a:cxn>
              <a:cxn ang="0">
                <a:pos x="connsiteX1" y="connsiteY1"/>
              </a:cxn>
            </a:cxnLst>
            <a:rect l="l" t="t" r="r" b="b"/>
            <a:pathLst>
              <a:path w="2087218" h="3379364">
                <a:moveTo>
                  <a:pt x="0" y="3379304"/>
                </a:moveTo>
                <a:cubicBezTo>
                  <a:pt x="964096" y="3395869"/>
                  <a:pt x="1172818" y="3313"/>
                  <a:pt x="2087218" y="0"/>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TextBox 12"/>
          <p:cNvSpPr txBox="1"/>
          <p:nvPr/>
        </p:nvSpPr>
        <p:spPr>
          <a:xfrm>
            <a:off x="3794999" y="2514600"/>
            <a:ext cx="1554001" cy="1323439"/>
          </a:xfrm>
          <a:prstGeom prst="rect">
            <a:avLst/>
          </a:prstGeom>
          <a:noFill/>
        </p:spPr>
        <p:txBody>
          <a:bodyPr wrap="square" rtlCol="0">
            <a:spAutoFit/>
          </a:bodyPr>
          <a:lstStyle/>
          <a:p>
            <a:r>
              <a:rPr lang="en-US" sz="2000" b="0" dirty="0" smtClean="0">
                <a:latin typeface="+mn-lt"/>
              </a:rPr>
              <a:t>UF membrane retention rating</a:t>
            </a:r>
            <a:endParaRPr lang="en-US" sz="2000" b="0" dirty="0">
              <a:latin typeface="+mn-lt"/>
            </a:endParaRPr>
          </a:p>
        </p:txBody>
      </p:sp>
      <p:cxnSp>
        <p:nvCxnSpPr>
          <p:cNvPr id="16" name="Straight Connector 15"/>
          <p:cNvCxnSpPr/>
          <p:nvPr/>
        </p:nvCxnSpPr>
        <p:spPr bwMode="auto">
          <a:xfrm flipV="1">
            <a:off x="1152939" y="2425148"/>
            <a:ext cx="2521043" cy="4171"/>
          </a:xfrm>
          <a:prstGeom prst="line">
            <a:avLst/>
          </a:prstGeom>
          <a:solidFill>
            <a:schemeClr val="accent1"/>
          </a:solidFill>
          <a:ln w="28575" cap="flat" cmpd="sng" algn="ctr">
            <a:solidFill>
              <a:schemeClr val="tx1"/>
            </a:solidFill>
            <a:prstDash val="sysDash"/>
            <a:round/>
            <a:headEnd type="none" w="lg" len="med"/>
            <a:tailEnd type="none" w="lg" len="med"/>
          </a:ln>
          <a:effectLst/>
        </p:spPr>
      </p:cxnSp>
      <p:sp>
        <p:nvSpPr>
          <p:cNvPr id="19" name="TextBox 18"/>
          <p:cNvSpPr txBox="1"/>
          <p:nvPr/>
        </p:nvSpPr>
        <p:spPr>
          <a:xfrm>
            <a:off x="6182138" y="2425148"/>
            <a:ext cx="1769166" cy="1015663"/>
          </a:xfrm>
          <a:prstGeom prst="rect">
            <a:avLst/>
          </a:prstGeom>
          <a:noFill/>
        </p:spPr>
        <p:txBody>
          <a:bodyPr wrap="square" rtlCol="0">
            <a:spAutoFit/>
          </a:bodyPr>
          <a:lstStyle/>
          <a:p>
            <a:r>
              <a:rPr lang="en-US" sz="2000" b="0" dirty="0" smtClean="0">
                <a:latin typeface="+mn-lt"/>
              </a:rPr>
              <a:t>MF membrane retention rating</a:t>
            </a:r>
            <a:endParaRPr lang="en-US" sz="2000" b="0" dirty="0">
              <a:latin typeface="+mn-lt"/>
            </a:endParaRPr>
          </a:p>
        </p:txBody>
      </p:sp>
      <p:cxnSp>
        <p:nvCxnSpPr>
          <p:cNvPr id="21" name="Straight Arrow Connector 20"/>
          <p:cNvCxnSpPr/>
          <p:nvPr/>
        </p:nvCxnSpPr>
        <p:spPr bwMode="auto">
          <a:xfrm flipH="1" flipV="1">
            <a:off x="5850926" y="2057399"/>
            <a:ext cx="301396" cy="36774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Arrow Connector 22"/>
          <p:cNvCxnSpPr/>
          <p:nvPr/>
        </p:nvCxnSpPr>
        <p:spPr bwMode="auto">
          <a:xfrm flipH="1" flipV="1">
            <a:off x="3673982" y="2425148"/>
            <a:ext cx="258416" cy="18884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24" name="Picture 2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35865" y="3897794"/>
            <a:ext cx="1497996" cy="471896"/>
          </a:xfrm>
          <a:prstGeom prst="rect">
            <a:avLst/>
          </a:prstGeom>
        </p:spPr>
      </p:pic>
    </p:spTree>
    <p:extLst>
      <p:ext uri="{BB962C8B-B14F-4D97-AF65-F5344CB8AC3E}">
        <p14:creationId xmlns:p14="http://schemas.microsoft.com/office/powerpoint/2010/main" val="561770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particle capture mechanisms</a:t>
            </a:r>
            <a:endParaRPr lang="en-US" dirty="0"/>
          </a:p>
        </p:txBody>
      </p:sp>
      <p:pic>
        <p:nvPicPr>
          <p:cNvPr id="2050" name="Picture 2" descr="X-section of 0.4 pore size of polycarbonate membrane at 5,000x and 5.0 kV"/>
          <p:cNvPicPr>
            <a:picLocks noChangeAspect="1" noChangeArrowheads="1"/>
          </p:cNvPicPr>
          <p:nvPr/>
        </p:nvPicPr>
        <p:blipFill rotWithShape="1">
          <a:blip r:embed="rId3">
            <a:extLst>
              <a:ext uri="{28A0092B-C50C-407E-A947-70E740481C1C}">
                <a14:useLocalDpi xmlns:a14="http://schemas.microsoft.com/office/drawing/2010/main" val="0"/>
              </a:ext>
            </a:extLst>
          </a:blip>
          <a:srcRect t="12303" b="27553"/>
          <a:stretch/>
        </p:blipFill>
        <p:spPr bwMode="auto">
          <a:xfrm>
            <a:off x="0" y="3796748"/>
            <a:ext cx="9144000" cy="41247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Freeform 4"/>
          <p:cNvSpPr/>
          <p:nvPr/>
        </p:nvSpPr>
        <p:spPr bwMode="auto">
          <a:xfrm>
            <a:off x="756782" y="424287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 name="Freeform 6"/>
          <p:cNvSpPr/>
          <p:nvPr/>
        </p:nvSpPr>
        <p:spPr bwMode="auto">
          <a:xfrm>
            <a:off x="909182" y="439527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8" name="Freeform 7"/>
          <p:cNvSpPr/>
          <p:nvPr/>
        </p:nvSpPr>
        <p:spPr bwMode="auto">
          <a:xfrm>
            <a:off x="457200" y="4565374"/>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Freeform 8"/>
          <p:cNvSpPr/>
          <p:nvPr/>
        </p:nvSpPr>
        <p:spPr bwMode="auto">
          <a:xfrm>
            <a:off x="339338" y="4010958"/>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a:off x="937094" y="384085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6" name="TextBox 5"/>
          <p:cNvSpPr txBox="1"/>
          <p:nvPr/>
        </p:nvSpPr>
        <p:spPr>
          <a:xfrm>
            <a:off x="154603" y="1889107"/>
            <a:ext cx="3412818" cy="1815882"/>
          </a:xfrm>
          <a:prstGeom prst="rect">
            <a:avLst/>
          </a:prstGeom>
          <a:noFill/>
        </p:spPr>
        <p:txBody>
          <a:bodyPr wrap="square" rtlCol="0">
            <a:spAutoFit/>
          </a:bodyPr>
          <a:lstStyle/>
          <a:p>
            <a:r>
              <a:rPr lang="en-US" b="0" dirty="0" smtClean="0">
                <a:latin typeface="+mn-lt"/>
              </a:rPr>
              <a:t>Particles strained at the surface</a:t>
            </a:r>
          </a:p>
          <a:p>
            <a:r>
              <a:rPr lang="en-US" b="0" dirty="0" smtClean="0">
                <a:latin typeface="+mn-lt"/>
              </a:rPr>
              <a:t>(presumed dominant mechanism)</a:t>
            </a:r>
          </a:p>
        </p:txBody>
      </p:sp>
      <p:grpSp>
        <p:nvGrpSpPr>
          <p:cNvPr id="14" name="Group 13"/>
          <p:cNvGrpSpPr/>
          <p:nvPr/>
        </p:nvGrpSpPr>
        <p:grpSpPr>
          <a:xfrm>
            <a:off x="4393889" y="4777696"/>
            <a:ext cx="596458" cy="1314907"/>
            <a:chOff x="4393889" y="4777696"/>
            <a:chExt cx="596458" cy="1314907"/>
          </a:xfrm>
        </p:grpSpPr>
        <p:sp>
          <p:nvSpPr>
            <p:cNvPr id="11" name="Freeform 10"/>
            <p:cNvSpPr/>
            <p:nvPr/>
          </p:nvSpPr>
          <p:spPr bwMode="auto">
            <a:xfrm>
              <a:off x="4393889" y="4884057"/>
              <a:ext cx="218379" cy="1208546"/>
            </a:xfrm>
            <a:custGeom>
              <a:avLst/>
              <a:gdLst>
                <a:gd name="connsiteX0" fmla="*/ 174482 w 218379"/>
                <a:gd name="connsiteY0" fmla="*/ 0 h 1208546"/>
                <a:gd name="connsiteX1" fmla="*/ 203511 w 218379"/>
                <a:gd name="connsiteY1" fmla="*/ 3629 h 1208546"/>
                <a:gd name="connsiteX2" fmla="*/ 214397 w 218379"/>
                <a:gd name="connsiteY2" fmla="*/ 7257 h 1208546"/>
                <a:gd name="connsiteX3" fmla="*/ 199882 w 218379"/>
                <a:gd name="connsiteY3" fmla="*/ 10886 h 1208546"/>
                <a:gd name="connsiteX4" fmla="*/ 127311 w 218379"/>
                <a:gd name="connsiteY4" fmla="*/ 14514 h 1208546"/>
                <a:gd name="connsiteX5" fmla="*/ 116425 w 218379"/>
                <a:gd name="connsiteY5" fmla="*/ 18143 h 1208546"/>
                <a:gd name="connsiteX6" fmla="*/ 138197 w 218379"/>
                <a:gd name="connsiteY6" fmla="*/ 29029 h 1208546"/>
                <a:gd name="connsiteX7" fmla="*/ 141825 w 218379"/>
                <a:gd name="connsiteY7" fmla="*/ 39914 h 1208546"/>
                <a:gd name="connsiteX8" fmla="*/ 156340 w 218379"/>
                <a:gd name="connsiteY8" fmla="*/ 54429 h 1208546"/>
                <a:gd name="connsiteX9" fmla="*/ 141825 w 218379"/>
                <a:gd name="connsiteY9" fmla="*/ 58057 h 1208546"/>
                <a:gd name="connsiteX10" fmla="*/ 120054 w 218379"/>
                <a:gd name="connsiteY10" fmla="*/ 61686 h 1208546"/>
                <a:gd name="connsiteX11" fmla="*/ 134568 w 218379"/>
                <a:gd name="connsiteY11" fmla="*/ 90714 h 1208546"/>
                <a:gd name="connsiteX12" fmla="*/ 149082 w 218379"/>
                <a:gd name="connsiteY12" fmla="*/ 112486 h 1208546"/>
                <a:gd name="connsiteX13" fmla="*/ 138197 w 218379"/>
                <a:gd name="connsiteY13" fmla="*/ 119743 h 1208546"/>
                <a:gd name="connsiteX14" fmla="*/ 98282 w 218379"/>
                <a:gd name="connsiteY14" fmla="*/ 127000 h 1208546"/>
                <a:gd name="connsiteX15" fmla="*/ 105540 w 218379"/>
                <a:gd name="connsiteY15" fmla="*/ 166914 h 1208546"/>
                <a:gd name="connsiteX16" fmla="*/ 112797 w 218379"/>
                <a:gd name="connsiteY16" fmla="*/ 195943 h 1208546"/>
                <a:gd name="connsiteX17" fmla="*/ 105540 w 218379"/>
                <a:gd name="connsiteY17" fmla="*/ 195943 h 1208546"/>
                <a:gd name="connsiteX18" fmla="*/ 105540 w 218379"/>
                <a:gd name="connsiteY18" fmla="*/ 163286 h 1208546"/>
                <a:gd name="connsiteX19" fmla="*/ 98282 w 218379"/>
                <a:gd name="connsiteY19" fmla="*/ 156029 h 1208546"/>
                <a:gd name="connsiteX20" fmla="*/ 76511 w 218379"/>
                <a:gd name="connsiteY20" fmla="*/ 163286 h 1208546"/>
                <a:gd name="connsiteX21" fmla="*/ 61997 w 218379"/>
                <a:gd name="connsiteY21" fmla="*/ 195943 h 1208546"/>
                <a:gd name="connsiteX22" fmla="*/ 54740 w 218379"/>
                <a:gd name="connsiteY22" fmla="*/ 210457 h 1208546"/>
                <a:gd name="connsiteX23" fmla="*/ 51111 w 218379"/>
                <a:gd name="connsiteY23" fmla="*/ 221343 h 1208546"/>
                <a:gd name="connsiteX24" fmla="*/ 65625 w 218379"/>
                <a:gd name="connsiteY24" fmla="*/ 228600 h 1208546"/>
                <a:gd name="connsiteX25" fmla="*/ 76511 w 218379"/>
                <a:gd name="connsiteY25" fmla="*/ 235857 h 1208546"/>
                <a:gd name="connsiteX26" fmla="*/ 61997 w 218379"/>
                <a:gd name="connsiteY26" fmla="*/ 232229 h 1208546"/>
                <a:gd name="connsiteX27" fmla="*/ 29340 w 218379"/>
                <a:gd name="connsiteY27" fmla="*/ 224972 h 1208546"/>
                <a:gd name="connsiteX28" fmla="*/ 14825 w 218379"/>
                <a:gd name="connsiteY28" fmla="*/ 228600 h 1208546"/>
                <a:gd name="connsiteX29" fmla="*/ 11197 w 218379"/>
                <a:gd name="connsiteY29" fmla="*/ 254000 h 1208546"/>
                <a:gd name="connsiteX30" fmla="*/ 22082 w 218379"/>
                <a:gd name="connsiteY30" fmla="*/ 261257 h 1208546"/>
                <a:gd name="connsiteX31" fmla="*/ 32968 w 218379"/>
                <a:gd name="connsiteY31" fmla="*/ 264886 h 1208546"/>
                <a:gd name="connsiteX32" fmla="*/ 14825 w 218379"/>
                <a:gd name="connsiteY32" fmla="*/ 261257 h 1208546"/>
                <a:gd name="connsiteX33" fmla="*/ 36597 w 218379"/>
                <a:gd name="connsiteY33" fmla="*/ 264886 h 1208546"/>
                <a:gd name="connsiteX34" fmla="*/ 32968 w 218379"/>
                <a:gd name="connsiteY34" fmla="*/ 279400 h 1208546"/>
                <a:gd name="connsiteX35" fmla="*/ 14825 w 218379"/>
                <a:gd name="connsiteY35" fmla="*/ 293914 h 1208546"/>
                <a:gd name="connsiteX36" fmla="*/ 3940 w 218379"/>
                <a:gd name="connsiteY36" fmla="*/ 304800 h 1208546"/>
                <a:gd name="connsiteX37" fmla="*/ 311 w 218379"/>
                <a:gd name="connsiteY37" fmla="*/ 315686 h 1208546"/>
                <a:gd name="connsiteX38" fmla="*/ 11197 w 218379"/>
                <a:gd name="connsiteY38" fmla="*/ 322943 h 1208546"/>
                <a:gd name="connsiteX39" fmla="*/ 22082 w 218379"/>
                <a:gd name="connsiteY39" fmla="*/ 326572 h 1208546"/>
                <a:gd name="connsiteX40" fmla="*/ 3940 w 218379"/>
                <a:gd name="connsiteY40" fmla="*/ 322943 h 1208546"/>
                <a:gd name="connsiteX41" fmla="*/ 18454 w 218379"/>
                <a:gd name="connsiteY41" fmla="*/ 330200 h 1208546"/>
                <a:gd name="connsiteX42" fmla="*/ 32968 w 218379"/>
                <a:gd name="connsiteY42" fmla="*/ 333829 h 1208546"/>
                <a:gd name="connsiteX43" fmla="*/ 29340 w 218379"/>
                <a:gd name="connsiteY43" fmla="*/ 348343 h 1208546"/>
                <a:gd name="connsiteX44" fmla="*/ 11197 w 218379"/>
                <a:gd name="connsiteY44" fmla="*/ 359229 h 1208546"/>
                <a:gd name="connsiteX45" fmla="*/ 18454 w 218379"/>
                <a:gd name="connsiteY45" fmla="*/ 370114 h 1208546"/>
                <a:gd name="connsiteX46" fmla="*/ 40225 w 218379"/>
                <a:gd name="connsiteY46" fmla="*/ 377372 h 1208546"/>
                <a:gd name="connsiteX47" fmla="*/ 32968 w 218379"/>
                <a:gd name="connsiteY47" fmla="*/ 388257 h 1208546"/>
                <a:gd name="connsiteX48" fmla="*/ 43854 w 218379"/>
                <a:gd name="connsiteY48" fmla="*/ 413657 h 1208546"/>
                <a:gd name="connsiteX49" fmla="*/ 47482 w 218379"/>
                <a:gd name="connsiteY49" fmla="*/ 428172 h 1208546"/>
                <a:gd name="connsiteX50" fmla="*/ 54740 w 218379"/>
                <a:gd name="connsiteY50" fmla="*/ 435429 h 1208546"/>
                <a:gd name="connsiteX51" fmla="*/ 61997 w 218379"/>
                <a:gd name="connsiteY51" fmla="*/ 446314 h 1208546"/>
                <a:gd name="connsiteX52" fmla="*/ 54740 w 218379"/>
                <a:gd name="connsiteY52" fmla="*/ 468086 h 1208546"/>
                <a:gd name="connsiteX53" fmla="*/ 58368 w 218379"/>
                <a:gd name="connsiteY53" fmla="*/ 482600 h 1208546"/>
                <a:gd name="connsiteX54" fmla="*/ 58368 w 218379"/>
                <a:gd name="connsiteY54" fmla="*/ 537029 h 1208546"/>
                <a:gd name="connsiteX55" fmla="*/ 69254 w 218379"/>
                <a:gd name="connsiteY55" fmla="*/ 544286 h 1208546"/>
                <a:gd name="connsiteX56" fmla="*/ 69254 w 218379"/>
                <a:gd name="connsiteY56" fmla="*/ 558800 h 1208546"/>
                <a:gd name="connsiteX57" fmla="*/ 76511 w 218379"/>
                <a:gd name="connsiteY57" fmla="*/ 573314 h 1208546"/>
                <a:gd name="connsiteX58" fmla="*/ 72882 w 218379"/>
                <a:gd name="connsiteY58" fmla="*/ 584200 h 1208546"/>
                <a:gd name="connsiteX59" fmla="*/ 91025 w 218379"/>
                <a:gd name="connsiteY59" fmla="*/ 584200 h 1208546"/>
                <a:gd name="connsiteX60" fmla="*/ 101911 w 218379"/>
                <a:gd name="connsiteY60" fmla="*/ 573314 h 1208546"/>
                <a:gd name="connsiteX61" fmla="*/ 91025 w 218379"/>
                <a:gd name="connsiteY61" fmla="*/ 602343 h 1208546"/>
                <a:gd name="connsiteX62" fmla="*/ 87397 w 218379"/>
                <a:gd name="connsiteY62" fmla="*/ 620486 h 1208546"/>
                <a:gd name="connsiteX63" fmla="*/ 94654 w 218379"/>
                <a:gd name="connsiteY63" fmla="*/ 631372 h 1208546"/>
                <a:gd name="connsiteX64" fmla="*/ 98282 w 218379"/>
                <a:gd name="connsiteY64" fmla="*/ 653143 h 1208546"/>
                <a:gd name="connsiteX65" fmla="*/ 98282 w 218379"/>
                <a:gd name="connsiteY65" fmla="*/ 656772 h 1208546"/>
                <a:gd name="connsiteX66" fmla="*/ 94654 w 218379"/>
                <a:gd name="connsiteY66" fmla="*/ 678543 h 1208546"/>
                <a:gd name="connsiteX67" fmla="*/ 109168 w 218379"/>
                <a:gd name="connsiteY67" fmla="*/ 671286 h 1208546"/>
                <a:gd name="connsiteX68" fmla="*/ 116425 w 218379"/>
                <a:gd name="connsiteY68" fmla="*/ 653143 h 1208546"/>
                <a:gd name="connsiteX69" fmla="*/ 123682 w 218379"/>
                <a:gd name="connsiteY69" fmla="*/ 667657 h 1208546"/>
                <a:gd name="connsiteX70" fmla="*/ 112797 w 218379"/>
                <a:gd name="connsiteY70" fmla="*/ 707572 h 1208546"/>
                <a:gd name="connsiteX71" fmla="*/ 116425 w 218379"/>
                <a:gd name="connsiteY71" fmla="*/ 729343 h 1208546"/>
                <a:gd name="connsiteX72" fmla="*/ 134568 w 218379"/>
                <a:gd name="connsiteY72" fmla="*/ 736600 h 1208546"/>
                <a:gd name="connsiteX73" fmla="*/ 116425 w 218379"/>
                <a:gd name="connsiteY73" fmla="*/ 732972 h 1208546"/>
                <a:gd name="connsiteX74" fmla="*/ 109168 w 218379"/>
                <a:gd name="connsiteY74" fmla="*/ 732972 h 1208546"/>
                <a:gd name="connsiteX75" fmla="*/ 120054 w 218379"/>
                <a:gd name="connsiteY75" fmla="*/ 740229 h 1208546"/>
                <a:gd name="connsiteX76" fmla="*/ 130940 w 218379"/>
                <a:gd name="connsiteY76" fmla="*/ 743857 h 1208546"/>
                <a:gd name="connsiteX77" fmla="*/ 123682 w 218379"/>
                <a:gd name="connsiteY77" fmla="*/ 754743 h 1208546"/>
                <a:gd name="connsiteX78" fmla="*/ 83768 w 218379"/>
                <a:gd name="connsiteY78" fmla="*/ 769257 h 1208546"/>
                <a:gd name="connsiteX79" fmla="*/ 94654 w 218379"/>
                <a:gd name="connsiteY79" fmla="*/ 776514 h 1208546"/>
                <a:gd name="connsiteX80" fmla="*/ 112797 w 218379"/>
                <a:gd name="connsiteY80" fmla="*/ 791029 h 1208546"/>
                <a:gd name="connsiteX81" fmla="*/ 98282 w 218379"/>
                <a:gd name="connsiteY81" fmla="*/ 794657 h 1208546"/>
                <a:gd name="connsiteX82" fmla="*/ 69254 w 218379"/>
                <a:gd name="connsiteY82" fmla="*/ 798286 h 1208546"/>
                <a:gd name="connsiteX83" fmla="*/ 72882 w 218379"/>
                <a:gd name="connsiteY83" fmla="*/ 809172 h 1208546"/>
                <a:gd name="connsiteX84" fmla="*/ 98282 w 218379"/>
                <a:gd name="connsiteY84" fmla="*/ 820057 h 1208546"/>
                <a:gd name="connsiteX85" fmla="*/ 109168 w 218379"/>
                <a:gd name="connsiteY85" fmla="*/ 823686 h 1208546"/>
                <a:gd name="connsiteX86" fmla="*/ 105540 w 218379"/>
                <a:gd name="connsiteY86" fmla="*/ 834572 h 1208546"/>
                <a:gd name="connsiteX87" fmla="*/ 91025 w 218379"/>
                <a:gd name="connsiteY87" fmla="*/ 845457 h 1208546"/>
                <a:gd name="connsiteX88" fmla="*/ 72882 w 218379"/>
                <a:gd name="connsiteY88" fmla="*/ 859972 h 1208546"/>
                <a:gd name="connsiteX89" fmla="*/ 80140 w 218379"/>
                <a:gd name="connsiteY89" fmla="*/ 870857 h 1208546"/>
                <a:gd name="connsiteX90" fmla="*/ 112797 w 218379"/>
                <a:gd name="connsiteY90" fmla="*/ 881743 h 1208546"/>
                <a:gd name="connsiteX91" fmla="*/ 120054 w 218379"/>
                <a:gd name="connsiteY91" fmla="*/ 899886 h 1208546"/>
                <a:gd name="connsiteX92" fmla="*/ 105540 w 218379"/>
                <a:gd name="connsiteY92" fmla="*/ 928914 h 1208546"/>
                <a:gd name="connsiteX93" fmla="*/ 109168 w 218379"/>
                <a:gd name="connsiteY93" fmla="*/ 939800 h 1208546"/>
                <a:gd name="connsiteX94" fmla="*/ 112797 w 218379"/>
                <a:gd name="connsiteY94" fmla="*/ 954314 h 1208546"/>
                <a:gd name="connsiteX95" fmla="*/ 123682 w 218379"/>
                <a:gd name="connsiteY95" fmla="*/ 950686 h 1208546"/>
                <a:gd name="connsiteX96" fmla="*/ 130940 w 218379"/>
                <a:gd name="connsiteY96" fmla="*/ 939800 h 1208546"/>
                <a:gd name="connsiteX97" fmla="*/ 138197 w 218379"/>
                <a:gd name="connsiteY97" fmla="*/ 925286 h 1208546"/>
                <a:gd name="connsiteX98" fmla="*/ 141825 w 218379"/>
                <a:gd name="connsiteY98" fmla="*/ 943429 h 1208546"/>
                <a:gd name="connsiteX99" fmla="*/ 145454 w 218379"/>
                <a:gd name="connsiteY99" fmla="*/ 954314 h 1208546"/>
                <a:gd name="connsiteX100" fmla="*/ 156340 w 218379"/>
                <a:gd name="connsiteY100" fmla="*/ 950686 h 1208546"/>
                <a:gd name="connsiteX101" fmla="*/ 174482 w 218379"/>
                <a:gd name="connsiteY101" fmla="*/ 972457 h 1208546"/>
                <a:gd name="connsiteX102" fmla="*/ 178111 w 218379"/>
                <a:gd name="connsiteY102" fmla="*/ 1019629 h 1208546"/>
                <a:gd name="connsiteX103" fmla="*/ 163597 w 218379"/>
                <a:gd name="connsiteY103" fmla="*/ 1063172 h 1208546"/>
                <a:gd name="connsiteX104" fmla="*/ 185368 w 218379"/>
                <a:gd name="connsiteY104" fmla="*/ 1106714 h 1208546"/>
                <a:gd name="connsiteX105" fmla="*/ 188997 w 218379"/>
                <a:gd name="connsiteY105" fmla="*/ 1124857 h 1208546"/>
                <a:gd name="connsiteX106" fmla="*/ 192625 w 218379"/>
                <a:gd name="connsiteY106" fmla="*/ 1157514 h 1208546"/>
                <a:gd name="connsiteX107" fmla="*/ 203511 w 218379"/>
                <a:gd name="connsiteY107" fmla="*/ 1168400 h 1208546"/>
                <a:gd name="connsiteX108" fmla="*/ 207140 w 218379"/>
                <a:gd name="connsiteY108" fmla="*/ 1179286 h 1208546"/>
                <a:gd name="connsiteX109" fmla="*/ 218025 w 218379"/>
                <a:gd name="connsiteY109" fmla="*/ 1190172 h 1208546"/>
                <a:gd name="connsiteX110" fmla="*/ 214397 w 218379"/>
                <a:gd name="connsiteY110" fmla="*/ 1208314 h 1208546"/>
                <a:gd name="connsiteX111" fmla="*/ 214397 w 218379"/>
                <a:gd name="connsiteY111" fmla="*/ 1204686 h 12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18379" h="1208546">
                  <a:moveTo>
                    <a:pt x="174482" y="0"/>
                  </a:moveTo>
                  <a:cubicBezTo>
                    <a:pt x="184158" y="1210"/>
                    <a:pt x="193917" y="1885"/>
                    <a:pt x="203511" y="3629"/>
                  </a:cubicBezTo>
                  <a:cubicBezTo>
                    <a:pt x="207274" y="4313"/>
                    <a:pt x="216108" y="3836"/>
                    <a:pt x="214397" y="7257"/>
                  </a:cubicBezTo>
                  <a:cubicBezTo>
                    <a:pt x="212166" y="11718"/>
                    <a:pt x="204852" y="10472"/>
                    <a:pt x="199882" y="10886"/>
                  </a:cubicBezTo>
                  <a:cubicBezTo>
                    <a:pt x="175745" y="12897"/>
                    <a:pt x="151501" y="13305"/>
                    <a:pt x="127311" y="14514"/>
                  </a:cubicBezTo>
                  <a:cubicBezTo>
                    <a:pt x="123682" y="15724"/>
                    <a:pt x="116425" y="14318"/>
                    <a:pt x="116425" y="18143"/>
                  </a:cubicBezTo>
                  <a:cubicBezTo>
                    <a:pt x="116425" y="22832"/>
                    <a:pt x="135513" y="28134"/>
                    <a:pt x="138197" y="29029"/>
                  </a:cubicBezTo>
                  <a:cubicBezTo>
                    <a:pt x="139406" y="32657"/>
                    <a:pt x="139602" y="36802"/>
                    <a:pt x="141825" y="39914"/>
                  </a:cubicBezTo>
                  <a:cubicBezTo>
                    <a:pt x="145802" y="45482"/>
                    <a:pt x="156340" y="54429"/>
                    <a:pt x="156340" y="54429"/>
                  </a:cubicBezTo>
                  <a:cubicBezTo>
                    <a:pt x="151502" y="55638"/>
                    <a:pt x="146715" y="57079"/>
                    <a:pt x="141825" y="58057"/>
                  </a:cubicBezTo>
                  <a:cubicBezTo>
                    <a:pt x="134611" y="59500"/>
                    <a:pt x="121650" y="54504"/>
                    <a:pt x="120054" y="61686"/>
                  </a:cubicBezTo>
                  <a:cubicBezTo>
                    <a:pt x="117707" y="72246"/>
                    <a:pt x="128567" y="81713"/>
                    <a:pt x="134568" y="90714"/>
                  </a:cubicBezTo>
                  <a:lnTo>
                    <a:pt x="149082" y="112486"/>
                  </a:lnTo>
                  <a:cubicBezTo>
                    <a:pt x="145454" y="114905"/>
                    <a:pt x="142390" y="118545"/>
                    <a:pt x="138197" y="119743"/>
                  </a:cubicBezTo>
                  <a:cubicBezTo>
                    <a:pt x="125194" y="123458"/>
                    <a:pt x="105980" y="115881"/>
                    <a:pt x="98282" y="127000"/>
                  </a:cubicBezTo>
                  <a:cubicBezTo>
                    <a:pt x="90585" y="138118"/>
                    <a:pt x="102754" y="153681"/>
                    <a:pt x="105540" y="166914"/>
                  </a:cubicBezTo>
                  <a:cubicBezTo>
                    <a:pt x="107595" y="176674"/>
                    <a:pt x="122577" y="197899"/>
                    <a:pt x="112797" y="195943"/>
                  </a:cubicBezTo>
                  <a:cubicBezTo>
                    <a:pt x="90903" y="191564"/>
                    <a:pt x="88803" y="190364"/>
                    <a:pt x="105540" y="195943"/>
                  </a:cubicBezTo>
                  <a:cubicBezTo>
                    <a:pt x="109095" y="181721"/>
                    <a:pt x="112086" y="178559"/>
                    <a:pt x="105540" y="163286"/>
                  </a:cubicBezTo>
                  <a:cubicBezTo>
                    <a:pt x="104192" y="160141"/>
                    <a:pt x="100701" y="158448"/>
                    <a:pt x="98282" y="156029"/>
                  </a:cubicBezTo>
                  <a:cubicBezTo>
                    <a:pt x="91025" y="158448"/>
                    <a:pt x="82876" y="159043"/>
                    <a:pt x="76511" y="163286"/>
                  </a:cubicBezTo>
                  <a:cubicBezTo>
                    <a:pt x="62044" y="172930"/>
                    <a:pt x="66689" y="181868"/>
                    <a:pt x="61997" y="195943"/>
                  </a:cubicBezTo>
                  <a:cubicBezTo>
                    <a:pt x="60287" y="201075"/>
                    <a:pt x="56871" y="205485"/>
                    <a:pt x="54740" y="210457"/>
                  </a:cubicBezTo>
                  <a:cubicBezTo>
                    <a:pt x="53233" y="213973"/>
                    <a:pt x="52321" y="217714"/>
                    <a:pt x="51111" y="221343"/>
                  </a:cubicBezTo>
                  <a:cubicBezTo>
                    <a:pt x="58511" y="243542"/>
                    <a:pt x="48550" y="225755"/>
                    <a:pt x="65625" y="228600"/>
                  </a:cubicBezTo>
                  <a:cubicBezTo>
                    <a:pt x="69927" y="229317"/>
                    <a:pt x="79594" y="232773"/>
                    <a:pt x="76511" y="235857"/>
                  </a:cubicBezTo>
                  <a:cubicBezTo>
                    <a:pt x="72985" y="239384"/>
                    <a:pt x="66887" y="233207"/>
                    <a:pt x="61997" y="232229"/>
                  </a:cubicBezTo>
                  <a:cubicBezTo>
                    <a:pt x="30069" y="225844"/>
                    <a:pt x="50523" y="232032"/>
                    <a:pt x="29340" y="224972"/>
                  </a:cubicBezTo>
                  <a:cubicBezTo>
                    <a:pt x="24502" y="226181"/>
                    <a:pt x="18975" y="225834"/>
                    <a:pt x="14825" y="228600"/>
                  </a:cubicBezTo>
                  <a:cubicBezTo>
                    <a:pt x="5674" y="234700"/>
                    <a:pt x="5512" y="245473"/>
                    <a:pt x="11197" y="254000"/>
                  </a:cubicBezTo>
                  <a:cubicBezTo>
                    <a:pt x="13616" y="257628"/>
                    <a:pt x="18182" y="259307"/>
                    <a:pt x="22082" y="261257"/>
                  </a:cubicBezTo>
                  <a:cubicBezTo>
                    <a:pt x="25503" y="262968"/>
                    <a:pt x="36793" y="264886"/>
                    <a:pt x="32968" y="264886"/>
                  </a:cubicBezTo>
                  <a:cubicBezTo>
                    <a:pt x="26801" y="264886"/>
                    <a:pt x="8658" y="261257"/>
                    <a:pt x="14825" y="261257"/>
                  </a:cubicBezTo>
                  <a:cubicBezTo>
                    <a:pt x="22182" y="261257"/>
                    <a:pt x="29340" y="263676"/>
                    <a:pt x="36597" y="264886"/>
                  </a:cubicBezTo>
                  <a:cubicBezTo>
                    <a:pt x="35387" y="269724"/>
                    <a:pt x="35960" y="275411"/>
                    <a:pt x="32968" y="279400"/>
                  </a:cubicBezTo>
                  <a:cubicBezTo>
                    <a:pt x="28321" y="285596"/>
                    <a:pt x="20653" y="288814"/>
                    <a:pt x="14825" y="293914"/>
                  </a:cubicBezTo>
                  <a:cubicBezTo>
                    <a:pt x="10963" y="297293"/>
                    <a:pt x="7568" y="301171"/>
                    <a:pt x="3940" y="304800"/>
                  </a:cubicBezTo>
                  <a:cubicBezTo>
                    <a:pt x="2730" y="308429"/>
                    <a:pt x="-1110" y="312135"/>
                    <a:pt x="311" y="315686"/>
                  </a:cubicBezTo>
                  <a:cubicBezTo>
                    <a:pt x="1931" y="319735"/>
                    <a:pt x="7296" y="320993"/>
                    <a:pt x="11197" y="322943"/>
                  </a:cubicBezTo>
                  <a:cubicBezTo>
                    <a:pt x="14618" y="324654"/>
                    <a:pt x="25907" y="326572"/>
                    <a:pt x="22082" y="326572"/>
                  </a:cubicBezTo>
                  <a:cubicBezTo>
                    <a:pt x="15915" y="326572"/>
                    <a:pt x="9987" y="324153"/>
                    <a:pt x="3940" y="322943"/>
                  </a:cubicBezTo>
                  <a:cubicBezTo>
                    <a:pt x="8778" y="325362"/>
                    <a:pt x="13389" y="328301"/>
                    <a:pt x="18454" y="330200"/>
                  </a:cubicBezTo>
                  <a:cubicBezTo>
                    <a:pt x="23123" y="331951"/>
                    <a:pt x="30402" y="329553"/>
                    <a:pt x="32968" y="333829"/>
                  </a:cubicBezTo>
                  <a:cubicBezTo>
                    <a:pt x="35534" y="338105"/>
                    <a:pt x="31570" y="343883"/>
                    <a:pt x="29340" y="348343"/>
                  </a:cubicBezTo>
                  <a:cubicBezTo>
                    <a:pt x="25356" y="356311"/>
                    <a:pt x="18644" y="356746"/>
                    <a:pt x="11197" y="359229"/>
                  </a:cubicBezTo>
                  <a:cubicBezTo>
                    <a:pt x="13616" y="362857"/>
                    <a:pt x="14756" y="367803"/>
                    <a:pt x="18454" y="370114"/>
                  </a:cubicBezTo>
                  <a:cubicBezTo>
                    <a:pt x="24941" y="374168"/>
                    <a:pt x="40225" y="377372"/>
                    <a:pt x="40225" y="377372"/>
                  </a:cubicBezTo>
                  <a:cubicBezTo>
                    <a:pt x="37806" y="381000"/>
                    <a:pt x="33685" y="383956"/>
                    <a:pt x="32968" y="388257"/>
                  </a:cubicBezTo>
                  <a:cubicBezTo>
                    <a:pt x="32301" y="392261"/>
                    <a:pt x="43381" y="412711"/>
                    <a:pt x="43854" y="413657"/>
                  </a:cubicBezTo>
                  <a:cubicBezTo>
                    <a:pt x="45063" y="418495"/>
                    <a:pt x="45252" y="423711"/>
                    <a:pt x="47482" y="428172"/>
                  </a:cubicBezTo>
                  <a:cubicBezTo>
                    <a:pt x="49012" y="431232"/>
                    <a:pt x="52603" y="432758"/>
                    <a:pt x="54740" y="435429"/>
                  </a:cubicBezTo>
                  <a:cubicBezTo>
                    <a:pt x="57464" y="438834"/>
                    <a:pt x="59578" y="442686"/>
                    <a:pt x="61997" y="446314"/>
                  </a:cubicBezTo>
                  <a:cubicBezTo>
                    <a:pt x="45063" y="463248"/>
                    <a:pt x="42643" y="455991"/>
                    <a:pt x="54740" y="468086"/>
                  </a:cubicBezTo>
                  <a:cubicBezTo>
                    <a:pt x="55949" y="472924"/>
                    <a:pt x="58368" y="477613"/>
                    <a:pt x="58368" y="482600"/>
                  </a:cubicBezTo>
                  <a:cubicBezTo>
                    <a:pt x="58368" y="503542"/>
                    <a:pt x="49249" y="516511"/>
                    <a:pt x="58368" y="537029"/>
                  </a:cubicBezTo>
                  <a:cubicBezTo>
                    <a:pt x="60139" y="541014"/>
                    <a:pt x="65625" y="541867"/>
                    <a:pt x="69254" y="544286"/>
                  </a:cubicBezTo>
                  <a:cubicBezTo>
                    <a:pt x="50592" y="556727"/>
                    <a:pt x="58887" y="546359"/>
                    <a:pt x="69254" y="558800"/>
                  </a:cubicBezTo>
                  <a:cubicBezTo>
                    <a:pt x="72717" y="562955"/>
                    <a:pt x="74092" y="568476"/>
                    <a:pt x="76511" y="573314"/>
                  </a:cubicBezTo>
                  <a:cubicBezTo>
                    <a:pt x="75301" y="576943"/>
                    <a:pt x="72882" y="580375"/>
                    <a:pt x="72882" y="584200"/>
                  </a:cubicBezTo>
                  <a:cubicBezTo>
                    <a:pt x="72882" y="604382"/>
                    <a:pt x="82213" y="591754"/>
                    <a:pt x="91025" y="584200"/>
                  </a:cubicBezTo>
                  <a:cubicBezTo>
                    <a:pt x="94921" y="580860"/>
                    <a:pt x="98282" y="576943"/>
                    <a:pt x="101911" y="573314"/>
                  </a:cubicBezTo>
                  <a:cubicBezTo>
                    <a:pt x="99694" y="578856"/>
                    <a:pt x="92920" y="594763"/>
                    <a:pt x="91025" y="602343"/>
                  </a:cubicBezTo>
                  <a:cubicBezTo>
                    <a:pt x="89529" y="608326"/>
                    <a:pt x="87397" y="620486"/>
                    <a:pt x="87397" y="620486"/>
                  </a:cubicBezTo>
                  <a:cubicBezTo>
                    <a:pt x="89816" y="624115"/>
                    <a:pt x="93275" y="627235"/>
                    <a:pt x="94654" y="631372"/>
                  </a:cubicBezTo>
                  <a:cubicBezTo>
                    <a:pt x="96980" y="638352"/>
                    <a:pt x="93080" y="647941"/>
                    <a:pt x="98282" y="653143"/>
                  </a:cubicBezTo>
                  <a:cubicBezTo>
                    <a:pt x="99992" y="654853"/>
                    <a:pt x="118094" y="617150"/>
                    <a:pt x="98282" y="656772"/>
                  </a:cubicBezTo>
                  <a:cubicBezTo>
                    <a:pt x="97073" y="664029"/>
                    <a:pt x="90240" y="672657"/>
                    <a:pt x="94654" y="678543"/>
                  </a:cubicBezTo>
                  <a:cubicBezTo>
                    <a:pt x="97900" y="682870"/>
                    <a:pt x="105648" y="675393"/>
                    <a:pt x="109168" y="671286"/>
                  </a:cubicBezTo>
                  <a:cubicBezTo>
                    <a:pt x="113407" y="666341"/>
                    <a:pt x="114006" y="659191"/>
                    <a:pt x="116425" y="653143"/>
                  </a:cubicBezTo>
                  <a:cubicBezTo>
                    <a:pt x="118844" y="657981"/>
                    <a:pt x="123682" y="662248"/>
                    <a:pt x="123682" y="667657"/>
                  </a:cubicBezTo>
                  <a:cubicBezTo>
                    <a:pt x="123682" y="675838"/>
                    <a:pt x="116440" y="696641"/>
                    <a:pt x="112797" y="707572"/>
                  </a:cubicBezTo>
                  <a:cubicBezTo>
                    <a:pt x="114006" y="714829"/>
                    <a:pt x="112011" y="723457"/>
                    <a:pt x="116425" y="729343"/>
                  </a:cubicBezTo>
                  <a:cubicBezTo>
                    <a:pt x="120333" y="734554"/>
                    <a:pt x="134568" y="730086"/>
                    <a:pt x="134568" y="736600"/>
                  </a:cubicBezTo>
                  <a:cubicBezTo>
                    <a:pt x="134568" y="742767"/>
                    <a:pt x="122493" y="734075"/>
                    <a:pt x="116425" y="732972"/>
                  </a:cubicBezTo>
                  <a:cubicBezTo>
                    <a:pt x="83817" y="727043"/>
                    <a:pt x="91528" y="728561"/>
                    <a:pt x="109168" y="732972"/>
                  </a:cubicBezTo>
                  <a:cubicBezTo>
                    <a:pt x="112797" y="735391"/>
                    <a:pt x="116153" y="738279"/>
                    <a:pt x="120054" y="740229"/>
                  </a:cubicBezTo>
                  <a:cubicBezTo>
                    <a:pt x="123475" y="741939"/>
                    <a:pt x="130012" y="740146"/>
                    <a:pt x="130940" y="743857"/>
                  </a:cubicBezTo>
                  <a:cubicBezTo>
                    <a:pt x="131998" y="748088"/>
                    <a:pt x="126766" y="751659"/>
                    <a:pt x="123682" y="754743"/>
                  </a:cubicBezTo>
                  <a:cubicBezTo>
                    <a:pt x="113292" y="765133"/>
                    <a:pt x="97195" y="766572"/>
                    <a:pt x="83768" y="769257"/>
                  </a:cubicBezTo>
                  <a:cubicBezTo>
                    <a:pt x="87397" y="771676"/>
                    <a:pt x="91249" y="773790"/>
                    <a:pt x="94654" y="776514"/>
                  </a:cubicBezTo>
                  <a:cubicBezTo>
                    <a:pt x="120506" y="797196"/>
                    <a:pt x="79292" y="768693"/>
                    <a:pt x="112797" y="791029"/>
                  </a:cubicBezTo>
                  <a:cubicBezTo>
                    <a:pt x="107959" y="792238"/>
                    <a:pt x="103201" y="793837"/>
                    <a:pt x="98282" y="794657"/>
                  </a:cubicBezTo>
                  <a:cubicBezTo>
                    <a:pt x="88663" y="796260"/>
                    <a:pt x="77720" y="793448"/>
                    <a:pt x="69254" y="798286"/>
                  </a:cubicBezTo>
                  <a:cubicBezTo>
                    <a:pt x="65933" y="800184"/>
                    <a:pt x="70493" y="806185"/>
                    <a:pt x="72882" y="809172"/>
                  </a:cubicBezTo>
                  <a:cubicBezTo>
                    <a:pt x="79429" y="817356"/>
                    <a:pt x="89244" y="817475"/>
                    <a:pt x="98282" y="820057"/>
                  </a:cubicBezTo>
                  <a:cubicBezTo>
                    <a:pt x="101960" y="821108"/>
                    <a:pt x="105539" y="822476"/>
                    <a:pt x="109168" y="823686"/>
                  </a:cubicBezTo>
                  <a:cubicBezTo>
                    <a:pt x="107959" y="827315"/>
                    <a:pt x="107989" y="831634"/>
                    <a:pt x="105540" y="834572"/>
                  </a:cubicBezTo>
                  <a:cubicBezTo>
                    <a:pt x="101668" y="839218"/>
                    <a:pt x="95946" y="841942"/>
                    <a:pt x="91025" y="845457"/>
                  </a:cubicBezTo>
                  <a:cubicBezTo>
                    <a:pt x="75008" y="856897"/>
                    <a:pt x="85017" y="847837"/>
                    <a:pt x="72882" y="859972"/>
                  </a:cubicBezTo>
                  <a:cubicBezTo>
                    <a:pt x="75301" y="863600"/>
                    <a:pt x="76790" y="868065"/>
                    <a:pt x="80140" y="870857"/>
                  </a:cubicBezTo>
                  <a:cubicBezTo>
                    <a:pt x="89629" y="878764"/>
                    <a:pt x="101370" y="879457"/>
                    <a:pt x="112797" y="881743"/>
                  </a:cubicBezTo>
                  <a:cubicBezTo>
                    <a:pt x="115216" y="887791"/>
                    <a:pt x="120054" y="893372"/>
                    <a:pt x="120054" y="899886"/>
                  </a:cubicBezTo>
                  <a:cubicBezTo>
                    <a:pt x="120054" y="908764"/>
                    <a:pt x="110467" y="921523"/>
                    <a:pt x="105540" y="928914"/>
                  </a:cubicBezTo>
                  <a:cubicBezTo>
                    <a:pt x="106749" y="932543"/>
                    <a:pt x="108117" y="936122"/>
                    <a:pt x="109168" y="939800"/>
                  </a:cubicBezTo>
                  <a:cubicBezTo>
                    <a:pt x="110538" y="944595"/>
                    <a:pt x="108808" y="951322"/>
                    <a:pt x="112797" y="954314"/>
                  </a:cubicBezTo>
                  <a:cubicBezTo>
                    <a:pt x="115857" y="956609"/>
                    <a:pt x="120054" y="951895"/>
                    <a:pt x="123682" y="950686"/>
                  </a:cubicBezTo>
                  <a:cubicBezTo>
                    <a:pt x="126101" y="947057"/>
                    <a:pt x="128776" y="943587"/>
                    <a:pt x="130940" y="939800"/>
                  </a:cubicBezTo>
                  <a:cubicBezTo>
                    <a:pt x="133624" y="935104"/>
                    <a:pt x="133066" y="923575"/>
                    <a:pt x="138197" y="925286"/>
                  </a:cubicBezTo>
                  <a:cubicBezTo>
                    <a:pt x="144048" y="927237"/>
                    <a:pt x="140329" y="937446"/>
                    <a:pt x="141825" y="943429"/>
                  </a:cubicBezTo>
                  <a:cubicBezTo>
                    <a:pt x="142753" y="947139"/>
                    <a:pt x="144244" y="950686"/>
                    <a:pt x="145454" y="954314"/>
                  </a:cubicBezTo>
                  <a:cubicBezTo>
                    <a:pt x="149083" y="953105"/>
                    <a:pt x="154313" y="947443"/>
                    <a:pt x="156340" y="950686"/>
                  </a:cubicBezTo>
                  <a:cubicBezTo>
                    <a:pt x="174046" y="979016"/>
                    <a:pt x="151416" y="995525"/>
                    <a:pt x="174482" y="972457"/>
                  </a:cubicBezTo>
                  <a:cubicBezTo>
                    <a:pt x="190035" y="988008"/>
                    <a:pt x="186551" y="980807"/>
                    <a:pt x="178111" y="1019629"/>
                  </a:cubicBezTo>
                  <a:cubicBezTo>
                    <a:pt x="174861" y="1034579"/>
                    <a:pt x="163597" y="1063172"/>
                    <a:pt x="163597" y="1063172"/>
                  </a:cubicBezTo>
                  <a:cubicBezTo>
                    <a:pt x="187265" y="1071061"/>
                    <a:pt x="174557" y="1063470"/>
                    <a:pt x="185368" y="1106714"/>
                  </a:cubicBezTo>
                  <a:cubicBezTo>
                    <a:pt x="186864" y="1112697"/>
                    <a:pt x="188125" y="1118752"/>
                    <a:pt x="188997" y="1124857"/>
                  </a:cubicBezTo>
                  <a:cubicBezTo>
                    <a:pt x="190546" y="1135700"/>
                    <a:pt x="189162" y="1147123"/>
                    <a:pt x="192625" y="1157514"/>
                  </a:cubicBezTo>
                  <a:cubicBezTo>
                    <a:pt x="194248" y="1162382"/>
                    <a:pt x="199882" y="1164771"/>
                    <a:pt x="203511" y="1168400"/>
                  </a:cubicBezTo>
                  <a:cubicBezTo>
                    <a:pt x="204721" y="1172029"/>
                    <a:pt x="205018" y="1176103"/>
                    <a:pt x="207140" y="1179286"/>
                  </a:cubicBezTo>
                  <a:cubicBezTo>
                    <a:pt x="209986" y="1183556"/>
                    <a:pt x="216780" y="1185194"/>
                    <a:pt x="218025" y="1190172"/>
                  </a:cubicBezTo>
                  <a:cubicBezTo>
                    <a:pt x="219521" y="1196155"/>
                    <a:pt x="215893" y="1202331"/>
                    <a:pt x="214397" y="1208314"/>
                  </a:cubicBezTo>
                  <a:cubicBezTo>
                    <a:pt x="214104" y="1209487"/>
                    <a:pt x="214397" y="1205895"/>
                    <a:pt x="214397" y="1204686"/>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Freeform 11"/>
            <p:cNvSpPr/>
            <p:nvPr/>
          </p:nvSpPr>
          <p:spPr bwMode="auto">
            <a:xfrm>
              <a:off x="4746006" y="4807857"/>
              <a:ext cx="244341" cy="932543"/>
            </a:xfrm>
            <a:custGeom>
              <a:avLst/>
              <a:gdLst>
                <a:gd name="connsiteX0" fmla="*/ 76365 w 244341"/>
                <a:gd name="connsiteY0" fmla="*/ 0 h 932543"/>
                <a:gd name="connsiteX1" fmla="*/ 87251 w 244341"/>
                <a:gd name="connsiteY1" fmla="*/ 18143 h 932543"/>
                <a:gd name="connsiteX2" fmla="*/ 98137 w 244341"/>
                <a:gd name="connsiteY2" fmla="*/ 21772 h 932543"/>
                <a:gd name="connsiteX3" fmla="*/ 109023 w 244341"/>
                <a:gd name="connsiteY3" fmla="*/ 29029 h 932543"/>
                <a:gd name="connsiteX4" fmla="*/ 101765 w 244341"/>
                <a:gd name="connsiteY4" fmla="*/ 36286 h 932543"/>
                <a:gd name="connsiteX5" fmla="*/ 90880 w 244341"/>
                <a:gd name="connsiteY5" fmla="*/ 39914 h 932543"/>
                <a:gd name="connsiteX6" fmla="*/ 98137 w 244341"/>
                <a:gd name="connsiteY6" fmla="*/ 47172 h 932543"/>
                <a:gd name="connsiteX7" fmla="*/ 116280 w 244341"/>
                <a:gd name="connsiteY7" fmla="*/ 50800 h 932543"/>
                <a:gd name="connsiteX8" fmla="*/ 138051 w 244341"/>
                <a:gd name="connsiteY8" fmla="*/ 65314 h 932543"/>
                <a:gd name="connsiteX9" fmla="*/ 145308 w 244341"/>
                <a:gd name="connsiteY9" fmla="*/ 72572 h 932543"/>
                <a:gd name="connsiteX10" fmla="*/ 156194 w 244341"/>
                <a:gd name="connsiteY10" fmla="*/ 76200 h 932543"/>
                <a:gd name="connsiteX11" fmla="*/ 159823 w 244341"/>
                <a:gd name="connsiteY11" fmla="*/ 90714 h 932543"/>
                <a:gd name="connsiteX12" fmla="*/ 127165 w 244341"/>
                <a:gd name="connsiteY12" fmla="*/ 97972 h 932543"/>
                <a:gd name="connsiteX13" fmla="*/ 116280 w 244341"/>
                <a:gd name="connsiteY13" fmla="*/ 94343 h 932543"/>
                <a:gd name="connsiteX14" fmla="*/ 130794 w 244341"/>
                <a:gd name="connsiteY14" fmla="*/ 105229 h 932543"/>
                <a:gd name="connsiteX15" fmla="*/ 134423 w 244341"/>
                <a:gd name="connsiteY15" fmla="*/ 116114 h 932543"/>
                <a:gd name="connsiteX16" fmla="*/ 148937 w 244341"/>
                <a:gd name="connsiteY16" fmla="*/ 137886 h 932543"/>
                <a:gd name="connsiteX17" fmla="*/ 156194 w 244341"/>
                <a:gd name="connsiteY17" fmla="*/ 166914 h 932543"/>
                <a:gd name="connsiteX18" fmla="*/ 159823 w 244341"/>
                <a:gd name="connsiteY18" fmla="*/ 181429 h 932543"/>
                <a:gd name="connsiteX19" fmla="*/ 145308 w 244341"/>
                <a:gd name="connsiteY19" fmla="*/ 166914 h 932543"/>
                <a:gd name="connsiteX20" fmla="*/ 167080 w 244341"/>
                <a:gd name="connsiteY20" fmla="*/ 174172 h 932543"/>
                <a:gd name="connsiteX21" fmla="*/ 188851 w 244341"/>
                <a:gd name="connsiteY21" fmla="*/ 206829 h 932543"/>
                <a:gd name="connsiteX22" fmla="*/ 196108 w 244341"/>
                <a:gd name="connsiteY22" fmla="*/ 217714 h 932543"/>
                <a:gd name="connsiteX23" fmla="*/ 203365 w 244341"/>
                <a:gd name="connsiteY23" fmla="*/ 224972 h 932543"/>
                <a:gd name="connsiteX24" fmla="*/ 156194 w 244341"/>
                <a:gd name="connsiteY24" fmla="*/ 221343 h 932543"/>
                <a:gd name="connsiteX25" fmla="*/ 163451 w 244341"/>
                <a:gd name="connsiteY25" fmla="*/ 221343 h 932543"/>
                <a:gd name="connsiteX26" fmla="*/ 185223 w 244341"/>
                <a:gd name="connsiteY26" fmla="*/ 232229 h 932543"/>
                <a:gd name="connsiteX27" fmla="*/ 174337 w 244341"/>
                <a:gd name="connsiteY27" fmla="*/ 235857 h 932543"/>
                <a:gd name="connsiteX28" fmla="*/ 145308 w 244341"/>
                <a:gd name="connsiteY28" fmla="*/ 239486 h 932543"/>
                <a:gd name="connsiteX29" fmla="*/ 167080 w 244341"/>
                <a:gd name="connsiteY29" fmla="*/ 254000 h 932543"/>
                <a:gd name="connsiteX30" fmla="*/ 177965 w 244341"/>
                <a:gd name="connsiteY30" fmla="*/ 261257 h 932543"/>
                <a:gd name="connsiteX31" fmla="*/ 188851 w 244341"/>
                <a:gd name="connsiteY31" fmla="*/ 268514 h 932543"/>
                <a:gd name="connsiteX32" fmla="*/ 177965 w 244341"/>
                <a:gd name="connsiteY32" fmla="*/ 279400 h 932543"/>
                <a:gd name="connsiteX33" fmla="*/ 148937 w 244341"/>
                <a:gd name="connsiteY33" fmla="*/ 283029 h 932543"/>
                <a:gd name="connsiteX34" fmla="*/ 159823 w 244341"/>
                <a:gd name="connsiteY34" fmla="*/ 297543 h 932543"/>
                <a:gd name="connsiteX35" fmla="*/ 177965 w 244341"/>
                <a:gd name="connsiteY35" fmla="*/ 326572 h 932543"/>
                <a:gd name="connsiteX36" fmla="*/ 188851 w 244341"/>
                <a:gd name="connsiteY36" fmla="*/ 348343 h 932543"/>
                <a:gd name="connsiteX37" fmla="*/ 199737 w 244341"/>
                <a:gd name="connsiteY37" fmla="*/ 359229 h 932543"/>
                <a:gd name="connsiteX38" fmla="*/ 206994 w 244341"/>
                <a:gd name="connsiteY38" fmla="*/ 370114 h 932543"/>
                <a:gd name="connsiteX39" fmla="*/ 177965 w 244341"/>
                <a:gd name="connsiteY39" fmla="*/ 366486 h 932543"/>
                <a:gd name="connsiteX40" fmla="*/ 203365 w 244341"/>
                <a:gd name="connsiteY40" fmla="*/ 377372 h 932543"/>
                <a:gd name="connsiteX41" fmla="*/ 214251 w 244341"/>
                <a:gd name="connsiteY41" fmla="*/ 384629 h 932543"/>
                <a:gd name="connsiteX42" fmla="*/ 239651 w 244341"/>
                <a:gd name="connsiteY42" fmla="*/ 406400 h 932543"/>
                <a:gd name="connsiteX43" fmla="*/ 243280 w 244341"/>
                <a:gd name="connsiteY43" fmla="*/ 417286 h 932543"/>
                <a:gd name="connsiteX44" fmla="*/ 225137 w 244341"/>
                <a:gd name="connsiteY44" fmla="*/ 413657 h 932543"/>
                <a:gd name="connsiteX45" fmla="*/ 214251 w 244341"/>
                <a:gd name="connsiteY45" fmla="*/ 410029 h 932543"/>
                <a:gd name="connsiteX46" fmla="*/ 199737 w 244341"/>
                <a:gd name="connsiteY46" fmla="*/ 406400 h 932543"/>
                <a:gd name="connsiteX47" fmla="*/ 203365 w 244341"/>
                <a:gd name="connsiteY47" fmla="*/ 417286 h 932543"/>
                <a:gd name="connsiteX48" fmla="*/ 214251 w 244341"/>
                <a:gd name="connsiteY48" fmla="*/ 431800 h 932543"/>
                <a:gd name="connsiteX49" fmla="*/ 192480 w 244341"/>
                <a:gd name="connsiteY49" fmla="*/ 428172 h 932543"/>
                <a:gd name="connsiteX50" fmla="*/ 199737 w 244341"/>
                <a:gd name="connsiteY50" fmla="*/ 442686 h 932543"/>
                <a:gd name="connsiteX51" fmla="*/ 206994 w 244341"/>
                <a:gd name="connsiteY51" fmla="*/ 453572 h 932543"/>
                <a:gd name="connsiteX52" fmla="*/ 210623 w 244341"/>
                <a:gd name="connsiteY52" fmla="*/ 464457 h 932543"/>
                <a:gd name="connsiteX53" fmla="*/ 156194 w 244341"/>
                <a:gd name="connsiteY53" fmla="*/ 453572 h 932543"/>
                <a:gd name="connsiteX54" fmla="*/ 163451 w 244341"/>
                <a:gd name="connsiteY54" fmla="*/ 486229 h 932543"/>
                <a:gd name="connsiteX55" fmla="*/ 170708 w 244341"/>
                <a:gd name="connsiteY55" fmla="*/ 497114 h 932543"/>
                <a:gd name="connsiteX56" fmla="*/ 177965 w 244341"/>
                <a:gd name="connsiteY56" fmla="*/ 511629 h 932543"/>
                <a:gd name="connsiteX57" fmla="*/ 192480 w 244341"/>
                <a:gd name="connsiteY57" fmla="*/ 537029 h 932543"/>
                <a:gd name="connsiteX58" fmla="*/ 177965 w 244341"/>
                <a:gd name="connsiteY58" fmla="*/ 533400 h 932543"/>
                <a:gd name="connsiteX59" fmla="*/ 196108 w 244341"/>
                <a:gd name="connsiteY59" fmla="*/ 537029 h 932543"/>
                <a:gd name="connsiteX60" fmla="*/ 206994 w 244341"/>
                <a:gd name="connsiteY60" fmla="*/ 544286 h 932543"/>
                <a:gd name="connsiteX61" fmla="*/ 196108 w 244341"/>
                <a:gd name="connsiteY61" fmla="*/ 551543 h 932543"/>
                <a:gd name="connsiteX62" fmla="*/ 163451 w 244341"/>
                <a:gd name="connsiteY62" fmla="*/ 547914 h 932543"/>
                <a:gd name="connsiteX63" fmla="*/ 167080 w 244341"/>
                <a:gd name="connsiteY63" fmla="*/ 631372 h 932543"/>
                <a:gd name="connsiteX64" fmla="*/ 156194 w 244341"/>
                <a:gd name="connsiteY64" fmla="*/ 624114 h 932543"/>
                <a:gd name="connsiteX65" fmla="*/ 148937 w 244341"/>
                <a:gd name="connsiteY65" fmla="*/ 602343 h 932543"/>
                <a:gd name="connsiteX66" fmla="*/ 145308 w 244341"/>
                <a:gd name="connsiteY66" fmla="*/ 627743 h 932543"/>
                <a:gd name="connsiteX67" fmla="*/ 123537 w 244341"/>
                <a:gd name="connsiteY67" fmla="*/ 620486 h 932543"/>
                <a:gd name="connsiteX68" fmla="*/ 119908 w 244341"/>
                <a:gd name="connsiteY68" fmla="*/ 635000 h 932543"/>
                <a:gd name="connsiteX69" fmla="*/ 116280 w 244341"/>
                <a:gd name="connsiteY69" fmla="*/ 645886 h 932543"/>
                <a:gd name="connsiteX70" fmla="*/ 109023 w 244341"/>
                <a:gd name="connsiteY70" fmla="*/ 671286 h 932543"/>
                <a:gd name="connsiteX71" fmla="*/ 105394 w 244341"/>
                <a:gd name="connsiteY71" fmla="*/ 649514 h 932543"/>
                <a:gd name="connsiteX72" fmla="*/ 101765 w 244341"/>
                <a:gd name="connsiteY72" fmla="*/ 638629 h 932543"/>
                <a:gd name="connsiteX73" fmla="*/ 105394 w 244341"/>
                <a:gd name="connsiteY73" fmla="*/ 627743 h 932543"/>
                <a:gd name="connsiteX74" fmla="*/ 105394 w 244341"/>
                <a:gd name="connsiteY74" fmla="*/ 711200 h 932543"/>
                <a:gd name="connsiteX75" fmla="*/ 98137 w 244341"/>
                <a:gd name="connsiteY75" fmla="*/ 732972 h 932543"/>
                <a:gd name="connsiteX76" fmla="*/ 90880 w 244341"/>
                <a:gd name="connsiteY76" fmla="*/ 743857 h 932543"/>
                <a:gd name="connsiteX77" fmla="*/ 76365 w 244341"/>
                <a:gd name="connsiteY77" fmla="*/ 736600 h 932543"/>
                <a:gd name="connsiteX78" fmla="*/ 65480 w 244341"/>
                <a:gd name="connsiteY78" fmla="*/ 732972 h 932543"/>
                <a:gd name="connsiteX79" fmla="*/ 61851 w 244341"/>
                <a:gd name="connsiteY79" fmla="*/ 747486 h 932543"/>
                <a:gd name="connsiteX80" fmla="*/ 58223 w 244341"/>
                <a:gd name="connsiteY80" fmla="*/ 758372 h 932543"/>
                <a:gd name="connsiteX81" fmla="*/ 61851 w 244341"/>
                <a:gd name="connsiteY81" fmla="*/ 816429 h 932543"/>
                <a:gd name="connsiteX82" fmla="*/ 50965 w 244341"/>
                <a:gd name="connsiteY82" fmla="*/ 812800 h 932543"/>
                <a:gd name="connsiteX83" fmla="*/ 40080 w 244341"/>
                <a:gd name="connsiteY83" fmla="*/ 791029 h 932543"/>
                <a:gd name="connsiteX84" fmla="*/ 36451 w 244341"/>
                <a:gd name="connsiteY84" fmla="*/ 809172 h 932543"/>
                <a:gd name="connsiteX85" fmla="*/ 29194 w 244341"/>
                <a:gd name="connsiteY85" fmla="*/ 827314 h 932543"/>
                <a:gd name="connsiteX86" fmla="*/ 25565 w 244341"/>
                <a:gd name="connsiteY86" fmla="*/ 881743 h 932543"/>
                <a:gd name="connsiteX87" fmla="*/ 7423 w 244341"/>
                <a:gd name="connsiteY87" fmla="*/ 874486 h 932543"/>
                <a:gd name="connsiteX88" fmla="*/ 165 w 244341"/>
                <a:gd name="connsiteY88" fmla="*/ 881743 h 932543"/>
                <a:gd name="connsiteX89" fmla="*/ 3794 w 244341"/>
                <a:gd name="connsiteY89" fmla="*/ 903514 h 932543"/>
                <a:gd name="connsiteX90" fmla="*/ 18308 w 244341"/>
                <a:gd name="connsiteY90" fmla="*/ 921657 h 932543"/>
                <a:gd name="connsiteX91" fmla="*/ 21937 w 244341"/>
                <a:gd name="connsiteY91" fmla="*/ 932543 h 9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44341" h="932543">
                  <a:moveTo>
                    <a:pt x="76365" y="0"/>
                  </a:moveTo>
                  <a:cubicBezTo>
                    <a:pt x="79994" y="6048"/>
                    <a:pt x="82264" y="13156"/>
                    <a:pt x="87251" y="18143"/>
                  </a:cubicBezTo>
                  <a:cubicBezTo>
                    <a:pt x="89956" y="20848"/>
                    <a:pt x="94716" y="20061"/>
                    <a:pt x="98137" y="21772"/>
                  </a:cubicBezTo>
                  <a:cubicBezTo>
                    <a:pt x="102038" y="23722"/>
                    <a:pt x="105394" y="26610"/>
                    <a:pt x="109023" y="29029"/>
                  </a:cubicBezTo>
                  <a:cubicBezTo>
                    <a:pt x="106604" y="31448"/>
                    <a:pt x="104699" y="34526"/>
                    <a:pt x="101765" y="36286"/>
                  </a:cubicBezTo>
                  <a:cubicBezTo>
                    <a:pt x="98485" y="38254"/>
                    <a:pt x="92089" y="36286"/>
                    <a:pt x="90880" y="39914"/>
                  </a:cubicBezTo>
                  <a:cubicBezTo>
                    <a:pt x="89798" y="43160"/>
                    <a:pt x="94992" y="45824"/>
                    <a:pt x="98137" y="47172"/>
                  </a:cubicBezTo>
                  <a:cubicBezTo>
                    <a:pt x="103806" y="49602"/>
                    <a:pt x="110232" y="49591"/>
                    <a:pt x="116280" y="50800"/>
                  </a:cubicBezTo>
                  <a:cubicBezTo>
                    <a:pt x="123537" y="55638"/>
                    <a:pt x="131884" y="59146"/>
                    <a:pt x="138051" y="65314"/>
                  </a:cubicBezTo>
                  <a:cubicBezTo>
                    <a:pt x="140470" y="67733"/>
                    <a:pt x="142374" y="70812"/>
                    <a:pt x="145308" y="72572"/>
                  </a:cubicBezTo>
                  <a:cubicBezTo>
                    <a:pt x="148588" y="74540"/>
                    <a:pt x="152565" y="74991"/>
                    <a:pt x="156194" y="76200"/>
                  </a:cubicBezTo>
                  <a:cubicBezTo>
                    <a:pt x="157404" y="81038"/>
                    <a:pt x="158453" y="85919"/>
                    <a:pt x="159823" y="90714"/>
                  </a:cubicBezTo>
                  <a:cubicBezTo>
                    <a:pt x="166197" y="113022"/>
                    <a:pt x="170745" y="102329"/>
                    <a:pt x="127165" y="97972"/>
                  </a:cubicBezTo>
                  <a:cubicBezTo>
                    <a:pt x="123537" y="96762"/>
                    <a:pt x="114569" y="90922"/>
                    <a:pt x="116280" y="94343"/>
                  </a:cubicBezTo>
                  <a:cubicBezTo>
                    <a:pt x="118985" y="99752"/>
                    <a:pt x="126922" y="100583"/>
                    <a:pt x="130794" y="105229"/>
                  </a:cubicBezTo>
                  <a:cubicBezTo>
                    <a:pt x="133243" y="108167"/>
                    <a:pt x="132566" y="112771"/>
                    <a:pt x="134423" y="116114"/>
                  </a:cubicBezTo>
                  <a:cubicBezTo>
                    <a:pt x="138659" y="123738"/>
                    <a:pt x="148937" y="137886"/>
                    <a:pt x="148937" y="137886"/>
                  </a:cubicBezTo>
                  <a:cubicBezTo>
                    <a:pt x="155420" y="157340"/>
                    <a:pt x="150355" y="140641"/>
                    <a:pt x="156194" y="166914"/>
                  </a:cubicBezTo>
                  <a:cubicBezTo>
                    <a:pt x="157276" y="171782"/>
                    <a:pt x="164810" y="181429"/>
                    <a:pt x="159823" y="181429"/>
                  </a:cubicBezTo>
                  <a:cubicBezTo>
                    <a:pt x="152981" y="181429"/>
                    <a:pt x="138817" y="164750"/>
                    <a:pt x="145308" y="166914"/>
                  </a:cubicBezTo>
                  <a:lnTo>
                    <a:pt x="167080" y="174172"/>
                  </a:lnTo>
                  <a:cubicBezTo>
                    <a:pt x="185480" y="204839"/>
                    <a:pt x="169957" y="180378"/>
                    <a:pt x="188851" y="206829"/>
                  </a:cubicBezTo>
                  <a:cubicBezTo>
                    <a:pt x="191386" y="210377"/>
                    <a:pt x="193384" y="214309"/>
                    <a:pt x="196108" y="217714"/>
                  </a:cubicBezTo>
                  <a:cubicBezTo>
                    <a:pt x="198245" y="220386"/>
                    <a:pt x="206772" y="224662"/>
                    <a:pt x="203365" y="224972"/>
                  </a:cubicBezTo>
                  <a:cubicBezTo>
                    <a:pt x="187660" y="226400"/>
                    <a:pt x="171918" y="222553"/>
                    <a:pt x="156194" y="221343"/>
                  </a:cubicBezTo>
                  <a:cubicBezTo>
                    <a:pt x="147604" y="218479"/>
                    <a:pt x="128421" y="212585"/>
                    <a:pt x="163451" y="221343"/>
                  </a:cubicBezTo>
                  <a:cubicBezTo>
                    <a:pt x="175469" y="224348"/>
                    <a:pt x="174581" y="225135"/>
                    <a:pt x="185223" y="232229"/>
                  </a:cubicBezTo>
                  <a:cubicBezTo>
                    <a:pt x="181594" y="233438"/>
                    <a:pt x="178100" y="235173"/>
                    <a:pt x="174337" y="235857"/>
                  </a:cubicBezTo>
                  <a:cubicBezTo>
                    <a:pt x="164743" y="237601"/>
                    <a:pt x="148930" y="230432"/>
                    <a:pt x="145308" y="239486"/>
                  </a:cubicBezTo>
                  <a:cubicBezTo>
                    <a:pt x="142069" y="247584"/>
                    <a:pt x="159823" y="249162"/>
                    <a:pt x="167080" y="254000"/>
                  </a:cubicBezTo>
                  <a:lnTo>
                    <a:pt x="177965" y="261257"/>
                  </a:lnTo>
                  <a:lnTo>
                    <a:pt x="188851" y="268514"/>
                  </a:lnTo>
                  <a:cubicBezTo>
                    <a:pt x="185222" y="272143"/>
                    <a:pt x="182788" y="277646"/>
                    <a:pt x="177965" y="279400"/>
                  </a:cubicBezTo>
                  <a:cubicBezTo>
                    <a:pt x="168801" y="282733"/>
                    <a:pt x="155832" y="276134"/>
                    <a:pt x="148937" y="283029"/>
                  </a:cubicBezTo>
                  <a:cubicBezTo>
                    <a:pt x="144661" y="287305"/>
                    <a:pt x="156618" y="292415"/>
                    <a:pt x="159823" y="297543"/>
                  </a:cubicBezTo>
                  <a:cubicBezTo>
                    <a:pt x="184740" y="337409"/>
                    <a:pt x="147114" y="285433"/>
                    <a:pt x="177965" y="326572"/>
                  </a:cubicBezTo>
                  <a:cubicBezTo>
                    <a:pt x="181602" y="337480"/>
                    <a:pt x="181036" y="338965"/>
                    <a:pt x="188851" y="348343"/>
                  </a:cubicBezTo>
                  <a:cubicBezTo>
                    <a:pt x="192136" y="352285"/>
                    <a:pt x="196452" y="355287"/>
                    <a:pt x="199737" y="359229"/>
                  </a:cubicBezTo>
                  <a:cubicBezTo>
                    <a:pt x="202529" y="362579"/>
                    <a:pt x="211131" y="368735"/>
                    <a:pt x="206994" y="370114"/>
                  </a:cubicBezTo>
                  <a:cubicBezTo>
                    <a:pt x="197743" y="373198"/>
                    <a:pt x="187641" y="367695"/>
                    <a:pt x="177965" y="366486"/>
                  </a:cubicBezTo>
                  <a:cubicBezTo>
                    <a:pt x="190182" y="370557"/>
                    <a:pt x="190805" y="370195"/>
                    <a:pt x="203365" y="377372"/>
                  </a:cubicBezTo>
                  <a:cubicBezTo>
                    <a:pt x="207151" y="379536"/>
                    <a:pt x="211167" y="381545"/>
                    <a:pt x="214251" y="384629"/>
                  </a:cubicBezTo>
                  <a:cubicBezTo>
                    <a:pt x="237804" y="408181"/>
                    <a:pt x="211301" y="392225"/>
                    <a:pt x="239651" y="406400"/>
                  </a:cubicBezTo>
                  <a:cubicBezTo>
                    <a:pt x="240861" y="410029"/>
                    <a:pt x="246701" y="415575"/>
                    <a:pt x="243280" y="417286"/>
                  </a:cubicBezTo>
                  <a:cubicBezTo>
                    <a:pt x="237764" y="420044"/>
                    <a:pt x="231120" y="415153"/>
                    <a:pt x="225137" y="413657"/>
                  </a:cubicBezTo>
                  <a:cubicBezTo>
                    <a:pt x="221426" y="412729"/>
                    <a:pt x="217929" y="411080"/>
                    <a:pt x="214251" y="410029"/>
                  </a:cubicBezTo>
                  <a:cubicBezTo>
                    <a:pt x="209456" y="408659"/>
                    <a:pt x="204575" y="407610"/>
                    <a:pt x="199737" y="406400"/>
                  </a:cubicBezTo>
                  <a:cubicBezTo>
                    <a:pt x="199737" y="406400"/>
                    <a:pt x="201467" y="413965"/>
                    <a:pt x="203365" y="417286"/>
                  </a:cubicBezTo>
                  <a:cubicBezTo>
                    <a:pt x="206365" y="422537"/>
                    <a:pt x="218527" y="427524"/>
                    <a:pt x="214251" y="431800"/>
                  </a:cubicBezTo>
                  <a:cubicBezTo>
                    <a:pt x="209049" y="437002"/>
                    <a:pt x="199737" y="429381"/>
                    <a:pt x="192480" y="428172"/>
                  </a:cubicBezTo>
                  <a:cubicBezTo>
                    <a:pt x="194899" y="433010"/>
                    <a:pt x="197053" y="437990"/>
                    <a:pt x="199737" y="442686"/>
                  </a:cubicBezTo>
                  <a:cubicBezTo>
                    <a:pt x="201901" y="446472"/>
                    <a:pt x="205044" y="449671"/>
                    <a:pt x="206994" y="453572"/>
                  </a:cubicBezTo>
                  <a:cubicBezTo>
                    <a:pt x="208705" y="456993"/>
                    <a:pt x="214429" y="464076"/>
                    <a:pt x="210623" y="464457"/>
                  </a:cubicBezTo>
                  <a:cubicBezTo>
                    <a:pt x="201894" y="465330"/>
                    <a:pt x="170518" y="457152"/>
                    <a:pt x="156194" y="453572"/>
                  </a:cubicBezTo>
                  <a:cubicBezTo>
                    <a:pt x="157587" y="461927"/>
                    <a:pt x="158986" y="477299"/>
                    <a:pt x="163451" y="486229"/>
                  </a:cubicBezTo>
                  <a:cubicBezTo>
                    <a:pt x="165401" y="490129"/>
                    <a:pt x="168544" y="493328"/>
                    <a:pt x="170708" y="497114"/>
                  </a:cubicBezTo>
                  <a:cubicBezTo>
                    <a:pt x="173392" y="501811"/>
                    <a:pt x="175281" y="506932"/>
                    <a:pt x="177965" y="511629"/>
                  </a:cubicBezTo>
                  <a:cubicBezTo>
                    <a:pt x="179440" y="514210"/>
                    <a:pt x="194169" y="534496"/>
                    <a:pt x="192480" y="537029"/>
                  </a:cubicBezTo>
                  <a:cubicBezTo>
                    <a:pt x="189713" y="541179"/>
                    <a:pt x="172978" y="533400"/>
                    <a:pt x="177965" y="533400"/>
                  </a:cubicBezTo>
                  <a:cubicBezTo>
                    <a:pt x="184132" y="533400"/>
                    <a:pt x="190060" y="535819"/>
                    <a:pt x="196108" y="537029"/>
                  </a:cubicBezTo>
                  <a:cubicBezTo>
                    <a:pt x="199737" y="539448"/>
                    <a:pt x="206994" y="539925"/>
                    <a:pt x="206994" y="544286"/>
                  </a:cubicBezTo>
                  <a:cubicBezTo>
                    <a:pt x="206994" y="548647"/>
                    <a:pt x="200454" y="551181"/>
                    <a:pt x="196108" y="551543"/>
                  </a:cubicBezTo>
                  <a:cubicBezTo>
                    <a:pt x="185193" y="552452"/>
                    <a:pt x="174337" y="549124"/>
                    <a:pt x="163451" y="547914"/>
                  </a:cubicBezTo>
                  <a:cubicBezTo>
                    <a:pt x="164661" y="575733"/>
                    <a:pt x="169720" y="603652"/>
                    <a:pt x="167080" y="631372"/>
                  </a:cubicBezTo>
                  <a:cubicBezTo>
                    <a:pt x="166667" y="635714"/>
                    <a:pt x="158505" y="627812"/>
                    <a:pt x="156194" y="624114"/>
                  </a:cubicBezTo>
                  <a:cubicBezTo>
                    <a:pt x="152140" y="617627"/>
                    <a:pt x="148937" y="602343"/>
                    <a:pt x="148937" y="602343"/>
                  </a:cubicBezTo>
                  <a:cubicBezTo>
                    <a:pt x="147727" y="610810"/>
                    <a:pt x="152268" y="622772"/>
                    <a:pt x="145308" y="627743"/>
                  </a:cubicBezTo>
                  <a:cubicBezTo>
                    <a:pt x="139083" y="632189"/>
                    <a:pt x="123537" y="620486"/>
                    <a:pt x="123537" y="620486"/>
                  </a:cubicBezTo>
                  <a:cubicBezTo>
                    <a:pt x="122327" y="625324"/>
                    <a:pt x="121278" y="630205"/>
                    <a:pt x="119908" y="635000"/>
                  </a:cubicBezTo>
                  <a:cubicBezTo>
                    <a:pt x="118857" y="638678"/>
                    <a:pt x="117379" y="642222"/>
                    <a:pt x="116280" y="645886"/>
                  </a:cubicBezTo>
                  <a:cubicBezTo>
                    <a:pt x="113750" y="654320"/>
                    <a:pt x="111442" y="662819"/>
                    <a:pt x="109023" y="671286"/>
                  </a:cubicBezTo>
                  <a:cubicBezTo>
                    <a:pt x="107813" y="664029"/>
                    <a:pt x="106990" y="656696"/>
                    <a:pt x="105394" y="649514"/>
                  </a:cubicBezTo>
                  <a:cubicBezTo>
                    <a:pt x="104564" y="645780"/>
                    <a:pt x="101765" y="642454"/>
                    <a:pt x="101765" y="638629"/>
                  </a:cubicBezTo>
                  <a:cubicBezTo>
                    <a:pt x="101765" y="634804"/>
                    <a:pt x="104184" y="631372"/>
                    <a:pt x="105394" y="627743"/>
                  </a:cubicBezTo>
                  <a:cubicBezTo>
                    <a:pt x="116097" y="659849"/>
                    <a:pt x="112924" y="645939"/>
                    <a:pt x="105394" y="711200"/>
                  </a:cubicBezTo>
                  <a:cubicBezTo>
                    <a:pt x="104517" y="718799"/>
                    <a:pt x="102381" y="726607"/>
                    <a:pt x="98137" y="732972"/>
                  </a:cubicBezTo>
                  <a:lnTo>
                    <a:pt x="90880" y="743857"/>
                  </a:lnTo>
                  <a:cubicBezTo>
                    <a:pt x="86042" y="741438"/>
                    <a:pt x="81337" y="738731"/>
                    <a:pt x="76365" y="736600"/>
                  </a:cubicBezTo>
                  <a:cubicBezTo>
                    <a:pt x="72850" y="735094"/>
                    <a:pt x="68540" y="730677"/>
                    <a:pt x="65480" y="732972"/>
                  </a:cubicBezTo>
                  <a:cubicBezTo>
                    <a:pt x="61491" y="735964"/>
                    <a:pt x="63221" y="742691"/>
                    <a:pt x="61851" y="747486"/>
                  </a:cubicBezTo>
                  <a:cubicBezTo>
                    <a:pt x="60800" y="751164"/>
                    <a:pt x="59432" y="754743"/>
                    <a:pt x="58223" y="758372"/>
                  </a:cubicBezTo>
                  <a:cubicBezTo>
                    <a:pt x="67845" y="796860"/>
                    <a:pt x="66717" y="777503"/>
                    <a:pt x="61851" y="816429"/>
                  </a:cubicBezTo>
                  <a:cubicBezTo>
                    <a:pt x="58222" y="815219"/>
                    <a:pt x="53952" y="815190"/>
                    <a:pt x="50965" y="812800"/>
                  </a:cubicBezTo>
                  <a:cubicBezTo>
                    <a:pt x="44570" y="807684"/>
                    <a:pt x="42470" y="798200"/>
                    <a:pt x="40080" y="791029"/>
                  </a:cubicBezTo>
                  <a:cubicBezTo>
                    <a:pt x="38870" y="797077"/>
                    <a:pt x="38223" y="803265"/>
                    <a:pt x="36451" y="809172"/>
                  </a:cubicBezTo>
                  <a:cubicBezTo>
                    <a:pt x="34579" y="815410"/>
                    <a:pt x="30160" y="820873"/>
                    <a:pt x="29194" y="827314"/>
                  </a:cubicBezTo>
                  <a:cubicBezTo>
                    <a:pt x="26497" y="845296"/>
                    <a:pt x="26775" y="863600"/>
                    <a:pt x="25565" y="881743"/>
                  </a:cubicBezTo>
                  <a:cubicBezTo>
                    <a:pt x="19518" y="879324"/>
                    <a:pt x="13936" y="874486"/>
                    <a:pt x="7423" y="874486"/>
                  </a:cubicBezTo>
                  <a:cubicBezTo>
                    <a:pt x="4002" y="874486"/>
                    <a:pt x="589" y="878348"/>
                    <a:pt x="165" y="881743"/>
                  </a:cubicBezTo>
                  <a:cubicBezTo>
                    <a:pt x="-748" y="889043"/>
                    <a:pt x="2351" y="896300"/>
                    <a:pt x="3794" y="903514"/>
                  </a:cubicBezTo>
                  <a:cubicBezTo>
                    <a:pt x="7374" y="921414"/>
                    <a:pt x="3440" y="916702"/>
                    <a:pt x="18308" y="921657"/>
                  </a:cubicBezTo>
                  <a:lnTo>
                    <a:pt x="21937" y="932543"/>
                  </a:ln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Freeform 12"/>
            <p:cNvSpPr/>
            <p:nvPr/>
          </p:nvSpPr>
          <p:spPr bwMode="auto">
            <a:xfrm>
              <a:off x="4637314" y="4777696"/>
              <a:ext cx="189777" cy="1035275"/>
            </a:xfrm>
            <a:custGeom>
              <a:avLst/>
              <a:gdLst>
                <a:gd name="connsiteX0" fmla="*/ 61686 w 189777"/>
                <a:gd name="connsiteY0" fmla="*/ 1035275 h 1035275"/>
                <a:gd name="connsiteX1" fmla="*/ 58057 w 189777"/>
                <a:gd name="connsiteY1" fmla="*/ 1017133 h 1035275"/>
                <a:gd name="connsiteX2" fmla="*/ 58057 w 189777"/>
                <a:gd name="connsiteY2" fmla="*/ 1006247 h 1035275"/>
                <a:gd name="connsiteX3" fmla="*/ 61686 w 189777"/>
                <a:gd name="connsiteY3" fmla="*/ 995361 h 1035275"/>
                <a:gd name="connsiteX4" fmla="*/ 68943 w 189777"/>
                <a:gd name="connsiteY4" fmla="*/ 984475 h 1035275"/>
                <a:gd name="connsiteX5" fmla="*/ 65315 w 189777"/>
                <a:gd name="connsiteY5" fmla="*/ 969961 h 1035275"/>
                <a:gd name="connsiteX6" fmla="*/ 68943 w 189777"/>
                <a:gd name="connsiteY6" fmla="*/ 959075 h 1035275"/>
                <a:gd name="connsiteX7" fmla="*/ 39915 w 189777"/>
                <a:gd name="connsiteY7" fmla="*/ 948190 h 1035275"/>
                <a:gd name="connsiteX8" fmla="*/ 29029 w 189777"/>
                <a:gd name="connsiteY8" fmla="*/ 940933 h 1035275"/>
                <a:gd name="connsiteX9" fmla="*/ 0 w 189777"/>
                <a:gd name="connsiteY9" fmla="*/ 933675 h 1035275"/>
                <a:gd name="connsiteX10" fmla="*/ 36286 w 189777"/>
                <a:gd name="connsiteY10" fmla="*/ 926418 h 1035275"/>
                <a:gd name="connsiteX11" fmla="*/ 47172 w 189777"/>
                <a:gd name="connsiteY11" fmla="*/ 922790 h 1035275"/>
                <a:gd name="connsiteX12" fmla="*/ 76200 w 189777"/>
                <a:gd name="connsiteY12" fmla="*/ 915533 h 1035275"/>
                <a:gd name="connsiteX13" fmla="*/ 76200 w 189777"/>
                <a:gd name="connsiteY13" fmla="*/ 890133 h 1035275"/>
                <a:gd name="connsiteX14" fmla="*/ 61686 w 189777"/>
                <a:gd name="connsiteY14" fmla="*/ 882875 h 1035275"/>
                <a:gd name="connsiteX15" fmla="*/ 39915 w 189777"/>
                <a:gd name="connsiteY15" fmla="*/ 875618 h 1035275"/>
                <a:gd name="connsiteX16" fmla="*/ 32657 w 189777"/>
                <a:gd name="connsiteY16" fmla="*/ 868361 h 1035275"/>
                <a:gd name="connsiteX17" fmla="*/ 21772 w 189777"/>
                <a:gd name="connsiteY17" fmla="*/ 861104 h 1035275"/>
                <a:gd name="connsiteX18" fmla="*/ 32657 w 189777"/>
                <a:gd name="connsiteY18" fmla="*/ 853847 h 1035275"/>
                <a:gd name="connsiteX19" fmla="*/ 43543 w 189777"/>
                <a:gd name="connsiteY19" fmla="*/ 850218 h 1035275"/>
                <a:gd name="connsiteX20" fmla="*/ 76200 w 189777"/>
                <a:gd name="connsiteY20" fmla="*/ 842961 h 1035275"/>
                <a:gd name="connsiteX21" fmla="*/ 54429 w 189777"/>
                <a:gd name="connsiteY21" fmla="*/ 828447 h 1035275"/>
                <a:gd name="connsiteX22" fmla="*/ 43543 w 189777"/>
                <a:gd name="connsiteY22" fmla="*/ 821190 h 1035275"/>
                <a:gd name="connsiteX23" fmla="*/ 39915 w 189777"/>
                <a:gd name="connsiteY23" fmla="*/ 810304 h 1035275"/>
                <a:gd name="connsiteX24" fmla="*/ 50800 w 189777"/>
                <a:gd name="connsiteY24" fmla="*/ 806675 h 1035275"/>
                <a:gd name="connsiteX25" fmla="*/ 68943 w 189777"/>
                <a:gd name="connsiteY25" fmla="*/ 803047 h 1035275"/>
                <a:gd name="connsiteX26" fmla="*/ 65315 w 189777"/>
                <a:gd name="connsiteY26" fmla="*/ 788533 h 1035275"/>
                <a:gd name="connsiteX27" fmla="*/ 50800 w 189777"/>
                <a:gd name="connsiteY27" fmla="*/ 784904 h 1035275"/>
                <a:gd name="connsiteX28" fmla="*/ 39915 w 189777"/>
                <a:gd name="connsiteY28" fmla="*/ 781275 h 1035275"/>
                <a:gd name="connsiteX29" fmla="*/ 50800 w 189777"/>
                <a:gd name="connsiteY29" fmla="*/ 774018 h 1035275"/>
                <a:gd name="connsiteX30" fmla="*/ 61686 w 189777"/>
                <a:gd name="connsiteY30" fmla="*/ 770390 h 1035275"/>
                <a:gd name="connsiteX31" fmla="*/ 54429 w 189777"/>
                <a:gd name="connsiteY31" fmla="*/ 759504 h 1035275"/>
                <a:gd name="connsiteX32" fmla="*/ 21772 w 189777"/>
                <a:gd name="connsiteY32" fmla="*/ 719590 h 1035275"/>
                <a:gd name="connsiteX33" fmla="*/ 32657 w 189777"/>
                <a:gd name="connsiteY33" fmla="*/ 715961 h 1035275"/>
                <a:gd name="connsiteX34" fmla="*/ 54429 w 189777"/>
                <a:gd name="connsiteY34" fmla="*/ 719590 h 1035275"/>
                <a:gd name="connsiteX35" fmla="*/ 50800 w 189777"/>
                <a:gd name="connsiteY35" fmla="*/ 708704 h 1035275"/>
                <a:gd name="connsiteX36" fmla="*/ 36286 w 189777"/>
                <a:gd name="connsiteY36" fmla="*/ 690561 h 1035275"/>
                <a:gd name="connsiteX37" fmla="*/ 14515 w 189777"/>
                <a:gd name="connsiteY37" fmla="*/ 665161 h 1035275"/>
                <a:gd name="connsiteX38" fmla="*/ 18143 w 189777"/>
                <a:gd name="connsiteY38" fmla="*/ 632504 h 1035275"/>
                <a:gd name="connsiteX39" fmla="*/ 36286 w 189777"/>
                <a:gd name="connsiteY39" fmla="*/ 636133 h 1035275"/>
                <a:gd name="connsiteX40" fmla="*/ 32657 w 189777"/>
                <a:gd name="connsiteY40" fmla="*/ 625247 h 1035275"/>
                <a:gd name="connsiteX41" fmla="*/ 25400 w 189777"/>
                <a:gd name="connsiteY41" fmla="*/ 592590 h 1035275"/>
                <a:gd name="connsiteX42" fmla="*/ 29029 w 189777"/>
                <a:gd name="connsiteY42" fmla="*/ 567190 h 1035275"/>
                <a:gd name="connsiteX43" fmla="*/ 58057 w 189777"/>
                <a:gd name="connsiteY43" fmla="*/ 578075 h 1035275"/>
                <a:gd name="connsiteX44" fmla="*/ 65315 w 189777"/>
                <a:gd name="connsiteY44" fmla="*/ 570818 h 1035275"/>
                <a:gd name="connsiteX45" fmla="*/ 54429 w 189777"/>
                <a:gd name="connsiteY45" fmla="*/ 505504 h 1035275"/>
                <a:gd name="connsiteX46" fmla="*/ 65315 w 189777"/>
                <a:gd name="connsiteY46" fmla="*/ 501875 h 1035275"/>
                <a:gd name="connsiteX47" fmla="*/ 79829 w 189777"/>
                <a:gd name="connsiteY47" fmla="*/ 501875 h 1035275"/>
                <a:gd name="connsiteX48" fmla="*/ 72572 w 189777"/>
                <a:gd name="connsiteY48" fmla="*/ 476475 h 1035275"/>
                <a:gd name="connsiteX49" fmla="*/ 65315 w 189777"/>
                <a:gd name="connsiteY49" fmla="*/ 461961 h 1035275"/>
                <a:gd name="connsiteX50" fmla="*/ 76200 w 189777"/>
                <a:gd name="connsiteY50" fmla="*/ 461961 h 1035275"/>
                <a:gd name="connsiteX51" fmla="*/ 90715 w 189777"/>
                <a:gd name="connsiteY51" fmla="*/ 472847 h 1035275"/>
                <a:gd name="connsiteX52" fmla="*/ 101600 w 189777"/>
                <a:gd name="connsiteY52" fmla="*/ 443818 h 1035275"/>
                <a:gd name="connsiteX53" fmla="*/ 94343 w 189777"/>
                <a:gd name="connsiteY53" fmla="*/ 411161 h 1035275"/>
                <a:gd name="connsiteX54" fmla="*/ 101600 w 189777"/>
                <a:gd name="connsiteY54" fmla="*/ 422047 h 1035275"/>
                <a:gd name="connsiteX55" fmla="*/ 105229 w 189777"/>
                <a:gd name="connsiteY55" fmla="*/ 411161 h 1035275"/>
                <a:gd name="connsiteX56" fmla="*/ 94343 w 189777"/>
                <a:gd name="connsiteY56" fmla="*/ 345847 h 1035275"/>
                <a:gd name="connsiteX57" fmla="*/ 97972 w 189777"/>
                <a:gd name="connsiteY57" fmla="*/ 334961 h 1035275"/>
                <a:gd name="connsiteX58" fmla="*/ 101600 w 189777"/>
                <a:gd name="connsiteY58" fmla="*/ 349475 h 1035275"/>
                <a:gd name="connsiteX59" fmla="*/ 112486 w 189777"/>
                <a:gd name="connsiteY59" fmla="*/ 371247 h 1035275"/>
                <a:gd name="connsiteX60" fmla="*/ 116115 w 189777"/>
                <a:gd name="connsiteY60" fmla="*/ 382133 h 1035275"/>
                <a:gd name="connsiteX61" fmla="*/ 123372 w 189777"/>
                <a:gd name="connsiteY61" fmla="*/ 371247 h 1035275"/>
                <a:gd name="connsiteX62" fmla="*/ 112486 w 189777"/>
                <a:gd name="connsiteY62" fmla="*/ 342218 h 1035275"/>
                <a:gd name="connsiteX63" fmla="*/ 119743 w 189777"/>
                <a:gd name="connsiteY63" fmla="*/ 320447 h 1035275"/>
                <a:gd name="connsiteX64" fmla="*/ 123372 w 189777"/>
                <a:gd name="connsiteY64" fmla="*/ 295047 h 1035275"/>
                <a:gd name="connsiteX65" fmla="*/ 127000 w 189777"/>
                <a:gd name="connsiteY65" fmla="*/ 193447 h 1035275"/>
                <a:gd name="connsiteX66" fmla="*/ 130629 w 189777"/>
                <a:gd name="connsiteY66" fmla="*/ 204333 h 1035275"/>
                <a:gd name="connsiteX67" fmla="*/ 127000 w 189777"/>
                <a:gd name="connsiteY67" fmla="*/ 189818 h 1035275"/>
                <a:gd name="connsiteX68" fmla="*/ 105229 w 189777"/>
                <a:gd name="connsiteY68" fmla="*/ 157161 h 1035275"/>
                <a:gd name="connsiteX69" fmla="*/ 101600 w 189777"/>
                <a:gd name="connsiteY69" fmla="*/ 171675 h 1035275"/>
                <a:gd name="connsiteX70" fmla="*/ 97972 w 189777"/>
                <a:gd name="connsiteY70" fmla="*/ 182561 h 1035275"/>
                <a:gd name="connsiteX71" fmla="*/ 90715 w 189777"/>
                <a:gd name="connsiteY71" fmla="*/ 171675 h 1035275"/>
                <a:gd name="connsiteX72" fmla="*/ 79829 w 189777"/>
                <a:gd name="connsiteY72" fmla="*/ 131761 h 1035275"/>
                <a:gd name="connsiteX73" fmla="*/ 76200 w 189777"/>
                <a:gd name="connsiteY73" fmla="*/ 120875 h 1035275"/>
                <a:gd name="connsiteX74" fmla="*/ 72572 w 189777"/>
                <a:gd name="connsiteY74" fmla="*/ 99104 h 1035275"/>
                <a:gd name="connsiteX75" fmla="*/ 65315 w 189777"/>
                <a:gd name="connsiteY75" fmla="*/ 109990 h 1035275"/>
                <a:gd name="connsiteX76" fmla="*/ 68943 w 189777"/>
                <a:gd name="connsiteY76" fmla="*/ 131761 h 1035275"/>
                <a:gd name="connsiteX77" fmla="*/ 79829 w 189777"/>
                <a:gd name="connsiteY77" fmla="*/ 128133 h 1035275"/>
                <a:gd name="connsiteX78" fmla="*/ 83457 w 189777"/>
                <a:gd name="connsiteY78" fmla="*/ 84590 h 1035275"/>
                <a:gd name="connsiteX79" fmla="*/ 97972 w 189777"/>
                <a:gd name="connsiteY79" fmla="*/ 48304 h 1035275"/>
                <a:gd name="connsiteX80" fmla="*/ 101600 w 189777"/>
                <a:gd name="connsiteY80" fmla="*/ 37418 h 1035275"/>
                <a:gd name="connsiteX81" fmla="*/ 116115 w 189777"/>
                <a:gd name="connsiteY81" fmla="*/ 33790 h 1035275"/>
                <a:gd name="connsiteX82" fmla="*/ 127000 w 189777"/>
                <a:gd name="connsiteY82" fmla="*/ 30161 h 1035275"/>
                <a:gd name="connsiteX83" fmla="*/ 137886 w 189777"/>
                <a:gd name="connsiteY83" fmla="*/ 37418 h 1035275"/>
                <a:gd name="connsiteX84" fmla="*/ 148772 w 189777"/>
                <a:gd name="connsiteY84" fmla="*/ 30161 h 1035275"/>
                <a:gd name="connsiteX85" fmla="*/ 159657 w 189777"/>
                <a:gd name="connsiteY85" fmla="*/ 26533 h 1035275"/>
                <a:gd name="connsiteX86" fmla="*/ 163286 w 189777"/>
                <a:gd name="connsiteY86" fmla="*/ 15647 h 1035275"/>
                <a:gd name="connsiteX87" fmla="*/ 166915 w 189777"/>
                <a:gd name="connsiteY87" fmla="*/ 26533 h 1035275"/>
                <a:gd name="connsiteX88" fmla="*/ 181429 w 189777"/>
                <a:gd name="connsiteY88" fmla="*/ 48304 h 1035275"/>
                <a:gd name="connsiteX89" fmla="*/ 188686 w 189777"/>
                <a:gd name="connsiteY89" fmla="*/ 37418 h 1035275"/>
                <a:gd name="connsiteX90" fmla="*/ 185057 w 189777"/>
                <a:gd name="connsiteY90" fmla="*/ 48304 h 1035275"/>
                <a:gd name="connsiteX91" fmla="*/ 188686 w 189777"/>
                <a:gd name="connsiteY91" fmla="*/ 30161 h 1035275"/>
                <a:gd name="connsiteX92" fmla="*/ 185057 w 189777"/>
                <a:gd name="connsiteY92" fmla="*/ 1133 h 1035275"/>
                <a:gd name="connsiteX93" fmla="*/ 174172 w 189777"/>
                <a:gd name="connsiteY93" fmla="*/ 4761 h 1035275"/>
                <a:gd name="connsiteX94" fmla="*/ 156029 w 189777"/>
                <a:gd name="connsiteY94" fmla="*/ 26533 h 1035275"/>
                <a:gd name="connsiteX95" fmla="*/ 94343 w 189777"/>
                <a:gd name="connsiteY95" fmla="*/ 37418 h 1035275"/>
                <a:gd name="connsiteX96" fmla="*/ 76200 w 189777"/>
                <a:gd name="connsiteY96" fmla="*/ 55561 h 1035275"/>
                <a:gd name="connsiteX97" fmla="*/ 76200 w 189777"/>
                <a:gd name="connsiteY97" fmla="*/ 59190 h 103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9777" h="1035275">
                  <a:moveTo>
                    <a:pt x="61686" y="1035275"/>
                  </a:moveTo>
                  <a:cubicBezTo>
                    <a:pt x="60476" y="1029228"/>
                    <a:pt x="61478" y="1022264"/>
                    <a:pt x="58057" y="1017133"/>
                  </a:cubicBezTo>
                  <a:cubicBezTo>
                    <a:pt x="51123" y="1006732"/>
                    <a:pt x="34768" y="1021774"/>
                    <a:pt x="58057" y="1006247"/>
                  </a:cubicBezTo>
                  <a:cubicBezTo>
                    <a:pt x="59267" y="1002618"/>
                    <a:pt x="59975" y="998782"/>
                    <a:pt x="61686" y="995361"/>
                  </a:cubicBezTo>
                  <a:cubicBezTo>
                    <a:pt x="63636" y="991460"/>
                    <a:pt x="68326" y="988792"/>
                    <a:pt x="68943" y="984475"/>
                  </a:cubicBezTo>
                  <a:cubicBezTo>
                    <a:pt x="69648" y="979538"/>
                    <a:pt x="66524" y="974799"/>
                    <a:pt x="65315" y="969961"/>
                  </a:cubicBezTo>
                  <a:cubicBezTo>
                    <a:pt x="66524" y="966332"/>
                    <a:pt x="70364" y="962626"/>
                    <a:pt x="68943" y="959075"/>
                  </a:cubicBezTo>
                  <a:cubicBezTo>
                    <a:pt x="65693" y="950950"/>
                    <a:pt x="44279" y="949063"/>
                    <a:pt x="39915" y="948190"/>
                  </a:cubicBezTo>
                  <a:cubicBezTo>
                    <a:pt x="36286" y="945771"/>
                    <a:pt x="33127" y="942423"/>
                    <a:pt x="29029" y="940933"/>
                  </a:cubicBezTo>
                  <a:cubicBezTo>
                    <a:pt x="19655" y="937524"/>
                    <a:pt x="0" y="933675"/>
                    <a:pt x="0" y="933675"/>
                  </a:cubicBezTo>
                  <a:cubicBezTo>
                    <a:pt x="24594" y="925478"/>
                    <a:pt x="-5409" y="934757"/>
                    <a:pt x="36286" y="926418"/>
                  </a:cubicBezTo>
                  <a:cubicBezTo>
                    <a:pt x="40037" y="925668"/>
                    <a:pt x="43461" y="923718"/>
                    <a:pt x="47172" y="922790"/>
                  </a:cubicBezTo>
                  <a:lnTo>
                    <a:pt x="76200" y="915533"/>
                  </a:lnTo>
                  <a:cubicBezTo>
                    <a:pt x="79076" y="906905"/>
                    <a:pt x="83794" y="899246"/>
                    <a:pt x="76200" y="890133"/>
                  </a:cubicBezTo>
                  <a:cubicBezTo>
                    <a:pt x="72737" y="885978"/>
                    <a:pt x="66708" y="884884"/>
                    <a:pt x="61686" y="882875"/>
                  </a:cubicBezTo>
                  <a:cubicBezTo>
                    <a:pt x="54584" y="880034"/>
                    <a:pt x="39915" y="875618"/>
                    <a:pt x="39915" y="875618"/>
                  </a:cubicBezTo>
                  <a:cubicBezTo>
                    <a:pt x="37496" y="873199"/>
                    <a:pt x="35329" y="870498"/>
                    <a:pt x="32657" y="868361"/>
                  </a:cubicBezTo>
                  <a:cubicBezTo>
                    <a:pt x="29252" y="865637"/>
                    <a:pt x="21772" y="865465"/>
                    <a:pt x="21772" y="861104"/>
                  </a:cubicBezTo>
                  <a:cubicBezTo>
                    <a:pt x="21772" y="856743"/>
                    <a:pt x="28757" y="855797"/>
                    <a:pt x="32657" y="853847"/>
                  </a:cubicBezTo>
                  <a:cubicBezTo>
                    <a:pt x="36078" y="852136"/>
                    <a:pt x="39865" y="851269"/>
                    <a:pt x="43543" y="850218"/>
                  </a:cubicBezTo>
                  <a:cubicBezTo>
                    <a:pt x="55490" y="846805"/>
                    <a:pt x="63741" y="845453"/>
                    <a:pt x="76200" y="842961"/>
                  </a:cubicBezTo>
                  <a:lnTo>
                    <a:pt x="54429" y="828447"/>
                  </a:lnTo>
                  <a:lnTo>
                    <a:pt x="43543" y="821190"/>
                  </a:lnTo>
                  <a:cubicBezTo>
                    <a:pt x="42334" y="817561"/>
                    <a:pt x="38205" y="813725"/>
                    <a:pt x="39915" y="810304"/>
                  </a:cubicBezTo>
                  <a:cubicBezTo>
                    <a:pt x="41625" y="806883"/>
                    <a:pt x="47090" y="807603"/>
                    <a:pt x="50800" y="806675"/>
                  </a:cubicBezTo>
                  <a:cubicBezTo>
                    <a:pt x="56783" y="805179"/>
                    <a:pt x="62895" y="804256"/>
                    <a:pt x="68943" y="803047"/>
                  </a:cubicBezTo>
                  <a:cubicBezTo>
                    <a:pt x="67734" y="798209"/>
                    <a:pt x="68841" y="792059"/>
                    <a:pt x="65315" y="788533"/>
                  </a:cubicBezTo>
                  <a:cubicBezTo>
                    <a:pt x="61788" y="785006"/>
                    <a:pt x="55595" y="786274"/>
                    <a:pt x="50800" y="784904"/>
                  </a:cubicBezTo>
                  <a:cubicBezTo>
                    <a:pt x="47123" y="783853"/>
                    <a:pt x="43543" y="782485"/>
                    <a:pt x="39915" y="781275"/>
                  </a:cubicBezTo>
                  <a:cubicBezTo>
                    <a:pt x="43543" y="778856"/>
                    <a:pt x="46900" y="775968"/>
                    <a:pt x="50800" y="774018"/>
                  </a:cubicBezTo>
                  <a:cubicBezTo>
                    <a:pt x="54221" y="772308"/>
                    <a:pt x="60758" y="774101"/>
                    <a:pt x="61686" y="770390"/>
                  </a:cubicBezTo>
                  <a:cubicBezTo>
                    <a:pt x="62744" y="766159"/>
                    <a:pt x="57346" y="762746"/>
                    <a:pt x="54429" y="759504"/>
                  </a:cubicBezTo>
                  <a:cubicBezTo>
                    <a:pt x="21551" y="722972"/>
                    <a:pt x="36034" y="748115"/>
                    <a:pt x="21772" y="719590"/>
                  </a:cubicBezTo>
                  <a:cubicBezTo>
                    <a:pt x="25400" y="718380"/>
                    <a:pt x="28832" y="715961"/>
                    <a:pt x="32657" y="715961"/>
                  </a:cubicBezTo>
                  <a:cubicBezTo>
                    <a:pt x="40014" y="715961"/>
                    <a:pt x="47598" y="722322"/>
                    <a:pt x="54429" y="719590"/>
                  </a:cubicBezTo>
                  <a:cubicBezTo>
                    <a:pt x="57980" y="718169"/>
                    <a:pt x="52827" y="711948"/>
                    <a:pt x="50800" y="708704"/>
                  </a:cubicBezTo>
                  <a:cubicBezTo>
                    <a:pt x="46695" y="702136"/>
                    <a:pt x="40933" y="696757"/>
                    <a:pt x="36286" y="690561"/>
                  </a:cubicBezTo>
                  <a:cubicBezTo>
                    <a:pt x="19708" y="668456"/>
                    <a:pt x="40782" y="691428"/>
                    <a:pt x="14515" y="665161"/>
                  </a:cubicBezTo>
                  <a:cubicBezTo>
                    <a:pt x="6329" y="632422"/>
                    <a:pt x="-2205" y="639287"/>
                    <a:pt x="18143" y="632504"/>
                  </a:cubicBezTo>
                  <a:cubicBezTo>
                    <a:pt x="24191" y="633714"/>
                    <a:pt x="30770" y="638891"/>
                    <a:pt x="36286" y="636133"/>
                  </a:cubicBezTo>
                  <a:cubicBezTo>
                    <a:pt x="39707" y="634422"/>
                    <a:pt x="33487" y="628981"/>
                    <a:pt x="32657" y="625247"/>
                  </a:cubicBezTo>
                  <a:cubicBezTo>
                    <a:pt x="24143" y="586934"/>
                    <a:pt x="33569" y="617092"/>
                    <a:pt x="25400" y="592590"/>
                  </a:cubicBezTo>
                  <a:cubicBezTo>
                    <a:pt x="26610" y="584123"/>
                    <a:pt x="22981" y="573238"/>
                    <a:pt x="29029" y="567190"/>
                  </a:cubicBezTo>
                  <a:cubicBezTo>
                    <a:pt x="35307" y="560912"/>
                    <a:pt x="53453" y="575006"/>
                    <a:pt x="58057" y="578075"/>
                  </a:cubicBezTo>
                  <a:cubicBezTo>
                    <a:pt x="60476" y="575656"/>
                    <a:pt x="65486" y="574235"/>
                    <a:pt x="65315" y="570818"/>
                  </a:cubicBezTo>
                  <a:cubicBezTo>
                    <a:pt x="64213" y="548774"/>
                    <a:pt x="54429" y="505504"/>
                    <a:pt x="54429" y="505504"/>
                  </a:cubicBezTo>
                  <a:cubicBezTo>
                    <a:pt x="58058" y="504294"/>
                    <a:pt x="61764" y="500454"/>
                    <a:pt x="65315" y="501875"/>
                  </a:cubicBezTo>
                  <a:cubicBezTo>
                    <a:pt x="80593" y="507986"/>
                    <a:pt x="64551" y="524793"/>
                    <a:pt x="79829" y="501875"/>
                  </a:cubicBezTo>
                  <a:cubicBezTo>
                    <a:pt x="77989" y="494518"/>
                    <a:pt x="75693" y="483757"/>
                    <a:pt x="72572" y="476475"/>
                  </a:cubicBezTo>
                  <a:cubicBezTo>
                    <a:pt x="70441" y="471503"/>
                    <a:pt x="67734" y="466799"/>
                    <a:pt x="65315" y="461961"/>
                  </a:cubicBezTo>
                  <a:cubicBezTo>
                    <a:pt x="71350" y="443853"/>
                    <a:pt x="65649" y="451410"/>
                    <a:pt x="76200" y="461961"/>
                  </a:cubicBezTo>
                  <a:cubicBezTo>
                    <a:pt x="80476" y="466237"/>
                    <a:pt x="85877" y="469218"/>
                    <a:pt x="90715" y="472847"/>
                  </a:cubicBezTo>
                  <a:cubicBezTo>
                    <a:pt x="98223" y="461585"/>
                    <a:pt x="101600" y="459512"/>
                    <a:pt x="101600" y="443818"/>
                  </a:cubicBezTo>
                  <a:cubicBezTo>
                    <a:pt x="101600" y="439147"/>
                    <a:pt x="92613" y="414621"/>
                    <a:pt x="94343" y="411161"/>
                  </a:cubicBezTo>
                  <a:cubicBezTo>
                    <a:pt x="96293" y="407260"/>
                    <a:pt x="99181" y="418418"/>
                    <a:pt x="101600" y="422047"/>
                  </a:cubicBezTo>
                  <a:cubicBezTo>
                    <a:pt x="102810" y="418418"/>
                    <a:pt x="105229" y="414986"/>
                    <a:pt x="105229" y="411161"/>
                  </a:cubicBezTo>
                  <a:cubicBezTo>
                    <a:pt x="105229" y="377970"/>
                    <a:pt x="102353" y="373881"/>
                    <a:pt x="94343" y="345847"/>
                  </a:cubicBezTo>
                  <a:cubicBezTo>
                    <a:pt x="95553" y="342218"/>
                    <a:pt x="94551" y="333251"/>
                    <a:pt x="97972" y="334961"/>
                  </a:cubicBezTo>
                  <a:cubicBezTo>
                    <a:pt x="102433" y="337191"/>
                    <a:pt x="100230" y="344680"/>
                    <a:pt x="101600" y="349475"/>
                  </a:cubicBezTo>
                  <a:cubicBezTo>
                    <a:pt x="107679" y="370752"/>
                    <a:pt x="101886" y="350048"/>
                    <a:pt x="112486" y="371247"/>
                  </a:cubicBezTo>
                  <a:cubicBezTo>
                    <a:pt x="114197" y="374668"/>
                    <a:pt x="114905" y="378504"/>
                    <a:pt x="116115" y="382133"/>
                  </a:cubicBezTo>
                  <a:cubicBezTo>
                    <a:pt x="118534" y="378504"/>
                    <a:pt x="122831" y="375574"/>
                    <a:pt x="123372" y="371247"/>
                  </a:cubicBezTo>
                  <a:cubicBezTo>
                    <a:pt x="125024" y="358032"/>
                    <a:pt x="118825" y="351727"/>
                    <a:pt x="112486" y="342218"/>
                  </a:cubicBezTo>
                  <a:cubicBezTo>
                    <a:pt x="103443" y="306052"/>
                    <a:pt x="108517" y="345705"/>
                    <a:pt x="119743" y="320447"/>
                  </a:cubicBezTo>
                  <a:cubicBezTo>
                    <a:pt x="123217" y="312632"/>
                    <a:pt x="122162" y="303514"/>
                    <a:pt x="123372" y="295047"/>
                  </a:cubicBezTo>
                  <a:cubicBezTo>
                    <a:pt x="124581" y="261180"/>
                    <a:pt x="124298" y="227227"/>
                    <a:pt x="127000" y="193447"/>
                  </a:cubicBezTo>
                  <a:cubicBezTo>
                    <a:pt x="127305" y="189634"/>
                    <a:pt x="130629" y="208158"/>
                    <a:pt x="130629" y="204333"/>
                  </a:cubicBezTo>
                  <a:cubicBezTo>
                    <a:pt x="130629" y="199346"/>
                    <a:pt x="128433" y="194595"/>
                    <a:pt x="127000" y="189818"/>
                  </a:cubicBezTo>
                  <a:cubicBezTo>
                    <a:pt x="119014" y="163197"/>
                    <a:pt x="124927" y="171935"/>
                    <a:pt x="105229" y="157161"/>
                  </a:cubicBezTo>
                  <a:cubicBezTo>
                    <a:pt x="104019" y="161999"/>
                    <a:pt x="102970" y="166880"/>
                    <a:pt x="101600" y="171675"/>
                  </a:cubicBezTo>
                  <a:cubicBezTo>
                    <a:pt x="100549" y="175353"/>
                    <a:pt x="101797" y="182561"/>
                    <a:pt x="97972" y="182561"/>
                  </a:cubicBezTo>
                  <a:cubicBezTo>
                    <a:pt x="93611" y="182561"/>
                    <a:pt x="92486" y="175660"/>
                    <a:pt x="90715" y="171675"/>
                  </a:cubicBezTo>
                  <a:cubicBezTo>
                    <a:pt x="81814" y="151650"/>
                    <a:pt x="84709" y="151281"/>
                    <a:pt x="79829" y="131761"/>
                  </a:cubicBezTo>
                  <a:cubicBezTo>
                    <a:pt x="78901" y="128050"/>
                    <a:pt x="77410" y="124504"/>
                    <a:pt x="76200" y="120875"/>
                  </a:cubicBezTo>
                  <a:cubicBezTo>
                    <a:pt x="74991" y="113618"/>
                    <a:pt x="77774" y="104306"/>
                    <a:pt x="72572" y="99104"/>
                  </a:cubicBezTo>
                  <a:cubicBezTo>
                    <a:pt x="69488" y="96020"/>
                    <a:pt x="65797" y="105656"/>
                    <a:pt x="65315" y="109990"/>
                  </a:cubicBezTo>
                  <a:cubicBezTo>
                    <a:pt x="64502" y="117302"/>
                    <a:pt x="67734" y="124504"/>
                    <a:pt x="68943" y="131761"/>
                  </a:cubicBezTo>
                  <a:cubicBezTo>
                    <a:pt x="72572" y="130552"/>
                    <a:pt x="77124" y="130838"/>
                    <a:pt x="79829" y="128133"/>
                  </a:cubicBezTo>
                  <a:cubicBezTo>
                    <a:pt x="92738" y="115224"/>
                    <a:pt x="85429" y="100367"/>
                    <a:pt x="83457" y="84590"/>
                  </a:cubicBezTo>
                  <a:cubicBezTo>
                    <a:pt x="90378" y="36147"/>
                    <a:pt x="79498" y="76016"/>
                    <a:pt x="97972" y="48304"/>
                  </a:cubicBezTo>
                  <a:cubicBezTo>
                    <a:pt x="100094" y="45121"/>
                    <a:pt x="98613" y="39807"/>
                    <a:pt x="101600" y="37418"/>
                  </a:cubicBezTo>
                  <a:cubicBezTo>
                    <a:pt x="105494" y="34303"/>
                    <a:pt x="111320" y="35160"/>
                    <a:pt x="116115" y="33790"/>
                  </a:cubicBezTo>
                  <a:cubicBezTo>
                    <a:pt x="119793" y="32739"/>
                    <a:pt x="123372" y="31371"/>
                    <a:pt x="127000" y="30161"/>
                  </a:cubicBezTo>
                  <a:cubicBezTo>
                    <a:pt x="130629" y="32580"/>
                    <a:pt x="133525" y="37418"/>
                    <a:pt x="137886" y="37418"/>
                  </a:cubicBezTo>
                  <a:cubicBezTo>
                    <a:pt x="142247" y="37418"/>
                    <a:pt x="144871" y="32111"/>
                    <a:pt x="148772" y="30161"/>
                  </a:cubicBezTo>
                  <a:cubicBezTo>
                    <a:pt x="152193" y="28451"/>
                    <a:pt x="156029" y="27742"/>
                    <a:pt x="159657" y="26533"/>
                  </a:cubicBezTo>
                  <a:cubicBezTo>
                    <a:pt x="160867" y="22904"/>
                    <a:pt x="159461" y="15647"/>
                    <a:pt x="163286" y="15647"/>
                  </a:cubicBezTo>
                  <a:cubicBezTo>
                    <a:pt x="167111" y="15647"/>
                    <a:pt x="165057" y="23189"/>
                    <a:pt x="166915" y="26533"/>
                  </a:cubicBezTo>
                  <a:cubicBezTo>
                    <a:pt x="171151" y="34157"/>
                    <a:pt x="181429" y="48304"/>
                    <a:pt x="181429" y="48304"/>
                  </a:cubicBezTo>
                  <a:cubicBezTo>
                    <a:pt x="183848" y="44675"/>
                    <a:pt x="184325" y="37418"/>
                    <a:pt x="188686" y="37418"/>
                  </a:cubicBezTo>
                  <a:cubicBezTo>
                    <a:pt x="192511" y="37418"/>
                    <a:pt x="185057" y="52129"/>
                    <a:pt x="185057" y="48304"/>
                  </a:cubicBezTo>
                  <a:cubicBezTo>
                    <a:pt x="185057" y="42137"/>
                    <a:pt x="187476" y="36209"/>
                    <a:pt x="188686" y="30161"/>
                  </a:cubicBezTo>
                  <a:cubicBezTo>
                    <a:pt x="187476" y="20485"/>
                    <a:pt x="189895" y="9600"/>
                    <a:pt x="185057" y="1133"/>
                  </a:cubicBezTo>
                  <a:cubicBezTo>
                    <a:pt x="183160" y="-2188"/>
                    <a:pt x="177354" y="2640"/>
                    <a:pt x="174172" y="4761"/>
                  </a:cubicBezTo>
                  <a:cubicBezTo>
                    <a:pt x="156336" y="16652"/>
                    <a:pt x="169418" y="13144"/>
                    <a:pt x="156029" y="26533"/>
                  </a:cubicBezTo>
                  <a:cubicBezTo>
                    <a:pt x="139997" y="42565"/>
                    <a:pt x="114539" y="35976"/>
                    <a:pt x="94343" y="37418"/>
                  </a:cubicBezTo>
                  <a:cubicBezTo>
                    <a:pt x="83457" y="44675"/>
                    <a:pt x="82247" y="43465"/>
                    <a:pt x="76200" y="55561"/>
                  </a:cubicBezTo>
                  <a:cubicBezTo>
                    <a:pt x="75659" y="56643"/>
                    <a:pt x="76200" y="57980"/>
                    <a:pt x="76200" y="59190"/>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15" name="TextBox 14"/>
          <p:cNvSpPr txBox="1"/>
          <p:nvPr/>
        </p:nvSpPr>
        <p:spPr>
          <a:xfrm>
            <a:off x="3972773" y="1534872"/>
            <a:ext cx="1790805" cy="2246769"/>
          </a:xfrm>
          <a:prstGeom prst="rect">
            <a:avLst/>
          </a:prstGeom>
          <a:noFill/>
        </p:spPr>
        <p:txBody>
          <a:bodyPr wrap="square" rtlCol="0">
            <a:spAutoFit/>
          </a:bodyPr>
          <a:lstStyle/>
          <a:p>
            <a:r>
              <a:rPr lang="en-US" b="0" dirty="0" smtClean="0">
                <a:latin typeface="+mn-lt"/>
              </a:rPr>
              <a:t>Colloidal matter adsorbed to wall of pores</a:t>
            </a:r>
          </a:p>
        </p:txBody>
      </p:sp>
      <p:sp>
        <p:nvSpPr>
          <p:cNvPr id="16" name="Freeform 15"/>
          <p:cNvSpPr/>
          <p:nvPr/>
        </p:nvSpPr>
        <p:spPr bwMode="auto">
          <a:xfrm>
            <a:off x="6951634" y="4310219"/>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Freeform 16"/>
          <p:cNvSpPr/>
          <p:nvPr/>
        </p:nvSpPr>
        <p:spPr bwMode="auto">
          <a:xfrm>
            <a:off x="7198705" y="4310218"/>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Freeform 17"/>
          <p:cNvSpPr/>
          <p:nvPr/>
        </p:nvSpPr>
        <p:spPr bwMode="auto">
          <a:xfrm>
            <a:off x="7445776" y="4310217"/>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Freeform 18"/>
          <p:cNvSpPr/>
          <p:nvPr/>
        </p:nvSpPr>
        <p:spPr bwMode="auto">
          <a:xfrm>
            <a:off x="7692847" y="4310216"/>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Freeform 19"/>
          <p:cNvSpPr/>
          <p:nvPr/>
        </p:nvSpPr>
        <p:spPr bwMode="auto">
          <a:xfrm>
            <a:off x="7939918" y="431021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1" name="Freeform 20"/>
          <p:cNvSpPr/>
          <p:nvPr/>
        </p:nvSpPr>
        <p:spPr bwMode="auto">
          <a:xfrm>
            <a:off x="8186989" y="4310214"/>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2" name="Freeform 21"/>
          <p:cNvSpPr/>
          <p:nvPr/>
        </p:nvSpPr>
        <p:spPr bwMode="auto">
          <a:xfrm>
            <a:off x="8434060" y="4310213"/>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3" name="Freeform 22"/>
          <p:cNvSpPr/>
          <p:nvPr/>
        </p:nvSpPr>
        <p:spPr bwMode="auto">
          <a:xfrm>
            <a:off x="8681131" y="4310212"/>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4" name="Freeform 23"/>
          <p:cNvSpPr/>
          <p:nvPr/>
        </p:nvSpPr>
        <p:spPr bwMode="auto">
          <a:xfrm>
            <a:off x="8928202" y="431021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5" name="Freeform 24"/>
          <p:cNvSpPr/>
          <p:nvPr/>
        </p:nvSpPr>
        <p:spPr bwMode="auto">
          <a:xfrm>
            <a:off x="7159576" y="4147183"/>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6" name="Freeform 25"/>
          <p:cNvSpPr/>
          <p:nvPr/>
        </p:nvSpPr>
        <p:spPr bwMode="auto">
          <a:xfrm>
            <a:off x="7368854" y="4147994"/>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Freeform 26"/>
          <p:cNvSpPr/>
          <p:nvPr/>
        </p:nvSpPr>
        <p:spPr bwMode="auto">
          <a:xfrm>
            <a:off x="7578132" y="4148805"/>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Freeform 27"/>
          <p:cNvSpPr/>
          <p:nvPr/>
        </p:nvSpPr>
        <p:spPr bwMode="auto">
          <a:xfrm>
            <a:off x="7787410" y="4149616"/>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Freeform 28"/>
          <p:cNvSpPr/>
          <p:nvPr/>
        </p:nvSpPr>
        <p:spPr bwMode="auto">
          <a:xfrm>
            <a:off x="7996688" y="4150427"/>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0" name="Freeform 29"/>
          <p:cNvSpPr/>
          <p:nvPr/>
        </p:nvSpPr>
        <p:spPr bwMode="auto">
          <a:xfrm>
            <a:off x="8205966" y="4151238"/>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1" name="Freeform 30"/>
          <p:cNvSpPr/>
          <p:nvPr/>
        </p:nvSpPr>
        <p:spPr bwMode="auto">
          <a:xfrm>
            <a:off x="8415244" y="4152049"/>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2" name="Freeform 31"/>
          <p:cNvSpPr/>
          <p:nvPr/>
        </p:nvSpPr>
        <p:spPr bwMode="auto">
          <a:xfrm>
            <a:off x="8624522" y="4152860"/>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3" name="Freeform 32"/>
          <p:cNvSpPr/>
          <p:nvPr/>
        </p:nvSpPr>
        <p:spPr bwMode="auto">
          <a:xfrm>
            <a:off x="8833800" y="4153671"/>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4" name="Freeform 33"/>
          <p:cNvSpPr/>
          <p:nvPr/>
        </p:nvSpPr>
        <p:spPr bwMode="auto">
          <a:xfrm>
            <a:off x="9043078" y="4154482"/>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Freeform 34"/>
          <p:cNvSpPr/>
          <p:nvPr/>
        </p:nvSpPr>
        <p:spPr bwMode="auto">
          <a:xfrm>
            <a:off x="7348243" y="4065946"/>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Freeform 35"/>
          <p:cNvSpPr/>
          <p:nvPr/>
        </p:nvSpPr>
        <p:spPr bwMode="auto">
          <a:xfrm>
            <a:off x="7519497" y="4095795"/>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7" name="Freeform 36"/>
          <p:cNvSpPr/>
          <p:nvPr/>
        </p:nvSpPr>
        <p:spPr bwMode="auto">
          <a:xfrm>
            <a:off x="7690751" y="4106790"/>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8" name="Freeform 37"/>
          <p:cNvSpPr/>
          <p:nvPr/>
        </p:nvSpPr>
        <p:spPr bwMode="auto">
          <a:xfrm>
            <a:off x="7824297" y="4117785"/>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9" name="Freeform 38"/>
          <p:cNvSpPr/>
          <p:nvPr/>
        </p:nvSpPr>
        <p:spPr bwMode="auto">
          <a:xfrm>
            <a:off x="8212367" y="4091072"/>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0" name="Freeform 39"/>
          <p:cNvSpPr/>
          <p:nvPr/>
        </p:nvSpPr>
        <p:spPr bwMode="auto">
          <a:xfrm>
            <a:off x="8600437" y="4064359"/>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1" name="Freeform 40"/>
          <p:cNvSpPr/>
          <p:nvPr/>
        </p:nvSpPr>
        <p:spPr bwMode="auto">
          <a:xfrm>
            <a:off x="8856530" y="4075354"/>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2" name="Freeform 41"/>
          <p:cNvSpPr/>
          <p:nvPr/>
        </p:nvSpPr>
        <p:spPr bwMode="auto">
          <a:xfrm>
            <a:off x="8990073" y="4086349"/>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3" name="Freeform 42"/>
          <p:cNvSpPr/>
          <p:nvPr/>
        </p:nvSpPr>
        <p:spPr bwMode="auto">
          <a:xfrm>
            <a:off x="8426030" y="4097344"/>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4" name="TextBox 43"/>
          <p:cNvSpPr txBox="1"/>
          <p:nvPr/>
        </p:nvSpPr>
        <p:spPr>
          <a:xfrm>
            <a:off x="6353666" y="1551037"/>
            <a:ext cx="2712699" cy="2246769"/>
          </a:xfrm>
          <a:prstGeom prst="rect">
            <a:avLst/>
          </a:prstGeom>
          <a:noFill/>
        </p:spPr>
        <p:txBody>
          <a:bodyPr wrap="square" rtlCol="0">
            <a:spAutoFit/>
          </a:bodyPr>
          <a:lstStyle/>
          <a:p>
            <a:r>
              <a:rPr lang="en-US" b="0" dirty="0" smtClean="0">
                <a:latin typeface="+mn-lt"/>
              </a:rPr>
              <a:t>Smaller particles trapped by previously strained particles</a:t>
            </a:r>
          </a:p>
        </p:txBody>
      </p:sp>
      <p:grpSp>
        <p:nvGrpSpPr>
          <p:cNvPr id="46" name="Group 45"/>
          <p:cNvGrpSpPr/>
          <p:nvPr/>
        </p:nvGrpSpPr>
        <p:grpSpPr>
          <a:xfrm>
            <a:off x="5470114" y="2054922"/>
            <a:ext cx="596458" cy="1314907"/>
            <a:chOff x="4393889" y="4777696"/>
            <a:chExt cx="596458" cy="1314907"/>
          </a:xfrm>
        </p:grpSpPr>
        <p:sp>
          <p:nvSpPr>
            <p:cNvPr id="47" name="Freeform 46"/>
            <p:cNvSpPr/>
            <p:nvPr/>
          </p:nvSpPr>
          <p:spPr bwMode="auto">
            <a:xfrm>
              <a:off x="4393889" y="4884057"/>
              <a:ext cx="218379" cy="1208546"/>
            </a:xfrm>
            <a:custGeom>
              <a:avLst/>
              <a:gdLst>
                <a:gd name="connsiteX0" fmla="*/ 174482 w 218379"/>
                <a:gd name="connsiteY0" fmla="*/ 0 h 1208546"/>
                <a:gd name="connsiteX1" fmla="*/ 203511 w 218379"/>
                <a:gd name="connsiteY1" fmla="*/ 3629 h 1208546"/>
                <a:gd name="connsiteX2" fmla="*/ 214397 w 218379"/>
                <a:gd name="connsiteY2" fmla="*/ 7257 h 1208546"/>
                <a:gd name="connsiteX3" fmla="*/ 199882 w 218379"/>
                <a:gd name="connsiteY3" fmla="*/ 10886 h 1208546"/>
                <a:gd name="connsiteX4" fmla="*/ 127311 w 218379"/>
                <a:gd name="connsiteY4" fmla="*/ 14514 h 1208546"/>
                <a:gd name="connsiteX5" fmla="*/ 116425 w 218379"/>
                <a:gd name="connsiteY5" fmla="*/ 18143 h 1208546"/>
                <a:gd name="connsiteX6" fmla="*/ 138197 w 218379"/>
                <a:gd name="connsiteY6" fmla="*/ 29029 h 1208546"/>
                <a:gd name="connsiteX7" fmla="*/ 141825 w 218379"/>
                <a:gd name="connsiteY7" fmla="*/ 39914 h 1208546"/>
                <a:gd name="connsiteX8" fmla="*/ 156340 w 218379"/>
                <a:gd name="connsiteY8" fmla="*/ 54429 h 1208546"/>
                <a:gd name="connsiteX9" fmla="*/ 141825 w 218379"/>
                <a:gd name="connsiteY9" fmla="*/ 58057 h 1208546"/>
                <a:gd name="connsiteX10" fmla="*/ 120054 w 218379"/>
                <a:gd name="connsiteY10" fmla="*/ 61686 h 1208546"/>
                <a:gd name="connsiteX11" fmla="*/ 134568 w 218379"/>
                <a:gd name="connsiteY11" fmla="*/ 90714 h 1208546"/>
                <a:gd name="connsiteX12" fmla="*/ 149082 w 218379"/>
                <a:gd name="connsiteY12" fmla="*/ 112486 h 1208546"/>
                <a:gd name="connsiteX13" fmla="*/ 138197 w 218379"/>
                <a:gd name="connsiteY13" fmla="*/ 119743 h 1208546"/>
                <a:gd name="connsiteX14" fmla="*/ 98282 w 218379"/>
                <a:gd name="connsiteY14" fmla="*/ 127000 h 1208546"/>
                <a:gd name="connsiteX15" fmla="*/ 105540 w 218379"/>
                <a:gd name="connsiteY15" fmla="*/ 166914 h 1208546"/>
                <a:gd name="connsiteX16" fmla="*/ 112797 w 218379"/>
                <a:gd name="connsiteY16" fmla="*/ 195943 h 1208546"/>
                <a:gd name="connsiteX17" fmla="*/ 105540 w 218379"/>
                <a:gd name="connsiteY17" fmla="*/ 195943 h 1208546"/>
                <a:gd name="connsiteX18" fmla="*/ 105540 w 218379"/>
                <a:gd name="connsiteY18" fmla="*/ 163286 h 1208546"/>
                <a:gd name="connsiteX19" fmla="*/ 98282 w 218379"/>
                <a:gd name="connsiteY19" fmla="*/ 156029 h 1208546"/>
                <a:gd name="connsiteX20" fmla="*/ 76511 w 218379"/>
                <a:gd name="connsiteY20" fmla="*/ 163286 h 1208546"/>
                <a:gd name="connsiteX21" fmla="*/ 61997 w 218379"/>
                <a:gd name="connsiteY21" fmla="*/ 195943 h 1208546"/>
                <a:gd name="connsiteX22" fmla="*/ 54740 w 218379"/>
                <a:gd name="connsiteY22" fmla="*/ 210457 h 1208546"/>
                <a:gd name="connsiteX23" fmla="*/ 51111 w 218379"/>
                <a:gd name="connsiteY23" fmla="*/ 221343 h 1208546"/>
                <a:gd name="connsiteX24" fmla="*/ 65625 w 218379"/>
                <a:gd name="connsiteY24" fmla="*/ 228600 h 1208546"/>
                <a:gd name="connsiteX25" fmla="*/ 76511 w 218379"/>
                <a:gd name="connsiteY25" fmla="*/ 235857 h 1208546"/>
                <a:gd name="connsiteX26" fmla="*/ 61997 w 218379"/>
                <a:gd name="connsiteY26" fmla="*/ 232229 h 1208546"/>
                <a:gd name="connsiteX27" fmla="*/ 29340 w 218379"/>
                <a:gd name="connsiteY27" fmla="*/ 224972 h 1208546"/>
                <a:gd name="connsiteX28" fmla="*/ 14825 w 218379"/>
                <a:gd name="connsiteY28" fmla="*/ 228600 h 1208546"/>
                <a:gd name="connsiteX29" fmla="*/ 11197 w 218379"/>
                <a:gd name="connsiteY29" fmla="*/ 254000 h 1208546"/>
                <a:gd name="connsiteX30" fmla="*/ 22082 w 218379"/>
                <a:gd name="connsiteY30" fmla="*/ 261257 h 1208546"/>
                <a:gd name="connsiteX31" fmla="*/ 32968 w 218379"/>
                <a:gd name="connsiteY31" fmla="*/ 264886 h 1208546"/>
                <a:gd name="connsiteX32" fmla="*/ 14825 w 218379"/>
                <a:gd name="connsiteY32" fmla="*/ 261257 h 1208546"/>
                <a:gd name="connsiteX33" fmla="*/ 36597 w 218379"/>
                <a:gd name="connsiteY33" fmla="*/ 264886 h 1208546"/>
                <a:gd name="connsiteX34" fmla="*/ 32968 w 218379"/>
                <a:gd name="connsiteY34" fmla="*/ 279400 h 1208546"/>
                <a:gd name="connsiteX35" fmla="*/ 14825 w 218379"/>
                <a:gd name="connsiteY35" fmla="*/ 293914 h 1208546"/>
                <a:gd name="connsiteX36" fmla="*/ 3940 w 218379"/>
                <a:gd name="connsiteY36" fmla="*/ 304800 h 1208546"/>
                <a:gd name="connsiteX37" fmla="*/ 311 w 218379"/>
                <a:gd name="connsiteY37" fmla="*/ 315686 h 1208546"/>
                <a:gd name="connsiteX38" fmla="*/ 11197 w 218379"/>
                <a:gd name="connsiteY38" fmla="*/ 322943 h 1208546"/>
                <a:gd name="connsiteX39" fmla="*/ 22082 w 218379"/>
                <a:gd name="connsiteY39" fmla="*/ 326572 h 1208546"/>
                <a:gd name="connsiteX40" fmla="*/ 3940 w 218379"/>
                <a:gd name="connsiteY40" fmla="*/ 322943 h 1208546"/>
                <a:gd name="connsiteX41" fmla="*/ 18454 w 218379"/>
                <a:gd name="connsiteY41" fmla="*/ 330200 h 1208546"/>
                <a:gd name="connsiteX42" fmla="*/ 32968 w 218379"/>
                <a:gd name="connsiteY42" fmla="*/ 333829 h 1208546"/>
                <a:gd name="connsiteX43" fmla="*/ 29340 w 218379"/>
                <a:gd name="connsiteY43" fmla="*/ 348343 h 1208546"/>
                <a:gd name="connsiteX44" fmla="*/ 11197 w 218379"/>
                <a:gd name="connsiteY44" fmla="*/ 359229 h 1208546"/>
                <a:gd name="connsiteX45" fmla="*/ 18454 w 218379"/>
                <a:gd name="connsiteY45" fmla="*/ 370114 h 1208546"/>
                <a:gd name="connsiteX46" fmla="*/ 40225 w 218379"/>
                <a:gd name="connsiteY46" fmla="*/ 377372 h 1208546"/>
                <a:gd name="connsiteX47" fmla="*/ 32968 w 218379"/>
                <a:gd name="connsiteY47" fmla="*/ 388257 h 1208546"/>
                <a:gd name="connsiteX48" fmla="*/ 43854 w 218379"/>
                <a:gd name="connsiteY48" fmla="*/ 413657 h 1208546"/>
                <a:gd name="connsiteX49" fmla="*/ 47482 w 218379"/>
                <a:gd name="connsiteY49" fmla="*/ 428172 h 1208546"/>
                <a:gd name="connsiteX50" fmla="*/ 54740 w 218379"/>
                <a:gd name="connsiteY50" fmla="*/ 435429 h 1208546"/>
                <a:gd name="connsiteX51" fmla="*/ 61997 w 218379"/>
                <a:gd name="connsiteY51" fmla="*/ 446314 h 1208546"/>
                <a:gd name="connsiteX52" fmla="*/ 54740 w 218379"/>
                <a:gd name="connsiteY52" fmla="*/ 468086 h 1208546"/>
                <a:gd name="connsiteX53" fmla="*/ 58368 w 218379"/>
                <a:gd name="connsiteY53" fmla="*/ 482600 h 1208546"/>
                <a:gd name="connsiteX54" fmla="*/ 58368 w 218379"/>
                <a:gd name="connsiteY54" fmla="*/ 537029 h 1208546"/>
                <a:gd name="connsiteX55" fmla="*/ 69254 w 218379"/>
                <a:gd name="connsiteY55" fmla="*/ 544286 h 1208546"/>
                <a:gd name="connsiteX56" fmla="*/ 69254 w 218379"/>
                <a:gd name="connsiteY56" fmla="*/ 558800 h 1208546"/>
                <a:gd name="connsiteX57" fmla="*/ 76511 w 218379"/>
                <a:gd name="connsiteY57" fmla="*/ 573314 h 1208546"/>
                <a:gd name="connsiteX58" fmla="*/ 72882 w 218379"/>
                <a:gd name="connsiteY58" fmla="*/ 584200 h 1208546"/>
                <a:gd name="connsiteX59" fmla="*/ 91025 w 218379"/>
                <a:gd name="connsiteY59" fmla="*/ 584200 h 1208546"/>
                <a:gd name="connsiteX60" fmla="*/ 101911 w 218379"/>
                <a:gd name="connsiteY60" fmla="*/ 573314 h 1208546"/>
                <a:gd name="connsiteX61" fmla="*/ 91025 w 218379"/>
                <a:gd name="connsiteY61" fmla="*/ 602343 h 1208546"/>
                <a:gd name="connsiteX62" fmla="*/ 87397 w 218379"/>
                <a:gd name="connsiteY62" fmla="*/ 620486 h 1208546"/>
                <a:gd name="connsiteX63" fmla="*/ 94654 w 218379"/>
                <a:gd name="connsiteY63" fmla="*/ 631372 h 1208546"/>
                <a:gd name="connsiteX64" fmla="*/ 98282 w 218379"/>
                <a:gd name="connsiteY64" fmla="*/ 653143 h 1208546"/>
                <a:gd name="connsiteX65" fmla="*/ 98282 w 218379"/>
                <a:gd name="connsiteY65" fmla="*/ 656772 h 1208546"/>
                <a:gd name="connsiteX66" fmla="*/ 94654 w 218379"/>
                <a:gd name="connsiteY66" fmla="*/ 678543 h 1208546"/>
                <a:gd name="connsiteX67" fmla="*/ 109168 w 218379"/>
                <a:gd name="connsiteY67" fmla="*/ 671286 h 1208546"/>
                <a:gd name="connsiteX68" fmla="*/ 116425 w 218379"/>
                <a:gd name="connsiteY68" fmla="*/ 653143 h 1208546"/>
                <a:gd name="connsiteX69" fmla="*/ 123682 w 218379"/>
                <a:gd name="connsiteY69" fmla="*/ 667657 h 1208546"/>
                <a:gd name="connsiteX70" fmla="*/ 112797 w 218379"/>
                <a:gd name="connsiteY70" fmla="*/ 707572 h 1208546"/>
                <a:gd name="connsiteX71" fmla="*/ 116425 w 218379"/>
                <a:gd name="connsiteY71" fmla="*/ 729343 h 1208546"/>
                <a:gd name="connsiteX72" fmla="*/ 134568 w 218379"/>
                <a:gd name="connsiteY72" fmla="*/ 736600 h 1208546"/>
                <a:gd name="connsiteX73" fmla="*/ 116425 w 218379"/>
                <a:gd name="connsiteY73" fmla="*/ 732972 h 1208546"/>
                <a:gd name="connsiteX74" fmla="*/ 109168 w 218379"/>
                <a:gd name="connsiteY74" fmla="*/ 732972 h 1208546"/>
                <a:gd name="connsiteX75" fmla="*/ 120054 w 218379"/>
                <a:gd name="connsiteY75" fmla="*/ 740229 h 1208546"/>
                <a:gd name="connsiteX76" fmla="*/ 130940 w 218379"/>
                <a:gd name="connsiteY76" fmla="*/ 743857 h 1208546"/>
                <a:gd name="connsiteX77" fmla="*/ 123682 w 218379"/>
                <a:gd name="connsiteY77" fmla="*/ 754743 h 1208546"/>
                <a:gd name="connsiteX78" fmla="*/ 83768 w 218379"/>
                <a:gd name="connsiteY78" fmla="*/ 769257 h 1208546"/>
                <a:gd name="connsiteX79" fmla="*/ 94654 w 218379"/>
                <a:gd name="connsiteY79" fmla="*/ 776514 h 1208546"/>
                <a:gd name="connsiteX80" fmla="*/ 112797 w 218379"/>
                <a:gd name="connsiteY80" fmla="*/ 791029 h 1208546"/>
                <a:gd name="connsiteX81" fmla="*/ 98282 w 218379"/>
                <a:gd name="connsiteY81" fmla="*/ 794657 h 1208546"/>
                <a:gd name="connsiteX82" fmla="*/ 69254 w 218379"/>
                <a:gd name="connsiteY82" fmla="*/ 798286 h 1208546"/>
                <a:gd name="connsiteX83" fmla="*/ 72882 w 218379"/>
                <a:gd name="connsiteY83" fmla="*/ 809172 h 1208546"/>
                <a:gd name="connsiteX84" fmla="*/ 98282 w 218379"/>
                <a:gd name="connsiteY84" fmla="*/ 820057 h 1208546"/>
                <a:gd name="connsiteX85" fmla="*/ 109168 w 218379"/>
                <a:gd name="connsiteY85" fmla="*/ 823686 h 1208546"/>
                <a:gd name="connsiteX86" fmla="*/ 105540 w 218379"/>
                <a:gd name="connsiteY86" fmla="*/ 834572 h 1208546"/>
                <a:gd name="connsiteX87" fmla="*/ 91025 w 218379"/>
                <a:gd name="connsiteY87" fmla="*/ 845457 h 1208546"/>
                <a:gd name="connsiteX88" fmla="*/ 72882 w 218379"/>
                <a:gd name="connsiteY88" fmla="*/ 859972 h 1208546"/>
                <a:gd name="connsiteX89" fmla="*/ 80140 w 218379"/>
                <a:gd name="connsiteY89" fmla="*/ 870857 h 1208546"/>
                <a:gd name="connsiteX90" fmla="*/ 112797 w 218379"/>
                <a:gd name="connsiteY90" fmla="*/ 881743 h 1208546"/>
                <a:gd name="connsiteX91" fmla="*/ 120054 w 218379"/>
                <a:gd name="connsiteY91" fmla="*/ 899886 h 1208546"/>
                <a:gd name="connsiteX92" fmla="*/ 105540 w 218379"/>
                <a:gd name="connsiteY92" fmla="*/ 928914 h 1208546"/>
                <a:gd name="connsiteX93" fmla="*/ 109168 w 218379"/>
                <a:gd name="connsiteY93" fmla="*/ 939800 h 1208546"/>
                <a:gd name="connsiteX94" fmla="*/ 112797 w 218379"/>
                <a:gd name="connsiteY94" fmla="*/ 954314 h 1208546"/>
                <a:gd name="connsiteX95" fmla="*/ 123682 w 218379"/>
                <a:gd name="connsiteY95" fmla="*/ 950686 h 1208546"/>
                <a:gd name="connsiteX96" fmla="*/ 130940 w 218379"/>
                <a:gd name="connsiteY96" fmla="*/ 939800 h 1208546"/>
                <a:gd name="connsiteX97" fmla="*/ 138197 w 218379"/>
                <a:gd name="connsiteY97" fmla="*/ 925286 h 1208546"/>
                <a:gd name="connsiteX98" fmla="*/ 141825 w 218379"/>
                <a:gd name="connsiteY98" fmla="*/ 943429 h 1208546"/>
                <a:gd name="connsiteX99" fmla="*/ 145454 w 218379"/>
                <a:gd name="connsiteY99" fmla="*/ 954314 h 1208546"/>
                <a:gd name="connsiteX100" fmla="*/ 156340 w 218379"/>
                <a:gd name="connsiteY100" fmla="*/ 950686 h 1208546"/>
                <a:gd name="connsiteX101" fmla="*/ 174482 w 218379"/>
                <a:gd name="connsiteY101" fmla="*/ 972457 h 1208546"/>
                <a:gd name="connsiteX102" fmla="*/ 178111 w 218379"/>
                <a:gd name="connsiteY102" fmla="*/ 1019629 h 1208546"/>
                <a:gd name="connsiteX103" fmla="*/ 163597 w 218379"/>
                <a:gd name="connsiteY103" fmla="*/ 1063172 h 1208546"/>
                <a:gd name="connsiteX104" fmla="*/ 185368 w 218379"/>
                <a:gd name="connsiteY104" fmla="*/ 1106714 h 1208546"/>
                <a:gd name="connsiteX105" fmla="*/ 188997 w 218379"/>
                <a:gd name="connsiteY105" fmla="*/ 1124857 h 1208546"/>
                <a:gd name="connsiteX106" fmla="*/ 192625 w 218379"/>
                <a:gd name="connsiteY106" fmla="*/ 1157514 h 1208546"/>
                <a:gd name="connsiteX107" fmla="*/ 203511 w 218379"/>
                <a:gd name="connsiteY107" fmla="*/ 1168400 h 1208546"/>
                <a:gd name="connsiteX108" fmla="*/ 207140 w 218379"/>
                <a:gd name="connsiteY108" fmla="*/ 1179286 h 1208546"/>
                <a:gd name="connsiteX109" fmla="*/ 218025 w 218379"/>
                <a:gd name="connsiteY109" fmla="*/ 1190172 h 1208546"/>
                <a:gd name="connsiteX110" fmla="*/ 214397 w 218379"/>
                <a:gd name="connsiteY110" fmla="*/ 1208314 h 1208546"/>
                <a:gd name="connsiteX111" fmla="*/ 214397 w 218379"/>
                <a:gd name="connsiteY111" fmla="*/ 1204686 h 12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18379" h="1208546">
                  <a:moveTo>
                    <a:pt x="174482" y="0"/>
                  </a:moveTo>
                  <a:cubicBezTo>
                    <a:pt x="184158" y="1210"/>
                    <a:pt x="193917" y="1885"/>
                    <a:pt x="203511" y="3629"/>
                  </a:cubicBezTo>
                  <a:cubicBezTo>
                    <a:pt x="207274" y="4313"/>
                    <a:pt x="216108" y="3836"/>
                    <a:pt x="214397" y="7257"/>
                  </a:cubicBezTo>
                  <a:cubicBezTo>
                    <a:pt x="212166" y="11718"/>
                    <a:pt x="204852" y="10472"/>
                    <a:pt x="199882" y="10886"/>
                  </a:cubicBezTo>
                  <a:cubicBezTo>
                    <a:pt x="175745" y="12897"/>
                    <a:pt x="151501" y="13305"/>
                    <a:pt x="127311" y="14514"/>
                  </a:cubicBezTo>
                  <a:cubicBezTo>
                    <a:pt x="123682" y="15724"/>
                    <a:pt x="116425" y="14318"/>
                    <a:pt x="116425" y="18143"/>
                  </a:cubicBezTo>
                  <a:cubicBezTo>
                    <a:pt x="116425" y="22832"/>
                    <a:pt x="135513" y="28134"/>
                    <a:pt x="138197" y="29029"/>
                  </a:cubicBezTo>
                  <a:cubicBezTo>
                    <a:pt x="139406" y="32657"/>
                    <a:pt x="139602" y="36802"/>
                    <a:pt x="141825" y="39914"/>
                  </a:cubicBezTo>
                  <a:cubicBezTo>
                    <a:pt x="145802" y="45482"/>
                    <a:pt x="156340" y="54429"/>
                    <a:pt x="156340" y="54429"/>
                  </a:cubicBezTo>
                  <a:cubicBezTo>
                    <a:pt x="151502" y="55638"/>
                    <a:pt x="146715" y="57079"/>
                    <a:pt x="141825" y="58057"/>
                  </a:cubicBezTo>
                  <a:cubicBezTo>
                    <a:pt x="134611" y="59500"/>
                    <a:pt x="121650" y="54504"/>
                    <a:pt x="120054" y="61686"/>
                  </a:cubicBezTo>
                  <a:cubicBezTo>
                    <a:pt x="117707" y="72246"/>
                    <a:pt x="128567" y="81713"/>
                    <a:pt x="134568" y="90714"/>
                  </a:cubicBezTo>
                  <a:lnTo>
                    <a:pt x="149082" y="112486"/>
                  </a:lnTo>
                  <a:cubicBezTo>
                    <a:pt x="145454" y="114905"/>
                    <a:pt x="142390" y="118545"/>
                    <a:pt x="138197" y="119743"/>
                  </a:cubicBezTo>
                  <a:cubicBezTo>
                    <a:pt x="125194" y="123458"/>
                    <a:pt x="105980" y="115881"/>
                    <a:pt x="98282" y="127000"/>
                  </a:cubicBezTo>
                  <a:cubicBezTo>
                    <a:pt x="90585" y="138118"/>
                    <a:pt x="102754" y="153681"/>
                    <a:pt x="105540" y="166914"/>
                  </a:cubicBezTo>
                  <a:cubicBezTo>
                    <a:pt x="107595" y="176674"/>
                    <a:pt x="122577" y="197899"/>
                    <a:pt x="112797" y="195943"/>
                  </a:cubicBezTo>
                  <a:cubicBezTo>
                    <a:pt x="90903" y="191564"/>
                    <a:pt x="88803" y="190364"/>
                    <a:pt x="105540" y="195943"/>
                  </a:cubicBezTo>
                  <a:cubicBezTo>
                    <a:pt x="109095" y="181721"/>
                    <a:pt x="112086" y="178559"/>
                    <a:pt x="105540" y="163286"/>
                  </a:cubicBezTo>
                  <a:cubicBezTo>
                    <a:pt x="104192" y="160141"/>
                    <a:pt x="100701" y="158448"/>
                    <a:pt x="98282" y="156029"/>
                  </a:cubicBezTo>
                  <a:cubicBezTo>
                    <a:pt x="91025" y="158448"/>
                    <a:pt x="82876" y="159043"/>
                    <a:pt x="76511" y="163286"/>
                  </a:cubicBezTo>
                  <a:cubicBezTo>
                    <a:pt x="62044" y="172930"/>
                    <a:pt x="66689" y="181868"/>
                    <a:pt x="61997" y="195943"/>
                  </a:cubicBezTo>
                  <a:cubicBezTo>
                    <a:pt x="60287" y="201075"/>
                    <a:pt x="56871" y="205485"/>
                    <a:pt x="54740" y="210457"/>
                  </a:cubicBezTo>
                  <a:cubicBezTo>
                    <a:pt x="53233" y="213973"/>
                    <a:pt x="52321" y="217714"/>
                    <a:pt x="51111" y="221343"/>
                  </a:cubicBezTo>
                  <a:cubicBezTo>
                    <a:pt x="58511" y="243542"/>
                    <a:pt x="48550" y="225755"/>
                    <a:pt x="65625" y="228600"/>
                  </a:cubicBezTo>
                  <a:cubicBezTo>
                    <a:pt x="69927" y="229317"/>
                    <a:pt x="79594" y="232773"/>
                    <a:pt x="76511" y="235857"/>
                  </a:cubicBezTo>
                  <a:cubicBezTo>
                    <a:pt x="72985" y="239384"/>
                    <a:pt x="66887" y="233207"/>
                    <a:pt x="61997" y="232229"/>
                  </a:cubicBezTo>
                  <a:cubicBezTo>
                    <a:pt x="30069" y="225844"/>
                    <a:pt x="50523" y="232032"/>
                    <a:pt x="29340" y="224972"/>
                  </a:cubicBezTo>
                  <a:cubicBezTo>
                    <a:pt x="24502" y="226181"/>
                    <a:pt x="18975" y="225834"/>
                    <a:pt x="14825" y="228600"/>
                  </a:cubicBezTo>
                  <a:cubicBezTo>
                    <a:pt x="5674" y="234700"/>
                    <a:pt x="5512" y="245473"/>
                    <a:pt x="11197" y="254000"/>
                  </a:cubicBezTo>
                  <a:cubicBezTo>
                    <a:pt x="13616" y="257628"/>
                    <a:pt x="18182" y="259307"/>
                    <a:pt x="22082" y="261257"/>
                  </a:cubicBezTo>
                  <a:cubicBezTo>
                    <a:pt x="25503" y="262968"/>
                    <a:pt x="36793" y="264886"/>
                    <a:pt x="32968" y="264886"/>
                  </a:cubicBezTo>
                  <a:cubicBezTo>
                    <a:pt x="26801" y="264886"/>
                    <a:pt x="8658" y="261257"/>
                    <a:pt x="14825" y="261257"/>
                  </a:cubicBezTo>
                  <a:cubicBezTo>
                    <a:pt x="22182" y="261257"/>
                    <a:pt x="29340" y="263676"/>
                    <a:pt x="36597" y="264886"/>
                  </a:cubicBezTo>
                  <a:cubicBezTo>
                    <a:pt x="35387" y="269724"/>
                    <a:pt x="35960" y="275411"/>
                    <a:pt x="32968" y="279400"/>
                  </a:cubicBezTo>
                  <a:cubicBezTo>
                    <a:pt x="28321" y="285596"/>
                    <a:pt x="20653" y="288814"/>
                    <a:pt x="14825" y="293914"/>
                  </a:cubicBezTo>
                  <a:cubicBezTo>
                    <a:pt x="10963" y="297293"/>
                    <a:pt x="7568" y="301171"/>
                    <a:pt x="3940" y="304800"/>
                  </a:cubicBezTo>
                  <a:cubicBezTo>
                    <a:pt x="2730" y="308429"/>
                    <a:pt x="-1110" y="312135"/>
                    <a:pt x="311" y="315686"/>
                  </a:cubicBezTo>
                  <a:cubicBezTo>
                    <a:pt x="1931" y="319735"/>
                    <a:pt x="7296" y="320993"/>
                    <a:pt x="11197" y="322943"/>
                  </a:cubicBezTo>
                  <a:cubicBezTo>
                    <a:pt x="14618" y="324654"/>
                    <a:pt x="25907" y="326572"/>
                    <a:pt x="22082" y="326572"/>
                  </a:cubicBezTo>
                  <a:cubicBezTo>
                    <a:pt x="15915" y="326572"/>
                    <a:pt x="9987" y="324153"/>
                    <a:pt x="3940" y="322943"/>
                  </a:cubicBezTo>
                  <a:cubicBezTo>
                    <a:pt x="8778" y="325362"/>
                    <a:pt x="13389" y="328301"/>
                    <a:pt x="18454" y="330200"/>
                  </a:cubicBezTo>
                  <a:cubicBezTo>
                    <a:pt x="23123" y="331951"/>
                    <a:pt x="30402" y="329553"/>
                    <a:pt x="32968" y="333829"/>
                  </a:cubicBezTo>
                  <a:cubicBezTo>
                    <a:pt x="35534" y="338105"/>
                    <a:pt x="31570" y="343883"/>
                    <a:pt x="29340" y="348343"/>
                  </a:cubicBezTo>
                  <a:cubicBezTo>
                    <a:pt x="25356" y="356311"/>
                    <a:pt x="18644" y="356746"/>
                    <a:pt x="11197" y="359229"/>
                  </a:cubicBezTo>
                  <a:cubicBezTo>
                    <a:pt x="13616" y="362857"/>
                    <a:pt x="14756" y="367803"/>
                    <a:pt x="18454" y="370114"/>
                  </a:cubicBezTo>
                  <a:cubicBezTo>
                    <a:pt x="24941" y="374168"/>
                    <a:pt x="40225" y="377372"/>
                    <a:pt x="40225" y="377372"/>
                  </a:cubicBezTo>
                  <a:cubicBezTo>
                    <a:pt x="37806" y="381000"/>
                    <a:pt x="33685" y="383956"/>
                    <a:pt x="32968" y="388257"/>
                  </a:cubicBezTo>
                  <a:cubicBezTo>
                    <a:pt x="32301" y="392261"/>
                    <a:pt x="43381" y="412711"/>
                    <a:pt x="43854" y="413657"/>
                  </a:cubicBezTo>
                  <a:cubicBezTo>
                    <a:pt x="45063" y="418495"/>
                    <a:pt x="45252" y="423711"/>
                    <a:pt x="47482" y="428172"/>
                  </a:cubicBezTo>
                  <a:cubicBezTo>
                    <a:pt x="49012" y="431232"/>
                    <a:pt x="52603" y="432758"/>
                    <a:pt x="54740" y="435429"/>
                  </a:cubicBezTo>
                  <a:cubicBezTo>
                    <a:pt x="57464" y="438834"/>
                    <a:pt x="59578" y="442686"/>
                    <a:pt x="61997" y="446314"/>
                  </a:cubicBezTo>
                  <a:cubicBezTo>
                    <a:pt x="45063" y="463248"/>
                    <a:pt x="42643" y="455991"/>
                    <a:pt x="54740" y="468086"/>
                  </a:cubicBezTo>
                  <a:cubicBezTo>
                    <a:pt x="55949" y="472924"/>
                    <a:pt x="58368" y="477613"/>
                    <a:pt x="58368" y="482600"/>
                  </a:cubicBezTo>
                  <a:cubicBezTo>
                    <a:pt x="58368" y="503542"/>
                    <a:pt x="49249" y="516511"/>
                    <a:pt x="58368" y="537029"/>
                  </a:cubicBezTo>
                  <a:cubicBezTo>
                    <a:pt x="60139" y="541014"/>
                    <a:pt x="65625" y="541867"/>
                    <a:pt x="69254" y="544286"/>
                  </a:cubicBezTo>
                  <a:cubicBezTo>
                    <a:pt x="50592" y="556727"/>
                    <a:pt x="58887" y="546359"/>
                    <a:pt x="69254" y="558800"/>
                  </a:cubicBezTo>
                  <a:cubicBezTo>
                    <a:pt x="72717" y="562955"/>
                    <a:pt x="74092" y="568476"/>
                    <a:pt x="76511" y="573314"/>
                  </a:cubicBezTo>
                  <a:cubicBezTo>
                    <a:pt x="75301" y="576943"/>
                    <a:pt x="72882" y="580375"/>
                    <a:pt x="72882" y="584200"/>
                  </a:cubicBezTo>
                  <a:cubicBezTo>
                    <a:pt x="72882" y="604382"/>
                    <a:pt x="82213" y="591754"/>
                    <a:pt x="91025" y="584200"/>
                  </a:cubicBezTo>
                  <a:cubicBezTo>
                    <a:pt x="94921" y="580860"/>
                    <a:pt x="98282" y="576943"/>
                    <a:pt x="101911" y="573314"/>
                  </a:cubicBezTo>
                  <a:cubicBezTo>
                    <a:pt x="99694" y="578856"/>
                    <a:pt x="92920" y="594763"/>
                    <a:pt x="91025" y="602343"/>
                  </a:cubicBezTo>
                  <a:cubicBezTo>
                    <a:pt x="89529" y="608326"/>
                    <a:pt x="87397" y="620486"/>
                    <a:pt x="87397" y="620486"/>
                  </a:cubicBezTo>
                  <a:cubicBezTo>
                    <a:pt x="89816" y="624115"/>
                    <a:pt x="93275" y="627235"/>
                    <a:pt x="94654" y="631372"/>
                  </a:cubicBezTo>
                  <a:cubicBezTo>
                    <a:pt x="96980" y="638352"/>
                    <a:pt x="93080" y="647941"/>
                    <a:pt x="98282" y="653143"/>
                  </a:cubicBezTo>
                  <a:cubicBezTo>
                    <a:pt x="99992" y="654853"/>
                    <a:pt x="118094" y="617150"/>
                    <a:pt x="98282" y="656772"/>
                  </a:cubicBezTo>
                  <a:cubicBezTo>
                    <a:pt x="97073" y="664029"/>
                    <a:pt x="90240" y="672657"/>
                    <a:pt x="94654" y="678543"/>
                  </a:cubicBezTo>
                  <a:cubicBezTo>
                    <a:pt x="97900" y="682870"/>
                    <a:pt x="105648" y="675393"/>
                    <a:pt x="109168" y="671286"/>
                  </a:cubicBezTo>
                  <a:cubicBezTo>
                    <a:pt x="113407" y="666341"/>
                    <a:pt x="114006" y="659191"/>
                    <a:pt x="116425" y="653143"/>
                  </a:cubicBezTo>
                  <a:cubicBezTo>
                    <a:pt x="118844" y="657981"/>
                    <a:pt x="123682" y="662248"/>
                    <a:pt x="123682" y="667657"/>
                  </a:cubicBezTo>
                  <a:cubicBezTo>
                    <a:pt x="123682" y="675838"/>
                    <a:pt x="116440" y="696641"/>
                    <a:pt x="112797" y="707572"/>
                  </a:cubicBezTo>
                  <a:cubicBezTo>
                    <a:pt x="114006" y="714829"/>
                    <a:pt x="112011" y="723457"/>
                    <a:pt x="116425" y="729343"/>
                  </a:cubicBezTo>
                  <a:cubicBezTo>
                    <a:pt x="120333" y="734554"/>
                    <a:pt x="134568" y="730086"/>
                    <a:pt x="134568" y="736600"/>
                  </a:cubicBezTo>
                  <a:cubicBezTo>
                    <a:pt x="134568" y="742767"/>
                    <a:pt x="122493" y="734075"/>
                    <a:pt x="116425" y="732972"/>
                  </a:cubicBezTo>
                  <a:cubicBezTo>
                    <a:pt x="83817" y="727043"/>
                    <a:pt x="91528" y="728561"/>
                    <a:pt x="109168" y="732972"/>
                  </a:cubicBezTo>
                  <a:cubicBezTo>
                    <a:pt x="112797" y="735391"/>
                    <a:pt x="116153" y="738279"/>
                    <a:pt x="120054" y="740229"/>
                  </a:cubicBezTo>
                  <a:cubicBezTo>
                    <a:pt x="123475" y="741939"/>
                    <a:pt x="130012" y="740146"/>
                    <a:pt x="130940" y="743857"/>
                  </a:cubicBezTo>
                  <a:cubicBezTo>
                    <a:pt x="131998" y="748088"/>
                    <a:pt x="126766" y="751659"/>
                    <a:pt x="123682" y="754743"/>
                  </a:cubicBezTo>
                  <a:cubicBezTo>
                    <a:pt x="113292" y="765133"/>
                    <a:pt x="97195" y="766572"/>
                    <a:pt x="83768" y="769257"/>
                  </a:cubicBezTo>
                  <a:cubicBezTo>
                    <a:pt x="87397" y="771676"/>
                    <a:pt x="91249" y="773790"/>
                    <a:pt x="94654" y="776514"/>
                  </a:cubicBezTo>
                  <a:cubicBezTo>
                    <a:pt x="120506" y="797196"/>
                    <a:pt x="79292" y="768693"/>
                    <a:pt x="112797" y="791029"/>
                  </a:cubicBezTo>
                  <a:cubicBezTo>
                    <a:pt x="107959" y="792238"/>
                    <a:pt x="103201" y="793837"/>
                    <a:pt x="98282" y="794657"/>
                  </a:cubicBezTo>
                  <a:cubicBezTo>
                    <a:pt x="88663" y="796260"/>
                    <a:pt x="77720" y="793448"/>
                    <a:pt x="69254" y="798286"/>
                  </a:cubicBezTo>
                  <a:cubicBezTo>
                    <a:pt x="65933" y="800184"/>
                    <a:pt x="70493" y="806185"/>
                    <a:pt x="72882" y="809172"/>
                  </a:cubicBezTo>
                  <a:cubicBezTo>
                    <a:pt x="79429" y="817356"/>
                    <a:pt x="89244" y="817475"/>
                    <a:pt x="98282" y="820057"/>
                  </a:cubicBezTo>
                  <a:cubicBezTo>
                    <a:pt x="101960" y="821108"/>
                    <a:pt x="105539" y="822476"/>
                    <a:pt x="109168" y="823686"/>
                  </a:cubicBezTo>
                  <a:cubicBezTo>
                    <a:pt x="107959" y="827315"/>
                    <a:pt x="107989" y="831634"/>
                    <a:pt x="105540" y="834572"/>
                  </a:cubicBezTo>
                  <a:cubicBezTo>
                    <a:pt x="101668" y="839218"/>
                    <a:pt x="95946" y="841942"/>
                    <a:pt x="91025" y="845457"/>
                  </a:cubicBezTo>
                  <a:cubicBezTo>
                    <a:pt x="75008" y="856897"/>
                    <a:pt x="85017" y="847837"/>
                    <a:pt x="72882" y="859972"/>
                  </a:cubicBezTo>
                  <a:cubicBezTo>
                    <a:pt x="75301" y="863600"/>
                    <a:pt x="76790" y="868065"/>
                    <a:pt x="80140" y="870857"/>
                  </a:cubicBezTo>
                  <a:cubicBezTo>
                    <a:pt x="89629" y="878764"/>
                    <a:pt x="101370" y="879457"/>
                    <a:pt x="112797" y="881743"/>
                  </a:cubicBezTo>
                  <a:cubicBezTo>
                    <a:pt x="115216" y="887791"/>
                    <a:pt x="120054" y="893372"/>
                    <a:pt x="120054" y="899886"/>
                  </a:cubicBezTo>
                  <a:cubicBezTo>
                    <a:pt x="120054" y="908764"/>
                    <a:pt x="110467" y="921523"/>
                    <a:pt x="105540" y="928914"/>
                  </a:cubicBezTo>
                  <a:cubicBezTo>
                    <a:pt x="106749" y="932543"/>
                    <a:pt x="108117" y="936122"/>
                    <a:pt x="109168" y="939800"/>
                  </a:cubicBezTo>
                  <a:cubicBezTo>
                    <a:pt x="110538" y="944595"/>
                    <a:pt x="108808" y="951322"/>
                    <a:pt x="112797" y="954314"/>
                  </a:cubicBezTo>
                  <a:cubicBezTo>
                    <a:pt x="115857" y="956609"/>
                    <a:pt x="120054" y="951895"/>
                    <a:pt x="123682" y="950686"/>
                  </a:cubicBezTo>
                  <a:cubicBezTo>
                    <a:pt x="126101" y="947057"/>
                    <a:pt x="128776" y="943587"/>
                    <a:pt x="130940" y="939800"/>
                  </a:cubicBezTo>
                  <a:cubicBezTo>
                    <a:pt x="133624" y="935104"/>
                    <a:pt x="133066" y="923575"/>
                    <a:pt x="138197" y="925286"/>
                  </a:cubicBezTo>
                  <a:cubicBezTo>
                    <a:pt x="144048" y="927237"/>
                    <a:pt x="140329" y="937446"/>
                    <a:pt x="141825" y="943429"/>
                  </a:cubicBezTo>
                  <a:cubicBezTo>
                    <a:pt x="142753" y="947139"/>
                    <a:pt x="144244" y="950686"/>
                    <a:pt x="145454" y="954314"/>
                  </a:cubicBezTo>
                  <a:cubicBezTo>
                    <a:pt x="149083" y="953105"/>
                    <a:pt x="154313" y="947443"/>
                    <a:pt x="156340" y="950686"/>
                  </a:cubicBezTo>
                  <a:cubicBezTo>
                    <a:pt x="174046" y="979016"/>
                    <a:pt x="151416" y="995525"/>
                    <a:pt x="174482" y="972457"/>
                  </a:cubicBezTo>
                  <a:cubicBezTo>
                    <a:pt x="190035" y="988008"/>
                    <a:pt x="186551" y="980807"/>
                    <a:pt x="178111" y="1019629"/>
                  </a:cubicBezTo>
                  <a:cubicBezTo>
                    <a:pt x="174861" y="1034579"/>
                    <a:pt x="163597" y="1063172"/>
                    <a:pt x="163597" y="1063172"/>
                  </a:cubicBezTo>
                  <a:cubicBezTo>
                    <a:pt x="187265" y="1071061"/>
                    <a:pt x="174557" y="1063470"/>
                    <a:pt x="185368" y="1106714"/>
                  </a:cubicBezTo>
                  <a:cubicBezTo>
                    <a:pt x="186864" y="1112697"/>
                    <a:pt x="188125" y="1118752"/>
                    <a:pt x="188997" y="1124857"/>
                  </a:cubicBezTo>
                  <a:cubicBezTo>
                    <a:pt x="190546" y="1135700"/>
                    <a:pt x="189162" y="1147123"/>
                    <a:pt x="192625" y="1157514"/>
                  </a:cubicBezTo>
                  <a:cubicBezTo>
                    <a:pt x="194248" y="1162382"/>
                    <a:pt x="199882" y="1164771"/>
                    <a:pt x="203511" y="1168400"/>
                  </a:cubicBezTo>
                  <a:cubicBezTo>
                    <a:pt x="204721" y="1172029"/>
                    <a:pt x="205018" y="1176103"/>
                    <a:pt x="207140" y="1179286"/>
                  </a:cubicBezTo>
                  <a:cubicBezTo>
                    <a:pt x="209986" y="1183556"/>
                    <a:pt x="216780" y="1185194"/>
                    <a:pt x="218025" y="1190172"/>
                  </a:cubicBezTo>
                  <a:cubicBezTo>
                    <a:pt x="219521" y="1196155"/>
                    <a:pt x="215893" y="1202331"/>
                    <a:pt x="214397" y="1208314"/>
                  </a:cubicBezTo>
                  <a:cubicBezTo>
                    <a:pt x="214104" y="1209487"/>
                    <a:pt x="214397" y="1205895"/>
                    <a:pt x="214397" y="1204686"/>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8" name="Freeform 47"/>
            <p:cNvSpPr/>
            <p:nvPr/>
          </p:nvSpPr>
          <p:spPr bwMode="auto">
            <a:xfrm>
              <a:off x="4746006" y="4807857"/>
              <a:ext cx="244341" cy="932543"/>
            </a:xfrm>
            <a:custGeom>
              <a:avLst/>
              <a:gdLst>
                <a:gd name="connsiteX0" fmla="*/ 76365 w 244341"/>
                <a:gd name="connsiteY0" fmla="*/ 0 h 932543"/>
                <a:gd name="connsiteX1" fmla="*/ 87251 w 244341"/>
                <a:gd name="connsiteY1" fmla="*/ 18143 h 932543"/>
                <a:gd name="connsiteX2" fmla="*/ 98137 w 244341"/>
                <a:gd name="connsiteY2" fmla="*/ 21772 h 932543"/>
                <a:gd name="connsiteX3" fmla="*/ 109023 w 244341"/>
                <a:gd name="connsiteY3" fmla="*/ 29029 h 932543"/>
                <a:gd name="connsiteX4" fmla="*/ 101765 w 244341"/>
                <a:gd name="connsiteY4" fmla="*/ 36286 h 932543"/>
                <a:gd name="connsiteX5" fmla="*/ 90880 w 244341"/>
                <a:gd name="connsiteY5" fmla="*/ 39914 h 932543"/>
                <a:gd name="connsiteX6" fmla="*/ 98137 w 244341"/>
                <a:gd name="connsiteY6" fmla="*/ 47172 h 932543"/>
                <a:gd name="connsiteX7" fmla="*/ 116280 w 244341"/>
                <a:gd name="connsiteY7" fmla="*/ 50800 h 932543"/>
                <a:gd name="connsiteX8" fmla="*/ 138051 w 244341"/>
                <a:gd name="connsiteY8" fmla="*/ 65314 h 932543"/>
                <a:gd name="connsiteX9" fmla="*/ 145308 w 244341"/>
                <a:gd name="connsiteY9" fmla="*/ 72572 h 932543"/>
                <a:gd name="connsiteX10" fmla="*/ 156194 w 244341"/>
                <a:gd name="connsiteY10" fmla="*/ 76200 h 932543"/>
                <a:gd name="connsiteX11" fmla="*/ 159823 w 244341"/>
                <a:gd name="connsiteY11" fmla="*/ 90714 h 932543"/>
                <a:gd name="connsiteX12" fmla="*/ 127165 w 244341"/>
                <a:gd name="connsiteY12" fmla="*/ 97972 h 932543"/>
                <a:gd name="connsiteX13" fmla="*/ 116280 w 244341"/>
                <a:gd name="connsiteY13" fmla="*/ 94343 h 932543"/>
                <a:gd name="connsiteX14" fmla="*/ 130794 w 244341"/>
                <a:gd name="connsiteY14" fmla="*/ 105229 h 932543"/>
                <a:gd name="connsiteX15" fmla="*/ 134423 w 244341"/>
                <a:gd name="connsiteY15" fmla="*/ 116114 h 932543"/>
                <a:gd name="connsiteX16" fmla="*/ 148937 w 244341"/>
                <a:gd name="connsiteY16" fmla="*/ 137886 h 932543"/>
                <a:gd name="connsiteX17" fmla="*/ 156194 w 244341"/>
                <a:gd name="connsiteY17" fmla="*/ 166914 h 932543"/>
                <a:gd name="connsiteX18" fmla="*/ 159823 w 244341"/>
                <a:gd name="connsiteY18" fmla="*/ 181429 h 932543"/>
                <a:gd name="connsiteX19" fmla="*/ 145308 w 244341"/>
                <a:gd name="connsiteY19" fmla="*/ 166914 h 932543"/>
                <a:gd name="connsiteX20" fmla="*/ 167080 w 244341"/>
                <a:gd name="connsiteY20" fmla="*/ 174172 h 932543"/>
                <a:gd name="connsiteX21" fmla="*/ 188851 w 244341"/>
                <a:gd name="connsiteY21" fmla="*/ 206829 h 932543"/>
                <a:gd name="connsiteX22" fmla="*/ 196108 w 244341"/>
                <a:gd name="connsiteY22" fmla="*/ 217714 h 932543"/>
                <a:gd name="connsiteX23" fmla="*/ 203365 w 244341"/>
                <a:gd name="connsiteY23" fmla="*/ 224972 h 932543"/>
                <a:gd name="connsiteX24" fmla="*/ 156194 w 244341"/>
                <a:gd name="connsiteY24" fmla="*/ 221343 h 932543"/>
                <a:gd name="connsiteX25" fmla="*/ 163451 w 244341"/>
                <a:gd name="connsiteY25" fmla="*/ 221343 h 932543"/>
                <a:gd name="connsiteX26" fmla="*/ 185223 w 244341"/>
                <a:gd name="connsiteY26" fmla="*/ 232229 h 932543"/>
                <a:gd name="connsiteX27" fmla="*/ 174337 w 244341"/>
                <a:gd name="connsiteY27" fmla="*/ 235857 h 932543"/>
                <a:gd name="connsiteX28" fmla="*/ 145308 w 244341"/>
                <a:gd name="connsiteY28" fmla="*/ 239486 h 932543"/>
                <a:gd name="connsiteX29" fmla="*/ 167080 w 244341"/>
                <a:gd name="connsiteY29" fmla="*/ 254000 h 932543"/>
                <a:gd name="connsiteX30" fmla="*/ 177965 w 244341"/>
                <a:gd name="connsiteY30" fmla="*/ 261257 h 932543"/>
                <a:gd name="connsiteX31" fmla="*/ 188851 w 244341"/>
                <a:gd name="connsiteY31" fmla="*/ 268514 h 932543"/>
                <a:gd name="connsiteX32" fmla="*/ 177965 w 244341"/>
                <a:gd name="connsiteY32" fmla="*/ 279400 h 932543"/>
                <a:gd name="connsiteX33" fmla="*/ 148937 w 244341"/>
                <a:gd name="connsiteY33" fmla="*/ 283029 h 932543"/>
                <a:gd name="connsiteX34" fmla="*/ 159823 w 244341"/>
                <a:gd name="connsiteY34" fmla="*/ 297543 h 932543"/>
                <a:gd name="connsiteX35" fmla="*/ 177965 w 244341"/>
                <a:gd name="connsiteY35" fmla="*/ 326572 h 932543"/>
                <a:gd name="connsiteX36" fmla="*/ 188851 w 244341"/>
                <a:gd name="connsiteY36" fmla="*/ 348343 h 932543"/>
                <a:gd name="connsiteX37" fmla="*/ 199737 w 244341"/>
                <a:gd name="connsiteY37" fmla="*/ 359229 h 932543"/>
                <a:gd name="connsiteX38" fmla="*/ 206994 w 244341"/>
                <a:gd name="connsiteY38" fmla="*/ 370114 h 932543"/>
                <a:gd name="connsiteX39" fmla="*/ 177965 w 244341"/>
                <a:gd name="connsiteY39" fmla="*/ 366486 h 932543"/>
                <a:gd name="connsiteX40" fmla="*/ 203365 w 244341"/>
                <a:gd name="connsiteY40" fmla="*/ 377372 h 932543"/>
                <a:gd name="connsiteX41" fmla="*/ 214251 w 244341"/>
                <a:gd name="connsiteY41" fmla="*/ 384629 h 932543"/>
                <a:gd name="connsiteX42" fmla="*/ 239651 w 244341"/>
                <a:gd name="connsiteY42" fmla="*/ 406400 h 932543"/>
                <a:gd name="connsiteX43" fmla="*/ 243280 w 244341"/>
                <a:gd name="connsiteY43" fmla="*/ 417286 h 932543"/>
                <a:gd name="connsiteX44" fmla="*/ 225137 w 244341"/>
                <a:gd name="connsiteY44" fmla="*/ 413657 h 932543"/>
                <a:gd name="connsiteX45" fmla="*/ 214251 w 244341"/>
                <a:gd name="connsiteY45" fmla="*/ 410029 h 932543"/>
                <a:gd name="connsiteX46" fmla="*/ 199737 w 244341"/>
                <a:gd name="connsiteY46" fmla="*/ 406400 h 932543"/>
                <a:gd name="connsiteX47" fmla="*/ 203365 w 244341"/>
                <a:gd name="connsiteY47" fmla="*/ 417286 h 932543"/>
                <a:gd name="connsiteX48" fmla="*/ 214251 w 244341"/>
                <a:gd name="connsiteY48" fmla="*/ 431800 h 932543"/>
                <a:gd name="connsiteX49" fmla="*/ 192480 w 244341"/>
                <a:gd name="connsiteY49" fmla="*/ 428172 h 932543"/>
                <a:gd name="connsiteX50" fmla="*/ 199737 w 244341"/>
                <a:gd name="connsiteY50" fmla="*/ 442686 h 932543"/>
                <a:gd name="connsiteX51" fmla="*/ 206994 w 244341"/>
                <a:gd name="connsiteY51" fmla="*/ 453572 h 932543"/>
                <a:gd name="connsiteX52" fmla="*/ 210623 w 244341"/>
                <a:gd name="connsiteY52" fmla="*/ 464457 h 932543"/>
                <a:gd name="connsiteX53" fmla="*/ 156194 w 244341"/>
                <a:gd name="connsiteY53" fmla="*/ 453572 h 932543"/>
                <a:gd name="connsiteX54" fmla="*/ 163451 w 244341"/>
                <a:gd name="connsiteY54" fmla="*/ 486229 h 932543"/>
                <a:gd name="connsiteX55" fmla="*/ 170708 w 244341"/>
                <a:gd name="connsiteY55" fmla="*/ 497114 h 932543"/>
                <a:gd name="connsiteX56" fmla="*/ 177965 w 244341"/>
                <a:gd name="connsiteY56" fmla="*/ 511629 h 932543"/>
                <a:gd name="connsiteX57" fmla="*/ 192480 w 244341"/>
                <a:gd name="connsiteY57" fmla="*/ 537029 h 932543"/>
                <a:gd name="connsiteX58" fmla="*/ 177965 w 244341"/>
                <a:gd name="connsiteY58" fmla="*/ 533400 h 932543"/>
                <a:gd name="connsiteX59" fmla="*/ 196108 w 244341"/>
                <a:gd name="connsiteY59" fmla="*/ 537029 h 932543"/>
                <a:gd name="connsiteX60" fmla="*/ 206994 w 244341"/>
                <a:gd name="connsiteY60" fmla="*/ 544286 h 932543"/>
                <a:gd name="connsiteX61" fmla="*/ 196108 w 244341"/>
                <a:gd name="connsiteY61" fmla="*/ 551543 h 932543"/>
                <a:gd name="connsiteX62" fmla="*/ 163451 w 244341"/>
                <a:gd name="connsiteY62" fmla="*/ 547914 h 932543"/>
                <a:gd name="connsiteX63" fmla="*/ 167080 w 244341"/>
                <a:gd name="connsiteY63" fmla="*/ 631372 h 932543"/>
                <a:gd name="connsiteX64" fmla="*/ 156194 w 244341"/>
                <a:gd name="connsiteY64" fmla="*/ 624114 h 932543"/>
                <a:gd name="connsiteX65" fmla="*/ 148937 w 244341"/>
                <a:gd name="connsiteY65" fmla="*/ 602343 h 932543"/>
                <a:gd name="connsiteX66" fmla="*/ 145308 w 244341"/>
                <a:gd name="connsiteY66" fmla="*/ 627743 h 932543"/>
                <a:gd name="connsiteX67" fmla="*/ 123537 w 244341"/>
                <a:gd name="connsiteY67" fmla="*/ 620486 h 932543"/>
                <a:gd name="connsiteX68" fmla="*/ 119908 w 244341"/>
                <a:gd name="connsiteY68" fmla="*/ 635000 h 932543"/>
                <a:gd name="connsiteX69" fmla="*/ 116280 w 244341"/>
                <a:gd name="connsiteY69" fmla="*/ 645886 h 932543"/>
                <a:gd name="connsiteX70" fmla="*/ 109023 w 244341"/>
                <a:gd name="connsiteY70" fmla="*/ 671286 h 932543"/>
                <a:gd name="connsiteX71" fmla="*/ 105394 w 244341"/>
                <a:gd name="connsiteY71" fmla="*/ 649514 h 932543"/>
                <a:gd name="connsiteX72" fmla="*/ 101765 w 244341"/>
                <a:gd name="connsiteY72" fmla="*/ 638629 h 932543"/>
                <a:gd name="connsiteX73" fmla="*/ 105394 w 244341"/>
                <a:gd name="connsiteY73" fmla="*/ 627743 h 932543"/>
                <a:gd name="connsiteX74" fmla="*/ 105394 w 244341"/>
                <a:gd name="connsiteY74" fmla="*/ 711200 h 932543"/>
                <a:gd name="connsiteX75" fmla="*/ 98137 w 244341"/>
                <a:gd name="connsiteY75" fmla="*/ 732972 h 932543"/>
                <a:gd name="connsiteX76" fmla="*/ 90880 w 244341"/>
                <a:gd name="connsiteY76" fmla="*/ 743857 h 932543"/>
                <a:gd name="connsiteX77" fmla="*/ 76365 w 244341"/>
                <a:gd name="connsiteY77" fmla="*/ 736600 h 932543"/>
                <a:gd name="connsiteX78" fmla="*/ 65480 w 244341"/>
                <a:gd name="connsiteY78" fmla="*/ 732972 h 932543"/>
                <a:gd name="connsiteX79" fmla="*/ 61851 w 244341"/>
                <a:gd name="connsiteY79" fmla="*/ 747486 h 932543"/>
                <a:gd name="connsiteX80" fmla="*/ 58223 w 244341"/>
                <a:gd name="connsiteY80" fmla="*/ 758372 h 932543"/>
                <a:gd name="connsiteX81" fmla="*/ 61851 w 244341"/>
                <a:gd name="connsiteY81" fmla="*/ 816429 h 932543"/>
                <a:gd name="connsiteX82" fmla="*/ 50965 w 244341"/>
                <a:gd name="connsiteY82" fmla="*/ 812800 h 932543"/>
                <a:gd name="connsiteX83" fmla="*/ 40080 w 244341"/>
                <a:gd name="connsiteY83" fmla="*/ 791029 h 932543"/>
                <a:gd name="connsiteX84" fmla="*/ 36451 w 244341"/>
                <a:gd name="connsiteY84" fmla="*/ 809172 h 932543"/>
                <a:gd name="connsiteX85" fmla="*/ 29194 w 244341"/>
                <a:gd name="connsiteY85" fmla="*/ 827314 h 932543"/>
                <a:gd name="connsiteX86" fmla="*/ 25565 w 244341"/>
                <a:gd name="connsiteY86" fmla="*/ 881743 h 932543"/>
                <a:gd name="connsiteX87" fmla="*/ 7423 w 244341"/>
                <a:gd name="connsiteY87" fmla="*/ 874486 h 932543"/>
                <a:gd name="connsiteX88" fmla="*/ 165 w 244341"/>
                <a:gd name="connsiteY88" fmla="*/ 881743 h 932543"/>
                <a:gd name="connsiteX89" fmla="*/ 3794 w 244341"/>
                <a:gd name="connsiteY89" fmla="*/ 903514 h 932543"/>
                <a:gd name="connsiteX90" fmla="*/ 18308 w 244341"/>
                <a:gd name="connsiteY90" fmla="*/ 921657 h 932543"/>
                <a:gd name="connsiteX91" fmla="*/ 21937 w 244341"/>
                <a:gd name="connsiteY91" fmla="*/ 932543 h 9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44341" h="932543">
                  <a:moveTo>
                    <a:pt x="76365" y="0"/>
                  </a:moveTo>
                  <a:cubicBezTo>
                    <a:pt x="79994" y="6048"/>
                    <a:pt x="82264" y="13156"/>
                    <a:pt x="87251" y="18143"/>
                  </a:cubicBezTo>
                  <a:cubicBezTo>
                    <a:pt x="89956" y="20848"/>
                    <a:pt x="94716" y="20061"/>
                    <a:pt x="98137" y="21772"/>
                  </a:cubicBezTo>
                  <a:cubicBezTo>
                    <a:pt x="102038" y="23722"/>
                    <a:pt x="105394" y="26610"/>
                    <a:pt x="109023" y="29029"/>
                  </a:cubicBezTo>
                  <a:cubicBezTo>
                    <a:pt x="106604" y="31448"/>
                    <a:pt x="104699" y="34526"/>
                    <a:pt x="101765" y="36286"/>
                  </a:cubicBezTo>
                  <a:cubicBezTo>
                    <a:pt x="98485" y="38254"/>
                    <a:pt x="92089" y="36286"/>
                    <a:pt x="90880" y="39914"/>
                  </a:cubicBezTo>
                  <a:cubicBezTo>
                    <a:pt x="89798" y="43160"/>
                    <a:pt x="94992" y="45824"/>
                    <a:pt x="98137" y="47172"/>
                  </a:cubicBezTo>
                  <a:cubicBezTo>
                    <a:pt x="103806" y="49602"/>
                    <a:pt x="110232" y="49591"/>
                    <a:pt x="116280" y="50800"/>
                  </a:cubicBezTo>
                  <a:cubicBezTo>
                    <a:pt x="123537" y="55638"/>
                    <a:pt x="131884" y="59146"/>
                    <a:pt x="138051" y="65314"/>
                  </a:cubicBezTo>
                  <a:cubicBezTo>
                    <a:pt x="140470" y="67733"/>
                    <a:pt x="142374" y="70812"/>
                    <a:pt x="145308" y="72572"/>
                  </a:cubicBezTo>
                  <a:cubicBezTo>
                    <a:pt x="148588" y="74540"/>
                    <a:pt x="152565" y="74991"/>
                    <a:pt x="156194" y="76200"/>
                  </a:cubicBezTo>
                  <a:cubicBezTo>
                    <a:pt x="157404" y="81038"/>
                    <a:pt x="158453" y="85919"/>
                    <a:pt x="159823" y="90714"/>
                  </a:cubicBezTo>
                  <a:cubicBezTo>
                    <a:pt x="166197" y="113022"/>
                    <a:pt x="170745" y="102329"/>
                    <a:pt x="127165" y="97972"/>
                  </a:cubicBezTo>
                  <a:cubicBezTo>
                    <a:pt x="123537" y="96762"/>
                    <a:pt x="114569" y="90922"/>
                    <a:pt x="116280" y="94343"/>
                  </a:cubicBezTo>
                  <a:cubicBezTo>
                    <a:pt x="118985" y="99752"/>
                    <a:pt x="126922" y="100583"/>
                    <a:pt x="130794" y="105229"/>
                  </a:cubicBezTo>
                  <a:cubicBezTo>
                    <a:pt x="133243" y="108167"/>
                    <a:pt x="132566" y="112771"/>
                    <a:pt x="134423" y="116114"/>
                  </a:cubicBezTo>
                  <a:cubicBezTo>
                    <a:pt x="138659" y="123738"/>
                    <a:pt x="148937" y="137886"/>
                    <a:pt x="148937" y="137886"/>
                  </a:cubicBezTo>
                  <a:cubicBezTo>
                    <a:pt x="155420" y="157340"/>
                    <a:pt x="150355" y="140641"/>
                    <a:pt x="156194" y="166914"/>
                  </a:cubicBezTo>
                  <a:cubicBezTo>
                    <a:pt x="157276" y="171782"/>
                    <a:pt x="164810" y="181429"/>
                    <a:pt x="159823" y="181429"/>
                  </a:cubicBezTo>
                  <a:cubicBezTo>
                    <a:pt x="152981" y="181429"/>
                    <a:pt x="138817" y="164750"/>
                    <a:pt x="145308" y="166914"/>
                  </a:cubicBezTo>
                  <a:lnTo>
                    <a:pt x="167080" y="174172"/>
                  </a:lnTo>
                  <a:cubicBezTo>
                    <a:pt x="185480" y="204839"/>
                    <a:pt x="169957" y="180378"/>
                    <a:pt x="188851" y="206829"/>
                  </a:cubicBezTo>
                  <a:cubicBezTo>
                    <a:pt x="191386" y="210377"/>
                    <a:pt x="193384" y="214309"/>
                    <a:pt x="196108" y="217714"/>
                  </a:cubicBezTo>
                  <a:cubicBezTo>
                    <a:pt x="198245" y="220386"/>
                    <a:pt x="206772" y="224662"/>
                    <a:pt x="203365" y="224972"/>
                  </a:cubicBezTo>
                  <a:cubicBezTo>
                    <a:pt x="187660" y="226400"/>
                    <a:pt x="171918" y="222553"/>
                    <a:pt x="156194" y="221343"/>
                  </a:cubicBezTo>
                  <a:cubicBezTo>
                    <a:pt x="147604" y="218479"/>
                    <a:pt x="128421" y="212585"/>
                    <a:pt x="163451" y="221343"/>
                  </a:cubicBezTo>
                  <a:cubicBezTo>
                    <a:pt x="175469" y="224348"/>
                    <a:pt x="174581" y="225135"/>
                    <a:pt x="185223" y="232229"/>
                  </a:cubicBezTo>
                  <a:cubicBezTo>
                    <a:pt x="181594" y="233438"/>
                    <a:pt x="178100" y="235173"/>
                    <a:pt x="174337" y="235857"/>
                  </a:cubicBezTo>
                  <a:cubicBezTo>
                    <a:pt x="164743" y="237601"/>
                    <a:pt x="148930" y="230432"/>
                    <a:pt x="145308" y="239486"/>
                  </a:cubicBezTo>
                  <a:cubicBezTo>
                    <a:pt x="142069" y="247584"/>
                    <a:pt x="159823" y="249162"/>
                    <a:pt x="167080" y="254000"/>
                  </a:cubicBezTo>
                  <a:lnTo>
                    <a:pt x="177965" y="261257"/>
                  </a:lnTo>
                  <a:lnTo>
                    <a:pt x="188851" y="268514"/>
                  </a:lnTo>
                  <a:cubicBezTo>
                    <a:pt x="185222" y="272143"/>
                    <a:pt x="182788" y="277646"/>
                    <a:pt x="177965" y="279400"/>
                  </a:cubicBezTo>
                  <a:cubicBezTo>
                    <a:pt x="168801" y="282733"/>
                    <a:pt x="155832" y="276134"/>
                    <a:pt x="148937" y="283029"/>
                  </a:cubicBezTo>
                  <a:cubicBezTo>
                    <a:pt x="144661" y="287305"/>
                    <a:pt x="156618" y="292415"/>
                    <a:pt x="159823" y="297543"/>
                  </a:cubicBezTo>
                  <a:cubicBezTo>
                    <a:pt x="184740" y="337409"/>
                    <a:pt x="147114" y="285433"/>
                    <a:pt x="177965" y="326572"/>
                  </a:cubicBezTo>
                  <a:cubicBezTo>
                    <a:pt x="181602" y="337480"/>
                    <a:pt x="181036" y="338965"/>
                    <a:pt x="188851" y="348343"/>
                  </a:cubicBezTo>
                  <a:cubicBezTo>
                    <a:pt x="192136" y="352285"/>
                    <a:pt x="196452" y="355287"/>
                    <a:pt x="199737" y="359229"/>
                  </a:cubicBezTo>
                  <a:cubicBezTo>
                    <a:pt x="202529" y="362579"/>
                    <a:pt x="211131" y="368735"/>
                    <a:pt x="206994" y="370114"/>
                  </a:cubicBezTo>
                  <a:cubicBezTo>
                    <a:pt x="197743" y="373198"/>
                    <a:pt x="187641" y="367695"/>
                    <a:pt x="177965" y="366486"/>
                  </a:cubicBezTo>
                  <a:cubicBezTo>
                    <a:pt x="190182" y="370557"/>
                    <a:pt x="190805" y="370195"/>
                    <a:pt x="203365" y="377372"/>
                  </a:cubicBezTo>
                  <a:cubicBezTo>
                    <a:pt x="207151" y="379536"/>
                    <a:pt x="211167" y="381545"/>
                    <a:pt x="214251" y="384629"/>
                  </a:cubicBezTo>
                  <a:cubicBezTo>
                    <a:pt x="237804" y="408181"/>
                    <a:pt x="211301" y="392225"/>
                    <a:pt x="239651" y="406400"/>
                  </a:cubicBezTo>
                  <a:cubicBezTo>
                    <a:pt x="240861" y="410029"/>
                    <a:pt x="246701" y="415575"/>
                    <a:pt x="243280" y="417286"/>
                  </a:cubicBezTo>
                  <a:cubicBezTo>
                    <a:pt x="237764" y="420044"/>
                    <a:pt x="231120" y="415153"/>
                    <a:pt x="225137" y="413657"/>
                  </a:cubicBezTo>
                  <a:cubicBezTo>
                    <a:pt x="221426" y="412729"/>
                    <a:pt x="217929" y="411080"/>
                    <a:pt x="214251" y="410029"/>
                  </a:cubicBezTo>
                  <a:cubicBezTo>
                    <a:pt x="209456" y="408659"/>
                    <a:pt x="204575" y="407610"/>
                    <a:pt x="199737" y="406400"/>
                  </a:cubicBezTo>
                  <a:cubicBezTo>
                    <a:pt x="199737" y="406400"/>
                    <a:pt x="201467" y="413965"/>
                    <a:pt x="203365" y="417286"/>
                  </a:cubicBezTo>
                  <a:cubicBezTo>
                    <a:pt x="206365" y="422537"/>
                    <a:pt x="218527" y="427524"/>
                    <a:pt x="214251" y="431800"/>
                  </a:cubicBezTo>
                  <a:cubicBezTo>
                    <a:pt x="209049" y="437002"/>
                    <a:pt x="199737" y="429381"/>
                    <a:pt x="192480" y="428172"/>
                  </a:cubicBezTo>
                  <a:cubicBezTo>
                    <a:pt x="194899" y="433010"/>
                    <a:pt x="197053" y="437990"/>
                    <a:pt x="199737" y="442686"/>
                  </a:cubicBezTo>
                  <a:cubicBezTo>
                    <a:pt x="201901" y="446472"/>
                    <a:pt x="205044" y="449671"/>
                    <a:pt x="206994" y="453572"/>
                  </a:cubicBezTo>
                  <a:cubicBezTo>
                    <a:pt x="208705" y="456993"/>
                    <a:pt x="214429" y="464076"/>
                    <a:pt x="210623" y="464457"/>
                  </a:cubicBezTo>
                  <a:cubicBezTo>
                    <a:pt x="201894" y="465330"/>
                    <a:pt x="170518" y="457152"/>
                    <a:pt x="156194" y="453572"/>
                  </a:cubicBezTo>
                  <a:cubicBezTo>
                    <a:pt x="157587" y="461927"/>
                    <a:pt x="158986" y="477299"/>
                    <a:pt x="163451" y="486229"/>
                  </a:cubicBezTo>
                  <a:cubicBezTo>
                    <a:pt x="165401" y="490129"/>
                    <a:pt x="168544" y="493328"/>
                    <a:pt x="170708" y="497114"/>
                  </a:cubicBezTo>
                  <a:cubicBezTo>
                    <a:pt x="173392" y="501811"/>
                    <a:pt x="175281" y="506932"/>
                    <a:pt x="177965" y="511629"/>
                  </a:cubicBezTo>
                  <a:cubicBezTo>
                    <a:pt x="179440" y="514210"/>
                    <a:pt x="194169" y="534496"/>
                    <a:pt x="192480" y="537029"/>
                  </a:cubicBezTo>
                  <a:cubicBezTo>
                    <a:pt x="189713" y="541179"/>
                    <a:pt x="172978" y="533400"/>
                    <a:pt x="177965" y="533400"/>
                  </a:cubicBezTo>
                  <a:cubicBezTo>
                    <a:pt x="184132" y="533400"/>
                    <a:pt x="190060" y="535819"/>
                    <a:pt x="196108" y="537029"/>
                  </a:cubicBezTo>
                  <a:cubicBezTo>
                    <a:pt x="199737" y="539448"/>
                    <a:pt x="206994" y="539925"/>
                    <a:pt x="206994" y="544286"/>
                  </a:cubicBezTo>
                  <a:cubicBezTo>
                    <a:pt x="206994" y="548647"/>
                    <a:pt x="200454" y="551181"/>
                    <a:pt x="196108" y="551543"/>
                  </a:cubicBezTo>
                  <a:cubicBezTo>
                    <a:pt x="185193" y="552452"/>
                    <a:pt x="174337" y="549124"/>
                    <a:pt x="163451" y="547914"/>
                  </a:cubicBezTo>
                  <a:cubicBezTo>
                    <a:pt x="164661" y="575733"/>
                    <a:pt x="169720" y="603652"/>
                    <a:pt x="167080" y="631372"/>
                  </a:cubicBezTo>
                  <a:cubicBezTo>
                    <a:pt x="166667" y="635714"/>
                    <a:pt x="158505" y="627812"/>
                    <a:pt x="156194" y="624114"/>
                  </a:cubicBezTo>
                  <a:cubicBezTo>
                    <a:pt x="152140" y="617627"/>
                    <a:pt x="148937" y="602343"/>
                    <a:pt x="148937" y="602343"/>
                  </a:cubicBezTo>
                  <a:cubicBezTo>
                    <a:pt x="147727" y="610810"/>
                    <a:pt x="152268" y="622772"/>
                    <a:pt x="145308" y="627743"/>
                  </a:cubicBezTo>
                  <a:cubicBezTo>
                    <a:pt x="139083" y="632189"/>
                    <a:pt x="123537" y="620486"/>
                    <a:pt x="123537" y="620486"/>
                  </a:cubicBezTo>
                  <a:cubicBezTo>
                    <a:pt x="122327" y="625324"/>
                    <a:pt x="121278" y="630205"/>
                    <a:pt x="119908" y="635000"/>
                  </a:cubicBezTo>
                  <a:cubicBezTo>
                    <a:pt x="118857" y="638678"/>
                    <a:pt x="117379" y="642222"/>
                    <a:pt x="116280" y="645886"/>
                  </a:cubicBezTo>
                  <a:cubicBezTo>
                    <a:pt x="113750" y="654320"/>
                    <a:pt x="111442" y="662819"/>
                    <a:pt x="109023" y="671286"/>
                  </a:cubicBezTo>
                  <a:cubicBezTo>
                    <a:pt x="107813" y="664029"/>
                    <a:pt x="106990" y="656696"/>
                    <a:pt x="105394" y="649514"/>
                  </a:cubicBezTo>
                  <a:cubicBezTo>
                    <a:pt x="104564" y="645780"/>
                    <a:pt x="101765" y="642454"/>
                    <a:pt x="101765" y="638629"/>
                  </a:cubicBezTo>
                  <a:cubicBezTo>
                    <a:pt x="101765" y="634804"/>
                    <a:pt x="104184" y="631372"/>
                    <a:pt x="105394" y="627743"/>
                  </a:cubicBezTo>
                  <a:cubicBezTo>
                    <a:pt x="116097" y="659849"/>
                    <a:pt x="112924" y="645939"/>
                    <a:pt x="105394" y="711200"/>
                  </a:cubicBezTo>
                  <a:cubicBezTo>
                    <a:pt x="104517" y="718799"/>
                    <a:pt x="102381" y="726607"/>
                    <a:pt x="98137" y="732972"/>
                  </a:cubicBezTo>
                  <a:lnTo>
                    <a:pt x="90880" y="743857"/>
                  </a:lnTo>
                  <a:cubicBezTo>
                    <a:pt x="86042" y="741438"/>
                    <a:pt x="81337" y="738731"/>
                    <a:pt x="76365" y="736600"/>
                  </a:cubicBezTo>
                  <a:cubicBezTo>
                    <a:pt x="72850" y="735094"/>
                    <a:pt x="68540" y="730677"/>
                    <a:pt x="65480" y="732972"/>
                  </a:cubicBezTo>
                  <a:cubicBezTo>
                    <a:pt x="61491" y="735964"/>
                    <a:pt x="63221" y="742691"/>
                    <a:pt x="61851" y="747486"/>
                  </a:cubicBezTo>
                  <a:cubicBezTo>
                    <a:pt x="60800" y="751164"/>
                    <a:pt x="59432" y="754743"/>
                    <a:pt x="58223" y="758372"/>
                  </a:cubicBezTo>
                  <a:cubicBezTo>
                    <a:pt x="67845" y="796860"/>
                    <a:pt x="66717" y="777503"/>
                    <a:pt x="61851" y="816429"/>
                  </a:cubicBezTo>
                  <a:cubicBezTo>
                    <a:pt x="58222" y="815219"/>
                    <a:pt x="53952" y="815190"/>
                    <a:pt x="50965" y="812800"/>
                  </a:cubicBezTo>
                  <a:cubicBezTo>
                    <a:pt x="44570" y="807684"/>
                    <a:pt x="42470" y="798200"/>
                    <a:pt x="40080" y="791029"/>
                  </a:cubicBezTo>
                  <a:cubicBezTo>
                    <a:pt x="38870" y="797077"/>
                    <a:pt x="38223" y="803265"/>
                    <a:pt x="36451" y="809172"/>
                  </a:cubicBezTo>
                  <a:cubicBezTo>
                    <a:pt x="34579" y="815410"/>
                    <a:pt x="30160" y="820873"/>
                    <a:pt x="29194" y="827314"/>
                  </a:cubicBezTo>
                  <a:cubicBezTo>
                    <a:pt x="26497" y="845296"/>
                    <a:pt x="26775" y="863600"/>
                    <a:pt x="25565" y="881743"/>
                  </a:cubicBezTo>
                  <a:cubicBezTo>
                    <a:pt x="19518" y="879324"/>
                    <a:pt x="13936" y="874486"/>
                    <a:pt x="7423" y="874486"/>
                  </a:cubicBezTo>
                  <a:cubicBezTo>
                    <a:pt x="4002" y="874486"/>
                    <a:pt x="589" y="878348"/>
                    <a:pt x="165" y="881743"/>
                  </a:cubicBezTo>
                  <a:cubicBezTo>
                    <a:pt x="-748" y="889043"/>
                    <a:pt x="2351" y="896300"/>
                    <a:pt x="3794" y="903514"/>
                  </a:cubicBezTo>
                  <a:cubicBezTo>
                    <a:pt x="7374" y="921414"/>
                    <a:pt x="3440" y="916702"/>
                    <a:pt x="18308" y="921657"/>
                  </a:cubicBezTo>
                  <a:lnTo>
                    <a:pt x="21937" y="932543"/>
                  </a:ln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9" name="Freeform 48"/>
            <p:cNvSpPr/>
            <p:nvPr/>
          </p:nvSpPr>
          <p:spPr bwMode="auto">
            <a:xfrm>
              <a:off x="4637314" y="4777696"/>
              <a:ext cx="189777" cy="1035275"/>
            </a:xfrm>
            <a:custGeom>
              <a:avLst/>
              <a:gdLst>
                <a:gd name="connsiteX0" fmla="*/ 61686 w 189777"/>
                <a:gd name="connsiteY0" fmla="*/ 1035275 h 1035275"/>
                <a:gd name="connsiteX1" fmla="*/ 58057 w 189777"/>
                <a:gd name="connsiteY1" fmla="*/ 1017133 h 1035275"/>
                <a:gd name="connsiteX2" fmla="*/ 58057 w 189777"/>
                <a:gd name="connsiteY2" fmla="*/ 1006247 h 1035275"/>
                <a:gd name="connsiteX3" fmla="*/ 61686 w 189777"/>
                <a:gd name="connsiteY3" fmla="*/ 995361 h 1035275"/>
                <a:gd name="connsiteX4" fmla="*/ 68943 w 189777"/>
                <a:gd name="connsiteY4" fmla="*/ 984475 h 1035275"/>
                <a:gd name="connsiteX5" fmla="*/ 65315 w 189777"/>
                <a:gd name="connsiteY5" fmla="*/ 969961 h 1035275"/>
                <a:gd name="connsiteX6" fmla="*/ 68943 w 189777"/>
                <a:gd name="connsiteY6" fmla="*/ 959075 h 1035275"/>
                <a:gd name="connsiteX7" fmla="*/ 39915 w 189777"/>
                <a:gd name="connsiteY7" fmla="*/ 948190 h 1035275"/>
                <a:gd name="connsiteX8" fmla="*/ 29029 w 189777"/>
                <a:gd name="connsiteY8" fmla="*/ 940933 h 1035275"/>
                <a:gd name="connsiteX9" fmla="*/ 0 w 189777"/>
                <a:gd name="connsiteY9" fmla="*/ 933675 h 1035275"/>
                <a:gd name="connsiteX10" fmla="*/ 36286 w 189777"/>
                <a:gd name="connsiteY10" fmla="*/ 926418 h 1035275"/>
                <a:gd name="connsiteX11" fmla="*/ 47172 w 189777"/>
                <a:gd name="connsiteY11" fmla="*/ 922790 h 1035275"/>
                <a:gd name="connsiteX12" fmla="*/ 76200 w 189777"/>
                <a:gd name="connsiteY12" fmla="*/ 915533 h 1035275"/>
                <a:gd name="connsiteX13" fmla="*/ 76200 w 189777"/>
                <a:gd name="connsiteY13" fmla="*/ 890133 h 1035275"/>
                <a:gd name="connsiteX14" fmla="*/ 61686 w 189777"/>
                <a:gd name="connsiteY14" fmla="*/ 882875 h 1035275"/>
                <a:gd name="connsiteX15" fmla="*/ 39915 w 189777"/>
                <a:gd name="connsiteY15" fmla="*/ 875618 h 1035275"/>
                <a:gd name="connsiteX16" fmla="*/ 32657 w 189777"/>
                <a:gd name="connsiteY16" fmla="*/ 868361 h 1035275"/>
                <a:gd name="connsiteX17" fmla="*/ 21772 w 189777"/>
                <a:gd name="connsiteY17" fmla="*/ 861104 h 1035275"/>
                <a:gd name="connsiteX18" fmla="*/ 32657 w 189777"/>
                <a:gd name="connsiteY18" fmla="*/ 853847 h 1035275"/>
                <a:gd name="connsiteX19" fmla="*/ 43543 w 189777"/>
                <a:gd name="connsiteY19" fmla="*/ 850218 h 1035275"/>
                <a:gd name="connsiteX20" fmla="*/ 76200 w 189777"/>
                <a:gd name="connsiteY20" fmla="*/ 842961 h 1035275"/>
                <a:gd name="connsiteX21" fmla="*/ 54429 w 189777"/>
                <a:gd name="connsiteY21" fmla="*/ 828447 h 1035275"/>
                <a:gd name="connsiteX22" fmla="*/ 43543 w 189777"/>
                <a:gd name="connsiteY22" fmla="*/ 821190 h 1035275"/>
                <a:gd name="connsiteX23" fmla="*/ 39915 w 189777"/>
                <a:gd name="connsiteY23" fmla="*/ 810304 h 1035275"/>
                <a:gd name="connsiteX24" fmla="*/ 50800 w 189777"/>
                <a:gd name="connsiteY24" fmla="*/ 806675 h 1035275"/>
                <a:gd name="connsiteX25" fmla="*/ 68943 w 189777"/>
                <a:gd name="connsiteY25" fmla="*/ 803047 h 1035275"/>
                <a:gd name="connsiteX26" fmla="*/ 65315 w 189777"/>
                <a:gd name="connsiteY26" fmla="*/ 788533 h 1035275"/>
                <a:gd name="connsiteX27" fmla="*/ 50800 w 189777"/>
                <a:gd name="connsiteY27" fmla="*/ 784904 h 1035275"/>
                <a:gd name="connsiteX28" fmla="*/ 39915 w 189777"/>
                <a:gd name="connsiteY28" fmla="*/ 781275 h 1035275"/>
                <a:gd name="connsiteX29" fmla="*/ 50800 w 189777"/>
                <a:gd name="connsiteY29" fmla="*/ 774018 h 1035275"/>
                <a:gd name="connsiteX30" fmla="*/ 61686 w 189777"/>
                <a:gd name="connsiteY30" fmla="*/ 770390 h 1035275"/>
                <a:gd name="connsiteX31" fmla="*/ 54429 w 189777"/>
                <a:gd name="connsiteY31" fmla="*/ 759504 h 1035275"/>
                <a:gd name="connsiteX32" fmla="*/ 21772 w 189777"/>
                <a:gd name="connsiteY32" fmla="*/ 719590 h 1035275"/>
                <a:gd name="connsiteX33" fmla="*/ 32657 w 189777"/>
                <a:gd name="connsiteY33" fmla="*/ 715961 h 1035275"/>
                <a:gd name="connsiteX34" fmla="*/ 54429 w 189777"/>
                <a:gd name="connsiteY34" fmla="*/ 719590 h 1035275"/>
                <a:gd name="connsiteX35" fmla="*/ 50800 w 189777"/>
                <a:gd name="connsiteY35" fmla="*/ 708704 h 1035275"/>
                <a:gd name="connsiteX36" fmla="*/ 36286 w 189777"/>
                <a:gd name="connsiteY36" fmla="*/ 690561 h 1035275"/>
                <a:gd name="connsiteX37" fmla="*/ 14515 w 189777"/>
                <a:gd name="connsiteY37" fmla="*/ 665161 h 1035275"/>
                <a:gd name="connsiteX38" fmla="*/ 18143 w 189777"/>
                <a:gd name="connsiteY38" fmla="*/ 632504 h 1035275"/>
                <a:gd name="connsiteX39" fmla="*/ 36286 w 189777"/>
                <a:gd name="connsiteY39" fmla="*/ 636133 h 1035275"/>
                <a:gd name="connsiteX40" fmla="*/ 32657 w 189777"/>
                <a:gd name="connsiteY40" fmla="*/ 625247 h 1035275"/>
                <a:gd name="connsiteX41" fmla="*/ 25400 w 189777"/>
                <a:gd name="connsiteY41" fmla="*/ 592590 h 1035275"/>
                <a:gd name="connsiteX42" fmla="*/ 29029 w 189777"/>
                <a:gd name="connsiteY42" fmla="*/ 567190 h 1035275"/>
                <a:gd name="connsiteX43" fmla="*/ 58057 w 189777"/>
                <a:gd name="connsiteY43" fmla="*/ 578075 h 1035275"/>
                <a:gd name="connsiteX44" fmla="*/ 65315 w 189777"/>
                <a:gd name="connsiteY44" fmla="*/ 570818 h 1035275"/>
                <a:gd name="connsiteX45" fmla="*/ 54429 w 189777"/>
                <a:gd name="connsiteY45" fmla="*/ 505504 h 1035275"/>
                <a:gd name="connsiteX46" fmla="*/ 65315 w 189777"/>
                <a:gd name="connsiteY46" fmla="*/ 501875 h 1035275"/>
                <a:gd name="connsiteX47" fmla="*/ 79829 w 189777"/>
                <a:gd name="connsiteY47" fmla="*/ 501875 h 1035275"/>
                <a:gd name="connsiteX48" fmla="*/ 72572 w 189777"/>
                <a:gd name="connsiteY48" fmla="*/ 476475 h 1035275"/>
                <a:gd name="connsiteX49" fmla="*/ 65315 w 189777"/>
                <a:gd name="connsiteY49" fmla="*/ 461961 h 1035275"/>
                <a:gd name="connsiteX50" fmla="*/ 76200 w 189777"/>
                <a:gd name="connsiteY50" fmla="*/ 461961 h 1035275"/>
                <a:gd name="connsiteX51" fmla="*/ 90715 w 189777"/>
                <a:gd name="connsiteY51" fmla="*/ 472847 h 1035275"/>
                <a:gd name="connsiteX52" fmla="*/ 101600 w 189777"/>
                <a:gd name="connsiteY52" fmla="*/ 443818 h 1035275"/>
                <a:gd name="connsiteX53" fmla="*/ 94343 w 189777"/>
                <a:gd name="connsiteY53" fmla="*/ 411161 h 1035275"/>
                <a:gd name="connsiteX54" fmla="*/ 101600 w 189777"/>
                <a:gd name="connsiteY54" fmla="*/ 422047 h 1035275"/>
                <a:gd name="connsiteX55" fmla="*/ 105229 w 189777"/>
                <a:gd name="connsiteY55" fmla="*/ 411161 h 1035275"/>
                <a:gd name="connsiteX56" fmla="*/ 94343 w 189777"/>
                <a:gd name="connsiteY56" fmla="*/ 345847 h 1035275"/>
                <a:gd name="connsiteX57" fmla="*/ 97972 w 189777"/>
                <a:gd name="connsiteY57" fmla="*/ 334961 h 1035275"/>
                <a:gd name="connsiteX58" fmla="*/ 101600 w 189777"/>
                <a:gd name="connsiteY58" fmla="*/ 349475 h 1035275"/>
                <a:gd name="connsiteX59" fmla="*/ 112486 w 189777"/>
                <a:gd name="connsiteY59" fmla="*/ 371247 h 1035275"/>
                <a:gd name="connsiteX60" fmla="*/ 116115 w 189777"/>
                <a:gd name="connsiteY60" fmla="*/ 382133 h 1035275"/>
                <a:gd name="connsiteX61" fmla="*/ 123372 w 189777"/>
                <a:gd name="connsiteY61" fmla="*/ 371247 h 1035275"/>
                <a:gd name="connsiteX62" fmla="*/ 112486 w 189777"/>
                <a:gd name="connsiteY62" fmla="*/ 342218 h 1035275"/>
                <a:gd name="connsiteX63" fmla="*/ 119743 w 189777"/>
                <a:gd name="connsiteY63" fmla="*/ 320447 h 1035275"/>
                <a:gd name="connsiteX64" fmla="*/ 123372 w 189777"/>
                <a:gd name="connsiteY64" fmla="*/ 295047 h 1035275"/>
                <a:gd name="connsiteX65" fmla="*/ 127000 w 189777"/>
                <a:gd name="connsiteY65" fmla="*/ 193447 h 1035275"/>
                <a:gd name="connsiteX66" fmla="*/ 130629 w 189777"/>
                <a:gd name="connsiteY66" fmla="*/ 204333 h 1035275"/>
                <a:gd name="connsiteX67" fmla="*/ 127000 w 189777"/>
                <a:gd name="connsiteY67" fmla="*/ 189818 h 1035275"/>
                <a:gd name="connsiteX68" fmla="*/ 105229 w 189777"/>
                <a:gd name="connsiteY68" fmla="*/ 157161 h 1035275"/>
                <a:gd name="connsiteX69" fmla="*/ 101600 w 189777"/>
                <a:gd name="connsiteY69" fmla="*/ 171675 h 1035275"/>
                <a:gd name="connsiteX70" fmla="*/ 97972 w 189777"/>
                <a:gd name="connsiteY70" fmla="*/ 182561 h 1035275"/>
                <a:gd name="connsiteX71" fmla="*/ 90715 w 189777"/>
                <a:gd name="connsiteY71" fmla="*/ 171675 h 1035275"/>
                <a:gd name="connsiteX72" fmla="*/ 79829 w 189777"/>
                <a:gd name="connsiteY72" fmla="*/ 131761 h 1035275"/>
                <a:gd name="connsiteX73" fmla="*/ 76200 w 189777"/>
                <a:gd name="connsiteY73" fmla="*/ 120875 h 1035275"/>
                <a:gd name="connsiteX74" fmla="*/ 72572 w 189777"/>
                <a:gd name="connsiteY74" fmla="*/ 99104 h 1035275"/>
                <a:gd name="connsiteX75" fmla="*/ 65315 w 189777"/>
                <a:gd name="connsiteY75" fmla="*/ 109990 h 1035275"/>
                <a:gd name="connsiteX76" fmla="*/ 68943 w 189777"/>
                <a:gd name="connsiteY76" fmla="*/ 131761 h 1035275"/>
                <a:gd name="connsiteX77" fmla="*/ 79829 w 189777"/>
                <a:gd name="connsiteY77" fmla="*/ 128133 h 1035275"/>
                <a:gd name="connsiteX78" fmla="*/ 83457 w 189777"/>
                <a:gd name="connsiteY78" fmla="*/ 84590 h 1035275"/>
                <a:gd name="connsiteX79" fmla="*/ 97972 w 189777"/>
                <a:gd name="connsiteY79" fmla="*/ 48304 h 1035275"/>
                <a:gd name="connsiteX80" fmla="*/ 101600 w 189777"/>
                <a:gd name="connsiteY80" fmla="*/ 37418 h 1035275"/>
                <a:gd name="connsiteX81" fmla="*/ 116115 w 189777"/>
                <a:gd name="connsiteY81" fmla="*/ 33790 h 1035275"/>
                <a:gd name="connsiteX82" fmla="*/ 127000 w 189777"/>
                <a:gd name="connsiteY82" fmla="*/ 30161 h 1035275"/>
                <a:gd name="connsiteX83" fmla="*/ 137886 w 189777"/>
                <a:gd name="connsiteY83" fmla="*/ 37418 h 1035275"/>
                <a:gd name="connsiteX84" fmla="*/ 148772 w 189777"/>
                <a:gd name="connsiteY84" fmla="*/ 30161 h 1035275"/>
                <a:gd name="connsiteX85" fmla="*/ 159657 w 189777"/>
                <a:gd name="connsiteY85" fmla="*/ 26533 h 1035275"/>
                <a:gd name="connsiteX86" fmla="*/ 163286 w 189777"/>
                <a:gd name="connsiteY86" fmla="*/ 15647 h 1035275"/>
                <a:gd name="connsiteX87" fmla="*/ 166915 w 189777"/>
                <a:gd name="connsiteY87" fmla="*/ 26533 h 1035275"/>
                <a:gd name="connsiteX88" fmla="*/ 181429 w 189777"/>
                <a:gd name="connsiteY88" fmla="*/ 48304 h 1035275"/>
                <a:gd name="connsiteX89" fmla="*/ 188686 w 189777"/>
                <a:gd name="connsiteY89" fmla="*/ 37418 h 1035275"/>
                <a:gd name="connsiteX90" fmla="*/ 185057 w 189777"/>
                <a:gd name="connsiteY90" fmla="*/ 48304 h 1035275"/>
                <a:gd name="connsiteX91" fmla="*/ 188686 w 189777"/>
                <a:gd name="connsiteY91" fmla="*/ 30161 h 1035275"/>
                <a:gd name="connsiteX92" fmla="*/ 185057 w 189777"/>
                <a:gd name="connsiteY92" fmla="*/ 1133 h 1035275"/>
                <a:gd name="connsiteX93" fmla="*/ 174172 w 189777"/>
                <a:gd name="connsiteY93" fmla="*/ 4761 h 1035275"/>
                <a:gd name="connsiteX94" fmla="*/ 156029 w 189777"/>
                <a:gd name="connsiteY94" fmla="*/ 26533 h 1035275"/>
                <a:gd name="connsiteX95" fmla="*/ 94343 w 189777"/>
                <a:gd name="connsiteY95" fmla="*/ 37418 h 1035275"/>
                <a:gd name="connsiteX96" fmla="*/ 76200 w 189777"/>
                <a:gd name="connsiteY96" fmla="*/ 55561 h 1035275"/>
                <a:gd name="connsiteX97" fmla="*/ 76200 w 189777"/>
                <a:gd name="connsiteY97" fmla="*/ 59190 h 103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9777" h="1035275">
                  <a:moveTo>
                    <a:pt x="61686" y="1035275"/>
                  </a:moveTo>
                  <a:cubicBezTo>
                    <a:pt x="60476" y="1029228"/>
                    <a:pt x="61478" y="1022264"/>
                    <a:pt x="58057" y="1017133"/>
                  </a:cubicBezTo>
                  <a:cubicBezTo>
                    <a:pt x="51123" y="1006732"/>
                    <a:pt x="34768" y="1021774"/>
                    <a:pt x="58057" y="1006247"/>
                  </a:cubicBezTo>
                  <a:cubicBezTo>
                    <a:pt x="59267" y="1002618"/>
                    <a:pt x="59975" y="998782"/>
                    <a:pt x="61686" y="995361"/>
                  </a:cubicBezTo>
                  <a:cubicBezTo>
                    <a:pt x="63636" y="991460"/>
                    <a:pt x="68326" y="988792"/>
                    <a:pt x="68943" y="984475"/>
                  </a:cubicBezTo>
                  <a:cubicBezTo>
                    <a:pt x="69648" y="979538"/>
                    <a:pt x="66524" y="974799"/>
                    <a:pt x="65315" y="969961"/>
                  </a:cubicBezTo>
                  <a:cubicBezTo>
                    <a:pt x="66524" y="966332"/>
                    <a:pt x="70364" y="962626"/>
                    <a:pt x="68943" y="959075"/>
                  </a:cubicBezTo>
                  <a:cubicBezTo>
                    <a:pt x="65693" y="950950"/>
                    <a:pt x="44279" y="949063"/>
                    <a:pt x="39915" y="948190"/>
                  </a:cubicBezTo>
                  <a:cubicBezTo>
                    <a:pt x="36286" y="945771"/>
                    <a:pt x="33127" y="942423"/>
                    <a:pt x="29029" y="940933"/>
                  </a:cubicBezTo>
                  <a:cubicBezTo>
                    <a:pt x="19655" y="937524"/>
                    <a:pt x="0" y="933675"/>
                    <a:pt x="0" y="933675"/>
                  </a:cubicBezTo>
                  <a:cubicBezTo>
                    <a:pt x="24594" y="925478"/>
                    <a:pt x="-5409" y="934757"/>
                    <a:pt x="36286" y="926418"/>
                  </a:cubicBezTo>
                  <a:cubicBezTo>
                    <a:pt x="40037" y="925668"/>
                    <a:pt x="43461" y="923718"/>
                    <a:pt x="47172" y="922790"/>
                  </a:cubicBezTo>
                  <a:lnTo>
                    <a:pt x="76200" y="915533"/>
                  </a:lnTo>
                  <a:cubicBezTo>
                    <a:pt x="79076" y="906905"/>
                    <a:pt x="83794" y="899246"/>
                    <a:pt x="76200" y="890133"/>
                  </a:cubicBezTo>
                  <a:cubicBezTo>
                    <a:pt x="72737" y="885978"/>
                    <a:pt x="66708" y="884884"/>
                    <a:pt x="61686" y="882875"/>
                  </a:cubicBezTo>
                  <a:cubicBezTo>
                    <a:pt x="54584" y="880034"/>
                    <a:pt x="39915" y="875618"/>
                    <a:pt x="39915" y="875618"/>
                  </a:cubicBezTo>
                  <a:cubicBezTo>
                    <a:pt x="37496" y="873199"/>
                    <a:pt x="35329" y="870498"/>
                    <a:pt x="32657" y="868361"/>
                  </a:cubicBezTo>
                  <a:cubicBezTo>
                    <a:pt x="29252" y="865637"/>
                    <a:pt x="21772" y="865465"/>
                    <a:pt x="21772" y="861104"/>
                  </a:cubicBezTo>
                  <a:cubicBezTo>
                    <a:pt x="21772" y="856743"/>
                    <a:pt x="28757" y="855797"/>
                    <a:pt x="32657" y="853847"/>
                  </a:cubicBezTo>
                  <a:cubicBezTo>
                    <a:pt x="36078" y="852136"/>
                    <a:pt x="39865" y="851269"/>
                    <a:pt x="43543" y="850218"/>
                  </a:cubicBezTo>
                  <a:cubicBezTo>
                    <a:pt x="55490" y="846805"/>
                    <a:pt x="63741" y="845453"/>
                    <a:pt x="76200" y="842961"/>
                  </a:cubicBezTo>
                  <a:lnTo>
                    <a:pt x="54429" y="828447"/>
                  </a:lnTo>
                  <a:lnTo>
                    <a:pt x="43543" y="821190"/>
                  </a:lnTo>
                  <a:cubicBezTo>
                    <a:pt x="42334" y="817561"/>
                    <a:pt x="38205" y="813725"/>
                    <a:pt x="39915" y="810304"/>
                  </a:cubicBezTo>
                  <a:cubicBezTo>
                    <a:pt x="41625" y="806883"/>
                    <a:pt x="47090" y="807603"/>
                    <a:pt x="50800" y="806675"/>
                  </a:cubicBezTo>
                  <a:cubicBezTo>
                    <a:pt x="56783" y="805179"/>
                    <a:pt x="62895" y="804256"/>
                    <a:pt x="68943" y="803047"/>
                  </a:cubicBezTo>
                  <a:cubicBezTo>
                    <a:pt x="67734" y="798209"/>
                    <a:pt x="68841" y="792059"/>
                    <a:pt x="65315" y="788533"/>
                  </a:cubicBezTo>
                  <a:cubicBezTo>
                    <a:pt x="61788" y="785006"/>
                    <a:pt x="55595" y="786274"/>
                    <a:pt x="50800" y="784904"/>
                  </a:cubicBezTo>
                  <a:cubicBezTo>
                    <a:pt x="47123" y="783853"/>
                    <a:pt x="43543" y="782485"/>
                    <a:pt x="39915" y="781275"/>
                  </a:cubicBezTo>
                  <a:cubicBezTo>
                    <a:pt x="43543" y="778856"/>
                    <a:pt x="46900" y="775968"/>
                    <a:pt x="50800" y="774018"/>
                  </a:cubicBezTo>
                  <a:cubicBezTo>
                    <a:pt x="54221" y="772308"/>
                    <a:pt x="60758" y="774101"/>
                    <a:pt x="61686" y="770390"/>
                  </a:cubicBezTo>
                  <a:cubicBezTo>
                    <a:pt x="62744" y="766159"/>
                    <a:pt x="57346" y="762746"/>
                    <a:pt x="54429" y="759504"/>
                  </a:cubicBezTo>
                  <a:cubicBezTo>
                    <a:pt x="21551" y="722972"/>
                    <a:pt x="36034" y="748115"/>
                    <a:pt x="21772" y="719590"/>
                  </a:cubicBezTo>
                  <a:cubicBezTo>
                    <a:pt x="25400" y="718380"/>
                    <a:pt x="28832" y="715961"/>
                    <a:pt x="32657" y="715961"/>
                  </a:cubicBezTo>
                  <a:cubicBezTo>
                    <a:pt x="40014" y="715961"/>
                    <a:pt x="47598" y="722322"/>
                    <a:pt x="54429" y="719590"/>
                  </a:cubicBezTo>
                  <a:cubicBezTo>
                    <a:pt x="57980" y="718169"/>
                    <a:pt x="52827" y="711948"/>
                    <a:pt x="50800" y="708704"/>
                  </a:cubicBezTo>
                  <a:cubicBezTo>
                    <a:pt x="46695" y="702136"/>
                    <a:pt x="40933" y="696757"/>
                    <a:pt x="36286" y="690561"/>
                  </a:cubicBezTo>
                  <a:cubicBezTo>
                    <a:pt x="19708" y="668456"/>
                    <a:pt x="40782" y="691428"/>
                    <a:pt x="14515" y="665161"/>
                  </a:cubicBezTo>
                  <a:cubicBezTo>
                    <a:pt x="6329" y="632422"/>
                    <a:pt x="-2205" y="639287"/>
                    <a:pt x="18143" y="632504"/>
                  </a:cubicBezTo>
                  <a:cubicBezTo>
                    <a:pt x="24191" y="633714"/>
                    <a:pt x="30770" y="638891"/>
                    <a:pt x="36286" y="636133"/>
                  </a:cubicBezTo>
                  <a:cubicBezTo>
                    <a:pt x="39707" y="634422"/>
                    <a:pt x="33487" y="628981"/>
                    <a:pt x="32657" y="625247"/>
                  </a:cubicBezTo>
                  <a:cubicBezTo>
                    <a:pt x="24143" y="586934"/>
                    <a:pt x="33569" y="617092"/>
                    <a:pt x="25400" y="592590"/>
                  </a:cubicBezTo>
                  <a:cubicBezTo>
                    <a:pt x="26610" y="584123"/>
                    <a:pt x="22981" y="573238"/>
                    <a:pt x="29029" y="567190"/>
                  </a:cubicBezTo>
                  <a:cubicBezTo>
                    <a:pt x="35307" y="560912"/>
                    <a:pt x="53453" y="575006"/>
                    <a:pt x="58057" y="578075"/>
                  </a:cubicBezTo>
                  <a:cubicBezTo>
                    <a:pt x="60476" y="575656"/>
                    <a:pt x="65486" y="574235"/>
                    <a:pt x="65315" y="570818"/>
                  </a:cubicBezTo>
                  <a:cubicBezTo>
                    <a:pt x="64213" y="548774"/>
                    <a:pt x="54429" y="505504"/>
                    <a:pt x="54429" y="505504"/>
                  </a:cubicBezTo>
                  <a:cubicBezTo>
                    <a:pt x="58058" y="504294"/>
                    <a:pt x="61764" y="500454"/>
                    <a:pt x="65315" y="501875"/>
                  </a:cubicBezTo>
                  <a:cubicBezTo>
                    <a:pt x="80593" y="507986"/>
                    <a:pt x="64551" y="524793"/>
                    <a:pt x="79829" y="501875"/>
                  </a:cubicBezTo>
                  <a:cubicBezTo>
                    <a:pt x="77989" y="494518"/>
                    <a:pt x="75693" y="483757"/>
                    <a:pt x="72572" y="476475"/>
                  </a:cubicBezTo>
                  <a:cubicBezTo>
                    <a:pt x="70441" y="471503"/>
                    <a:pt x="67734" y="466799"/>
                    <a:pt x="65315" y="461961"/>
                  </a:cubicBezTo>
                  <a:cubicBezTo>
                    <a:pt x="71350" y="443853"/>
                    <a:pt x="65649" y="451410"/>
                    <a:pt x="76200" y="461961"/>
                  </a:cubicBezTo>
                  <a:cubicBezTo>
                    <a:pt x="80476" y="466237"/>
                    <a:pt x="85877" y="469218"/>
                    <a:pt x="90715" y="472847"/>
                  </a:cubicBezTo>
                  <a:cubicBezTo>
                    <a:pt x="98223" y="461585"/>
                    <a:pt x="101600" y="459512"/>
                    <a:pt x="101600" y="443818"/>
                  </a:cubicBezTo>
                  <a:cubicBezTo>
                    <a:pt x="101600" y="439147"/>
                    <a:pt x="92613" y="414621"/>
                    <a:pt x="94343" y="411161"/>
                  </a:cubicBezTo>
                  <a:cubicBezTo>
                    <a:pt x="96293" y="407260"/>
                    <a:pt x="99181" y="418418"/>
                    <a:pt x="101600" y="422047"/>
                  </a:cubicBezTo>
                  <a:cubicBezTo>
                    <a:pt x="102810" y="418418"/>
                    <a:pt x="105229" y="414986"/>
                    <a:pt x="105229" y="411161"/>
                  </a:cubicBezTo>
                  <a:cubicBezTo>
                    <a:pt x="105229" y="377970"/>
                    <a:pt x="102353" y="373881"/>
                    <a:pt x="94343" y="345847"/>
                  </a:cubicBezTo>
                  <a:cubicBezTo>
                    <a:pt x="95553" y="342218"/>
                    <a:pt x="94551" y="333251"/>
                    <a:pt x="97972" y="334961"/>
                  </a:cubicBezTo>
                  <a:cubicBezTo>
                    <a:pt x="102433" y="337191"/>
                    <a:pt x="100230" y="344680"/>
                    <a:pt x="101600" y="349475"/>
                  </a:cubicBezTo>
                  <a:cubicBezTo>
                    <a:pt x="107679" y="370752"/>
                    <a:pt x="101886" y="350048"/>
                    <a:pt x="112486" y="371247"/>
                  </a:cubicBezTo>
                  <a:cubicBezTo>
                    <a:pt x="114197" y="374668"/>
                    <a:pt x="114905" y="378504"/>
                    <a:pt x="116115" y="382133"/>
                  </a:cubicBezTo>
                  <a:cubicBezTo>
                    <a:pt x="118534" y="378504"/>
                    <a:pt x="122831" y="375574"/>
                    <a:pt x="123372" y="371247"/>
                  </a:cubicBezTo>
                  <a:cubicBezTo>
                    <a:pt x="125024" y="358032"/>
                    <a:pt x="118825" y="351727"/>
                    <a:pt x="112486" y="342218"/>
                  </a:cubicBezTo>
                  <a:cubicBezTo>
                    <a:pt x="103443" y="306052"/>
                    <a:pt x="108517" y="345705"/>
                    <a:pt x="119743" y="320447"/>
                  </a:cubicBezTo>
                  <a:cubicBezTo>
                    <a:pt x="123217" y="312632"/>
                    <a:pt x="122162" y="303514"/>
                    <a:pt x="123372" y="295047"/>
                  </a:cubicBezTo>
                  <a:cubicBezTo>
                    <a:pt x="124581" y="261180"/>
                    <a:pt x="124298" y="227227"/>
                    <a:pt x="127000" y="193447"/>
                  </a:cubicBezTo>
                  <a:cubicBezTo>
                    <a:pt x="127305" y="189634"/>
                    <a:pt x="130629" y="208158"/>
                    <a:pt x="130629" y="204333"/>
                  </a:cubicBezTo>
                  <a:cubicBezTo>
                    <a:pt x="130629" y="199346"/>
                    <a:pt x="128433" y="194595"/>
                    <a:pt x="127000" y="189818"/>
                  </a:cubicBezTo>
                  <a:cubicBezTo>
                    <a:pt x="119014" y="163197"/>
                    <a:pt x="124927" y="171935"/>
                    <a:pt x="105229" y="157161"/>
                  </a:cubicBezTo>
                  <a:cubicBezTo>
                    <a:pt x="104019" y="161999"/>
                    <a:pt x="102970" y="166880"/>
                    <a:pt x="101600" y="171675"/>
                  </a:cubicBezTo>
                  <a:cubicBezTo>
                    <a:pt x="100549" y="175353"/>
                    <a:pt x="101797" y="182561"/>
                    <a:pt x="97972" y="182561"/>
                  </a:cubicBezTo>
                  <a:cubicBezTo>
                    <a:pt x="93611" y="182561"/>
                    <a:pt x="92486" y="175660"/>
                    <a:pt x="90715" y="171675"/>
                  </a:cubicBezTo>
                  <a:cubicBezTo>
                    <a:pt x="81814" y="151650"/>
                    <a:pt x="84709" y="151281"/>
                    <a:pt x="79829" y="131761"/>
                  </a:cubicBezTo>
                  <a:cubicBezTo>
                    <a:pt x="78901" y="128050"/>
                    <a:pt x="77410" y="124504"/>
                    <a:pt x="76200" y="120875"/>
                  </a:cubicBezTo>
                  <a:cubicBezTo>
                    <a:pt x="74991" y="113618"/>
                    <a:pt x="77774" y="104306"/>
                    <a:pt x="72572" y="99104"/>
                  </a:cubicBezTo>
                  <a:cubicBezTo>
                    <a:pt x="69488" y="96020"/>
                    <a:pt x="65797" y="105656"/>
                    <a:pt x="65315" y="109990"/>
                  </a:cubicBezTo>
                  <a:cubicBezTo>
                    <a:pt x="64502" y="117302"/>
                    <a:pt x="67734" y="124504"/>
                    <a:pt x="68943" y="131761"/>
                  </a:cubicBezTo>
                  <a:cubicBezTo>
                    <a:pt x="72572" y="130552"/>
                    <a:pt x="77124" y="130838"/>
                    <a:pt x="79829" y="128133"/>
                  </a:cubicBezTo>
                  <a:cubicBezTo>
                    <a:pt x="92738" y="115224"/>
                    <a:pt x="85429" y="100367"/>
                    <a:pt x="83457" y="84590"/>
                  </a:cubicBezTo>
                  <a:cubicBezTo>
                    <a:pt x="90378" y="36147"/>
                    <a:pt x="79498" y="76016"/>
                    <a:pt x="97972" y="48304"/>
                  </a:cubicBezTo>
                  <a:cubicBezTo>
                    <a:pt x="100094" y="45121"/>
                    <a:pt x="98613" y="39807"/>
                    <a:pt x="101600" y="37418"/>
                  </a:cubicBezTo>
                  <a:cubicBezTo>
                    <a:pt x="105494" y="34303"/>
                    <a:pt x="111320" y="35160"/>
                    <a:pt x="116115" y="33790"/>
                  </a:cubicBezTo>
                  <a:cubicBezTo>
                    <a:pt x="119793" y="32739"/>
                    <a:pt x="123372" y="31371"/>
                    <a:pt x="127000" y="30161"/>
                  </a:cubicBezTo>
                  <a:cubicBezTo>
                    <a:pt x="130629" y="32580"/>
                    <a:pt x="133525" y="37418"/>
                    <a:pt x="137886" y="37418"/>
                  </a:cubicBezTo>
                  <a:cubicBezTo>
                    <a:pt x="142247" y="37418"/>
                    <a:pt x="144871" y="32111"/>
                    <a:pt x="148772" y="30161"/>
                  </a:cubicBezTo>
                  <a:cubicBezTo>
                    <a:pt x="152193" y="28451"/>
                    <a:pt x="156029" y="27742"/>
                    <a:pt x="159657" y="26533"/>
                  </a:cubicBezTo>
                  <a:cubicBezTo>
                    <a:pt x="160867" y="22904"/>
                    <a:pt x="159461" y="15647"/>
                    <a:pt x="163286" y="15647"/>
                  </a:cubicBezTo>
                  <a:cubicBezTo>
                    <a:pt x="167111" y="15647"/>
                    <a:pt x="165057" y="23189"/>
                    <a:pt x="166915" y="26533"/>
                  </a:cubicBezTo>
                  <a:cubicBezTo>
                    <a:pt x="171151" y="34157"/>
                    <a:pt x="181429" y="48304"/>
                    <a:pt x="181429" y="48304"/>
                  </a:cubicBezTo>
                  <a:cubicBezTo>
                    <a:pt x="183848" y="44675"/>
                    <a:pt x="184325" y="37418"/>
                    <a:pt x="188686" y="37418"/>
                  </a:cubicBezTo>
                  <a:cubicBezTo>
                    <a:pt x="192511" y="37418"/>
                    <a:pt x="185057" y="52129"/>
                    <a:pt x="185057" y="48304"/>
                  </a:cubicBezTo>
                  <a:cubicBezTo>
                    <a:pt x="185057" y="42137"/>
                    <a:pt x="187476" y="36209"/>
                    <a:pt x="188686" y="30161"/>
                  </a:cubicBezTo>
                  <a:cubicBezTo>
                    <a:pt x="187476" y="20485"/>
                    <a:pt x="189895" y="9600"/>
                    <a:pt x="185057" y="1133"/>
                  </a:cubicBezTo>
                  <a:cubicBezTo>
                    <a:pt x="183160" y="-2188"/>
                    <a:pt x="177354" y="2640"/>
                    <a:pt x="174172" y="4761"/>
                  </a:cubicBezTo>
                  <a:cubicBezTo>
                    <a:pt x="156336" y="16652"/>
                    <a:pt x="169418" y="13144"/>
                    <a:pt x="156029" y="26533"/>
                  </a:cubicBezTo>
                  <a:cubicBezTo>
                    <a:pt x="139997" y="42565"/>
                    <a:pt x="114539" y="35976"/>
                    <a:pt x="94343" y="37418"/>
                  </a:cubicBezTo>
                  <a:cubicBezTo>
                    <a:pt x="83457" y="44675"/>
                    <a:pt x="82247" y="43465"/>
                    <a:pt x="76200" y="55561"/>
                  </a:cubicBezTo>
                  <a:cubicBezTo>
                    <a:pt x="75659" y="56643"/>
                    <a:pt x="76200" y="57980"/>
                    <a:pt x="76200" y="59190"/>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50" name="Freeform 49"/>
          <p:cNvSpPr/>
          <p:nvPr/>
        </p:nvSpPr>
        <p:spPr bwMode="auto">
          <a:xfrm>
            <a:off x="1419432" y="180405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1" name="Freeform 50"/>
          <p:cNvSpPr/>
          <p:nvPr/>
        </p:nvSpPr>
        <p:spPr bwMode="auto">
          <a:xfrm>
            <a:off x="7576056" y="1569413"/>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35867241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Hydraulics</a:t>
            </a:r>
            <a:endParaRPr lang="en-US" dirty="0"/>
          </a:p>
        </p:txBody>
      </p:sp>
      <p:sp>
        <p:nvSpPr>
          <p:cNvPr id="3" name="Content Placeholder 2"/>
          <p:cNvSpPr>
            <a:spLocks noGrp="1"/>
          </p:cNvSpPr>
          <p:nvPr>
            <p:ph idx="1"/>
          </p:nvPr>
        </p:nvSpPr>
        <p:spPr/>
        <p:txBody>
          <a:bodyPr/>
          <a:lstStyle/>
          <a:p>
            <a:r>
              <a:rPr lang="en-US" dirty="0" smtClean="0"/>
              <a:t>Head loss through a clean membrane increases linearly with flow rate</a:t>
            </a:r>
          </a:p>
          <a:p>
            <a:r>
              <a:rPr lang="en-US" dirty="0" smtClean="0"/>
              <a:t>Therefore minor losses must be insignificant!</a:t>
            </a:r>
          </a:p>
          <a:p>
            <a:r>
              <a:rPr lang="en-US" dirty="0" smtClean="0"/>
              <a:t>Pores must be relatively long so that entrance and exit losses are insignificant</a:t>
            </a:r>
          </a:p>
          <a:p>
            <a:endParaRPr lang="en-US" dirty="0"/>
          </a:p>
        </p:txBody>
      </p:sp>
      <p:pic>
        <p:nvPicPr>
          <p:cNvPr id="4" name="Picture 3">
            <a:extLst>
              <a:ext uri="{FF2B5EF4-FFF2-40B4-BE49-F238E27FC236}">
                <a16:creationId xmlns:a16="http://schemas.microsoft.com/office/drawing/2014/main" id="{BC87417F-9F54-4CED-B5DA-C9668F2AF47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547426" y="4658851"/>
            <a:ext cx="3075429" cy="664152"/>
          </a:xfrm>
          <a:prstGeom prst="rect">
            <a:avLst/>
          </a:prstGeom>
        </p:spPr>
      </p:pic>
    </p:spTree>
    <p:extLst>
      <p:ext uri="{BB962C8B-B14F-4D97-AF65-F5344CB8AC3E}">
        <p14:creationId xmlns:p14="http://schemas.microsoft.com/office/powerpoint/2010/main" val="41595288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93.527"/>
  <p:tag name="ORIGINALWIDTH" val="614.3358"/>
  <p:tag name="LATEXADDIN" val="\documentclass{article}&#10;\usepackage{amsmath}&#10;\pagestyle{empty}&#10;\begin{document}&#10;$  R = 1 - \frac{C_p}{C_f}$&#10;&#10;&#10;\end{document}"/>
  <p:tag name="IGUANATEXSIZE" val="24"/>
  <p:tag name="IGUANATEXCURSOR" val="106"/>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316.086"/>
  <p:tag name="LATEXADDIN" val="\documentclass{article}&#10;\usepackage{amsmath}&#10;\pagestyle{empty}&#10;\begin{document}&#10;&#10;$$ h_{\rm{f}} = \frac{32\mu LV}{\rho gD^2} = \frac{128\mu LQ}{\rho g\pi D^4}$$&#10;&#10;&#10;\end{document}"/>
  <p:tag name="IGUANATEXSIZE" val="23"/>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855.6431"/>
  <p:tag name="LATEXADDIN" val="\documentclass{article}&#10;\usepackage{amsmath}&#10;\pagestyle{empty}&#10;\begin{document}&#10;&#10;$$V_{pore}= \frac{h_{\rm{f}}\rho gD^2}{32\mu L} $$&#10;&#10;&#10;\end{document}"/>
  <p:tag name="IGUANATEXSIZE" val="23"/>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743.532"/>
  <p:tag name="LATEXADDIN" val="\documentclass{article}&#10;\usepackage{amsmath}&#10;\pagestyle{empty}&#10;\begin{document}&#10;&#10;$$V_a = \frac{V_{pore}}{\phi}= \frac{h_{\rm{f}}\rho gD^2}{32\phi\mu L} = \frac{\Delta P D^2}{32\phi\mu L} $$&#10;&#10;&#10;\end{document}"/>
  <p:tag name="IGUANATEXSIZE" val="23"/>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542.1822"/>
  <p:tag name="LATEXADDIN" val="\documentclass{article}&#10;\usepackage{amsmath}&#10;\pagestyle{empty}&#10;\begin{document}&#10;&#10;$$V_a = \frac{\Delta P}{\mu k_m} $$&#10;&#10;&#10;\end{document}"/>
  <p:tag name="IGUANATEXSIZE" val="23"/>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54.9681"/>
  <p:tag name="ORIGINALWIDTH" val="617.1729"/>
  <p:tag name="LATEXADDIN" val="\documentclass{article}&#10;\usepackage{amsmath}&#10;\pagestyle{empty}&#10;\begin{document}&#10;&#10;$$ k_m=\frac{32\phi L}{ D^2} $$&#10;&#10;&#10;\end{document}"/>
  <p:tag name="IGUANATEXSIZE" val="23"/>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631.5881"/>
  <p:tag name="LATEXADDIN" val="\documentclass{article}&#10;\usepackage{amsmath}&#10;\pagestyle{empty}&#10;\begin{document}&#10;$   h_{\rm{f}} = \frac{32\mu LV_a}{\phi \rho gD^2}$&#10;&#10;&#10;\end{document}"/>
  <p:tag name="IGUANATEXSIZE" val="32"/>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txDef>
      <a:spPr>
        <a:noFill/>
      </a:spPr>
      <a:bodyPr wrap="none" rtlCol="0">
        <a:spAutoFit/>
      </a:bodyPr>
      <a:lstStyle>
        <a:defPPr>
          <a:defRPr b="0"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Monroe's Lectures</Template>
  <TotalTime>109378</TotalTime>
  <Words>1181</Words>
  <Application>Microsoft Office PowerPoint</Application>
  <PresentationFormat>On-screen Show (4:3)</PresentationFormat>
  <Paragraphs>237</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Candara</vt:lpstr>
      <vt:lpstr>Century Gothic</vt:lpstr>
      <vt:lpstr>Symbol</vt:lpstr>
      <vt:lpstr>Times New Roman</vt:lpstr>
      <vt:lpstr>Wingdings</vt:lpstr>
      <vt:lpstr>Lectures</vt:lpstr>
      <vt:lpstr>Membrane Filtration</vt:lpstr>
      <vt:lpstr>Conventional Units in Env. Eng.</vt:lpstr>
      <vt:lpstr>Membrane Filtration for Drinking Water Treatment</vt:lpstr>
      <vt:lpstr>Pore sizes</vt:lpstr>
      <vt:lpstr>PowerPoint Presentation</vt:lpstr>
      <vt:lpstr>Why membranes?</vt:lpstr>
      <vt:lpstr>Definition of rejection for Membrane and Ultra Filtration</vt:lpstr>
      <vt:lpstr>Proposed particle capture mechanisms</vt:lpstr>
      <vt:lpstr>Membrane Hydraulics</vt:lpstr>
      <vt:lpstr>Head loss through membranes</vt:lpstr>
      <vt:lpstr>Head loss through membranes</vt:lpstr>
      <vt:lpstr>Membranes vs Slow Sand?</vt:lpstr>
      <vt:lpstr>Example product: MEMCOR XS submerged membrane system</vt:lpstr>
      <vt:lpstr>Floc/floc blanket/sed before membranes?</vt:lpstr>
      <vt:lpstr>Membrane fouling</vt:lpstr>
      <vt:lpstr>Membrane cleaning</vt:lpstr>
      <vt:lpstr>Membrane Story: Temple Texas</vt:lpstr>
      <vt:lpstr>PowerPoint Presentation</vt:lpstr>
      <vt:lpstr>What’s missing</vt:lpstr>
      <vt:lpstr>How would you compare granular filtration vs membranes?</vt:lpstr>
      <vt:lpstr>Case 1: head loss isn’t due to stacking of clay</vt:lpstr>
      <vt:lpstr>Case 2: pore blocking analysis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Filtration Theory</dc:title>
  <dc:creator>Monroe Weber-Shirk</dc:creator>
  <cp:lastModifiedBy>Monroe Weber-Shirk</cp:lastModifiedBy>
  <cp:revision>5796</cp:revision>
  <cp:lastPrinted>2014-11-08T19:01:33Z</cp:lastPrinted>
  <dcterms:created xsi:type="dcterms:W3CDTF">2004-05-06T14:53:47Z</dcterms:created>
  <dcterms:modified xsi:type="dcterms:W3CDTF">2019-04-11T15:13:42Z</dcterms:modified>
</cp:coreProperties>
</file>