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  <p:sldMasterId id="2147483661" r:id="rId2"/>
    <p:sldMasterId id="2147483673" r:id="rId3"/>
    <p:sldMasterId id="2147483685" r:id="rId4"/>
    <p:sldMasterId id="2147483697" r:id="rId5"/>
    <p:sldMasterId id="2147483710" r:id="rId6"/>
  </p:sldMasterIdLst>
  <p:notesMasterIdLst>
    <p:notesMasterId r:id="rId20"/>
  </p:notesMasterIdLst>
  <p:handoutMasterIdLst>
    <p:handoutMasterId r:id="rId21"/>
  </p:handoutMasterIdLst>
  <p:sldIdLst>
    <p:sldId id="312" r:id="rId7"/>
    <p:sldId id="313" r:id="rId8"/>
    <p:sldId id="327" r:id="rId9"/>
    <p:sldId id="366" r:id="rId10"/>
    <p:sldId id="315" r:id="rId11"/>
    <p:sldId id="317" r:id="rId12"/>
    <p:sldId id="345" r:id="rId13"/>
    <p:sldId id="368" r:id="rId14"/>
    <p:sldId id="265" r:id="rId15"/>
    <p:sldId id="269" r:id="rId16"/>
    <p:sldId id="266" r:id="rId17"/>
    <p:sldId id="367" r:id="rId18"/>
    <p:sldId id="267" r:id="rId19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Candara" panose="020E050203030302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44" autoAdjust="0"/>
  </p:normalViewPr>
  <p:slideViewPr>
    <p:cSldViewPr>
      <p:cViewPr varScale="1">
        <p:scale>
          <a:sx n="87" d="100"/>
          <a:sy n="87" d="100"/>
        </p:scale>
        <p:origin x="133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00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font" Target="fonts/font5.fntdata"/><Relationship Id="rId21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724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r>
              <a:rPr lang="en-US" dirty="0"/>
              <a:t>CEE 4540: Sustainable Municipal Drinking Water Treatment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E5858FC7-A491-4C1D-BE15-441EB2A2CED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58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7913D7C8-1D10-4E5B-8A9B-B2BE7F2B76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96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77417-A55A-4F2F-95E0-22264E608193}" type="slidenum">
              <a:rPr lang="en-US"/>
              <a:pPr/>
              <a:t>4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45549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70668-A9E0-4863-8BA5-B953718BB451}" type="slidenum">
              <a:rPr lang="en-US"/>
              <a:pPr/>
              <a:t>9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http://www.who.int/docstore/water_sanitation_health/Globassessment/Global3.4.htm</a:t>
            </a:r>
          </a:p>
        </p:txBody>
      </p:sp>
    </p:spTree>
    <p:extLst>
      <p:ext uri="{BB962C8B-B14F-4D97-AF65-F5344CB8AC3E}">
        <p14:creationId xmlns:p14="http://schemas.microsoft.com/office/powerpoint/2010/main" val="221843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FA2390-945E-43B5-8331-78A512281605}" type="slidenum">
              <a:rPr lang="en-US"/>
              <a:pPr/>
              <a:t>10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1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439B6C-E52E-4EF7-A321-8CDABCB627FE}" type="slidenum">
              <a:rPr lang="en-US"/>
              <a:pPr/>
              <a:t>11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http://www.who.int/docstore/water_sanitation_health/Globassessment/Global3.4.htm</a:t>
            </a:r>
          </a:p>
        </p:txBody>
      </p:sp>
    </p:spTree>
    <p:extLst>
      <p:ext uri="{BB962C8B-B14F-4D97-AF65-F5344CB8AC3E}">
        <p14:creationId xmlns:p14="http://schemas.microsoft.com/office/powerpoint/2010/main" val="1625459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1798A-023C-42EC-9651-741505AC828B}" type="slidenum">
              <a:rPr lang="en-US"/>
              <a:pPr/>
              <a:t>12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731961-A05B-4238-84D9-BE694AB3CD33}" type="slidenum">
              <a:rPr lang="en-US"/>
              <a:pPr/>
              <a:t>13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9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17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17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17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35688495-61E6-4C43-9431-EA7C184628A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762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0E02-55D8-4A62-964B-783B05293A72}" type="datetimeFigureOut">
              <a:rPr lang="es-HN" smtClean="0"/>
              <a:t>7/5/2018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7274-3B8E-4316-81F7-62670536CD68}" type="slidenum">
              <a:rPr lang="es-HN" smtClean="0"/>
              <a:t>‹#›</a:t>
            </a:fld>
            <a:endParaRPr lang="es-H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524000"/>
            <a:ext cx="81534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22114079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7/05/2018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7/05/2018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7/05/2018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7/05/2018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7/05/2018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7/05/2018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7/05/2018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7/05/2018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7/05/2018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7/05/2018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7/05/2018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0975FDFC-CC3C-4730-99E1-74466F9BB72B}" type="datetimeFigureOut">
              <a:rPr lang="en-US" smtClean="0">
                <a:solidFill>
                  <a:srgbClr val="000000"/>
                </a:solidFill>
              </a:rPr>
              <a:pPr/>
              <a:t>5/7/2018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5FDFC-CC3C-4730-99E1-74466F9BB72B}" type="datetimeFigureOut">
              <a:rPr lang="en-US" smtClean="0">
                <a:solidFill>
                  <a:srgbClr val="000000"/>
                </a:solidFill>
              </a:rPr>
              <a:pPr/>
              <a:t>5/7/2018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75328-339F-4D86-A1C2-3D0885BED8F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5FDFC-CC3C-4730-99E1-74466F9BB72B}" type="datetimeFigureOut">
              <a:rPr lang="en-US" smtClean="0">
                <a:solidFill>
                  <a:srgbClr val="000000"/>
                </a:solidFill>
              </a:rPr>
              <a:pPr/>
              <a:t>5/7/2018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75328-339F-4D86-A1C2-3D0885BED8F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5FDFC-CC3C-4730-99E1-74466F9BB72B}" type="datetimeFigureOut">
              <a:rPr lang="en-US" smtClean="0">
                <a:solidFill>
                  <a:srgbClr val="000000"/>
                </a:solidFill>
              </a:rPr>
              <a:pPr/>
              <a:t>5/7/2018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75328-339F-4D86-A1C2-3D0885BED8F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5FDFC-CC3C-4730-99E1-74466F9BB72B}" type="datetimeFigureOut">
              <a:rPr lang="en-US" smtClean="0">
                <a:solidFill>
                  <a:srgbClr val="000000"/>
                </a:solidFill>
              </a:rPr>
              <a:pPr/>
              <a:t>5/7/2018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75328-339F-4D86-A1C2-3D0885BED8F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5FDFC-CC3C-4730-99E1-74466F9BB72B}" type="datetimeFigureOut">
              <a:rPr lang="en-US" smtClean="0">
                <a:solidFill>
                  <a:srgbClr val="000000"/>
                </a:solidFill>
              </a:rPr>
              <a:pPr/>
              <a:t>5/7/2018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75328-339F-4D86-A1C2-3D0885BED8F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5FDFC-CC3C-4730-99E1-74466F9BB72B}" type="datetimeFigureOut">
              <a:rPr lang="en-US" smtClean="0">
                <a:solidFill>
                  <a:srgbClr val="000000"/>
                </a:solidFill>
              </a:rPr>
              <a:pPr/>
              <a:t>5/7/2018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75328-339F-4D86-A1C2-3D0885BED8F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5FDFC-CC3C-4730-99E1-74466F9BB72B}" type="datetimeFigureOut">
              <a:rPr lang="en-US" smtClean="0">
                <a:solidFill>
                  <a:srgbClr val="000000"/>
                </a:solidFill>
              </a:rPr>
              <a:pPr/>
              <a:t>5/7/2018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75328-339F-4D86-A1C2-3D0885BED8F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5FDFC-CC3C-4730-99E1-74466F9BB72B}" type="datetimeFigureOut">
              <a:rPr lang="en-US" smtClean="0">
                <a:solidFill>
                  <a:srgbClr val="000000"/>
                </a:solidFill>
              </a:rPr>
              <a:pPr/>
              <a:t>5/7/2018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75328-339F-4D86-A1C2-3D0885BED8F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5FDFC-CC3C-4730-99E1-74466F9BB72B}" type="datetimeFigureOut">
              <a:rPr lang="en-US" smtClean="0">
                <a:solidFill>
                  <a:srgbClr val="000000"/>
                </a:solidFill>
              </a:rPr>
              <a:pPr/>
              <a:t>5/7/2018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75328-339F-4D86-A1C2-3D0885BED8F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5FDFC-CC3C-4730-99E1-74466F9BB72B}" type="datetimeFigureOut">
              <a:rPr lang="en-US" smtClean="0">
                <a:solidFill>
                  <a:srgbClr val="000000"/>
                </a:solidFill>
              </a:rPr>
              <a:pPr/>
              <a:t>5/7/2018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75328-339F-4D86-A1C2-3D0885BED8F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35688495-61E6-4C43-9431-EA7C184628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8862446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2461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752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08569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69360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6096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709" r:id="rId12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056861F-6530-4B20-97D5-EB438499E296}" type="datetimeFigureOut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7/05/2018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955BE6-8BCA-43BA-A36E-C2A9BEE99AC9}" type="slidenum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975FDFC-CC3C-4730-99E1-74466F9BB72B}" type="datetimeFigureOut">
              <a:rPr lang="en-US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5/7/2018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BF75328-339F-4D86-A1C2-3D0885BED8FA}" type="slidenum">
              <a:rPr lang="en-US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86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5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9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Water_supply_and_sanitation_in_Honduras" TargetMode="External"/><Relationship Id="rId1" Type="http://schemas.openxmlformats.org/officeDocument/2006/relationships/slideLayout" Target="../slideLayouts/slideLayout5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7BE01E-CF25-4AC4-82A9-D5323BDD12D1}"/>
              </a:ext>
            </a:extLst>
          </p:cNvPr>
          <p:cNvSpPr/>
          <p:nvPr/>
        </p:nvSpPr>
        <p:spPr>
          <a:xfrm>
            <a:off x="76200" y="152400"/>
            <a:ext cx="8915400" cy="63246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dirty="0"/>
              <a:t>State of the Planet</a:t>
            </a:r>
          </a:p>
          <a:p>
            <a:pPr algn="ctr"/>
            <a:r>
              <a:rPr lang="en-US" sz="10000" dirty="0"/>
              <a:t>extras</a:t>
            </a:r>
          </a:p>
        </p:txBody>
      </p:sp>
    </p:spTree>
    <p:extLst>
      <p:ext uri="{BB962C8B-B14F-4D97-AF65-F5344CB8AC3E}">
        <p14:creationId xmlns:p14="http://schemas.microsoft.com/office/powerpoint/2010/main" val="68008261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Consequences of Intermittent Supplies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Contamination may also occur by intrusion of contaminated water into the pipelines through faulty joints, cracks, etc. </a:t>
            </a:r>
          </a:p>
          <a:p>
            <a:r>
              <a:rPr lang="en-US" sz="2800" dirty="0"/>
              <a:t>Opportunity for contamination by siphoning</a:t>
            </a:r>
          </a:p>
          <a:p>
            <a:r>
              <a:rPr lang="en-US" sz="2800" dirty="0"/>
              <a:t>Loss of chlorine residual in stagnant water</a:t>
            </a:r>
          </a:p>
          <a:p>
            <a:r>
              <a:rPr lang="en-US" sz="2800" dirty="0"/>
              <a:t>The pipelines are subject to additional stress caused by transient flows (water hammer), affecting the durability of the system and weakening pipes and joints (more leaks…)</a:t>
            </a:r>
          </a:p>
          <a:p>
            <a:r>
              <a:rPr lang="en-US" sz="2800" dirty="0"/>
              <a:t>Water waste increases</a:t>
            </a:r>
          </a:p>
          <a:p>
            <a:r>
              <a:rPr lang="en-US" sz="2800" dirty="0"/>
              <a:t>Complaints about metering air (if there are meters)</a:t>
            </a:r>
          </a:p>
          <a:p>
            <a:endParaRPr lang="en-US" sz="2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AFBF5B-C0E3-4924-A119-6F57C70E4814}"/>
              </a:ext>
            </a:extLst>
          </p:cNvPr>
          <p:cNvSpPr/>
          <p:nvPr/>
        </p:nvSpPr>
        <p:spPr bwMode="auto">
          <a:xfrm>
            <a:off x="8153400" y="1"/>
            <a:ext cx="990601" cy="476071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extra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5492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of Use (or distributed) Storage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6209819" cy="4525963"/>
          </a:xfrm>
        </p:spPr>
        <p:txBody>
          <a:bodyPr/>
          <a:lstStyle/>
          <a:p>
            <a:r>
              <a:rPr lang="en-US" sz="2800" dirty="0"/>
              <a:t>When there is frequent intermittence in the water distribution system, the consumers commonly build or buy domestic storage tanks </a:t>
            </a:r>
          </a:p>
          <a:p>
            <a:r>
              <a:rPr lang="en-US" sz="2800" dirty="0"/>
              <a:t>Although these devices help to reduce hourly peaks in demand and mask short-term interruptions for users, they are often neither properly protected nor regularly cleaned and disinfected</a:t>
            </a:r>
          </a:p>
          <a:p>
            <a:r>
              <a:rPr lang="en-US" sz="2800" dirty="0"/>
              <a:t>But they might be a very good idea! 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1815" y="1790377"/>
            <a:ext cx="2532185" cy="2990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7C0C76-B63A-44D8-A305-10E50A95FFC2}"/>
              </a:ext>
            </a:extLst>
          </p:cNvPr>
          <p:cNvSpPr/>
          <p:nvPr/>
        </p:nvSpPr>
        <p:spPr bwMode="auto">
          <a:xfrm>
            <a:off x="8153400" y="1"/>
            <a:ext cx="990601" cy="476071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extra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28348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Water Storage Tanks</a:t>
            </a:r>
          </a:p>
        </p:txBody>
      </p:sp>
      <p:pic>
        <p:nvPicPr>
          <p:cNvPr id="68613" name="Picture 5" descr="villa olimpica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55900"/>
            <a:ext cx="9144000" cy="4102100"/>
          </a:xfrm>
          <a:prstGeom prst="rect">
            <a:avLst/>
          </a:prstGeom>
          <a:noFill/>
        </p:spPr>
      </p:pic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6259513" y="6400800"/>
            <a:ext cx="2884487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Photo by Chris Boone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78A8F3-9492-4F71-91C7-3194CECDDBE8}"/>
              </a:ext>
            </a:extLst>
          </p:cNvPr>
          <p:cNvSpPr/>
          <p:nvPr/>
        </p:nvSpPr>
        <p:spPr bwMode="auto">
          <a:xfrm>
            <a:off x="8153400" y="1"/>
            <a:ext cx="990601" cy="476071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extra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32454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Eliminating Intermittency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8386549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Reduce demand – metering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Meters are expensive or (cheaper and unreliable)</a:t>
            </a:r>
          </a:p>
          <a:p>
            <a:pPr>
              <a:lnSpc>
                <a:spcPct val="90000"/>
              </a:lnSpc>
            </a:pPr>
            <a:r>
              <a:rPr lang="en-US" dirty="0"/>
              <a:t>Eliminate leaks</a:t>
            </a:r>
          </a:p>
          <a:p>
            <a:pPr>
              <a:lnSpc>
                <a:spcPct val="90000"/>
              </a:lnSpc>
            </a:pPr>
            <a:r>
              <a:rPr lang="en-US" dirty="0"/>
              <a:t>Reducing intermittency is a significant engineering and societal challenge</a:t>
            </a:r>
          </a:p>
          <a:p>
            <a:pPr>
              <a:lnSpc>
                <a:spcPct val="90000"/>
              </a:lnSpc>
            </a:pPr>
            <a:r>
              <a:rPr lang="en-US" dirty="0"/>
              <a:t>We need engineers and social scientists to work together and come up with techniques to improve distribution system performance when the water supply is limited</a:t>
            </a:r>
          </a:p>
          <a:p>
            <a:pPr>
              <a:lnSpc>
                <a:spcPct val="90000"/>
              </a:lnSpc>
            </a:pPr>
            <a:r>
              <a:rPr lang="en-US" dirty="0"/>
              <a:t>Community size may influence the solution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274928-B58D-45A8-AD93-ED089441BAD4}"/>
              </a:ext>
            </a:extLst>
          </p:cNvPr>
          <p:cNvSpPr/>
          <p:nvPr/>
        </p:nvSpPr>
        <p:spPr bwMode="auto">
          <a:xfrm>
            <a:off x="8153400" y="1"/>
            <a:ext cx="990601" cy="476071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extra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6574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31221F8-523D-461E-BF36-3B00AAE62A50}"/>
              </a:ext>
            </a:extLst>
          </p:cNvPr>
          <p:cNvSpPr/>
          <p:nvPr/>
        </p:nvSpPr>
        <p:spPr>
          <a:xfrm>
            <a:off x="914400" y="1613485"/>
            <a:ext cx="1143000" cy="596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7955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extras</a:t>
            </a:r>
            <a:r>
              <a:rPr lang="en-US" dirty="0"/>
              <a:t> are the solution for when there’s just too much exciting information for one presentation!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While fun and exciting, this information will not be on any Design Challenges or exams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563292-3BC5-46C6-A30D-42AFEA74737E}"/>
              </a:ext>
            </a:extLst>
          </p:cNvPr>
          <p:cNvSpPr/>
          <p:nvPr/>
        </p:nvSpPr>
        <p:spPr>
          <a:xfrm>
            <a:off x="3276600" y="762000"/>
            <a:ext cx="28194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extras?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Image result for sadface emoji">
            <a:extLst>
              <a:ext uri="{FF2B5EF4-FFF2-40B4-BE49-F238E27FC236}">
                <a16:creationId xmlns:a16="http://schemas.microsoft.com/office/drawing/2014/main" id="{967FBA49-1888-49C8-8E90-4C5239527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297" y="4648200"/>
            <a:ext cx="1499988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301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8563292-3BC5-46C6-A30D-42AFEA74737E}"/>
              </a:ext>
            </a:extLst>
          </p:cNvPr>
          <p:cNvSpPr/>
          <p:nvPr/>
        </p:nvSpPr>
        <p:spPr>
          <a:xfrm>
            <a:off x="2971800" y="228600"/>
            <a:ext cx="1447800" cy="1143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</a:t>
            </a:r>
            <a:r>
              <a:rPr lang="en-US" dirty="0">
                <a:solidFill>
                  <a:schemeClr val="bg1"/>
                </a:solidFill>
              </a:rPr>
              <a:t>extra </a:t>
            </a:r>
            <a:r>
              <a:rPr lang="en-US" dirty="0">
                <a:solidFill>
                  <a:schemeClr val="tx1"/>
                </a:solidFill>
              </a:rPr>
              <a:t>slides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organized?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7955"/>
            <a:ext cx="8229600" cy="4859045"/>
          </a:xfrm>
        </p:spPr>
        <p:txBody>
          <a:bodyPr/>
          <a:lstStyle/>
          <a:p>
            <a:r>
              <a:rPr lang="en-US" dirty="0"/>
              <a:t>When you see this symbol              on an in-class lecture slide, it means that there is additional information on topic “1” found in the extra slides</a:t>
            </a:r>
          </a:p>
          <a:p>
            <a:endParaRPr lang="en-US" sz="2000" dirty="0"/>
          </a:p>
          <a:p>
            <a:r>
              <a:rPr lang="en-US" dirty="0"/>
              <a:t>Each extra slide deck will have a table of contents listing the information it contains</a:t>
            </a:r>
          </a:p>
          <a:p>
            <a:endParaRPr lang="en-US" sz="2000" dirty="0"/>
          </a:p>
          <a:p>
            <a:r>
              <a:rPr lang="en-US" dirty="0" err="1"/>
              <a:t>Ctrl+click</a:t>
            </a:r>
            <a:r>
              <a:rPr lang="en-US" dirty="0"/>
              <a:t> on a tag (               ) to jump to a section!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F1DBFF-3CB4-48D7-A67A-6E158F1C446F}"/>
              </a:ext>
            </a:extLst>
          </p:cNvPr>
          <p:cNvSpPr/>
          <p:nvPr/>
        </p:nvSpPr>
        <p:spPr bwMode="auto">
          <a:xfrm>
            <a:off x="5486400" y="1583924"/>
            <a:ext cx="1066800" cy="649188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</a:rPr>
              <a:t>See extra 1</a:t>
            </a:r>
          </a:p>
        </p:txBody>
      </p:sp>
      <p:sp>
        <p:nvSpPr>
          <p:cNvPr id="7" name="Oval 6">
            <a:hlinkClick r:id="rId2" action="ppaction://hlinksldjump"/>
            <a:extLst>
              <a:ext uri="{FF2B5EF4-FFF2-40B4-BE49-F238E27FC236}">
                <a16:creationId xmlns:a16="http://schemas.microsoft.com/office/drawing/2014/main" id="{81C5E90A-3D8C-4C9C-B3DE-089E4FB0E6EA}"/>
              </a:ext>
            </a:extLst>
          </p:cNvPr>
          <p:cNvSpPr/>
          <p:nvPr/>
        </p:nvSpPr>
        <p:spPr>
          <a:xfrm>
            <a:off x="4229100" y="5410200"/>
            <a:ext cx="1333500" cy="7129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4695168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6248400" cy="1143000"/>
          </a:xfrm>
        </p:spPr>
        <p:txBody>
          <a:bodyPr/>
          <a:lstStyle/>
          <a:p>
            <a:r>
              <a:rPr lang="en-US" dirty="0"/>
              <a:t>State of the Planet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733800" y="2207213"/>
            <a:ext cx="4046561" cy="28981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Burden of unsafe water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Intermittent Supplies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0504036-0FAC-4B94-A510-D480CD1A9903}"/>
              </a:ext>
            </a:extLst>
          </p:cNvPr>
          <p:cNvSpPr/>
          <p:nvPr/>
        </p:nvSpPr>
        <p:spPr>
          <a:xfrm>
            <a:off x="5847646" y="414450"/>
            <a:ext cx="2438400" cy="8047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extras</a:t>
            </a:r>
          </a:p>
        </p:txBody>
      </p:sp>
      <p:sp>
        <p:nvSpPr>
          <p:cNvPr id="19" name="Oval 18">
            <a:hlinkClick r:id="rId3" action="ppaction://hlinksldjump"/>
            <a:extLst>
              <a:ext uri="{FF2B5EF4-FFF2-40B4-BE49-F238E27FC236}">
                <a16:creationId xmlns:a16="http://schemas.microsoft.com/office/drawing/2014/main" id="{129EF5D4-7DC7-49A8-929D-584CD0D668B2}"/>
              </a:ext>
            </a:extLst>
          </p:cNvPr>
          <p:cNvSpPr/>
          <p:nvPr/>
        </p:nvSpPr>
        <p:spPr>
          <a:xfrm>
            <a:off x="1295400" y="3642656"/>
            <a:ext cx="2438400" cy="8047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Century Gothic" panose="020B0502020202020204" pitchFamily="34" charset="0"/>
              </a:rPr>
              <a:t>Extra 2</a:t>
            </a:r>
          </a:p>
        </p:txBody>
      </p:sp>
      <p:sp>
        <p:nvSpPr>
          <p:cNvPr id="6" name="Oval 5">
            <a:hlinkClick r:id="rId4" action="ppaction://hlinksldjump"/>
            <a:extLst>
              <a:ext uri="{FF2B5EF4-FFF2-40B4-BE49-F238E27FC236}">
                <a16:creationId xmlns:a16="http://schemas.microsoft.com/office/drawing/2014/main" id="{5BA30CE2-263C-4B33-B39D-CC0FBF39CE0B}"/>
              </a:ext>
            </a:extLst>
          </p:cNvPr>
          <p:cNvSpPr/>
          <p:nvPr/>
        </p:nvSpPr>
        <p:spPr>
          <a:xfrm>
            <a:off x="1295400" y="2104753"/>
            <a:ext cx="2438400" cy="8047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Century Gothic" panose="020B0502020202020204" pitchFamily="34" charset="0"/>
              </a:rPr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38654339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7BE01E-CF25-4AC4-82A9-D5323BDD12D1}"/>
              </a:ext>
            </a:extLst>
          </p:cNvPr>
          <p:cNvSpPr/>
          <p:nvPr/>
        </p:nvSpPr>
        <p:spPr>
          <a:xfrm>
            <a:off x="1257300" y="990600"/>
            <a:ext cx="6629400" cy="48768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/>
              <a:t>1.</a:t>
            </a:r>
            <a:r>
              <a:rPr lang="en-US" sz="6000" dirty="0"/>
              <a:t> </a:t>
            </a:r>
          </a:p>
          <a:p>
            <a:pPr algn="ctr"/>
            <a:r>
              <a:rPr lang="en-US" sz="5000" dirty="0"/>
              <a:t>Burden of unsafe water</a:t>
            </a:r>
          </a:p>
        </p:txBody>
      </p:sp>
    </p:spTree>
    <p:extLst>
      <p:ext uri="{BB962C8B-B14F-4D97-AF65-F5344CB8AC3E}">
        <p14:creationId xmlns:p14="http://schemas.microsoft.com/office/powerpoint/2010/main" val="9139886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Honduras Stats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2006, only 75% of the drinking water in urban areas was disinfected</a:t>
            </a:r>
            <a:r>
              <a:rPr lang="en-US" sz="2800" baseline="30000" dirty="0">
                <a:hlinkClick r:id="" action="ppaction://hlinkfile"/>
              </a:rPr>
              <a:t>[2]</a:t>
            </a:r>
            <a:r>
              <a:rPr lang="en-US" sz="2800" dirty="0"/>
              <a:t> and 10% of the wastewater that was collected received treatment.</a:t>
            </a:r>
            <a:r>
              <a:rPr lang="en-US" sz="2800" baseline="30000" dirty="0">
                <a:hlinkClick r:id="" action="ppaction://hlinkfile"/>
              </a:rPr>
              <a:t>[3]</a:t>
            </a:r>
            <a:r>
              <a:rPr lang="en-US" sz="2800" dirty="0"/>
              <a:t> </a:t>
            </a:r>
          </a:p>
          <a:p>
            <a:r>
              <a:rPr lang="en-US" sz="2800" dirty="0"/>
              <a:t>In rural areas, it was estimated that only one-third of the systems provided continual service and less than </a:t>
            </a:r>
            <a:r>
              <a:rPr lang="en-US" sz="2800" u="sng" dirty="0"/>
              <a:t>14% of the systems delivered disinfected water in 2004 </a:t>
            </a:r>
            <a:r>
              <a:rPr lang="en-US" sz="2800" dirty="0"/>
              <a:t>.</a:t>
            </a:r>
            <a:r>
              <a:rPr lang="en-US" sz="2800" baseline="30000" dirty="0">
                <a:hlinkClick r:id="" action="ppaction://hlinkfile"/>
              </a:rPr>
              <a:t>[4]</a:t>
            </a:r>
            <a:r>
              <a:rPr lang="en-US" sz="2800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2274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http://en.wikipedia.org/wiki/Water_supply_and_sanitation_in_Honduras</a:t>
            </a:r>
            <a:endParaRPr lang="en-US" sz="2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1A52EF-9013-4862-B33C-CFF891DF1431}"/>
              </a:ext>
            </a:extLst>
          </p:cNvPr>
          <p:cNvSpPr/>
          <p:nvPr/>
        </p:nvSpPr>
        <p:spPr bwMode="auto">
          <a:xfrm>
            <a:off x="8153400" y="1"/>
            <a:ext cx="990601" cy="476071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extra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4270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715000" cy="1143000"/>
          </a:xfrm>
        </p:spPr>
        <p:txBody>
          <a:bodyPr/>
          <a:lstStyle/>
          <a:p>
            <a:pPr>
              <a:tabLst>
                <a:tab pos="4860925" algn="l"/>
              </a:tabLst>
            </a:pPr>
            <a:r>
              <a:rPr lang="en-US" dirty="0"/>
              <a:t>Reina Amador Diaz:</a:t>
            </a:r>
            <a:br>
              <a:rPr lang="en-US" dirty="0"/>
            </a:br>
            <a:r>
              <a:rPr lang="en-US" dirty="0"/>
              <a:t>Tamara, Honduras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sz="2800" dirty="0"/>
              <a:t>“I used to boil the water for hours and it would still be dirty.” As a cook, Dona Reina saves times by receiving clean water directly into her home. She used to worry about spreading illnesses when she cooked. “Now the water is pure; I know I am serving people healthy, clean food.”</a:t>
            </a:r>
          </a:p>
          <a:p>
            <a:r>
              <a:rPr lang="en-US" sz="2800" dirty="0"/>
              <a:t>Dona Reina says that the water treatment plant has attracted new residents. “We have cleaner water than the capital!”</a:t>
            </a:r>
          </a:p>
          <a:p>
            <a:endParaRPr lang="en-US" sz="2800" dirty="0"/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" y="1"/>
            <a:ext cx="2743200" cy="1493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ction Button: Forward or Next 4">
            <a:hlinkClick r:id="rId3" action="ppaction://hlinksldjump" highlightClick="1"/>
          </p:cNvPr>
          <p:cNvSpPr/>
          <p:nvPr/>
        </p:nvSpPr>
        <p:spPr bwMode="auto">
          <a:xfrm>
            <a:off x="8051800" y="5791200"/>
            <a:ext cx="1092200" cy="1066800"/>
          </a:xfrm>
          <a:prstGeom prst="actionButtonForwardNex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DDB57B-6211-4719-B4F8-CC3920BB8D2B}"/>
              </a:ext>
            </a:extLst>
          </p:cNvPr>
          <p:cNvSpPr/>
          <p:nvPr/>
        </p:nvSpPr>
        <p:spPr bwMode="auto">
          <a:xfrm>
            <a:off x="8153400" y="1"/>
            <a:ext cx="990601" cy="476071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extra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2046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7BE01E-CF25-4AC4-82A9-D5323BDD12D1}"/>
              </a:ext>
            </a:extLst>
          </p:cNvPr>
          <p:cNvSpPr/>
          <p:nvPr/>
        </p:nvSpPr>
        <p:spPr>
          <a:xfrm>
            <a:off x="1257300" y="990600"/>
            <a:ext cx="6629400" cy="48768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/>
              <a:t>2.</a:t>
            </a:r>
            <a:r>
              <a:rPr lang="en-US" sz="6000" dirty="0"/>
              <a:t> </a:t>
            </a:r>
          </a:p>
          <a:p>
            <a:pPr algn="ctr"/>
            <a:r>
              <a:rPr lang="en-US" sz="5000" dirty="0"/>
              <a:t>Intermittent Supplies</a:t>
            </a:r>
          </a:p>
        </p:txBody>
      </p:sp>
    </p:spTree>
    <p:extLst>
      <p:ext uri="{BB962C8B-B14F-4D97-AF65-F5344CB8AC3E}">
        <p14:creationId xmlns:p14="http://schemas.microsoft.com/office/powerpoint/2010/main" val="188380307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6178990" cy="1143000"/>
          </a:xfrm>
        </p:spPr>
        <p:txBody>
          <a:bodyPr/>
          <a:lstStyle/>
          <a:p>
            <a:r>
              <a:rPr lang="en-US" sz="4000" dirty="0"/>
              <a:t>Consequences of Intermittent Supplies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Intermittent water supply is a significant constraint on the availability of water for hygiene</a:t>
            </a:r>
          </a:p>
          <a:p>
            <a:pPr lvl="1"/>
            <a:r>
              <a:rPr lang="en-US" sz="2400" dirty="0"/>
              <a:t>And personal hygiene is very important!!!</a:t>
            </a:r>
          </a:p>
          <a:p>
            <a:r>
              <a:rPr lang="en-US" sz="2800" dirty="0"/>
              <a:t>Encourages the low-income urban population to turn to alternatives such as water vendors</a:t>
            </a:r>
          </a:p>
          <a:p>
            <a:pPr lvl="1"/>
            <a:r>
              <a:rPr lang="en-US" sz="2400" dirty="0"/>
              <a:t>That are expensive and from dubious sources</a:t>
            </a:r>
          </a:p>
          <a:p>
            <a:r>
              <a:rPr lang="en-US" sz="2800" dirty="0"/>
              <a:t>Point of Use Storage</a:t>
            </a:r>
          </a:p>
          <a:p>
            <a:pPr lvl="1"/>
            <a:r>
              <a:rPr lang="en-US" sz="2400" dirty="0"/>
              <a:t>That may create risk of contamination</a:t>
            </a:r>
          </a:p>
          <a:p>
            <a:r>
              <a:rPr lang="en-US" sz="2800" dirty="0"/>
              <a:t>Risks of distribution system contamination</a:t>
            </a:r>
          </a:p>
        </p:txBody>
      </p:sp>
      <p:pic>
        <p:nvPicPr>
          <p:cNvPr id="4" name="Picture 9" descr="water truck"/>
          <p:cNvPicPr>
            <a:picLocks noChangeAspect="1" noChangeArrowheads="1"/>
          </p:cNvPicPr>
          <p:nvPr/>
        </p:nvPicPr>
        <p:blipFill>
          <a:blip r:embed="rId3" cstate="print"/>
          <a:srcRect r="42134" b="48245"/>
          <a:stretch>
            <a:fillRect/>
          </a:stretch>
        </p:blipFill>
        <p:spPr bwMode="auto">
          <a:xfrm>
            <a:off x="6701396" y="0"/>
            <a:ext cx="2442604" cy="1638300"/>
          </a:xfrm>
          <a:prstGeom prst="rect">
            <a:avLst/>
          </a:prstGeom>
          <a:noFill/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108E41C-9A98-41E0-833A-5B64F54812EC}"/>
              </a:ext>
            </a:extLst>
          </p:cNvPr>
          <p:cNvSpPr/>
          <p:nvPr/>
        </p:nvSpPr>
        <p:spPr bwMode="auto">
          <a:xfrm>
            <a:off x="8153400" y="1"/>
            <a:ext cx="990601" cy="476071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extra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6921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AguaClara the road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ln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AguaClara the road</Template>
  <TotalTime>5490</TotalTime>
  <Words>569</Words>
  <Application>Microsoft Office PowerPoint</Application>
  <PresentationFormat>On-screen Show (4:3)</PresentationFormat>
  <Paragraphs>75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Calibri</vt:lpstr>
      <vt:lpstr>Century Gothic</vt:lpstr>
      <vt:lpstr>Arial</vt:lpstr>
      <vt:lpstr>Times New Roman</vt:lpstr>
      <vt:lpstr>Wingdings</vt:lpstr>
      <vt:lpstr>Candara</vt:lpstr>
      <vt:lpstr>1_AguaClara the road</vt:lpstr>
      <vt:lpstr>AguaClara</vt:lpstr>
      <vt:lpstr>1_AguaClara</vt:lpstr>
      <vt:lpstr>2_AguaClara</vt:lpstr>
      <vt:lpstr>3_AguaClara</vt:lpstr>
      <vt:lpstr>Lecture 4540 2016</vt:lpstr>
      <vt:lpstr>PowerPoint Presentation</vt:lpstr>
      <vt:lpstr>What are extras?</vt:lpstr>
      <vt:lpstr>How are extra slides organized?</vt:lpstr>
      <vt:lpstr>State of the Planet</vt:lpstr>
      <vt:lpstr>PowerPoint Presentation</vt:lpstr>
      <vt:lpstr>More Honduras Stats</vt:lpstr>
      <vt:lpstr>Reina Amador Diaz: Tamara, Honduras</vt:lpstr>
      <vt:lpstr>PowerPoint Presentation</vt:lpstr>
      <vt:lpstr>Consequences of Intermittent Supplies</vt:lpstr>
      <vt:lpstr>Consequences of Intermittent Supplies</vt:lpstr>
      <vt:lpstr>Point of Use (or distributed) Storage</vt:lpstr>
      <vt:lpstr>Water Storage Tanks</vt:lpstr>
      <vt:lpstr>Eliminating Intermittency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CEE 4540: Sustainable Small-Scale Water Supplies</dc:title>
  <dc:creator>Monroe Weber-Shirk</dc:creator>
  <cp:lastModifiedBy>Juan</cp:lastModifiedBy>
  <cp:revision>240</cp:revision>
  <dcterms:created xsi:type="dcterms:W3CDTF">2008-08-26T14:48:34Z</dcterms:created>
  <dcterms:modified xsi:type="dcterms:W3CDTF">2018-05-07T04:41:41Z</dcterms:modified>
</cp:coreProperties>
</file>