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7.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8.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10.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11.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2.xml" ContentType="application/vnd.openxmlformats-officedocument.presentationml.notesSlide+xml"/>
  <Override PartName="/ppt/tags/tag89.xml" ContentType="application/vnd.openxmlformats-officedocument.presentationml.tags+xml"/>
  <Override PartName="/ppt/notesSlides/notesSlide1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14.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16.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1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23.xml" ContentType="application/vnd.openxmlformats-officedocument.presentationml.tags+xml"/>
  <Override PartName="/ppt/notesSlides/notesSlide4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41.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 id="2147483736" r:id="rId2"/>
    <p:sldMasterId id="2147483748" r:id="rId3"/>
    <p:sldMasterId id="2147483760" r:id="rId4"/>
    <p:sldMasterId id="2147483772" r:id="rId5"/>
    <p:sldMasterId id="2147483784" r:id="rId6"/>
    <p:sldMasterId id="2147483796" r:id="rId7"/>
    <p:sldMasterId id="2147483808" r:id="rId8"/>
    <p:sldMasterId id="2147483820" r:id="rId9"/>
    <p:sldMasterId id="2147483832" r:id="rId10"/>
    <p:sldMasterId id="2147483844" r:id="rId11"/>
  </p:sldMasterIdLst>
  <p:notesMasterIdLst>
    <p:notesMasterId r:id="rId70"/>
  </p:notesMasterIdLst>
  <p:handoutMasterIdLst>
    <p:handoutMasterId r:id="rId71"/>
  </p:handoutMasterIdLst>
  <p:sldIdLst>
    <p:sldId id="289" r:id="rId12"/>
    <p:sldId id="307" r:id="rId13"/>
    <p:sldId id="257" r:id="rId14"/>
    <p:sldId id="424" r:id="rId15"/>
    <p:sldId id="425" r:id="rId16"/>
    <p:sldId id="347" r:id="rId17"/>
    <p:sldId id="341" r:id="rId18"/>
    <p:sldId id="429" r:id="rId19"/>
    <p:sldId id="433" r:id="rId20"/>
    <p:sldId id="434" r:id="rId21"/>
    <p:sldId id="435" r:id="rId22"/>
    <p:sldId id="436" r:id="rId23"/>
    <p:sldId id="439" r:id="rId24"/>
    <p:sldId id="438" r:id="rId25"/>
    <p:sldId id="437" r:id="rId26"/>
    <p:sldId id="430" r:id="rId27"/>
    <p:sldId id="432" r:id="rId28"/>
    <p:sldId id="427" r:id="rId29"/>
    <p:sldId id="426" r:id="rId30"/>
    <p:sldId id="312" r:id="rId31"/>
    <p:sldId id="330" r:id="rId32"/>
    <p:sldId id="343" r:id="rId33"/>
    <p:sldId id="331" r:id="rId34"/>
    <p:sldId id="344" r:id="rId35"/>
    <p:sldId id="345" r:id="rId36"/>
    <p:sldId id="346" r:id="rId37"/>
    <p:sldId id="428" r:id="rId38"/>
    <p:sldId id="431" r:id="rId39"/>
    <p:sldId id="353" r:id="rId40"/>
    <p:sldId id="355" r:id="rId41"/>
    <p:sldId id="356" r:id="rId42"/>
    <p:sldId id="290" r:id="rId43"/>
    <p:sldId id="357" r:id="rId44"/>
    <p:sldId id="358" r:id="rId45"/>
    <p:sldId id="365" r:id="rId46"/>
    <p:sldId id="390" r:id="rId47"/>
    <p:sldId id="399" r:id="rId48"/>
    <p:sldId id="400" r:id="rId49"/>
    <p:sldId id="401" r:id="rId50"/>
    <p:sldId id="402" r:id="rId51"/>
    <p:sldId id="403" r:id="rId52"/>
    <p:sldId id="407" r:id="rId53"/>
    <p:sldId id="421" r:id="rId54"/>
    <p:sldId id="383" r:id="rId55"/>
    <p:sldId id="367" r:id="rId56"/>
    <p:sldId id="391" r:id="rId57"/>
    <p:sldId id="392" r:id="rId58"/>
    <p:sldId id="369" r:id="rId59"/>
    <p:sldId id="414" r:id="rId60"/>
    <p:sldId id="384" r:id="rId61"/>
    <p:sldId id="419" r:id="rId62"/>
    <p:sldId id="368" r:id="rId63"/>
    <p:sldId id="397" r:id="rId64"/>
    <p:sldId id="409" r:id="rId65"/>
    <p:sldId id="413" r:id="rId66"/>
    <p:sldId id="349" r:id="rId67"/>
    <p:sldId id="348" r:id="rId68"/>
    <p:sldId id="350" r:id="rId69"/>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51" autoAdjust="0"/>
  </p:normalViewPr>
  <p:slideViewPr>
    <p:cSldViewPr>
      <p:cViewPr varScale="1">
        <p:scale>
          <a:sx n="75" d="100"/>
          <a:sy n="75" d="100"/>
        </p:scale>
        <p:origin x="1666" y="5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79" d="100"/>
          <a:sy n="79" d="100"/>
        </p:scale>
        <p:origin x="-1200" y="-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slide" Target="slides/slide52.xml"/><Relationship Id="rId68" Type="http://schemas.openxmlformats.org/officeDocument/2006/relationships/slide" Target="slides/slide57.xml"/><Relationship Id="rId7" Type="http://schemas.openxmlformats.org/officeDocument/2006/relationships/slideMaster" Target="slideMasters/slideMaster7.xml"/><Relationship Id="rId71"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slide" Target="slides/slide50.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image" Target="../media/image10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image" Target="../media/image152.wmf"/><Relationship Id="rId1" Type="http://schemas.openxmlformats.org/officeDocument/2006/relationships/image" Target="../media/image15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57.emf"/><Relationship Id="rId7" Type="http://schemas.openxmlformats.org/officeDocument/2006/relationships/image" Target="../media/image161.emf"/><Relationship Id="rId2" Type="http://schemas.openxmlformats.org/officeDocument/2006/relationships/image" Target="../media/image156.emf"/><Relationship Id="rId1" Type="http://schemas.openxmlformats.org/officeDocument/2006/relationships/image" Target="../media/image155.wmf"/><Relationship Id="rId6" Type="http://schemas.openxmlformats.org/officeDocument/2006/relationships/image" Target="../media/image160.emf"/><Relationship Id="rId5" Type="http://schemas.openxmlformats.org/officeDocument/2006/relationships/image" Target="../media/image159.wmf"/><Relationship Id="rId4" Type="http://schemas.openxmlformats.org/officeDocument/2006/relationships/image" Target="../media/image15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63.wmf"/><Relationship Id="rId1" Type="http://schemas.openxmlformats.org/officeDocument/2006/relationships/image" Target="../media/image16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168.wmf"/><Relationship Id="rId1" Type="http://schemas.openxmlformats.org/officeDocument/2006/relationships/image" Target="../media/image167.wmf"/><Relationship Id="rId4" Type="http://schemas.openxmlformats.org/officeDocument/2006/relationships/image" Target="../media/image170.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77.emf"/><Relationship Id="rId2" Type="http://schemas.openxmlformats.org/officeDocument/2006/relationships/image" Target="../media/image176.emf"/><Relationship Id="rId1" Type="http://schemas.openxmlformats.org/officeDocument/2006/relationships/image" Target="../media/image17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5.emf"/><Relationship Id="rId2" Type="http://schemas.openxmlformats.org/officeDocument/2006/relationships/image" Target="../media/image124.emf"/><Relationship Id="rId1" Type="http://schemas.openxmlformats.org/officeDocument/2006/relationships/image" Target="../media/image123.emf"/><Relationship Id="rId6" Type="http://schemas.openxmlformats.org/officeDocument/2006/relationships/image" Target="../media/image128.emf"/><Relationship Id="rId5" Type="http://schemas.openxmlformats.org/officeDocument/2006/relationships/image" Target="../media/image127.wmf"/><Relationship Id="rId4" Type="http://schemas.openxmlformats.org/officeDocument/2006/relationships/image" Target="../media/image12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image" Target="../media/image130.emf"/><Relationship Id="rId1" Type="http://schemas.openxmlformats.org/officeDocument/2006/relationships/image" Target="../media/image129.emf"/><Relationship Id="rId5" Type="http://schemas.openxmlformats.org/officeDocument/2006/relationships/image" Target="../media/image133.emf"/><Relationship Id="rId4" Type="http://schemas.openxmlformats.org/officeDocument/2006/relationships/image" Target="../media/image13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5.emf"/><Relationship Id="rId2" Type="http://schemas.openxmlformats.org/officeDocument/2006/relationships/image" Target="../media/image127.wmf"/><Relationship Id="rId1" Type="http://schemas.openxmlformats.org/officeDocument/2006/relationships/image" Target="../media/image13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8.wmf"/><Relationship Id="rId1" Type="http://schemas.openxmlformats.org/officeDocument/2006/relationships/image" Target="../media/image13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39.wmf"/><Relationship Id="rId1" Type="http://schemas.openxmlformats.org/officeDocument/2006/relationships/image" Target="../media/image1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41.wmf"/><Relationship Id="rId7" Type="http://schemas.openxmlformats.org/officeDocument/2006/relationships/image" Target="../media/image145.wmf"/><Relationship Id="rId2" Type="http://schemas.openxmlformats.org/officeDocument/2006/relationships/image" Target="../media/image140.wmf"/><Relationship Id="rId1" Type="http://schemas.openxmlformats.org/officeDocument/2006/relationships/image" Target="../media/image127.wmf"/><Relationship Id="rId6" Type="http://schemas.openxmlformats.org/officeDocument/2006/relationships/image" Target="../media/image144.emf"/><Relationship Id="rId5" Type="http://schemas.openxmlformats.org/officeDocument/2006/relationships/image" Target="../media/image143.emf"/><Relationship Id="rId4" Type="http://schemas.openxmlformats.org/officeDocument/2006/relationships/image" Target="../media/image14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emf"/><Relationship Id="rId1" Type="http://schemas.openxmlformats.org/officeDocument/2006/relationships/image" Target="../media/image14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22733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fld id="{BBD0B2DE-0670-4D0F-802C-1E1C91BDD28A}" type="datetimeFigureOut">
              <a:rPr lang="en-US"/>
              <a:pPr/>
              <a:t>8/25/2019</a:t>
            </a:fld>
            <a:endParaRPr lang="en-US"/>
          </a:p>
        </p:txBody>
      </p:sp>
      <p:sp>
        <p:nvSpPr>
          <p:cNvPr id="227332" name="Rectangle 4"/>
          <p:cNvSpPr>
            <a:spLocks noGrp="1" noChangeArrowheads="1"/>
          </p:cNvSpPr>
          <p:nvPr>
            <p:ph type="ftr" sz="quarter" idx="2"/>
          </p:nvPr>
        </p:nvSpPr>
        <p:spPr bwMode="auto">
          <a:xfrm>
            <a:off x="0" y="9120188"/>
            <a:ext cx="480060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r>
              <a:rPr lang="en-US" dirty="0" smtClean="0"/>
              <a:t>CEE 4540: Sustainable Municipal Drinking Water Treatment</a:t>
            </a:r>
          </a:p>
          <a:p>
            <a:r>
              <a:rPr lang="en-US" dirty="0" smtClean="0"/>
              <a:t>Monroe Weber-Shirk</a:t>
            </a:r>
          </a:p>
        </p:txBody>
      </p:sp>
      <p:sp>
        <p:nvSpPr>
          <p:cNvPr id="22733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F860ABFF-2BB0-44A5-9D99-0E0C77A36522}" type="slidenum">
              <a:rPr lang="en-US"/>
              <a:pPr/>
              <a:t>‹#›</a:t>
            </a:fld>
            <a:endParaRPr lang="en-US"/>
          </a:p>
        </p:txBody>
      </p:sp>
    </p:spTree>
    <p:extLst>
      <p:ext uri="{BB962C8B-B14F-4D97-AF65-F5344CB8AC3E}">
        <p14:creationId xmlns:p14="http://schemas.microsoft.com/office/powerpoint/2010/main" val="145608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lvl1pPr algn="r" defTabSz="966788" eaLnBrk="1" hangingPunct="1">
              <a:defRPr sz="1300">
                <a:latin typeface="Arial" pitchFamily="34" charset="0"/>
              </a:defRPr>
            </a:lvl1pPr>
          </a:lstStyle>
          <a:p>
            <a:endParaRPr lang="en-US"/>
          </a:p>
        </p:txBody>
      </p:sp>
      <p:sp>
        <p:nvSpPr>
          <p:cNvPr id="6758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defTabSz="966788" eaLnBrk="1" hangingPunct="1">
              <a:defRPr sz="1300">
                <a:latin typeface="Arial" pitchFamily="34" charset="0"/>
              </a:defRPr>
            </a:lvl1pPr>
          </a:lstStyle>
          <a:p>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p:spPr>
        <p:txBody>
          <a:bodyPr vert="horz" wrap="square" lIns="96661" tIns="48331" rIns="96661" bIns="48331" numCol="1" anchor="b" anchorCtr="0" compatLnSpc="1">
            <a:prstTxWarp prst="textNoShape">
              <a:avLst/>
            </a:prstTxWarp>
          </a:bodyPr>
          <a:lstStyle>
            <a:lvl1pPr algn="r" defTabSz="966788" eaLnBrk="1" hangingPunct="1">
              <a:defRPr sz="1300">
                <a:latin typeface="Arial" pitchFamily="34" charset="0"/>
              </a:defRPr>
            </a:lvl1pPr>
          </a:lstStyle>
          <a:p>
            <a:fld id="{10DE02E4-A158-45AA-B5D0-F76AD53DDB06}" type="slidenum">
              <a:rPr lang="en-US"/>
              <a:pPr/>
              <a:t>‹#›</a:t>
            </a:fld>
            <a:endParaRPr lang="en-US"/>
          </a:p>
        </p:txBody>
      </p:sp>
    </p:spTree>
    <p:extLst>
      <p:ext uri="{BB962C8B-B14F-4D97-AF65-F5344CB8AC3E}">
        <p14:creationId xmlns:p14="http://schemas.microsoft.com/office/powerpoint/2010/main" val="3979744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p:txBody>
          <a:bodyPr/>
          <a:lstStyle/>
          <a:p>
            <a:fld id="{A3DD5BEF-DC80-4C54-98BE-C73DA6024D9F}" type="slidenum">
              <a:rPr lang="en-US"/>
              <a:pPr/>
              <a:t>1</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p:txBody>
          <a:bodyPr/>
          <a:lstStyle/>
          <a:p>
            <a:fld id="{47F0722F-79D8-4F86-BDC1-BE4575D585B9}" type="slidenum">
              <a:rPr lang="en-US"/>
              <a:pPr/>
              <a:t>20</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p:txBody>
          <a:bodyPr/>
          <a:lstStyle/>
          <a:p>
            <a:fld id="{F1F83EDA-C18F-4EA6-A8B9-7AF4725974A8}" type="slidenum">
              <a:rPr lang="en-US"/>
              <a:pPr/>
              <a:t>21</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p:txBody>
          <a:bodyPr/>
          <a:lstStyle/>
          <a:p>
            <a:pPr eaLnBrk="1" hangingPunct="1"/>
            <a:r>
              <a:rPr lang="en-US" dirty="0" smtClean="0">
                <a:latin typeface="Arial" pitchFamily="34" charset="0"/>
              </a:rPr>
              <a:t>Which port has the highest flow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p:txBody>
          <a:bodyPr/>
          <a:lstStyle/>
          <a:p>
            <a:fld id="{8FFEE931-A899-4DD8-8C07-868F6B5B8BF1}" type="slidenum">
              <a:rPr lang="en-US"/>
              <a:pPr/>
              <a:t>23</a:t>
            </a:fld>
            <a:endParaRPr 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xfrm>
            <a:off x="1258888" y="720725"/>
            <a:ext cx="4800600" cy="3600450"/>
          </a:xfrm>
          <a:ln/>
        </p:spPr>
      </p:sp>
      <p:sp>
        <p:nvSpPr>
          <p:cNvPr id="196611" name="Rectangle 3"/>
          <p:cNvSpPr>
            <a:spLocks noGrp="1" noChangeArrowheads="1"/>
          </p:cNvSpPr>
          <p:nvPr>
            <p:ph type="body" idx="1"/>
          </p:nvPr>
        </p:nvSpPr>
        <p:spPr/>
        <p:txBody>
          <a:bodyPr/>
          <a:lstStyle/>
          <a:p>
            <a:r>
              <a:rPr lang="en-US" dirty="0" smtClean="0">
                <a:latin typeface="Arial" pitchFamily="34" charset="0"/>
              </a:rPr>
              <a:t>We</a:t>
            </a:r>
            <a:r>
              <a:rPr lang="en-US" baseline="0" dirty="0" smtClean="0">
                <a:latin typeface="Arial" pitchFamily="34" charset="0"/>
              </a:rPr>
              <a:t> are changing the scaling velocity used to turn the loss coefficient into a head loss from the vena </a:t>
            </a:r>
            <a:r>
              <a:rPr lang="en-US" baseline="0" dirty="0" err="1" smtClean="0">
                <a:latin typeface="Arial" pitchFamily="34" charset="0"/>
              </a:rPr>
              <a:t>contracta</a:t>
            </a:r>
            <a:r>
              <a:rPr lang="en-US" baseline="0" dirty="0" smtClean="0">
                <a:latin typeface="Arial" pitchFamily="34" charset="0"/>
              </a:rPr>
              <a:t> velocity to the maximum velocity in the manifold. It as if we are pretending that this head loss were occurring in the manifold pipe rather than in the ports exiting or entering the pipe.</a:t>
            </a:r>
            <a:endParaRPr lang="en-US" dirty="0"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p:txBody>
          <a:bodyPr/>
          <a:lstStyle/>
          <a:p>
            <a:pPr eaLnBrk="1" hangingPunct="1"/>
            <a:endParaRPr lang="en-US" smtClean="0">
              <a:latin typeface="Arial" pitchFamily="34" charset="0"/>
            </a:endParaRPr>
          </a:p>
        </p:txBody>
      </p:sp>
      <p:sp>
        <p:nvSpPr>
          <p:cNvPr id="73732" name="Slide Number Placeholder 3"/>
          <p:cNvSpPr>
            <a:spLocks noGrp="1"/>
          </p:cNvSpPr>
          <p:nvPr>
            <p:ph type="sldNum" sz="quarter" idx="5"/>
          </p:nvPr>
        </p:nvSpPr>
        <p:spPr/>
        <p:txBody>
          <a:bodyPr/>
          <a:lstStyle/>
          <a:p>
            <a:fld id="{EF21FEBD-8E1E-436C-9916-201FF36329D6}" type="slidenum">
              <a:rPr lang="en-US"/>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p:txBody>
          <a:bodyPr/>
          <a:lstStyle/>
          <a:p>
            <a:fld id="{50F589A1-543E-41D3-BDAC-E3D367C761D3}" type="slidenum">
              <a:rPr lang="en-US"/>
              <a:pPr/>
              <a:t>32</a:t>
            </a:fld>
            <a:endParaRPr lang="en-US"/>
          </a:p>
        </p:txBody>
      </p:sp>
      <p:sp>
        <p:nvSpPr>
          <p:cNvPr id="71683" name="Rectangle 2"/>
          <p:cNvSpPr>
            <a:spLocks noGrp="1" noRot="1" noChangeAspect="1" noChangeArrowheads="1" noTextEdit="1"/>
          </p:cNvSpPr>
          <p:nvPr>
            <p:ph type="sldImg"/>
          </p:nvPr>
        </p:nvSpPr>
        <p:spPr>
          <a:xfrm>
            <a:off x="1258888" y="720725"/>
            <a:ext cx="4800600" cy="3600450"/>
          </a:xfrm>
          <a:ln/>
        </p:spPr>
      </p:sp>
      <p:sp>
        <p:nvSpPr>
          <p:cNvPr id="71684" name="Rectangle 3"/>
          <p:cNvSpPr>
            <a:spLocks noGrp="1" noChangeArrowheads="1"/>
          </p:cNvSpPr>
          <p:nvPr>
            <p:ph type="body" idx="1"/>
          </p:nvPr>
        </p:nvSpPr>
        <p:spPr/>
        <p:txBody>
          <a:bodyPr/>
          <a:lstStyle/>
          <a:p>
            <a:pPr eaLnBrk="1" hangingPunct="1"/>
            <a:r>
              <a:rPr lang="en-US" smtClean="0">
                <a:latin typeface="Arial" pitchFamily="34" charset="0"/>
              </a:rPr>
              <a:t>Water Treatment Plant Design 4</a:t>
            </a:r>
            <a:r>
              <a:rPr lang="en-US" baseline="30000" smtClean="0">
                <a:latin typeface="Arial" pitchFamily="34" charset="0"/>
              </a:rPr>
              <a:t>th</a:t>
            </a:r>
            <a:r>
              <a:rPr lang="en-US" smtClean="0">
                <a:latin typeface="Arial" pitchFamily="34" charset="0"/>
              </a:rPr>
              <a:t> edition page 7.28</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000C26-6CEE-4C7A-99AF-54428345EC96}" type="slidenum">
              <a:rPr lang="es-HN"/>
              <a:pPr/>
              <a:t>37</a:t>
            </a:fld>
            <a:endParaRPr lang="es-HN"/>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53D371-D460-4846-AF25-2F7AF1D28EC2}" type="slidenum">
              <a:rPr lang="es-HN"/>
              <a:pPr/>
              <a:t>38</a:t>
            </a:fld>
            <a:endParaRPr lang="es-HN"/>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893A11-1FCF-4FCA-84FB-F18D2DAA067E}" type="slidenum">
              <a:rPr lang="es-HN"/>
              <a:pPr/>
              <a:t>39</a:t>
            </a:fld>
            <a:endParaRPr lang="es-HN"/>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8486E3-3AD9-42E8-85B4-CB7566A4ADF9}" type="slidenum">
              <a:rPr lang="es-HN"/>
              <a:pPr/>
              <a:t>40</a:t>
            </a:fld>
            <a:endParaRPr lang="es-HN"/>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F6A0A3-3FB0-4C45-B70B-84655D19ACB5}" type="slidenum">
              <a:rPr lang="es-HN"/>
              <a:pPr/>
              <a:t>41</a:t>
            </a:fld>
            <a:endParaRPr lang="es-HN"/>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 take the last question as a real question. Do we actually need launders?</a:t>
            </a:r>
            <a:r>
              <a:rPr lang="en-US" baseline="0" dirty="0" smtClean="0"/>
              <a:t> Would it be better to lay a perforated cloth on top of the plate settlers to help get uniform flow distribution between plates and then use a simple orifice in the channel wall to create 5 cm of head loss to force flow between bays to be equal?</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p:txBody>
          <a:bodyPr/>
          <a:lstStyle/>
          <a:p>
            <a:fld id="{3F202D59-ADC5-469C-8171-63FFB64F1388}" type="slidenum">
              <a:rPr lang="en-US"/>
              <a:pPr/>
              <a:t>3</a:t>
            </a:fld>
            <a:endParaRPr lang="en-US"/>
          </a:p>
        </p:txBody>
      </p:sp>
      <p:sp>
        <p:nvSpPr>
          <p:cNvPr id="69635" name="Rectangle 2"/>
          <p:cNvSpPr>
            <a:spLocks noGrp="1" noRot="1" noChangeAspect="1" noChangeArrowheads="1" noTextEdit="1"/>
          </p:cNvSpPr>
          <p:nvPr>
            <p:ph type="sldImg"/>
          </p:nvPr>
        </p:nvSpPr>
        <p:spPr>
          <a:xfrm>
            <a:off x="1258888" y="720725"/>
            <a:ext cx="4800600" cy="3600450"/>
          </a:xfrm>
          <a:ln/>
        </p:spPr>
      </p:sp>
      <p:sp>
        <p:nvSpPr>
          <p:cNvPr id="69636" name="Rectangle 3"/>
          <p:cNvSpPr>
            <a:spLocks noGrp="1" noChangeArrowheads="1"/>
          </p:cNvSpPr>
          <p:nvPr>
            <p:ph type="body" idx="1"/>
          </p:nvPr>
        </p:nvSpPr>
        <p:spPr/>
        <p:txBody>
          <a:bodyPr/>
          <a:lstStyle/>
          <a:p>
            <a:pPr eaLnBrk="1" hangingPunct="1"/>
            <a:r>
              <a:rPr lang="en-US" dirty="0" smtClean="0">
                <a:latin typeface="Arial" pitchFamily="34" charset="0"/>
              </a:rPr>
              <a:t>We</a:t>
            </a:r>
            <a:r>
              <a:rPr lang="en-US" baseline="0" dirty="0" smtClean="0">
                <a:latin typeface="Arial" pitchFamily="34" charset="0"/>
              </a:rPr>
              <a:t> currently use flow restrictions in the effluent launder to divide the flow between the sedimentation tanks.</a:t>
            </a:r>
            <a:endParaRPr lang="en-US" dirty="0"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44</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dirty="0" smtClean="0">
              <a:latin typeface="Arial"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Page</a:t>
            </a:r>
            <a:r>
              <a:rPr lang="en-US" baseline="0" dirty="0" smtClean="0"/>
              <a:t> 133 </a:t>
            </a:r>
            <a:r>
              <a:rPr lang="en-US" dirty="0" smtClean="0"/>
              <a:t>Schulz and </a:t>
            </a:r>
            <a:r>
              <a:rPr lang="en-US" dirty="0" err="1" smtClean="0"/>
              <a:t>Okun</a:t>
            </a:r>
            <a:r>
              <a:rPr lang="en-US" dirty="0" smtClean="0"/>
              <a:t> </a:t>
            </a:r>
            <a:r>
              <a:rPr lang="en-US" baseline="0" dirty="0" smtClean="0"/>
              <a:t>quote…</a:t>
            </a:r>
          </a:p>
          <a:p>
            <a:r>
              <a:rPr lang="en-US" baseline="0" dirty="0" smtClean="0"/>
              <a:t>The velocity through the ports should be about 4 times higher than any approaching velocities in order to equalize flow distribution both horizontally and vertically.</a:t>
            </a:r>
          </a:p>
          <a:p>
            <a:r>
              <a:rPr lang="en-US" baseline="0" dirty="0" smtClean="0"/>
              <a:t>To avoid breaking up floc, the velocity gradient through inlet conduits and ports should be held down to a value close to or a little higher than that in the last portion of the flocculator.</a:t>
            </a:r>
          </a:p>
          <a:p>
            <a:r>
              <a:rPr lang="en-US" baseline="0" dirty="0" smtClean="0"/>
              <a:t>The maximum feasible number of ports should be provided in order to minimize the length of the turbulent entry zone produced by the diffusion of the submerged jets from the ports in the perforated baffle inlet</a:t>
            </a:r>
          </a:p>
          <a:p>
            <a:r>
              <a:rPr lang="en-US" baseline="0" dirty="0" smtClean="0"/>
              <a:t>The port configuration should be such as to assure that the discharge jets will direct the flow toward the basin outlet.</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47</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dirty="0" smtClean="0">
                <a:latin typeface="Arial" pitchFamily="34" charset="0"/>
              </a:rPr>
              <a:t>The pressure recovery</a:t>
            </a:r>
            <a:r>
              <a:rPr lang="en-US" baseline="0" dirty="0" smtClean="0">
                <a:latin typeface="Arial" pitchFamily="34" charset="0"/>
              </a:rPr>
              <a:t> term is large relative to the head loss term and the head loss term OVER estimates the role of head loss because the pipe flow isn’t fully developed and the boundary layer is laminar for a significant length of the pipe.</a:t>
            </a:r>
            <a:endParaRPr lang="en-US" dirty="0" smtClean="0">
              <a:latin typeface="Arial" pitchFamily="34" charset="0"/>
            </a:endParaRPr>
          </a:p>
          <a:p>
            <a:r>
              <a:rPr lang="en-US" dirty="0" smtClean="0">
                <a:latin typeface="Arial" pitchFamily="34" charset="0"/>
              </a:rPr>
              <a:t>Make manifold</a:t>
            </a:r>
            <a:r>
              <a:rPr lang="en-US" baseline="0" dirty="0" smtClean="0">
                <a:latin typeface="Arial" pitchFamily="34" charset="0"/>
              </a:rPr>
              <a:t> area larger than total port area</a:t>
            </a:r>
          </a:p>
          <a:p>
            <a:r>
              <a:rPr lang="en-US" baseline="0" dirty="0" smtClean="0">
                <a:latin typeface="Arial" pitchFamily="34" charset="0"/>
              </a:rPr>
              <a:t>Increase </a:t>
            </a:r>
            <a:r>
              <a:rPr lang="en-US" baseline="0" dirty="0" err="1" smtClean="0">
                <a:latin typeface="Arial" pitchFamily="34" charset="0"/>
              </a:rPr>
              <a:t>Kep</a:t>
            </a:r>
            <a:r>
              <a:rPr lang="en-US" baseline="0" dirty="0" smtClean="0">
                <a:latin typeface="Arial" pitchFamily="34" charset="0"/>
              </a:rPr>
              <a:t> (make long riser pipes that have significant major or minor losses)</a:t>
            </a:r>
          </a:p>
          <a:p>
            <a:endParaRPr lang="en-US" dirty="0" smtClean="0">
              <a:latin typeface="Arial"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we increase the number of</a:t>
            </a:r>
            <a:r>
              <a:rPr lang="en-US" baseline="0" dirty="0" smtClean="0"/>
              <a:t> ports the diameter of the ports is decreasing. In order to maintain the same energy dissipation rate in the jets issuing from the ports as was in the entrance to the manifold pipe, the velocity in the ports must be LOWER than the velocity in the manifold pipe.  Thus the total area of the ports increases slowly as the number of ports increases</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49</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full port by port solution</a:t>
            </a:r>
            <a:endParaRPr lang="en-US" dirty="0"/>
          </a:p>
        </p:txBody>
      </p:sp>
      <p:sp>
        <p:nvSpPr>
          <p:cNvPr id="4" name="Slide Number Placeholder 3"/>
          <p:cNvSpPr>
            <a:spLocks noGrp="1"/>
          </p:cNvSpPr>
          <p:nvPr>
            <p:ph type="sldNum" sz="quarter" idx="10"/>
          </p:nvPr>
        </p:nvSpPr>
        <p:spPr/>
        <p:txBody>
          <a:bodyPr/>
          <a:lstStyle/>
          <a:p>
            <a:fld id="{10DE02E4-A158-45AA-B5D0-F76AD53DDB06}" type="slidenum">
              <a:rPr lang="en-US" smtClean="0"/>
              <a:pPr/>
              <a:t>50</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968081-02D2-48A3-947E-4588667084E8}" type="slidenum">
              <a:rPr lang="es-HN"/>
              <a:pPr/>
              <a:t>53</a:t>
            </a:fld>
            <a:endParaRPr lang="es-HN"/>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E1C9CB-7EB8-416C-B0FB-3AAD37395755}" type="slidenum">
              <a:rPr lang="es-HN"/>
              <a:pPr/>
              <a:t>54</a:t>
            </a:fld>
            <a:endParaRPr lang="es-HN"/>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noProof="0" dirty="0" smtClean="0"/>
              <a:t>Our design</a:t>
            </a:r>
            <a:r>
              <a:rPr lang="en-US" baseline="0" noProof="0" dirty="0" smtClean="0"/>
              <a:t> has changed since this analysis. Now the weir is as wide as a </a:t>
            </a:r>
            <a:r>
              <a:rPr lang="en-US" baseline="0" noProof="0" dirty="0" err="1" smtClean="0"/>
              <a:t>sed</a:t>
            </a:r>
            <a:r>
              <a:rPr lang="en-US" baseline="0" noProof="0" dirty="0" smtClean="0"/>
              <a:t> tank for the flow of the </a:t>
            </a:r>
            <a:r>
              <a:rPr lang="en-US" baseline="0" noProof="0" dirty="0" err="1" smtClean="0"/>
              <a:t>sed</a:t>
            </a:r>
            <a:r>
              <a:rPr lang="en-US" baseline="0" noProof="0" dirty="0" smtClean="0"/>
              <a:t> tank</a:t>
            </a:r>
            <a:endParaRPr lang="en-US" noProof="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798570-184F-4B60-A329-70D36A311122}" type="slidenum">
              <a:rPr lang="es-HN"/>
              <a:pPr/>
              <a:t>55</a:t>
            </a:fld>
            <a:endParaRPr lang="es-HN"/>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a:t>
            </a:r>
            <a:r>
              <a:rPr lang="en-US" baseline="0" dirty="0"/>
              <a:t> will have the highest flow rate if inlet channel has a constant cross sectional area.</a:t>
            </a:r>
            <a:endParaRPr lang="en-US" dirty="0"/>
          </a:p>
        </p:txBody>
      </p:sp>
      <p:sp>
        <p:nvSpPr>
          <p:cNvPr id="4" name="Slide Number Placeholder 3"/>
          <p:cNvSpPr>
            <a:spLocks noGrp="1"/>
          </p:cNvSpPr>
          <p:nvPr>
            <p:ph type="sldNum" sz="quarter" idx="10"/>
          </p:nvPr>
        </p:nvSpPr>
        <p:spPr/>
        <p:txBody>
          <a:bodyPr/>
          <a:lstStyle/>
          <a:p>
            <a:fld id="{4680736C-C557-4F27-A92F-FA435A243315}" type="slidenum">
              <a:rPr lang="en-US" smtClean="0"/>
              <a:pPr/>
              <a:t>4</a:t>
            </a:fld>
            <a:endParaRPr lang="en-US"/>
          </a:p>
        </p:txBody>
      </p:sp>
    </p:spTree>
    <p:extLst>
      <p:ext uri="{BB962C8B-B14F-4D97-AF65-F5344CB8AC3E}">
        <p14:creationId xmlns:p14="http://schemas.microsoft.com/office/powerpoint/2010/main" val="42309463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txBox="1">
            <a:spLocks noGrp="1" noChangeArrowheads="1"/>
          </p:cNvSpPr>
          <p:nvPr/>
        </p:nvSpPr>
        <p:spPr bwMode="auto">
          <a:xfrm>
            <a:off x="4143375" y="9120188"/>
            <a:ext cx="3170238" cy="479425"/>
          </a:xfrm>
          <a:prstGeom prst="rect">
            <a:avLst/>
          </a:prstGeom>
          <a:noFill/>
          <a:ln w="9525">
            <a:noFill/>
            <a:miter lim="800000"/>
            <a:headEnd/>
            <a:tailEnd/>
          </a:ln>
        </p:spPr>
        <p:txBody>
          <a:bodyPr lIns="96661" tIns="48331" rIns="96661" bIns="48331" anchor="b"/>
          <a:lstStyle/>
          <a:p>
            <a:pPr algn="r" defTabSz="966788" eaLnBrk="1" hangingPunct="1"/>
            <a:fld id="{89D89CDC-11C4-4EE7-A42F-0E7848936206}" type="slidenum">
              <a:rPr lang="en-US" sz="1300">
                <a:latin typeface="Arial" pitchFamily="34" charset="0"/>
              </a:rPr>
              <a:pPr algn="r" defTabSz="966788" eaLnBrk="1" hangingPunct="1"/>
              <a:t>56</a:t>
            </a:fld>
            <a:endParaRPr lang="en-US" sz="1300">
              <a:latin typeface="Arial" pitchFamily="34" charset="0"/>
            </a:endParaRPr>
          </a:p>
        </p:txBody>
      </p:sp>
      <p:sp>
        <p:nvSpPr>
          <p:cNvPr id="180227" name="Rectangle 2"/>
          <p:cNvSpPr>
            <a:spLocks noGrp="1" noRot="1" noChangeAspect="1" noChangeArrowheads="1" noTextEdit="1"/>
          </p:cNvSpPr>
          <p:nvPr>
            <p:ph type="sldImg"/>
          </p:nvPr>
        </p:nvSpPr>
        <p:spPr>
          <a:xfrm>
            <a:off x="1258888" y="720725"/>
            <a:ext cx="4800600" cy="3600450"/>
          </a:xfrm>
          <a:ln/>
        </p:spPr>
      </p:sp>
      <p:sp>
        <p:nvSpPr>
          <p:cNvPr id="180228" name="Rectangle 3"/>
          <p:cNvSpPr>
            <a:spLocks noGrp="1" noChangeArrowheads="1"/>
          </p:cNvSpPr>
          <p:nvPr>
            <p:ph type="body" idx="1"/>
          </p:nvPr>
        </p:nvSpPr>
        <p:spPr/>
        <p:txBody>
          <a:bodyPr/>
          <a:lstStyle/>
          <a:p>
            <a:pPr eaLnBrk="1" hangingPunct="1"/>
            <a:endParaRPr lang="en-US" smtClean="0">
              <a:latin typeface="Arial"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r>
              <a:rPr lang="en-US" dirty="0" smtClean="0">
                <a:latin typeface="Arial" pitchFamily="34" charset="0"/>
              </a:rPr>
              <a:t>Vertical manifold or manifold at a slant?</a:t>
            </a:r>
          </a:p>
          <a:p>
            <a:r>
              <a:rPr lang="en-US" dirty="0" smtClean="0">
                <a:latin typeface="Arial" pitchFamily="34" charset="0"/>
              </a:rPr>
              <a:t>Draw slanted pipe in a lake and discuss what causes water to flow in a pipe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dirty="0" smtClean="0"/>
          </a:p>
          <a:p>
            <a:endParaRPr lang="en-US" dirty="0" smtClean="0"/>
          </a:p>
          <a:p>
            <a:endParaRPr lang="en-US" dirty="0" smtClean="0"/>
          </a:p>
          <a:p>
            <a:r>
              <a:rPr lang="en-US" dirty="0" smtClean="0"/>
              <a:t>Draw </a:t>
            </a:r>
            <a:r>
              <a:rPr lang="en-US" dirty="0" smtClean="0"/>
              <a:t>manifold in lake picture</a:t>
            </a:r>
          </a:p>
          <a:p>
            <a:r>
              <a:rPr lang="en-US" dirty="0" smtClean="0"/>
              <a:t>Define </a:t>
            </a:r>
            <a:r>
              <a:rPr lang="en-US" dirty="0" err="1" smtClean="0"/>
              <a:t>Pi.Q</a:t>
            </a:r>
            <a:r>
              <a:rPr lang="en-US" dirty="0" smtClean="0"/>
              <a:t>= Qp1/</a:t>
            </a:r>
            <a:r>
              <a:rPr lang="en-US" dirty="0" err="1" smtClean="0"/>
              <a:t>Qpn</a:t>
            </a:r>
            <a:endParaRPr lang="en-US" dirty="0" smtClean="0"/>
          </a:p>
          <a:p>
            <a:r>
              <a:rPr lang="en-US" dirty="0" smtClean="0"/>
              <a:t>Define H average (=vjet^2/2g) and </a:t>
            </a:r>
            <a:r>
              <a:rPr lang="en-US" dirty="0" smtClean="0">
                <a:latin typeface="Symbol" panose="05050102010706020507" pitchFamily="18" charset="2"/>
              </a:rPr>
              <a:t>D</a:t>
            </a:r>
            <a:r>
              <a:rPr lang="en-US" dirty="0" smtClean="0"/>
              <a:t>H (vpipe^2/2g) showing manometers</a:t>
            </a:r>
          </a:p>
          <a:p>
            <a:r>
              <a:rPr lang="en-US" dirty="0" smtClean="0"/>
              <a:t>Note that shape of inlet (pitot tube) matters</a:t>
            </a:r>
          </a:p>
          <a:p>
            <a:r>
              <a:rPr lang="en-US" dirty="0" smtClean="0">
                <a:latin typeface="Symbol" panose="05050102010706020507" pitchFamily="18" charset="2"/>
              </a:rPr>
              <a:t>D</a:t>
            </a:r>
            <a:r>
              <a:rPr lang="en-US" dirty="0" smtClean="0"/>
              <a:t>H proportional to 1/A^2 (from orifice </a:t>
            </a:r>
            <a:r>
              <a:rPr lang="en-US" dirty="0" err="1" smtClean="0"/>
              <a:t>eq</a:t>
            </a:r>
            <a:r>
              <a:rPr lang="en-US" dirty="0" smtClean="0"/>
              <a:t>)</a:t>
            </a:r>
          </a:p>
          <a:p>
            <a:r>
              <a:rPr lang="en-US" dirty="0" smtClean="0"/>
              <a:t>How do you get </a:t>
            </a:r>
            <a:r>
              <a:rPr lang="en-US" dirty="0" err="1" smtClean="0"/>
              <a:t>Pi.Q</a:t>
            </a:r>
            <a:r>
              <a:rPr lang="en-US" dirty="0" smtClean="0"/>
              <a:t> = 1?</a:t>
            </a:r>
          </a:p>
          <a:p>
            <a:r>
              <a:rPr lang="en-US" dirty="0" smtClean="0"/>
              <a:t>H average &gt; </a:t>
            </a:r>
            <a:r>
              <a:rPr lang="en-US" dirty="0" smtClean="0">
                <a:latin typeface="Symbol" panose="05050102010706020507" pitchFamily="18" charset="2"/>
              </a:rPr>
              <a:t>D</a:t>
            </a:r>
            <a:r>
              <a:rPr lang="en-US" dirty="0" smtClean="0"/>
              <a:t>H</a:t>
            </a:r>
          </a:p>
          <a:p>
            <a:r>
              <a:rPr lang="en-US" dirty="0" err="1" smtClean="0"/>
              <a:t>Ajet</a:t>
            </a:r>
            <a:r>
              <a:rPr lang="en-US" dirty="0" smtClean="0"/>
              <a:t>&lt;</a:t>
            </a:r>
            <a:r>
              <a:rPr lang="en-US" dirty="0" err="1" smtClean="0"/>
              <a:t>Apipe</a:t>
            </a:r>
            <a:endParaRPr lang="en-US" dirty="0" smtClean="0"/>
          </a:p>
          <a:p>
            <a:endParaRPr lang="en-US" dirty="0"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350697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r>
              <a:rPr lang="en-US" dirty="0" smtClean="0">
                <a:latin typeface="Arial" pitchFamily="34" charset="0"/>
              </a:rPr>
              <a:t>Change in piezometric head is the same for both routes!</a:t>
            </a:r>
          </a:p>
          <a:p>
            <a:r>
              <a:rPr lang="en-US" dirty="0" smtClean="0">
                <a:latin typeface="Arial" pitchFamily="34" charset="0"/>
              </a:rPr>
              <a:t>The</a:t>
            </a:r>
            <a:r>
              <a:rPr lang="en-US" baseline="0" dirty="0" smtClean="0">
                <a:latin typeface="Arial" pitchFamily="34" charset="0"/>
              </a:rPr>
              <a:t> loss coefficient is different and that means that the flows will be different too.</a:t>
            </a:r>
          </a:p>
          <a:p>
            <a:endParaRPr lang="en-US" baseline="0" dirty="0" smtClean="0">
              <a:latin typeface="Arial" pitchFamily="34" charset="0"/>
            </a:endParaRPr>
          </a:p>
          <a:p>
            <a:r>
              <a:rPr lang="en-US" baseline="0" dirty="0" smtClean="0">
                <a:latin typeface="Arial" pitchFamily="34" charset="0"/>
              </a:rPr>
              <a:t>This is missing the effect of pressure recovery</a:t>
            </a:r>
          </a:p>
          <a:p>
            <a:r>
              <a:rPr lang="en-US" baseline="0" dirty="0" smtClean="0">
                <a:latin typeface="Arial" pitchFamily="34" charset="0"/>
              </a:rPr>
              <a:t>Need a method to specify </a:t>
            </a:r>
            <a:endParaRPr lang="en-US" dirty="0" smtClean="0">
              <a:latin typeface="Arial" pitchFamily="34" charset="0"/>
            </a:endParaRPr>
          </a:p>
        </p:txBody>
      </p:sp>
    </p:spTree>
    <p:extLst>
      <p:ext uri="{BB962C8B-B14F-4D97-AF65-F5344CB8AC3E}">
        <p14:creationId xmlns:p14="http://schemas.microsoft.com/office/powerpoint/2010/main" val="2116427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cover this in manifold hydraulics if we have time. Which resistance is good</a:t>
            </a:r>
            <a:r>
              <a:rPr lang="en-US" baseline="0" dirty="0"/>
              <a:t> and improves flow distribution? Which resistance makes flow distribution poor?</a:t>
            </a:r>
          </a:p>
          <a:p>
            <a:r>
              <a:rPr lang="en-US" baseline="0" dirty="0"/>
              <a:t>Improve by increasing losses in diffusers and in orifices</a:t>
            </a:r>
          </a:p>
        </p:txBody>
      </p:sp>
      <p:sp>
        <p:nvSpPr>
          <p:cNvPr id="4" name="Slide Number Placeholder 3"/>
          <p:cNvSpPr>
            <a:spLocks noGrp="1"/>
          </p:cNvSpPr>
          <p:nvPr>
            <p:ph type="sldNum" sz="quarter" idx="10"/>
          </p:nvPr>
        </p:nvSpPr>
        <p:spPr/>
        <p:txBody>
          <a:bodyPr/>
          <a:lstStyle/>
          <a:p>
            <a:fld id="{4680736C-C557-4F27-A92F-FA435A243315}" type="slidenum">
              <a:rPr lang="en-US" smtClean="0"/>
              <a:pPr/>
              <a:t>19</a:t>
            </a:fld>
            <a:endParaRPr lang="en-US"/>
          </a:p>
        </p:txBody>
      </p:sp>
    </p:spTree>
    <p:extLst>
      <p:ext uri="{BB962C8B-B14F-4D97-AF65-F5344CB8AC3E}">
        <p14:creationId xmlns:p14="http://schemas.microsoft.com/office/powerpoint/2010/main" val="489702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0.xml"/><Relationship Id="rId4" Type="http://schemas.openxmlformats.org/officeDocument/2006/relationships/image" Target="../media/image3.jpeg"/></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jpe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jpe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5.xml"/><Relationship Id="rId4" Type="http://schemas.openxmlformats.org/officeDocument/2006/relationships/image" Target="../media/image3.jpeg"/></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6.xml"/><Relationship Id="rId4" Type="http://schemas.openxmlformats.org/officeDocument/2006/relationships/image" Target="../media/image3.jpeg"/></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7.xml"/><Relationship Id="rId4" Type="http://schemas.openxmlformats.org/officeDocument/2006/relationships/image" Target="../media/image3.jpeg"/></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8.xml"/><Relationship Id="rId4" Type="http://schemas.openxmlformats.org/officeDocument/2006/relationships/image" Target="../media/image3.jpeg"/></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 Id="rId4"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40C3F3-A106-4C1B-BD16-38991C968AEF}" type="slidenum">
              <a:rPr lang="en-US" smtClean="0"/>
              <a:pPr>
                <a:defRPr/>
              </a:pPr>
              <a:t>‹#›</a:t>
            </a:fld>
            <a:endParaRPr lang="en-US"/>
          </a:p>
        </p:txBody>
      </p:sp>
    </p:spTree>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565D76A-D762-4313-A7D1-B2754B23E768}" type="slidenum">
              <a:rPr lang="en-US" smtClean="0"/>
              <a:pPr>
                <a:defRPr/>
              </a:pPr>
              <a:t>‹#›</a:t>
            </a:fld>
            <a:endParaRPr lang="en-US"/>
          </a:p>
        </p:txBody>
      </p:sp>
    </p:spTree>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174" name="Rectangle 6"/>
          <p:cNvSpPr>
            <a:spLocks noGrp="1" noChangeArrowheads="1"/>
          </p:cNvSpPr>
          <p:nvPr>
            <p:ph type="subTitle" idx="1"/>
          </p:nvPr>
        </p:nvSpPr>
        <p:spPr>
          <a:xfrm>
            <a:off x="492369" y="2387600"/>
            <a:ext cx="3962400" cy="3309815"/>
          </a:xfrm>
        </p:spPr>
        <p:txBody>
          <a:bodyPr/>
          <a:lstStyle>
            <a:lvl1pPr marL="0" indent="0" algn="l">
              <a:buFont typeface="Wingdings" pitchFamily="2" charset="2"/>
              <a:buNone/>
              <a:defRPr>
                <a:latin typeface="+mj-lt"/>
              </a:defRPr>
            </a:lvl1pPr>
          </a:lstStyle>
          <a:p>
            <a:r>
              <a:rPr lang="en-US" smtClean="0"/>
              <a:t>Click to edit Master subtitle style</a:t>
            </a:r>
            <a:endParaRPr lang="en-US" dirty="0"/>
          </a:p>
        </p:txBody>
      </p:sp>
      <p:sp>
        <p:nvSpPr>
          <p:cNvPr id="7175" name="Rectangle 7"/>
          <p:cNvSpPr>
            <a:spLocks noGrp="1" noChangeArrowheads="1"/>
          </p:cNvSpPr>
          <p:nvPr>
            <p:ph type="dt" sz="half" idx="2"/>
          </p:nvPr>
        </p:nvSpPr>
        <p:spPr/>
        <p:txBody>
          <a:bodyPr/>
          <a:lstStyle>
            <a:lvl1pPr>
              <a:defRPr>
                <a:latin typeface="+mj-lt"/>
              </a:defRPr>
            </a:lvl1pPr>
          </a:lstStyle>
          <a:p>
            <a:pPr>
              <a:defRPr/>
            </a:pPr>
            <a:endParaRPr lang="en-US"/>
          </a:p>
        </p:txBody>
      </p:sp>
      <p:sp>
        <p:nvSpPr>
          <p:cNvPr id="7176" name="Rectangle 8"/>
          <p:cNvSpPr>
            <a:spLocks noGrp="1" noChangeArrowheads="1"/>
          </p:cNvSpPr>
          <p:nvPr>
            <p:ph type="ftr" sz="quarter" idx="3"/>
          </p:nvPr>
        </p:nvSpPr>
        <p:spPr/>
        <p:txBody>
          <a:bodyPr/>
          <a:lstStyle>
            <a:lvl1pPr>
              <a:defRPr>
                <a:latin typeface="+mj-lt"/>
              </a:defRPr>
            </a:lvl1pPr>
          </a:lstStyle>
          <a:p>
            <a:pPr>
              <a:defRPr/>
            </a:pPr>
            <a:endParaRPr lang="en-US"/>
          </a:p>
        </p:txBody>
      </p:sp>
      <p:sp>
        <p:nvSpPr>
          <p:cNvPr id="7177" name="Rectangle 9"/>
          <p:cNvSpPr>
            <a:spLocks noGrp="1" noChangeArrowheads="1"/>
          </p:cNvSpPr>
          <p:nvPr>
            <p:ph type="sldNum" sz="quarter" idx="4"/>
          </p:nvPr>
        </p:nvSpPr>
        <p:spPr>
          <a:xfrm>
            <a:off x="6553200" y="6494585"/>
            <a:ext cx="2133600" cy="226890"/>
          </a:xfrm>
        </p:spPr>
        <p:txBody>
          <a:bodyPr/>
          <a:lstStyle>
            <a:lvl1pPr>
              <a:defRPr>
                <a:latin typeface="+mj-lt"/>
              </a:defRPr>
            </a:lvl1pPr>
          </a:lstStyle>
          <a:p>
            <a:pPr>
              <a:defRPr/>
            </a:pPr>
            <a:fld id="{3BE58564-4548-4506-B77D-7A9A9D3EF4AE}" type="slidenum">
              <a:rPr lang="en-US" smtClean="0"/>
              <a:pPr>
                <a:defRPr/>
              </a:pPr>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spTree>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684F730-3494-4F17-9EA5-07C3409827E2}" type="slidenum">
              <a:rPr lang="en-US" smtClean="0"/>
              <a:pPr>
                <a:defRPr/>
              </a:pPr>
              <a:t>‹#›</a:t>
            </a:fld>
            <a:endParaRPr lang="en-US"/>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B348853-52A9-4437-B185-4EEB9D2F4FB6}" type="slidenum">
              <a:rPr lang="en-US" smtClean="0"/>
              <a:pPr>
                <a:defRPr/>
              </a:pPr>
              <a:t>‹#›</a:t>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9A387809-0A2C-409A-8CD5-90A8B78A275E}" type="slidenum">
              <a:rPr lang="en-US" smtClean="0"/>
              <a:pPr>
                <a:defRPr/>
              </a:pPr>
              <a:t>‹#›</a:t>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F2BE2029-BF79-45BA-91D5-B89D8DED185E}" type="slidenum">
              <a:rPr lang="en-US" smtClean="0"/>
              <a:pPr>
                <a:defRPr/>
              </a:pPr>
              <a:t>‹#›</a:t>
            </a:fld>
            <a:endParaRPr lang="en-US"/>
          </a:p>
        </p:txBody>
      </p:sp>
    </p:spTree>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7B073993-BB3A-4583-AEE0-50EB695B4FD1}" type="slidenum">
              <a:rPr lang="en-US" smtClean="0"/>
              <a:pPr>
                <a:defRPr/>
              </a:pPr>
              <a:t>‹#›</a:t>
            </a:fld>
            <a:endParaRPr lang="en-US"/>
          </a:p>
        </p:txBody>
      </p:sp>
    </p:spTree>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s-CO">
              <a:solidFill>
                <a:srgbClr val="000000"/>
              </a:solidFill>
            </a:endParaRPr>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s-CO">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AF0D4317-F2DA-4ABD-9F2A-FBB9A73465A1}" type="slidenum">
              <a:rPr lang="en-US" smtClean="0"/>
              <a:pPr>
                <a:defRPr/>
              </a:pPr>
              <a:t>‹#›</a:t>
            </a:fld>
            <a:endParaRPr lang="en-US"/>
          </a:p>
        </p:txBody>
      </p:sp>
    </p:spTree>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s-CO">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s-CO">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s-CO">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56861F-6530-4B20-97D5-EB438499E296}" type="datetimeFigureOut">
              <a:rPr lang="es-CO" smtClean="0">
                <a:solidFill>
                  <a:srgbClr val="000000"/>
                </a:solidFill>
              </a:rPr>
              <a:pPr/>
              <a:t>25/08/2019</a:t>
            </a:fld>
            <a:endParaRPr lang="es-CO">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s-CO">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A955BE6-8BCA-43BA-A36E-C2A9BEE99AC9}" type="slidenum">
              <a:rPr lang="es-CO" smtClean="0">
                <a:solidFill>
                  <a:srgbClr val="000000"/>
                </a:solidFill>
              </a:rPr>
              <a:pPr/>
              <a:t>‹#›</a:t>
            </a:fld>
            <a:endParaRPr lang="es-CO">
              <a:solidFill>
                <a:srgbClr val="000000"/>
              </a:solidFill>
            </a:endParaRPr>
          </a:p>
        </p:txBody>
      </p:sp>
    </p:spTree>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E422C81-F2EA-458F-A109-CD3A4C0345D2}" type="slidenum">
              <a:rPr lang="en-US" smtClean="0"/>
              <a:pPr>
                <a:defRPr/>
              </a:pPr>
              <a:t>‹#›</a:t>
            </a:fld>
            <a:endParaRPr lang="en-US"/>
          </a:p>
        </p:txBody>
      </p:sp>
    </p:spTree>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0"/>
            <a:ext cx="9144000" cy="6858000"/>
            <a:chOff x="0" y="0"/>
            <a:chExt cx="5760" cy="4320"/>
          </a:xfrm>
        </p:grpSpPr>
        <p:pic>
          <p:nvPicPr>
            <p:cNvPr id="78851" name="Picture 3" descr="IMG_0249"/>
            <p:cNvPicPr>
              <a:picLocks noChangeAspect="1" noChangeArrowheads="1"/>
            </p:cNvPicPr>
            <p:nvPr/>
          </p:nvPicPr>
          <p:blipFill>
            <a:blip r:embed="rId2" cstate="print"/>
            <a:srcRect/>
            <a:stretch>
              <a:fillRect/>
            </a:stretch>
          </p:blipFill>
          <p:spPr bwMode="auto">
            <a:xfrm>
              <a:off x="0" y="0"/>
              <a:ext cx="5760" cy="4320"/>
            </a:xfrm>
            <a:prstGeom prst="rect">
              <a:avLst/>
            </a:prstGeom>
            <a:noFill/>
          </p:spPr>
        </p:pic>
        <p:pic>
          <p:nvPicPr>
            <p:cNvPr id="78852" name="Picture 4" descr="IMG_0249"/>
            <p:cNvPicPr>
              <a:picLocks noChangeAspect="1" noChangeArrowheads="1"/>
            </p:cNvPicPr>
            <p:nvPr userDrawn="1"/>
          </p:nvPicPr>
          <p:blipFill>
            <a:blip r:embed="rId2" cstate="print"/>
            <a:srcRect l="73334" t="74040" r="23334" b="17778"/>
            <a:stretch>
              <a:fillRect/>
            </a:stretch>
          </p:blipFill>
          <p:spPr bwMode="auto">
            <a:xfrm>
              <a:off x="4032" y="3216"/>
              <a:ext cx="192" cy="432"/>
            </a:xfrm>
            <a:prstGeom prst="rect">
              <a:avLst/>
            </a:prstGeom>
            <a:noFill/>
          </p:spPr>
        </p:pic>
        <p:pic>
          <p:nvPicPr>
            <p:cNvPr id="78853" name="Picture 5" descr="IMG_0249"/>
            <p:cNvPicPr>
              <a:picLocks noChangeAspect="1" noChangeArrowheads="1"/>
            </p:cNvPicPr>
            <p:nvPr userDrawn="1"/>
          </p:nvPicPr>
          <p:blipFill>
            <a:blip r:embed="rId2" cstate="print"/>
            <a:srcRect l="65834" t="84445" r="29166" b="13333"/>
            <a:stretch>
              <a:fillRect/>
            </a:stretch>
          </p:blipFill>
          <p:spPr bwMode="auto">
            <a:xfrm>
              <a:off x="3792" y="3552"/>
              <a:ext cx="288" cy="96"/>
            </a:xfrm>
            <a:prstGeom prst="rect">
              <a:avLst/>
            </a:prstGeom>
            <a:noFill/>
          </p:spPr>
        </p:pic>
      </p:grpSp>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smtClean="0"/>
              <a:t>Click to edit Master subtitle style</a:t>
            </a:r>
            <a:endParaRPr lang="es-HN"/>
          </a:p>
        </p:txBody>
      </p:sp>
      <p:sp>
        <p:nvSpPr>
          <p:cNvPr id="78855" name="Rectangle 7"/>
          <p:cNvSpPr>
            <a:spLocks noGrp="1" noChangeArrowheads="1"/>
          </p:cNvSpPr>
          <p:nvPr>
            <p:ph type="dt" sz="half" idx="2"/>
          </p:nvPr>
        </p:nvSpPr>
        <p:spPr>
          <a:xfrm>
            <a:off x="6781800" y="6248400"/>
            <a:ext cx="2133600" cy="476250"/>
          </a:xfrm>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8" name="Rectangle 10"/>
          <p:cNvSpPr>
            <a:spLocks noGrp="1" noChangeArrowheads="1"/>
          </p:cNvSpPr>
          <p:nvPr>
            <p:ph type="ctrTitle" sz="quarter"/>
          </p:nvPr>
        </p:nvSpPr>
        <p:spPr>
          <a:xfrm>
            <a:off x="1371600" y="1120775"/>
            <a:ext cx="7772400" cy="1470025"/>
          </a:xfrm>
          <a:ln w="9525"/>
        </p:spPr>
        <p:txBody>
          <a:bodyPr/>
          <a:lstStyle>
            <a:lvl1pPr algn="r">
              <a:defRPr sz="5400"/>
            </a:lvl1pPr>
          </a:lstStyle>
          <a:p>
            <a:r>
              <a:rPr lang="en-US" smtClean="0"/>
              <a:t>Click to edit Master title style</a:t>
            </a:r>
            <a:endParaRPr lang="en-US" dirty="0"/>
          </a:p>
        </p:txBody>
      </p:sp>
      <p:pic>
        <p:nvPicPr>
          <p:cNvPr id="7886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105400" y="0"/>
            <a:ext cx="4038600" cy="1201543"/>
          </a:xfrm>
          <a:prstGeom prst="rect">
            <a:avLst/>
          </a:prstGeom>
          <a:noFill/>
          <a:ln w="9525">
            <a:noFill/>
            <a:miter lim="800000"/>
            <a:headEnd/>
            <a:tailEnd/>
          </a:ln>
          <a:effectLst/>
        </p:spPr>
      </p:pic>
      <p:pic>
        <p:nvPicPr>
          <p:cNvPr id="12" name="Picture 6" descr="cu_logo_sml_150_ppt.jpg                                        000B7307&#10;MPF28 Panther                  BD8AC844:"/>
          <p:cNvPicPr>
            <a:picLocks noChangeAspect="1" noChangeArrowheads="1"/>
          </p:cNvPicPr>
          <p:nvPr/>
        </p:nvPicPr>
        <p:blipFill>
          <a:blip r:embed="rId4" cstate="print"/>
          <a:srcRect/>
          <a:stretch>
            <a:fillRect/>
          </a:stretch>
        </p:blipFill>
        <p:spPr bwMode="auto">
          <a:xfrm>
            <a:off x="-1588" y="5876925"/>
            <a:ext cx="9145588" cy="981075"/>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8A93A2-043A-4F67-A1FC-ADF7220D7DC8}" type="slidenum">
              <a:rPr lang="en-US" smtClean="0"/>
              <a:pPr>
                <a:defRPr/>
              </a:pPr>
              <a:t>‹#›</a:t>
            </a:fld>
            <a:endParaRPr lang="en-US"/>
          </a:p>
        </p:txBody>
      </p:sp>
    </p:spTree>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28600"/>
            <a:ext cx="58674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buClr>
                <a:schemeClr val="tx2"/>
              </a:buClr>
              <a:defRPr/>
            </a:lvl1pPr>
            <a:lvl2pPr>
              <a:buClr>
                <a:schemeClr val="tx2"/>
              </a:buClr>
              <a:defRPr/>
            </a:lvl2pPr>
            <a:lvl3pPr>
              <a:buClr>
                <a:schemeClr val="tx2"/>
              </a:buClr>
              <a:defRPr/>
            </a:lvl3pPr>
            <a:lvl4pPr>
              <a:buClr>
                <a:schemeClr val="tx2"/>
              </a:buClr>
              <a:defRPr/>
            </a:lvl4pPr>
            <a:lvl5pPr>
              <a:buClr>
                <a:schemeClr val="tx2"/>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3253CF1-E184-4C42-BF06-4252E09B8650}"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248400" cy="114300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4B7A795-0F78-44F3-A0FC-134940021AE9}"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58674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7426DE9-936A-4892-B48E-BC5981E69B5D}" type="slidenum">
              <a:rPr lang="en-US" smtClean="0"/>
              <a:pPr/>
              <a:t>‹#›</a:t>
            </a:fld>
            <a:endParaRPr lang="en-US"/>
          </a:p>
        </p:txBody>
      </p:sp>
      <p:pic>
        <p:nvPicPr>
          <p:cNvPr id="13"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60960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85492B4-78F1-42E2-AFF8-75AECCA8D8C9}" type="slidenum">
              <a:rPr lang="en-US" smtClean="0"/>
              <a:pPr/>
              <a:t>‹#›</a:t>
            </a:fld>
            <a:endParaRPr lang="en-US"/>
          </a:p>
        </p:txBody>
      </p:sp>
      <p:pic>
        <p:nvPicPr>
          <p:cNvPr id="9"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94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59674A-2335-4D63-923F-889337434E61}" type="slidenum">
              <a:rPr lang="en-US" smtClean="0"/>
              <a:pPr/>
              <a:t>‹#›</a:t>
            </a:fld>
            <a:endParaRPr lang="en-US"/>
          </a:p>
        </p:txBody>
      </p:sp>
      <p:pic>
        <p:nvPicPr>
          <p:cNvPr id="7"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3AA8437-DF20-408E-9EC8-9AD0F83404AE}" type="slidenum">
              <a:rPr lang="en-US" smtClean="0"/>
              <a:pPr/>
              <a:t>‹#›</a:t>
            </a:fld>
            <a:endParaRPr lang="en-US"/>
          </a:p>
        </p:txBody>
      </p:sp>
      <p:pic>
        <p:nvPicPr>
          <p:cNvPr id="5"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0" y="30480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E97E3B-4BD4-4D27-AA52-CBAF8D6425BD}"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E4635F-EEFC-45D6-A1A7-222B36D010FF}" type="slidenum">
              <a:rPr lang="en-US" smtClean="0"/>
              <a:pPr/>
              <a:t>‹#›</a:t>
            </a:fld>
            <a:endParaRPr lang="en-US"/>
          </a:p>
        </p:txBody>
      </p:sp>
      <p:pic>
        <p:nvPicPr>
          <p:cNvPr id="8" name="Picture 1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6629400" y="6109870"/>
            <a:ext cx="2514600" cy="74813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6CECB2E-A233-43CF-B1E2-6433B9CB7F1A}" type="slidenum">
              <a:rPr lang="en-US" smtClean="0"/>
              <a:pPr/>
              <a:t>‹#›</a:t>
            </a:fld>
            <a:endParaRPr lang="en-US"/>
          </a:p>
        </p:txBody>
      </p:sp>
    </p:spTree>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228600"/>
            <a:ext cx="2114550" cy="5897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600"/>
            <a:ext cx="6191250" cy="5897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0A5AD3-08CC-4598-BE40-CD82AC38916C}"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25/08/2019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61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61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p>
        </p:txBody>
      </p:sp>
      <p:sp>
        <p:nvSpPr>
          <p:cNvPr id="61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4306FF9F-B9FA-4CF7-9FCA-B39311401E6A}" type="slidenum">
              <a:rPr lang="en-US" smtClean="0"/>
              <a:pPr>
                <a:defRPr/>
              </a:pPr>
              <a:t>‹#›</a:t>
            </a:fld>
            <a:endParaRPr lang="en-US"/>
          </a:p>
        </p:txBody>
      </p:sp>
      <p:sp>
        <p:nvSpPr>
          <p:cNvPr id="615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chemeClr val="accent1"/>
        </a:buClr>
        <a:buSzPct val="120000"/>
        <a:buFont typeface="Arial"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SzPct val="120000"/>
        <a:buFont typeface="Arial"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accent1"/>
        </a:buClr>
        <a:buSzPct val="120000"/>
        <a:buFont typeface="Arial"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120000"/>
        <a:buFont typeface="Arial"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25/08/2019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fontAlgn="auto">
              <a:spcBef>
                <a:spcPts val="0"/>
              </a:spcBef>
              <a:spcAft>
                <a:spcPts val="0"/>
              </a:spcAft>
            </a:pPr>
            <a:fld id="{1056861F-6530-4B20-97D5-EB438499E296}" type="datetimeFigureOut">
              <a:rPr lang="es-CO" smtClean="0">
                <a:solidFill>
                  <a:srgbClr val="000000"/>
                </a:solidFill>
                <a:cs typeface="+mn-cs"/>
              </a:rPr>
              <a:pPr fontAlgn="auto">
                <a:spcBef>
                  <a:spcPts val="0"/>
                </a:spcBef>
                <a:spcAft>
                  <a:spcPts val="0"/>
                </a:spcAft>
              </a:pPr>
              <a:t>25/08/2019</a:t>
            </a:fld>
            <a:endParaRPr lang="es-CO">
              <a:solidFill>
                <a:srgbClr val="000000"/>
              </a:solidFill>
              <a:cs typeface="+mn-cs"/>
            </a:endParaRPr>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fontAlgn="auto">
              <a:spcBef>
                <a:spcPts val="0"/>
              </a:spcBef>
              <a:spcAft>
                <a:spcPts val="0"/>
              </a:spcAft>
            </a:pPr>
            <a:endParaRPr lang="es-CO">
              <a:solidFill>
                <a:srgbClr val="000000"/>
              </a:solidFill>
              <a:cs typeface="+mn-cs"/>
            </a:endParaRPr>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fontAlgn="auto">
              <a:spcBef>
                <a:spcPts val="0"/>
              </a:spcBef>
              <a:spcAft>
                <a:spcPts val="0"/>
              </a:spcAft>
            </a:pPr>
            <a:fld id="{AA955BE6-8BCA-43BA-A36E-C2A9BEE99AC9}" type="slidenum">
              <a:rPr lang="es-CO" smtClean="0">
                <a:solidFill>
                  <a:srgbClr val="000000"/>
                </a:solidFill>
                <a:cs typeface="+mn-cs"/>
              </a:rPr>
              <a:pPr fontAlgn="auto">
                <a:spcBef>
                  <a:spcPts val="0"/>
                </a:spcBef>
                <a:spcAft>
                  <a:spcPts val="0"/>
                </a:spcAft>
              </a:pPr>
              <a:t>‹#›</a:t>
            </a:fld>
            <a:endParaRPr lang="es-CO">
              <a:solidFill>
                <a:srgbClr val="000000"/>
              </a:solidFill>
              <a:cs typeface="+mn-cs"/>
            </a:endParaRPr>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pPr fontAlgn="auto">
              <a:spcBef>
                <a:spcPts val="0"/>
              </a:spcBef>
              <a:spcAft>
                <a:spcPts val="0"/>
              </a:spcAft>
            </a:pPr>
            <a:endParaRPr lang="en-US">
              <a:solidFill>
                <a:srgbClr val="000000"/>
              </a:solidFill>
              <a:latin typeface="Calibri"/>
              <a:cs typeface="+mn-cs"/>
            </a:endParaRPr>
          </a:p>
        </p:txBody>
      </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F5E825E6-5608-4DD7-9AF8-76D49B509DEE}"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chemeClr val="accent1"/>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ransition>
    <p:fade/>
  </p:transition>
  <p:timing>
    <p:tnLst>
      <p:par>
        <p:cTn id="1" dur="indefinite" restart="never" nodeType="tmRoot"/>
      </p:par>
    </p:tnLst>
  </p:timing>
  <p:txStyles>
    <p:titleStyle>
      <a:lvl1pPr algn="ctr" rtl="0" eaLnBrk="1" fontAlgn="base" hangingPunct="1">
        <a:spcBef>
          <a:spcPct val="0"/>
        </a:spcBef>
        <a:spcAft>
          <a:spcPct val="0"/>
        </a:spcAft>
        <a:defRPr sz="4400" b="1">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Font typeface="Wingdings" pitchFamily="2" charset="2"/>
        <a:buChar char="Ø"/>
        <a:defRPr sz="3200">
          <a:solidFill>
            <a:schemeClr val="tx1"/>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800">
          <a:solidFill>
            <a:schemeClr val="tx1"/>
          </a:solidFill>
          <a:latin typeface="+mn-lt"/>
        </a:defRPr>
      </a:lvl2pPr>
      <a:lvl3pPr marL="1143000" indent="-228600" algn="l" rtl="0" eaLnBrk="1" fontAlgn="base" hangingPunct="1">
        <a:spcBef>
          <a:spcPct val="20000"/>
        </a:spcBef>
        <a:spcAft>
          <a:spcPct val="0"/>
        </a:spcAft>
        <a:buFont typeface="Wingdings" pitchFamily="2" charset="2"/>
        <a:buChar char="Ø"/>
        <a:defRPr sz="2400">
          <a:solidFill>
            <a:schemeClr val="tx1"/>
          </a:solidFill>
          <a:latin typeface="+mn-lt"/>
        </a:defRPr>
      </a:lvl3pPr>
      <a:lvl4pPr marL="1600200" indent="-228600" algn="l" rtl="0" eaLnBrk="1" fontAlgn="base" hangingPunct="1">
        <a:spcBef>
          <a:spcPct val="20000"/>
        </a:spcBef>
        <a:spcAft>
          <a:spcPct val="0"/>
        </a:spcAft>
        <a:buFont typeface="Wingdings" pitchFamily="2" charset="2"/>
        <a:buChar char="Ø"/>
        <a:defRPr sz="2000">
          <a:solidFill>
            <a:schemeClr val="tx1"/>
          </a:solidFill>
          <a:latin typeface="+mn-lt"/>
        </a:defRPr>
      </a:lvl4pPr>
      <a:lvl5pPr marL="2057400" indent="-228600" algn="l" rtl="0" eaLnBrk="1" fontAlgn="base" hangingPunct="1">
        <a:spcBef>
          <a:spcPct val="20000"/>
        </a:spcBef>
        <a:spcAft>
          <a:spcPct val="0"/>
        </a:spcAft>
        <a:buFont typeface="Wingdings" pitchFamily="2" charset="2"/>
        <a:buChar char="Ø"/>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1.xml"/><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31.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30.png"/><Relationship Id="rId2" Type="http://schemas.openxmlformats.org/officeDocument/2006/relationships/tags" Target="../tags/tag32.xml"/><Relationship Id="rId16" Type="http://schemas.openxmlformats.org/officeDocument/2006/relationships/image" Target="../media/image34.png"/><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image" Target="../media/image29.png"/><Relationship Id="rId5" Type="http://schemas.openxmlformats.org/officeDocument/2006/relationships/tags" Target="../tags/tag35.xml"/><Relationship Id="rId15" Type="http://schemas.openxmlformats.org/officeDocument/2006/relationships/image" Target="../media/image33.png"/><Relationship Id="rId10" Type="http://schemas.openxmlformats.org/officeDocument/2006/relationships/image" Target="../media/image16.png"/><Relationship Id="rId4" Type="http://schemas.openxmlformats.org/officeDocument/2006/relationships/tags" Target="../tags/tag34.xml"/><Relationship Id="rId9" Type="http://schemas.openxmlformats.org/officeDocument/2006/relationships/notesSlide" Target="../notesSlides/notesSlide7.xml"/><Relationship Id="rId1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tags" Target="../tags/tag40.xml"/><Relationship Id="rId7" Type="http://schemas.openxmlformats.org/officeDocument/2006/relationships/slideLayout" Target="../slideLayouts/slideLayout116.xml"/><Relationship Id="rId12" Type="http://schemas.openxmlformats.org/officeDocument/2006/relationships/image" Target="../media/image39.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image" Target="../media/image38.png"/><Relationship Id="rId5" Type="http://schemas.openxmlformats.org/officeDocument/2006/relationships/tags" Target="../tags/tag42.xml"/><Relationship Id="rId10" Type="http://schemas.openxmlformats.org/officeDocument/2006/relationships/image" Target="../media/image37.png"/><Relationship Id="rId4" Type="http://schemas.openxmlformats.org/officeDocument/2006/relationships/tags" Target="../tags/tag41.xml"/><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46.xml"/><Relationship Id="rId7" Type="http://schemas.openxmlformats.org/officeDocument/2006/relationships/image" Target="../media/image40.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slideLayout" Target="../slideLayouts/slideLayout116.xml"/><Relationship Id="rId11" Type="http://schemas.openxmlformats.org/officeDocument/2006/relationships/image" Target="../media/image17.png"/><Relationship Id="rId5" Type="http://schemas.openxmlformats.org/officeDocument/2006/relationships/tags" Target="../tags/tag48.xml"/><Relationship Id="rId10" Type="http://schemas.openxmlformats.org/officeDocument/2006/relationships/image" Target="../media/image42.png"/><Relationship Id="rId4" Type="http://schemas.openxmlformats.org/officeDocument/2006/relationships/tags" Target="../tags/tag47.xml"/><Relationship Id="rId9"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6.png"/><Relationship Id="rId3" Type="http://schemas.openxmlformats.org/officeDocument/2006/relationships/tags" Target="../tags/tag51.xml"/><Relationship Id="rId7" Type="http://schemas.openxmlformats.org/officeDocument/2006/relationships/slideLayout" Target="../slideLayouts/slideLayout116.xml"/><Relationship Id="rId12" Type="http://schemas.openxmlformats.org/officeDocument/2006/relationships/image" Target="../media/image45.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11" Type="http://schemas.openxmlformats.org/officeDocument/2006/relationships/image" Target="../media/image44.png"/><Relationship Id="rId5" Type="http://schemas.openxmlformats.org/officeDocument/2006/relationships/tags" Target="../tags/tag53.xml"/><Relationship Id="rId10" Type="http://schemas.openxmlformats.org/officeDocument/2006/relationships/image" Target="../media/image41.png"/><Relationship Id="rId4" Type="http://schemas.openxmlformats.org/officeDocument/2006/relationships/tags" Target="../tags/tag52.xml"/><Relationship Id="rId9"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6.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tags" Target="../tags/tag59.xml"/><Relationship Id="rId7" Type="http://schemas.openxmlformats.org/officeDocument/2006/relationships/image" Target="../media/image49.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48.png"/><Relationship Id="rId5" Type="http://schemas.openxmlformats.org/officeDocument/2006/relationships/image" Target="../media/image46.png"/><Relationship Id="rId4" Type="http://schemas.openxmlformats.org/officeDocument/2006/relationships/slideLayout" Target="../slideLayouts/slideLayout116.xml"/></Relationships>
</file>

<file path=ppt/slides/_rels/slide16.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notesSlide" Target="../notesSlides/notesSlide8.xml"/><Relationship Id="rId18" Type="http://schemas.openxmlformats.org/officeDocument/2006/relationships/image" Target="../media/image55.png"/><Relationship Id="rId3" Type="http://schemas.openxmlformats.org/officeDocument/2006/relationships/tags" Target="../tags/tag62.xml"/><Relationship Id="rId21" Type="http://schemas.openxmlformats.org/officeDocument/2006/relationships/image" Target="../media/image58.png"/><Relationship Id="rId7" Type="http://schemas.openxmlformats.org/officeDocument/2006/relationships/tags" Target="../tags/tag66.xml"/><Relationship Id="rId12" Type="http://schemas.openxmlformats.org/officeDocument/2006/relationships/slideLayout" Target="../slideLayouts/slideLayout116.xml"/><Relationship Id="rId17" Type="http://schemas.openxmlformats.org/officeDocument/2006/relationships/image" Target="../media/image54.png"/><Relationship Id="rId2" Type="http://schemas.openxmlformats.org/officeDocument/2006/relationships/tags" Target="../tags/tag61.xml"/><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24" Type="http://schemas.openxmlformats.org/officeDocument/2006/relationships/image" Target="../media/image61.png"/><Relationship Id="rId5" Type="http://schemas.openxmlformats.org/officeDocument/2006/relationships/tags" Target="../tags/tag64.xml"/><Relationship Id="rId15" Type="http://schemas.openxmlformats.org/officeDocument/2006/relationships/image" Target="../media/image52.png"/><Relationship Id="rId23" Type="http://schemas.openxmlformats.org/officeDocument/2006/relationships/image" Target="../media/image60.png"/><Relationship Id="rId10" Type="http://schemas.openxmlformats.org/officeDocument/2006/relationships/tags" Target="../tags/tag69.xml"/><Relationship Id="rId19" Type="http://schemas.openxmlformats.org/officeDocument/2006/relationships/image" Target="../media/image56.png"/><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image" Target="../media/image51.png"/><Relationship Id="rId22" Type="http://schemas.openxmlformats.org/officeDocument/2006/relationships/image" Target="../media/image5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3.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9.xml.rels><?xml version="1.0" encoding="UTF-8" standalone="yes"?>
<Relationships xmlns="http://schemas.openxmlformats.org/package/2006/relationships"><Relationship Id="rId8" Type="http://schemas.openxmlformats.org/officeDocument/2006/relationships/image" Target="../media/image67.jpeg"/><Relationship Id="rId3" Type="http://schemas.openxmlformats.org/officeDocument/2006/relationships/image" Target="../media/image62.png"/><Relationship Id="rId7" Type="http://schemas.openxmlformats.org/officeDocument/2006/relationships/image" Target="../media/image66.jpeg"/><Relationship Id="rId2" Type="http://schemas.openxmlformats.org/officeDocument/2006/relationships/notesSlide" Target="../notesSlides/notesSlide9.xml"/><Relationship Id="rId1" Type="http://schemas.openxmlformats.org/officeDocument/2006/relationships/slideLayout" Target="../slideLayouts/slideLayout116.xml"/><Relationship Id="rId6" Type="http://schemas.openxmlformats.org/officeDocument/2006/relationships/image" Target="../media/image65.jpeg"/><Relationship Id="rId5" Type="http://schemas.openxmlformats.org/officeDocument/2006/relationships/image" Target="../media/image64.png"/><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2.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tags" Target="../tags/tag77.xml"/><Relationship Id="rId7" Type="http://schemas.openxmlformats.org/officeDocument/2006/relationships/notesSlide" Target="../notesSlides/notesSlide11.xml"/><Relationship Id="rId12" Type="http://schemas.openxmlformats.org/officeDocument/2006/relationships/image" Target="../media/image74.pn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Layout" Target="../slideLayouts/slideLayout112.xml"/><Relationship Id="rId11" Type="http://schemas.openxmlformats.org/officeDocument/2006/relationships/image" Target="../media/image73.png"/><Relationship Id="rId5" Type="http://schemas.openxmlformats.org/officeDocument/2006/relationships/tags" Target="../tags/tag79.xml"/><Relationship Id="rId10" Type="http://schemas.openxmlformats.org/officeDocument/2006/relationships/image" Target="../media/image72.png"/><Relationship Id="rId4" Type="http://schemas.openxmlformats.org/officeDocument/2006/relationships/tags" Target="../tags/tag78.xml"/><Relationship Id="rId9" Type="http://schemas.openxmlformats.org/officeDocument/2006/relationships/image" Target="../media/image71.png"/></Relationships>
</file>

<file path=ppt/slides/_rels/slide22.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image" Target="../media/image75.png"/><Relationship Id="rId18" Type="http://schemas.openxmlformats.org/officeDocument/2006/relationships/image" Target="../media/image80.png"/><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image" Target="../media/image74.png"/><Relationship Id="rId17" Type="http://schemas.openxmlformats.org/officeDocument/2006/relationships/image" Target="../media/image79.png"/><Relationship Id="rId2" Type="http://schemas.openxmlformats.org/officeDocument/2006/relationships/tags" Target="../tags/tag81.xml"/><Relationship Id="rId16" Type="http://schemas.openxmlformats.org/officeDocument/2006/relationships/image" Target="../media/image78.png"/><Relationship Id="rId20" Type="http://schemas.openxmlformats.org/officeDocument/2006/relationships/image" Target="../media/image82.png"/><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notesSlide" Target="../notesSlides/notesSlide12.xml"/><Relationship Id="rId5" Type="http://schemas.openxmlformats.org/officeDocument/2006/relationships/tags" Target="../tags/tag84.xml"/><Relationship Id="rId15" Type="http://schemas.openxmlformats.org/officeDocument/2006/relationships/image" Target="../media/image77.png"/><Relationship Id="rId10" Type="http://schemas.openxmlformats.org/officeDocument/2006/relationships/slideLayout" Target="../slideLayouts/slideLayout112.xml"/><Relationship Id="rId19" Type="http://schemas.openxmlformats.org/officeDocument/2006/relationships/image" Target="../media/image81.png"/><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image" Target="../media/image7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2.xml"/><Relationship Id="rId1" Type="http://schemas.openxmlformats.org/officeDocument/2006/relationships/tags" Target="../tags/tag89.xml"/><Relationship Id="rId4" Type="http://schemas.openxmlformats.org/officeDocument/2006/relationships/image" Target="../media/image81.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86.png"/><Relationship Id="rId18" Type="http://schemas.openxmlformats.org/officeDocument/2006/relationships/image" Target="../media/image91.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85.wmf"/><Relationship Id="rId17" Type="http://schemas.openxmlformats.org/officeDocument/2006/relationships/image" Target="../media/image90.png"/><Relationship Id="rId2" Type="http://schemas.openxmlformats.org/officeDocument/2006/relationships/tags" Target="../tags/tag91.xml"/><Relationship Id="rId16" Type="http://schemas.openxmlformats.org/officeDocument/2006/relationships/image" Target="../media/image89.png"/><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84.wmf"/><Relationship Id="rId5" Type="http://schemas.openxmlformats.org/officeDocument/2006/relationships/tags" Target="../tags/tag94.xml"/><Relationship Id="rId15" Type="http://schemas.openxmlformats.org/officeDocument/2006/relationships/image" Target="../media/image88.png"/><Relationship Id="rId10" Type="http://schemas.openxmlformats.org/officeDocument/2006/relationships/image" Target="../media/image83.wmf"/><Relationship Id="rId19" Type="http://schemas.openxmlformats.org/officeDocument/2006/relationships/image" Target="../media/image92.png"/><Relationship Id="rId4" Type="http://schemas.openxmlformats.org/officeDocument/2006/relationships/tags" Target="../tags/tag93.xml"/><Relationship Id="rId9" Type="http://schemas.openxmlformats.org/officeDocument/2006/relationships/notesSlide" Target="../notesSlides/notesSlide14.xml"/><Relationship Id="rId14" Type="http://schemas.openxmlformats.org/officeDocument/2006/relationships/image" Target="../media/image87.png"/></Relationships>
</file>

<file path=ppt/slides/_rels/slide25.xml.rels><?xml version="1.0" encoding="UTF-8" standalone="yes"?>
<Relationships xmlns="http://schemas.openxmlformats.org/package/2006/relationships"><Relationship Id="rId8" Type="http://schemas.openxmlformats.org/officeDocument/2006/relationships/image" Target="../media/image83.wmf"/><Relationship Id="rId13" Type="http://schemas.openxmlformats.org/officeDocument/2006/relationships/image" Target="../media/image97.png"/><Relationship Id="rId3" Type="http://schemas.openxmlformats.org/officeDocument/2006/relationships/tags" Target="../tags/tag99.xml"/><Relationship Id="rId7" Type="http://schemas.openxmlformats.org/officeDocument/2006/relationships/notesSlide" Target="../notesSlides/notesSlide15.xml"/><Relationship Id="rId12" Type="http://schemas.openxmlformats.org/officeDocument/2006/relationships/image" Target="../media/image96.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slideLayout" Target="../slideLayouts/slideLayout116.xml"/><Relationship Id="rId11" Type="http://schemas.openxmlformats.org/officeDocument/2006/relationships/image" Target="../media/image95.png"/><Relationship Id="rId5" Type="http://schemas.openxmlformats.org/officeDocument/2006/relationships/tags" Target="../tags/tag101.xml"/><Relationship Id="rId10" Type="http://schemas.openxmlformats.org/officeDocument/2006/relationships/image" Target="../media/image94.png"/><Relationship Id="rId4" Type="http://schemas.openxmlformats.org/officeDocument/2006/relationships/tags" Target="../tags/tag100.xml"/><Relationship Id="rId9" Type="http://schemas.openxmlformats.org/officeDocument/2006/relationships/image" Target="../media/image93.png"/></Relationships>
</file>

<file path=ppt/slides/_rels/slide26.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tags" Target="../tags/tag104.xml"/><Relationship Id="rId7" Type="http://schemas.openxmlformats.org/officeDocument/2006/relationships/image" Target="../media/image84.wmf"/><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notesSlide" Target="../notesSlides/notesSlide16.xml"/><Relationship Id="rId11" Type="http://schemas.openxmlformats.org/officeDocument/2006/relationships/image" Target="../media/image100.png"/><Relationship Id="rId5" Type="http://schemas.openxmlformats.org/officeDocument/2006/relationships/slideLayout" Target="../slideLayouts/slideLayout116.xml"/><Relationship Id="rId10" Type="http://schemas.openxmlformats.org/officeDocument/2006/relationships/image" Target="../media/image99.png"/><Relationship Id="rId4" Type="http://schemas.openxmlformats.org/officeDocument/2006/relationships/tags" Target="../tags/tag105.xml"/><Relationship Id="rId9" Type="http://schemas.openxmlformats.org/officeDocument/2006/relationships/image" Target="../media/image9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17.xml"/><Relationship Id="rId13" Type="http://schemas.openxmlformats.org/officeDocument/2006/relationships/oleObject" Target="../embeddings/oleObject2.bin"/><Relationship Id="rId18" Type="http://schemas.openxmlformats.org/officeDocument/2006/relationships/image" Target="../media/image106.png"/><Relationship Id="rId3" Type="http://schemas.openxmlformats.org/officeDocument/2006/relationships/tags" Target="../tags/tag107.xml"/><Relationship Id="rId7" Type="http://schemas.openxmlformats.org/officeDocument/2006/relationships/slideLayout" Target="../slideLayouts/slideLayout116.xml"/><Relationship Id="rId12" Type="http://schemas.openxmlformats.org/officeDocument/2006/relationships/image" Target="../media/image101.emf"/><Relationship Id="rId17" Type="http://schemas.openxmlformats.org/officeDocument/2006/relationships/image" Target="../media/image105.png"/><Relationship Id="rId2" Type="http://schemas.openxmlformats.org/officeDocument/2006/relationships/tags" Target="../tags/tag106.xml"/><Relationship Id="rId16" Type="http://schemas.openxmlformats.org/officeDocument/2006/relationships/image" Target="../media/image104.png"/><Relationship Id="rId1" Type="http://schemas.openxmlformats.org/officeDocument/2006/relationships/vmlDrawing" Target="../drawings/vmlDrawing1.vml"/><Relationship Id="rId6" Type="http://schemas.openxmlformats.org/officeDocument/2006/relationships/tags" Target="../tags/tag110.xml"/><Relationship Id="rId11" Type="http://schemas.openxmlformats.org/officeDocument/2006/relationships/oleObject" Target="../embeddings/oleObject1.bin"/><Relationship Id="rId5" Type="http://schemas.openxmlformats.org/officeDocument/2006/relationships/tags" Target="../tags/tag109.xml"/><Relationship Id="rId15" Type="http://schemas.openxmlformats.org/officeDocument/2006/relationships/image" Target="../media/image103.png"/><Relationship Id="rId10" Type="http://schemas.openxmlformats.org/officeDocument/2006/relationships/image" Target="../media/image84.wmf"/><Relationship Id="rId19" Type="http://schemas.openxmlformats.org/officeDocument/2006/relationships/image" Target="../media/image107.png"/><Relationship Id="rId4" Type="http://schemas.openxmlformats.org/officeDocument/2006/relationships/tags" Target="../tags/tag108.xml"/><Relationship Id="rId9" Type="http://schemas.openxmlformats.org/officeDocument/2006/relationships/image" Target="../media/image83.wmf"/><Relationship Id="rId14" Type="http://schemas.openxmlformats.org/officeDocument/2006/relationships/image" Target="../media/image102.emf"/></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image" Target="../media/image111.png"/><Relationship Id="rId3" Type="http://schemas.openxmlformats.org/officeDocument/2006/relationships/tags" Target="../tags/tag113.xml"/><Relationship Id="rId7" Type="http://schemas.openxmlformats.org/officeDocument/2006/relationships/tags" Target="../tags/tag117.xml"/><Relationship Id="rId12" Type="http://schemas.openxmlformats.org/officeDocument/2006/relationships/image" Target="../media/image110.png"/><Relationship Id="rId2" Type="http://schemas.openxmlformats.org/officeDocument/2006/relationships/tags" Target="../tags/tag112.xml"/><Relationship Id="rId16" Type="http://schemas.openxmlformats.org/officeDocument/2006/relationships/image" Target="../media/image114.png"/><Relationship Id="rId1" Type="http://schemas.openxmlformats.org/officeDocument/2006/relationships/tags" Target="../tags/tag111.xml"/><Relationship Id="rId6" Type="http://schemas.openxmlformats.org/officeDocument/2006/relationships/tags" Target="../tags/tag116.xml"/><Relationship Id="rId11" Type="http://schemas.openxmlformats.org/officeDocument/2006/relationships/image" Target="../media/image109.png"/><Relationship Id="rId5" Type="http://schemas.openxmlformats.org/officeDocument/2006/relationships/tags" Target="../tags/tag115.xml"/><Relationship Id="rId15" Type="http://schemas.openxmlformats.org/officeDocument/2006/relationships/image" Target="../media/image113.png"/><Relationship Id="rId10" Type="http://schemas.openxmlformats.org/officeDocument/2006/relationships/image" Target="../media/image108.png"/><Relationship Id="rId4" Type="http://schemas.openxmlformats.org/officeDocument/2006/relationships/tags" Target="../tags/tag114.xml"/><Relationship Id="rId9" Type="http://schemas.openxmlformats.org/officeDocument/2006/relationships/notesSlide" Target="../notesSlides/notesSlide18.xml"/><Relationship Id="rId14" Type="http://schemas.openxmlformats.org/officeDocument/2006/relationships/image" Target="../media/image11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12.xml"/><Relationship Id="rId7" Type="http://schemas.openxmlformats.org/officeDocument/2006/relationships/image" Target="../media/image116.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115.png"/><Relationship Id="rId5" Type="http://schemas.openxmlformats.org/officeDocument/2006/relationships/image" Target="../media/image83.wmf"/><Relationship Id="rId4"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2.xml"/></Relationships>
</file>

<file path=ppt/slides/_rels/slide34.xml.rels><?xml version="1.0" encoding="UTF-8" standalone="yes"?>
<Relationships xmlns="http://schemas.openxmlformats.org/package/2006/relationships"><Relationship Id="rId8" Type="http://schemas.openxmlformats.org/officeDocument/2006/relationships/image" Target="../media/image117.emf"/><Relationship Id="rId13" Type="http://schemas.openxmlformats.org/officeDocument/2006/relationships/image" Target="../media/image83.wmf"/><Relationship Id="rId3" Type="http://schemas.openxmlformats.org/officeDocument/2006/relationships/tags" Target="../tags/tag121.xml"/><Relationship Id="rId7" Type="http://schemas.openxmlformats.org/officeDocument/2006/relationships/oleObject" Target="../embeddings/oleObject3.bin"/><Relationship Id="rId12" Type="http://schemas.openxmlformats.org/officeDocument/2006/relationships/image" Target="../media/image119.emf"/><Relationship Id="rId2" Type="http://schemas.openxmlformats.org/officeDocument/2006/relationships/tags" Target="../tags/tag120.xml"/><Relationship Id="rId16" Type="http://schemas.openxmlformats.org/officeDocument/2006/relationships/image" Target="../media/image122.png"/><Relationship Id="rId1" Type="http://schemas.openxmlformats.org/officeDocument/2006/relationships/vmlDrawing" Target="../drawings/vmlDrawing2.vml"/><Relationship Id="rId6" Type="http://schemas.openxmlformats.org/officeDocument/2006/relationships/notesSlide" Target="../notesSlides/notesSlide22.xml"/><Relationship Id="rId11" Type="http://schemas.openxmlformats.org/officeDocument/2006/relationships/oleObject" Target="../embeddings/oleObject5.bin"/><Relationship Id="rId5" Type="http://schemas.openxmlformats.org/officeDocument/2006/relationships/slideLayout" Target="../slideLayouts/slideLayout112.xml"/><Relationship Id="rId15" Type="http://schemas.openxmlformats.org/officeDocument/2006/relationships/image" Target="../media/image121.png"/><Relationship Id="rId10" Type="http://schemas.openxmlformats.org/officeDocument/2006/relationships/image" Target="../media/image118.emf"/><Relationship Id="rId4" Type="http://schemas.openxmlformats.org/officeDocument/2006/relationships/tags" Target="../tags/tag122.xml"/><Relationship Id="rId9" Type="http://schemas.openxmlformats.org/officeDocument/2006/relationships/oleObject" Target="../embeddings/oleObject4.bin"/><Relationship Id="rId14" Type="http://schemas.openxmlformats.org/officeDocument/2006/relationships/image" Target="../media/image120.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27.wmf"/><Relationship Id="rId3" Type="http://schemas.openxmlformats.org/officeDocument/2006/relationships/notesSlide" Target="../notesSlides/notesSlide23.xml"/><Relationship Id="rId7" Type="http://schemas.openxmlformats.org/officeDocument/2006/relationships/image" Target="../media/image124.emf"/><Relationship Id="rId12" Type="http://schemas.openxmlformats.org/officeDocument/2006/relationships/oleObject" Target="../embeddings/oleObject10.bin"/><Relationship Id="rId2" Type="http://schemas.openxmlformats.org/officeDocument/2006/relationships/slideLayout" Target="../slideLayouts/slideLayout116.xml"/><Relationship Id="rId16" Type="http://schemas.openxmlformats.org/officeDocument/2006/relationships/image" Target="../media/image128.emf"/><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26.emf"/><Relationship Id="rId5" Type="http://schemas.openxmlformats.org/officeDocument/2006/relationships/image" Target="../media/image123.emf"/><Relationship Id="rId15" Type="http://schemas.openxmlformats.org/officeDocument/2006/relationships/oleObject" Target="../embeddings/oleObject11.bin"/><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25.emf"/><Relationship Id="rId14" Type="http://schemas.openxmlformats.org/officeDocument/2006/relationships/image" Target="../media/image83.wmf"/></Relationships>
</file>

<file path=ppt/slides/_rels/slide36.xml.rels><?xml version="1.0" encoding="UTF-8" standalone="yes"?>
<Relationships xmlns="http://schemas.openxmlformats.org/package/2006/relationships"><Relationship Id="rId8" Type="http://schemas.openxmlformats.org/officeDocument/2006/relationships/image" Target="../media/image131.e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133.emf"/><Relationship Id="rId2" Type="http://schemas.openxmlformats.org/officeDocument/2006/relationships/slideLayout" Target="../slideLayouts/slideLayout116.xml"/><Relationship Id="rId1" Type="http://schemas.openxmlformats.org/officeDocument/2006/relationships/vmlDrawing" Target="../drawings/vmlDrawing4.vml"/><Relationship Id="rId6" Type="http://schemas.openxmlformats.org/officeDocument/2006/relationships/image" Target="../media/image130.e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32.emf"/><Relationship Id="rId4" Type="http://schemas.openxmlformats.org/officeDocument/2006/relationships/image" Target="../media/image129.emf"/><Relationship Id="rId9"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24.xml"/><Relationship Id="rId7" Type="http://schemas.openxmlformats.org/officeDocument/2006/relationships/image" Target="../media/image127.wmf"/><Relationship Id="rId2" Type="http://schemas.openxmlformats.org/officeDocument/2006/relationships/slideLayout" Target="../slideLayouts/slideLayout116.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image" Target="../media/image134.emf"/><Relationship Id="rId10" Type="http://schemas.openxmlformats.org/officeDocument/2006/relationships/image" Target="../media/image136.png"/><Relationship Id="rId4" Type="http://schemas.openxmlformats.org/officeDocument/2006/relationships/oleObject" Target="../embeddings/oleObject17.bin"/><Relationship Id="rId9" Type="http://schemas.openxmlformats.org/officeDocument/2006/relationships/image" Target="../media/image135.emf"/></Relationships>
</file>

<file path=ppt/slides/_rels/slide38.xml.rels><?xml version="1.0" encoding="UTF-8" standalone="yes"?>
<Relationships xmlns="http://schemas.openxmlformats.org/package/2006/relationships"><Relationship Id="rId8" Type="http://schemas.openxmlformats.org/officeDocument/2006/relationships/image" Target="../media/image138.wmf"/><Relationship Id="rId3" Type="http://schemas.openxmlformats.org/officeDocument/2006/relationships/notesSlide" Target="../notesSlides/notesSlide25.xml"/><Relationship Id="rId7" Type="http://schemas.openxmlformats.org/officeDocument/2006/relationships/oleObject" Target="../embeddings/oleObject21.bin"/><Relationship Id="rId2" Type="http://schemas.openxmlformats.org/officeDocument/2006/relationships/slideLayout" Target="../slideLayouts/slideLayout116.xml"/><Relationship Id="rId1" Type="http://schemas.openxmlformats.org/officeDocument/2006/relationships/vmlDrawing" Target="../drawings/vmlDrawing6.vml"/><Relationship Id="rId6" Type="http://schemas.openxmlformats.org/officeDocument/2006/relationships/image" Target="../media/image137.wmf"/><Relationship Id="rId5" Type="http://schemas.openxmlformats.org/officeDocument/2006/relationships/oleObject" Target="../embeddings/oleObject20.bin"/><Relationship Id="rId4" Type="http://schemas.openxmlformats.org/officeDocument/2006/relationships/image" Target="../media/image13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139.wmf"/><Relationship Id="rId2" Type="http://schemas.openxmlformats.org/officeDocument/2006/relationships/slideLayout" Target="../slideLayouts/slideLayout112.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127.wmf"/><Relationship Id="rId4"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16.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143.emf"/><Relationship Id="rId3" Type="http://schemas.openxmlformats.org/officeDocument/2006/relationships/notesSlide" Target="../notesSlides/notesSlide27.xml"/><Relationship Id="rId7" Type="http://schemas.openxmlformats.org/officeDocument/2006/relationships/image" Target="../media/image140.wmf"/><Relationship Id="rId12" Type="http://schemas.openxmlformats.org/officeDocument/2006/relationships/oleObject" Target="../embeddings/oleObject28.bin"/><Relationship Id="rId17" Type="http://schemas.openxmlformats.org/officeDocument/2006/relationships/image" Target="../media/image145.wmf"/><Relationship Id="rId2" Type="http://schemas.openxmlformats.org/officeDocument/2006/relationships/slideLayout" Target="../slideLayouts/slideLayout112.xml"/><Relationship Id="rId16" Type="http://schemas.openxmlformats.org/officeDocument/2006/relationships/oleObject" Target="../embeddings/oleObject30.bin"/><Relationship Id="rId1" Type="http://schemas.openxmlformats.org/officeDocument/2006/relationships/vmlDrawing" Target="../drawings/vmlDrawing8.vml"/><Relationship Id="rId6" Type="http://schemas.openxmlformats.org/officeDocument/2006/relationships/oleObject" Target="../embeddings/oleObject25.bin"/><Relationship Id="rId11" Type="http://schemas.openxmlformats.org/officeDocument/2006/relationships/image" Target="../media/image142.wmf"/><Relationship Id="rId5" Type="http://schemas.openxmlformats.org/officeDocument/2006/relationships/image" Target="../media/image127.wmf"/><Relationship Id="rId15" Type="http://schemas.openxmlformats.org/officeDocument/2006/relationships/image" Target="../media/image144.e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141.wmf"/><Relationship Id="rId14" Type="http://schemas.openxmlformats.org/officeDocument/2006/relationships/oleObject" Target="../embeddings/oleObject29.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28.xml"/><Relationship Id="rId7" Type="http://schemas.openxmlformats.org/officeDocument/2006/relationships/image" Target="../media/image147.emf"/><Relationship Id="rId2" Type="http://schemas.openxmlformats.org/officeDocument/2006/relationships/slideLayout" Target="../slideLayouts/slideLayout116.xml"/><Relationship Id="rId1" Type="http://schemas.openxmlformats.org/officeDocument/2006/relationships/vmlDrawing" Target="../drawings/vmlDrawing9.vml"/><Relationship Id="rId6" Type="http://schemas.openxmlformats.org/officeDocument/2006/relationships/oleObject" Target="../embeddings/oleObject32.bin"/><Relationship Id="rId5" Type="http://schemas.openxmlformats.org/officeDocument/2006/relationships/image" Target="../media/image146.emf"/><Relationship Id="rId4" Type="http://schemas.openxmlformats.org/officeDocument/2006/relationships/oleObject" Target="../embeddings/oleObject31.bin"/><Relationship Id="rId9" Type="http://schemas.openxmlformats.org/officeDocument/2006/relationships/image" Target="../media/image148.wmf"/></Relationships>
</file>

<file path=ppt/slides/_rels/slide42.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29.xml"/><Relationship Id="rId1" Type="http://schemas.openxmlformats.org/officeDocument/2006/relationships/slideLayout" Target="../slideLayouts/slideLayout112.xml"/></Relationships>
</file>

<file path=ppt/slides/_rels/slide43.x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slideLayout" Target="../slideLayouts/slideLayout116.xml"/></Relationships>
</file>

<file path=ppt/slides/_rels/slide44.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notesSlide" Target="../notesSlides/notesSlide30.xml"/><Relationship Id="rId7" Type="http://schemas.openxmlformats.org/officeDocument/2006/relationships/image" Target="../media/image152.wmf"/><Relationship Id="rId2" Type="http://schemas.openxmlformats.org/officeDocument/2006/relationships/slideLayout" Target="../slideLayouts/slideLayout112.xml"/><Relationship Id="rId1" Type="http://schemas.openxmlformats.org/officeDocument/2006/relationships/vmlDrawing" Target="../drawings/vmlDrawing10.vml"/><Relationship Id="rId6" Type="http://schemas.openxmlformats.org/officeDocument/2006/relationships/oleObject" Target="../embeddings/oleObject35.bin"/><Relationship Id="rId5" Type="http://schemas.openxmlformats.org/officeDocument/2006/relationships/image" Target="../media/image151.emf"/><Relationship Id="rId10" Type="http://schemas.openxmlformats.org/officeDocument/2006/relationships/image" Target="../media/image153.emf"/><Relationship Id="rId4" Type="http://schemas.openxmlformats.org/officeDocument/2006/relationships/oleObject" Target="../embeddings/oleObject34.bin"/><Relationship Id="rId9" Type="http://schemas.openxmlformats.org/officeDocument/2006/relationships/oleObject" Target="../embeddings/oleObject36.bin"/></Relationships>
</file>

<file path=ppt/slides/_rels/slide45.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notesSlide" Target="../notesSlides/notesSlide31.xml"/><Relationship Id="rId1" Type="http://schemas.openxmlformats.org/officeDocument/2006/relationships/slideLayout" Target="../slideLayouts/slideLayout11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12.xml"/><Relationship Id="rId1" Type="http://schemas.openxmlformats.org/officeDocument/2006/relationships/vmlDrawing" Target="../drawings/vmlDrawing11.vml"/><Relationship Id="rId4" Type="http://schemas.openxmlformats.org/officeDocument/2006/relationships/image" Target="../media/image154.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2.xml"/></Relationships>
</file>

<file path=ppt/slides/_rels/slide48.xml.rels><?xml version="1.0" encoding="UTF-8" standalone="yes"?>
<Relationships xmlns="http://schemas.openxmlformats.org/package/2006/relationships"><Relationship Id="rId8" Type="http://schemas.openxmlformats.org/officeDocument/2006/relationships/image" Target="../media/image156.emf"/><Relationship Id="rId13" Type="http://schemas.openxmlformats.org/officeDocument/2006/relationships/oleObject" Target="../embeddings/oleObject42.bin"/><Relationship Id="rId18" Type="http://schemas.openxmlformats.org/officeDocument/2006/relationships/image" Target="../media/image161.emf"/><Relationship Id="rId3" Type="http://schemas.openxmlformats.org/officeDocument/2006/relationships/notesSlide" Target="../notesSlides/notesSlide33.xml"/><Relationship Id="rId7" Type="http://schemas.openxmlformats.org/officeDocument/2006/relationships/oleObject" Target="../embeddings/oleObject39.bin"/><Relationship Id="rId12" Type="http://schemas.openxmlformats.org/officeDocument/2006/relationships/image" Target="../media/image158.wmf"/><Relationship Id="rId17" Type="http://schemas.openxmlformats.org/officeDocument/2006/relationships/oleObject" Target="../embeddings/oleObject44.bin"/><Relationship Id="rId2" Type="http://schemas.openxmlformats.org/officeDocument/2006/relationships/slideLayout" Target="../slideLayouts/slideLayout116.xml"/><Relationship Id="rId16" Type="http://schemas.openxmlformats.org/officeDocument/2006/relationships/image" Target="../media/image160.emf"/><Relationship Id="rId1" Type="http://schemas.openxmlformats.org/officeDocument/2006/relationships/vmlDrawing" Target="../drawings/vmlDrawing12.vml"/><Relationship Id="rId6" Type="http://schemas.openxmlformats.org/officeDocument/2006/relationships/image" Target="../media/image84.wmf"/><Relationship Id="rId11" Type="http://schemas.openxmlformats.org/officeDocument/2006/relationships/oleObject" Target="../embeddings/oleObject41.bin"/><Relationship Id="rId5" Type="http://schemas.openxmlformats.org/officeDocument/2006/relationships/image" Target="../media/image155.wmf"/><Relationship Id="rId15" Type="http://schemas.openxmlformats.org/officeDocument/2006/relationships/oleObject" Target="../embeddings/oleObject43.bin"/><Relationship Id="rId10" Type="http://schemas.openxmlformats.org/officeDocument/2006/relationships/image" Target="../media/image157.emf"/><Relationship Id="rId4" Type="http://schemas.openxmlformats.org/officeDocument/2006/relationships/oleObject" Target="../embeddings/oleObject38.bin"/><Relationship Id="rId9" Type="http://schemas.openxmlformats.org/officeDocument/2006/relationships/oleObject" Target="../embeddings/oleObject40.bin"/><Relationship Id="rId14" Type="http://schemas.openxmlformats.org/officeDocument/2006/relationships/image" Target="../media/image159.wmf"/></Relationships>
</file>

<file path=ppt/slides/_rels/slide49.xml.rels><?xml version="1.0" encoding="UTF-8" standalone="yes"?>
<Relationships xmlns="http://schemas.openxmlformats.org/package/2006/relationships"><Relationship Id="rId8" Type="http://schemas.openxmlformats.org/officeDocument/2006/relationships/image" Target="../media/image164.emf"/><Relationship Id="rId3" Type="http://schemas.openxmlformats.org/officeDocument/2006/relationships/notesSlide" Target="../notesSlides/notesSlide34.xml"/><Relationship Id="rId7" Type="http://schemas.openxmlformats.org/officeDocument/2006/relationships/image" Target="../media/image163.wmf"/><Relationship Id="rId2" Type="http://schemas.openxmlformats.org/officeDocument/2006/relationships/slideLayout" Target="../slideLayouts/slideLayout112.xml"/><Relationship Id="rId1" Type="http://schemas.openxmlformats.org/officeDocument/2006/relationships/vmlDrawing" Target="../drawings/vmlDrawing13.vml"/><Relationship Id="rId6" Type="http://schemas.openxmlformats.org/officeDocument/2006/relationships/oleObject" Target="../embeddings/oleObject46.bin"/><Relationship Id="rId11" Type="http://schemas.openxmlformats.org/officeDocument/2006/relationships/image" Target="../media/image4.png"/><Relationship Id="rId5" Type="http://schemas.openxmlformats.org/officeDocument/2006/relationships/image" Target="../media/image162.wmf"/><Relationship Id="rId10" Type="http://schemas.openxmlformats.org/officeDocument/2006/relationships/image" Target="../media/image166.png"/><Relationship Id="rId4" Type="http://schemas.openxmlformats.org/officeDocument/2006/relationships/oleObject" Target="../embeddings/oleObject45.bin"/><Relationship Id="rId9" Type="http://schemas.openxmlformats.org/officeDocument/2006/relationships/image" Target="../media/image165.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6.xml"/></Relationships>
</file>

<file path=ppt/slides/_rels/slide50.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image" Target="../media/image170.wmf"/><Relationship Id="rId3" Type="http://schemas.openxmlformats.org/officeDocument/2006/relationships/notesSlide" Target="../notesSlides/notesSlide35.xml"/><Relationship Id="rId7" Type="http://schemas.openxmlformats.org/officeDocument/2006/relationships/oleObject" Target="../embeddings/oleObject48.bin"/><Relationship Id="rId12" Type="http://schemas.openxmlformats.org/officeDocument/2006/relationships/oleObject" Target="../embeddings/oleObject50.bin"/><Relationship Id="rId2" Type="http://schemas.openxmlformats.org/officeDocument/2006/relationships/slideLayout" Target="../slideLayouts/slideLayout116.xml"/><Relationship Id="rId1" Type="http://schemas.openxmlformats.org/officeDocument/2006/relationships/vmlDrawing" Target="../drawings/vmlDrawing14.vml"/><Relationship Id="rId6" Type="http://schemas.openxmlformats.org/officeDocument/2006/relationships/image" Target="../media/image84.wmf"/><Relationship Id="rId11" Type="http://schemas.openxmlformats.org/officeDocument/2006/relationships/image" Target="../media/image169.wmf"/><Relationship Id="rId5" Type="http://schemas.openxmlformats.org/officeDocument/2006/relationships/image" Target="../media/image167.wmf"/><Relationship Id="rId10" Type="http://schemas.openxmlformats.org/officeDocument/2006/relationships/oleObject" Target="../embeddings/oleObject49.bin"/><Relationship Id="rId4" Type="http://schemas.openxmlformats.org/officeDocument/2006/relationships/oleObject" Target="../embeddings/oleObject47.bin"/><Relationship Id="rId9" Type="http://schemas.openxmlformats.org/officeDocument/2006/relationships/image" Target="../media/image171.wmf"/><Relationship Id="rId14" Type="http://schemas.openxmlformats.org/officeDocument/2006/relationships/image" Target="../media/image172.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2.xml"/></Relationships>
</file>

<file path=ppt/slides/_rels/slide5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37.xml"/><Relationship Id="rId1" Type="http://schemas.openxmlformats.org/officeDocument/2006/relationships/slideLayout" Target="../slideLayouts/slideLayout112.xml"/><Relationship Id="rId5" Type="http://schemas.openxmlformats.org/officeDocument/2006/relationships/image" Target="../media/image174.emf"/><Relationship Id="rId4" Type="http://schemas.openxmlformats.org/officeDocument/2006/relationships/image" Target="../media/image173.emf"/></Relationships>
</file>

<file path=ppt/slides/_rels/slide54.xml.rels><?xml version="1.0" encoding="UTF-8" standalone="yes"?>
<Relationships xmlns="http://schemas.openxmlformats.org/package/2006/relationships"><Relationship Id="rId8" Type="http://schemas.openxmlformats.org/officeDocument/2006/relationships/image" Target="../media/image176.emf"/><Relationship Id="rId3" Type="http://schemas.openxmlformats.org/officeDocument/2006/relationships/notesSlide" Target="../notesSlides/notesSlide38.xml"/><Relationship Id="rId7" Type="http://schemas.openxmlformats.org/officeDocument/2006/relationships/oleObject" Target="../embeddings/oleObject52.bin"/><Relationship Id="rId2" Type="http://schemas.openxmlformats.org/officeDocument/2006/relationships/slideLayout" Target="../slideLayouts/slideLayout116.xml"/><Relationship Id="rId1" Type="http://schemas.openxmlformats.org/officeDocument/2006/relationships/vmlDrawing" Target="../drawings/vmlDrawing15.vml"/><Relationship Id="rId6" Type="http://schemas.openxmlformats.org/officeDocument/2006/relationships/image" Target="../media/image175.emf"/><Relationship Id="rId11" Type="http://schemas.openxmlformats.org/officeDocument/2006/relationships/image" Target="../media/image179.wmf"/><Relationship Id="rId5" Type="http://schemas.openxmlformats.org/officeDocument/2006/relationships/oleObject" Target="../embeddings/oleObject51.bin"/><Relationship Id="rId10" Type="http://schemas.openxmlformats.org/officeDocument/2006/relationships/image" Target="../media/image177.emf"/><Relationship Id="rId4" Type="http://schemas.openxmlformats.org/officeDocument/2006/relationships/image" Target="../media/image178.png"/><Relationship Id="rId9" Type="http://schemas.openxmlformats.org/officeDocument/2006/relationships/oleObject" Target="../embeddings/oleObject53.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17.xml"/><Relationship Id="rId1" Type="http://schemas.openxmlformats.org/officeDocument/2006/relationships/tags" Target="../tags/tag123.xml"/><Relationship Id="rId4" Type="http://schemas.openxmlformats.org/officeDocument/2006/relationships/image" Target="../media/image180.png"/></Relationships>
</file>

<file path=ppt/slides/_rels/slide57.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image" Target="../media/image181.png"/><Relationship Id="rId18" Type="http://schemas.openxmlformats.org/officeDocument/2006/relationships/image" Target="../media/image56.png"/><Relationship Id="rId3" Type="http://schemas.openxmlformats.org/officeDocument/2006/relationships/tags" Target="../tags/tag126.xml"/><Relationship Id="rId21" Type="http://schemas.openxmlformats.org/officeDocument/2006/relationships/image" Target="../media/image59.png"/><Relationship Id="rId7" Type="http://schemas.openxmlformats.org/officeDocument/2006/relationships/tags" Target="../tags/tag130.xml"/><Relationship Id="rId12" Type="http://schemas.openxmlformats.org/officeDocument/2006/relationships/notesSlide" Target="../notesSlides/notesSlide41.xml"/><Relationship Id="rId17" Type="http://schemas.openxmlformats.org/officeDocument/2006/relationships/image" Target="../media/image55.png"/><Relationship Id="rId2" Type="http://schemas.openxmlformats.org/officeDocument/2006/relationships/tags" Target="../tags/tag125.xml"/><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slideLayout" Target="../slideLayouts/slideLayout116.xml"/><Relationship Id="rId5" Type="http://schemas.openxmlformats.org/officeDocument/2006/relationships/tags" Target="../tags/tag128.xml"/><Relationship Id="rId15" Type="http://schemas.openxmlformats.org/officeDocument/2006/relationships/image" Target="../media/image183.png"/><Relationship Id="rId10" Type="http://schemas.openxmlformats.org/officeDocument/2006/relationships/tags" Target="../tags/tag133.xml"/><Relationship Id="rId19" Type="http://schemas.openxmlformats.org/officeDocument/2006/relationships/image" Target="../media/image57.png"/><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image" Target="../media/image182.png"/><Relationship Id="rId22" Type="http://schemas.openxmlformats.org/officeDocument/2006/relationships/image" Target="../media/image60.png"/></Relationships>
</file>

<file path=ppt/slides/_rels/slide58.xml.rels><?xml version="1.0" encoding="UTF-8" standalone="yes"?>
<Relationships xmlns="http://schemas.openxmlformats.org/package/2006/relationships"><Relationship Id="rId8" Type="http://schemas.openxmlformats.org/officeDocument/2006/relationships/image" Target="../media/image185.wmf"/><Relationship Id="rId3" Type="http://schemas.openxmlformats.org/officeDocument/2006/relationships/tags" Target="../tags/tag135.xml"/><Relationship Id="rId7" Type="http://schemas.openxmlformats.org/officeDocument/2006/relationships/image" Target="../media/image184.emf"/><Relationship Id="rId2" Type="http://schemas.openxmlformats.org/officeDocument/2006/relationships/tags" Target="../tags/tag134.xml"/><Relationship Id="rId1" Type="http://schemas.openxmlformats.org/officeDocument/2006/relationships/vmlDrawing" Target="../drawings/vmlDrawing16.vml"/><Relationship Id="rId6" Type="http://schemas.openxmlformats.org/officeDocument/2006/relationships/oleObject" Target="../embeddings/oleObject54.bin"/><Relationship Id="rId5" Type="http://schemas.openxmlformats.org/officeDocument/2006/relationships/notesSlide" Target="../notesSlides/notesSlide42.xml"/><Relationship Id="rId10" Type="http://schemas.openxmlformats.org/officeDocument/2006/relationships/image" Target="../media/image187.png"/><Relationship Id="rId4" Type="http://schemas.openxmlformats.org/officeDocument/2006/relationships/slideLayout" Target="../slideLayouts/slideLayout116.xml"/><Relationship Id="rId9" Type="http://schemas.openxmlformats.org/officeDocument/2006/relationships/image" Target="../media/image186.png"/></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5.xml"/><Relationship Id="rId1" Type="http://schemas.openxmlformats.org/officeDocument/2006/relationships/slideLayout" Target="../slideLayouts/slideLayout112.xml"/></Relationships>
</file>

<file path=ppt/slides/_rels/slide7.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tags" Target="../tags/tag15.xml"/><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tags" Target="../tags/tag5.xml"/><Relationship Id="rId21" Type="http://schemas.openxmlformats.org/officeDocument/2006/relationships/image" Target="../media/image18.png"/><Relationship Id="rId7" Type="http://schemas.openxmlformats.org/officeDocument/2006/relationships/tags" Target="../tags/tag9.xml"/><Relationship Id="rId12" Type="http://schemas.openxmlformats.org/officeDocument/2006/relationships/tags" Target="../tags/tag14.xml"/><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tags" Target="../tags/tag4.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24" Type="http://schemas.openxmlformats.org/officeDocument/2006/relationships/image" Target="../media/image21.png"/><Relationship Id="rId5" Type="http://schemas.openxmlformats.org/officeDocument/2006/relationships/tags" Target="../tags/tag7.xml"/><Relationship Id="rId15" Type="http://schemas.openxmlformats.org/officeDocument/2006/relationships/notesSlide" Target="../notesSlides/notesSlide6.xml"/><Relationship Id="rId23" Type="http://schemas.openxmlformats.org/officeDocument/2006/relationships/image" Target="../media/image20.png"/><Relationship Id="rId10" Type="http://schemas.openxmlformats.org/officeDocument/2006/relationships/tags" Target="../tags/tag12.xml"/><Relationship Id="rId19" Type="http://schemas.openxmlformats.org/officeDocument/2006/relationships/image" Target="../media/image16.png"/><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slideLayout" Target="../slideLayouts/slideLayout112.xml"/><Relationship Id="rId22" Type="http://schemas.openxmlformats.org/officeDocument/2006/relationships/image" Target="../media/image19.png"/><Relationship Id="rId27"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20.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9.png"/><Relationship Id="rId2" Type="http://schemas.openxmlformats.org/officeDocument/2006/relationships/tags" Target="../tags/tag17.xml"/><Relationship Id="rId16" Type="http://schemas.openxmlformats.org/officeDocument/2006/relationships/image" Target="../media/image17.png"/><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18.png"/><Relationship Id="rId5" Type="http://schemas.openxmlformats.org/officeDocument/2006/relationships/tags" Target="../tags/tag20.xml"/><Relationship Id="rId15" Type="http://schemas.openxmlformats.org/officeDocument/2006/relationships/image" Target="../media/image16.png"/><Relationship Id="rId10" Type="http://schemas.openxmlformats.org/officeDocument/2006/relationships/image" Target="../media/image25.png"/><Relationship Id="rId4" Type="http://schemas.openxmlformats.org/officeDocument/2006/relationships/tags" Target="../tags/tag19.xml"/><Relationship Id="rId9" Type="http://schemas.openxmlformats.org/officeDocument/2006/relationships/slideLayout" Target="../slideLayouts/slideLayout112.xml"/><Relationship Id="rId1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17.png"/><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image" Target="../media/image16.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image" Target="../media/image20.png"/><Relationship Id="rId5" Type="http://schemas.openxmlformats.org/officeDocument/2006/relationships/tags" Target="../tags/tag28.xml"/><Relationship Id="rId15" Type="http://schemas.openxmlformats.org/officeDocument/2006/relationships/image" Target="../media/image28.png"/><Relationship Id="rId10" Type="http://schemas.openxmlformats.org/officeDocument/2006/relationships/image" Target="../media/image19.png"/><Relationship Id="rId4" Type="http://schemas.openxmlformats.org/officeDocument/2006/relationships/tags" Target="../tags/tag27.xml"/><Relationship Id="rId9" Type="http://schemas.openxmlformats.org/officeDocument/2006/relationships/image" Target="../media/image18.png"/><Relationship Id="rId1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5"/>
          <p:cNvSpPr>
            <a:spLocks noGrp="1" noChangeArrowheads="1"/>
          </p:cNvSpPr>
          <p:nvPr>
            <p:ph type="subTitle" idx="1"/>
          </p:nvPr>
        </p:nvSpPr>
        <p:spPr>
          <a:xfrm>
            <a:off x="1219200" y="2895600"/>
            <a:ext cx="5181600" cy="3309815"/>
          </a:xfrm>
        </p:spPr>
        <p:txBody>
          <a:bodyPr/>
          <a:lstStyle/>
          <a:p>
            <a:r>
              <a:rPr lang="en-US" sz="2800" dirty="0" smtClean="0"/>
              <a:t>Using direct fluid feedback rather than indirect computer feedback to control flows</a:t>
            </a:r>
          </a:p>
          <a:p>
            <a:endParaRPr lang="en-US" sz="2800" dirty="0" smtClean="0"/>
          </a:p>
          <a:p>
            <a:r>
              <a:rPr lang="en-US" sz="2800" dirty="0" smtClean="0"/>
              <a:t>In which Changes in Kinetic Energy BECOMES SIGNIFICANT</a:t>
            </a:r>
          </a:p>
          <a:p>
            <a:r>
              <a:rPr lang="en-US" sz="2800" dirty="0" smtClean="0"/>
              <a:t>(Thanks to A.A. Milne)</a:t>
            </a:r>
          </a:p>
        </p:txBody>
      </p:sp>
      <p:sp>
        <p:nvSpPr>
          <p:cNvPr id="76804" name="Rectangle 4"/>
          <p:cNvSpPr>
            <a:spLocks noGrp="1" noChangeArrowheads="1"/>
          </p:cNvSpPr>
          <p:nvPr>
            <p:ph type="title"/>
          </p:nvPr>
        </p:nvSpPr>
        <p:spPr/>
        <p:txBody>
          <a:bodyPr/>
          <a:lstStyle/>
          <a:p>
            <a:r>
              <a:rPr lang="en-US" dirty="0" smtClean="0"/>
              <a:t>Inlet and Outlet Manifolds and Plant Hydraulics</a:t>
            </a:r>
          </a:p>
        </p:txBody>
      </p:sp>
      <p:pic>
        <p:nvPicPr>
          <p:cNvPr id="5" name="Content Placeholder 3" descr="channel and manifold.png"/>
          <p:cNvPicPr>
            <a:picLocks noChangeAspect="1"/>
          </p:cNvPicPr>
          <p:nvPr/>
        </p:nvPicPr>
        <p:blipFill>
          <a:blip r:embed="rId3" cstate="print">
            <a:clrChange>
              <a:clrFrom>
                <a:srgbClr val="FFFFFF"/>
              </a:clrFrom>
              <a:clrTo>
                <a:srgbClr val="FFFFFF">
                  <a:alpha val="0"/>
                </a:srgbClr>
              </a:clrTo>
            </a:clrChange>
          </a:blip>
          <a:srcRect l="16028" t="9778" r="54735" b="17111"/>
          <a:stretch>
            <a:fillRect/>
          </a:stretch>
        </p:blipFill>
        <p:spPr bwMode="auto">
          <a:xfrm rot="16200000">
            <a:off x="1628452" y="47948"/>
            <a:ext cx="1239844" cy="4039548"/>
          </a:xfrm>
          <a:prstGeom prst="rect">
            <a:avLst/>
          </a:prstGeom>
          <a:noFill/>
          <a:ln w="9525">
            <a:noFill/>
            <a:miter lim="800000"/>
            <a:headEnd/>
            <a:tailEnd/>
          </a:ln>
          <a:effectLst/>
        </p:spPr>
      </p:pic>
      <p:pic>
        <p:nvPicPr>
          <p:cNvPr id="6" name="Picture 2" descr="C:\Documents and Settings\mw24\Desktop\Cuatro Comunidades Sed tank\DSC01959.JPG"/>
          <p:cNvPicPr>
            <a:picLocks noChangeAspect="1" noChangeArrowheads="1"/>
          </p:cNvPicPr>
          <p:nvPr/>
        </p:nvPicPr>
        <p:blipFill>
          <a:blip r:embed="rId4" cstate="print"/>
          <a:srcRect l="5671" r="51799"/>
          <a:stretch>
            <a:fillRect/>
          </a:stretch>
        </p:blipFill>
        <p:spPr bwMode="auto">
          <a:xfrm>
            <a:off x="6629400" y="3048000"/>
            <a:ext cx="2074103" cy="3657600"/>
          </a:xfrm>
          <a:prstGeom prst="rect">
            <a:avLst/>
          </a:prstGeom>
          <a:noFill/>
        </p:spPr>
      </p:pic>
      <p:pic>
        <p:nvPicPr>
          <p:cNvPr id="7" name="Picture 6" descr="2 sed plant elevation view.png"/>
          <p:cNvPicPr>
            <a:picLocks noChangeAspect="1"/>
          </p:cNvPicPr>
          <p:nvPr/>
        </p:nvPicPr>
        <p:blipFill>
          <a:blip r:embed="rId5" cstate="print">
            <a:clrChange>
              <a:clrFrom>
                <a:srgbClr val="FFFFFF"/>
              </a:clrFrom>
              <a:clrTo>
                <a:srgbClr val="FFFFFF">
                  <a:alpha val="0"/>
                </a:srgbClr>
              </a:clrTo>
            </a:clrChange>
            <a:lum bright="-77000" contrast="70000"/>
          </a:blip>
          <a:srcRect t="11985" r="38110" b="11111"/>
          <a:stretch>
            <a:fillRect/>
          </a:stretch>
        </p:blipFill>
        <p:spPr>
          <a:xfrm rot="16200000">
            <a:off x="6913995" y="706006"/>
            <a:ext cx="1412010" cy="2285999"/>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Analysis for Inlet Manifold</a:t>
            </a:r>
          </a:p>
        </p:txBody>
      </p:sp>
      <p:sp>
        <p:nvSpPr>
          <p:cNvPr id="26" name="TextBox 25"/>
          <p:cNvSpPr txBox="1"/>
          <p:nvPr/>
        </p:nvSpPr>
        <p:spPr>
          <a:xfrm>
            <a:off x="85301" y="1542723"/>
            <a:ext cx="6544099" cy="1938992"/>
          </a:xfrm>
          <a:prstGeom prst="rect">
            <a:avLst/>
          </a:prstGeom>
          <a:noFill/>
        </p:spPr>
        <p:txBody>
          <a:bodyPr wrap="square" rtlCol="0">
            <a:spAutoFit/>
          </a:bodyPr>
          <a:lstStyle/>
          <a:p>
            <a:r>
              <a:rPr lang="en-US" sz="2000" dirty="0" smtClean="0"/>
              <a:t>Total difference between paths 1 and n</a:t>
            </a:r>
          </a:p>
          <a:p>
            <a:r>
              <a:rPr lang="en-US" sz="2000" dirty="0" smtClean="0"/>
              <a:t>To simplify analysis we assume middle port gets the average flow (this isn’t quite right because the velocity is squared) and the average piezometric head.</a:t>
            </a:r>
          </a:p>
          <a:p>
            <a:r>
              <a:rPr lang="en-US" sz="2000" dirty="0" smtClean="0"/>
              <a:t>The port one has mean piezometric head – ½ delta piezometric head</a:t>
            </a:r>
            <a:endParaRPr lang="en-US" sz="2000" dirty="0"/>
          </a:p>
        </p:txBody>
      </p:sp>
      <p:pic>
        <p:nvPicPr>
          <p:cNvPr id="30" name="Picture 2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014848" y="2608374"/>
            <a:ext cx="1230956" cy="495674"/>
          </a:xfrm>
          <a:prstGeom prst="rect">
            <a:avLst/>
          </a:prstGeom>
          <a:solidFill>
            <a:schemeClr val="bg1"/>
          </a:solidFill>
        </p:spPr>
      </p:pic>
      <p:pic>
        <p:nvPicPr>
          <p:cNvPr id="42" name="Picture 4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938996" y="3628952"/>
            <a:ext cx="2794800" cy="365811"/>
          </a:xfrm>
          <a:prstGeom prst="rect">
            <a:avLst/>
          </a:prstGeom>
          <a:solidFill>
            <a:schemeClr val="bg1"/>
          </a:solidFill>
        </p:spPr>
      </p:pic>
      <p:pic>
        <p:nvPicPr>
          <p:cNvPr id="45" name="Picture 44"/>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990600" y="4310314"/>
            <a:ext cx="2825893" cy="365811"/>
          </a:xfrm>
          <a:prstGeom prst="rect">
            <a:avLst/>
          </a:prstGeom>
          <a:solidFill>
            <a:schemeClr val="bg1"/>
          </a:solidFill>
        </p:spPr>
      </p:pic>
      <p:pic>
        <p:nvPicPr>
          <p:cNvPr id="17" name="Picture 1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953000" y="3612607"/>
            <a:ext cx="1472392" cy="365811"/>
          </a:xfrm>
          <a:prstGeom prst="rect">
            <a:avLst/>
          </a:prstGeom>
          <a:solidFill>
            <a:schemeClr val="bg1"/>
          </a:solidFill>
        </p:spPr>
      </p:pic>
      <p:pic>
        <p:nvPicPr>
          <p:cNvPr id="19" name="Picture 18"/>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919162" y="4252163"/>
            <a:ext cx="1540067" cy="367640"/>
          </a:xfrm>
          <a:prstGeom prst="rect">
            <a:avLst/>
          </a:prstGeom>
          <a:solidFill>
            <a:schemeClr val="bg1"/>
          </a:solidFill>
        </p:spPr>
      </p:pic>
      <p:pic>
        <p:nvPicPr>
          <p:cNvPr id="48" name="Picture 47"/>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938995" y="5353281"/>
            <a:ext cx="2717976" cy="545058"/>
          </a:xfrm>
          <a:prstGeom prst="rect">
            <a:avLst/>
          </a:prstGeom>
        </p:spPr>
      </p:pic>
      <p:sp>
        <p:nvSpPr>
          <p:cNvPr id="34" name="TextBox 33"/>
          <p:cNvSpPr txBox="1"/>
          <p:nvPr/>
        </p:nvSpPr>
        <p:spPr>
          <a:xfrm>
            <a:off x="4698023" y="5346383"/>
            <a:ext cx="3940502" cy="523220"/>
          </a:xfrm>
          <a:prstGeom prst="rect">
            <a:avLst/>
          </a:prstGeom>
          <a:noFill/>
        </p:spPr>
        <p:txBody>
          <a:bodyPr wrap="none" rtlCol="0">
            <a:spAutoFit/>
          </a:bodyPr>
          <a:lstStyle/>
          <a:p>
            <a:r>
              <a:rPr lang="en-US" dirty="0" smtClean="0"/>
              <a:t>Flow ratio is less than one</a:t>
            </a:r>
            <a:endParaRPr lang="en-US" dirty="0"/>
          </a:p>
        </p:txBody>
      </p:sp>
      <p:sp>
        <p:nvSpPr>
          <p:cNvPr id="36" name="TextBox 35"/>
          <p:cNvSpPr txBox="1"/>
          <p:nvPr/>
        </p:nvSpPr>
        <p:spPr>
          <a:xfrm>
            <a:off x="609600" y="4807017"/>
            <a:ext cx="6519862" cy="523220"/>
          </a:xfrm>
          <a:prstGeom prst="rect">
            <a:avLst/>
          </a:prstGeom>
          <a:noFill/>
        </p:spPr>
        <p:txBody>
          <a:bodyPr wrap="none" rtlCol="0">
            <a:spAutoFit/>
          </a:bodyPr>
          <a:lstStyle/>
          <a:p>
            <a:r>
              <a:rPr lang="en-US" dirty="0" smtClean="0"/>
              <a:t>We can achieve uniform flow by increasing </a:t>
            </a:r>
            <a:endParaRPr lang="en-US" dirty="0"/>
          </a:p>
        </p:txBody>
      </p:sp>
      <p:pic>
        <p:nvPicPr>
          <p:cNvPr id="38" name="Picture 37"/>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7014848" y="4931555"/>
            <a:ext cx="464581" cy="301794"/>
          </a:xfrm>
          <a:prstGeom prst="rect">
            <a:avLst/>
          </a:prstGeom>
          <a:solidFill>
            <a:schemeClr val="bg1"/>
          </a:solidFill>
        </p:spPr>
      </p:pic>
    </p:spTree>
    <p:extLst>
      <p:ext uri="{BB962C8B-B14F-4D97-AF65-F5344CB8AC3E}">
        <p14:creationId xmlns:p14="http://schemas.microsoft.com/office/powerpoint/2010/main" val="337161341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Solve for the maximum permissible velocity in the manifold</a:t>
            </a:r>
            <a:endParaRPr lang="en-US" sz="4000"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33400" y="1828800"/>
            <a:ext cx="2258883" cy="545058"/>
          </a:xfrm>
          <a:prstGeom prst="rect">
            <a:avLst/>
          </a:prstGeom>
        </p:spPr>
      </p:pic>
      <p:pic>
        <p:nvPicPr>
          <p:cNvPr id="4" name="Picture 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09600" y="2743200"/>
            <a:ext cx="4896381" cy="384101"/>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3496643"/>
            <a:ext cx="4896382" cy="384101"/>
          </a:xfrm>
          <a:prstGeom prst="rect">
            <a:avLst/>
          </a:prstGeom>
        </p:spPr>
      </p:pic>
      <p:sp>
        <p:nvSpPr>
          <p:cNvPr id="6" name="TextBox 5"/>
          <p:cNvSpPr txBox="1"/>
          <p:nvPr/>
        </p:nvSpPr>
        <p:spPr>
          <a:xfrm>
            <a:off x="6252975" y="1767870"/>
            <a:ext cx="1601721" cy="523220"/>
          </a:xfrm>
          <a:prstGeom prst="rect">
            <a:avLst/>
          </a:prstGeom>
          <a:noFill/>
        </p:spPr>
        <p:txBody>
          <a:bodyPr wrap="none" rtlCol="0">
            <a:spAutoFit/>
          </a:bodyPr>
          <a:lstStyle/>
          <a:p>
            <a:r>
              <a:rPr lang="en-US" dirty="0" smtClean="0"/>
              <a:t>Solve for </a:t>
            </a:r>
            <a:endParaRPr lang="en-US" dirty="0"/>
          </a:p>
        </p:txBody>
      </p:sp>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830312" y="1970551"/>
            <a:ext cx="716990" cy="261555"/>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533400" y="4306850"/>
            <a:ext cx="4183052" cy="384101"/>
          </a:xfrm>
          <a:prstGeom prst="rect">
            <a:avLst/>
          </a:prstGeom>
        </p:spPr>
      </p:pic>
      <p:pic>
        <p:nvPicPr>
          <p:cNvPr id="13" name="Picture 12"/>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503248" y="5140503"/>
            <a:ext cx="2514952" cy="590784"/>
          </a:xfrm>
          <a:prstGeom prst="rect">
            <a:avLst/>
          </a:prstGeom>
        </p:spPr>
      </p:pic>
      <p:sp>
        <p:nvSpPr>
          <p:cNvPr id="14" name="TextBox 13"/>
          <p:cNvSpPr txBox="1"/>
          <p:nvPr/>
        </p:nvSpPr>
        <p:spPr>
          <a:xfrm>
            <a:off x="4267200" y="4876800"/>
            <a:ext cx="4648200" cy="1323439"/>
          </a:xfrm>
          <a:prstGeom prst="rect">
            <a:avLst/>
          </a:prstGeom>
          <a:noFill/>
        </p:spPr>
        <p:txBody>
          <a:bodyPr wrap="square" rtlCol="0">
            <a:spAutoFit/>
          </a:bodyPr>
          <a:lstStyle/>
          <a:p>
            <a:r>
              <a:rPr lang="en-US" sz="2000" dirty="0" smtClean="0"/>
              <a:t>This is change in piezometric head in the manifold as a function of port flow uniformity and average piezometric head across the ports.</a:t>
            </a:r>
            <a:endParaRPr lang="en-US" sz="2000" dirty="0"/>
          </a:p>
        </p:txBody>
      </p:sp>
    </p:spTree>
    <p:extLst>
      <p:ext uri="{BB962C8B-B14F-4D97-AF65-F5344CB8AC3E}">
        <p14:creationId xmlns:p14="http://schemas.microsoft.com/office/powerpoint/2010/main" val="299369958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between port contracted velocity and manifold velocity</a:t>
            </a:r>
            <a:endParaRPr lang="en-US" dirty="0"/>
          </a:p>
        </p:txBody>
      </p:sp>
      <p:pic>
        <p:nvPicPr>
          <p:cNvPr id="3" name="Picture 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33400" y="1752600"/>
            <a:ext cx="2514952" cy="590784"/>
          </a:xfrm>
          <a:prstGeom prst="rect">
            <a:avLst/>
          </a:prstGeom>
        </p:spPr>
      </p:pic>
      <p:sp>
        <p:nvSpPr>
          <p:cNvPr id="4" name="TextBox 3"/>
          <p:cNvSpPr txBox="1"/>
          <p:nvPr/>
        </p:nvSpPr>
        <p:spPr>
          <a:xfrm>
            <a:off x="304800" y="3434558"/>
            <a:ext cx="7385355" cy="523220"/>
          </a:xfrm>
          <a:prstGeom prst="rect">
            <a:avLst/>
          </a:prstGeom>
          <a:noFill/>
        </p:spPr>
        <p:txBody>
          <a:bodyPr wrap="none" rtlCol="0">
            <a:spAutoFit/>
          </a:bodyPr>
          <a:lstStyle/>
          <a:p>
            <a:r>
              <a:rPr lang="en-US" dirty="0" smtClean="0"/>
              <a:t>If head loss in the manifold is small, then we have</a:t>
            </a:r>
            <a:endParaRPr lang="en-US" dirty="0"/>
          </a:p>
        </p:txBody>
      </p:sp>
      <p:pic>
        <p:nvPicPr>
          <p:cNvPr id="5" name="Picture 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504092" y="2724384"/>
            <a:ext cx="3043549" cy="541400"/>
          </a:xfrm>
          <a:prstGeom prst="rect">
            <a:avLst/>
          </a:prstGeom>
        </p:spPr>
      </p:pic>
      <p:pic>
        <p:nvPicPr>
          <p:cNvPr id="13" name="Picture 12"/>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685801" y="4347868"/>
            <a:ext cx="3442283" cy="607246"/>
          </a:xfrm>
          <a:prstGeom prst="rect">
            <a:avLst/>
          </a:prstGeom>
        </p:spPr>
      </p:pic>
      <p:sp>
        <p:nvSpPr>
          <p:cNvPr id="7" name="TextBox 6"/>
          <p:cNvSpPr txBox="1"/>
          <p:nvPr/>
        </p:nvSpPr>
        <p:spPr>
          <a:xfrm>
            <a:off x="3733800" y="1885866"/>
            <a:ext cx="4482317" cy="523220"/>
          </a:xfrm>
          <a:prstGeom prst="rect">
            <a:avLst/>
          </a:prstGeom>
          <a:noFill/>
        </p:spPr>
        <p:txBody>
          <a:bodyPr wrap="none" rtlCol="0">
            <a:spAutoFit/>
          </a:bodyPr>
          <a:lstStyle/>
          <a:p>
            <a:r>
              <a:rPr lang="en-US" dirty="0" smtClean="0"/>
              <a:t>Port flow uniformity equation</a:t>
            </a:r>
            <a:endParaRPr lang="en-US" dirty="0"/>
          </a:p>
        </p:txBody>
      </p:sp>
      <p:sp>
        <p:nvSpPr>
          <p:cNvPr id="8" name="TextBox 7"/>
          <p:cNvSpPr txBox="1"/>
          <p:nvPr/>
        </p:nvSpPr>
        <p:spPr>
          <a:xfrm>
            <a:off x="3881748" y="2609298"/>
            <a:ext cx="5123518" cy="523220"/>
          </a:xfrm>
          <a:prstGeom prst="rect">
            <a:avLst/>
          </a:prstGeom>
          <a:noFill/>
        </p:spPr>
        <p:txBody>
          <a:bodyPr wrap="none" rtlCol="0">
            <a:spAutoFit/>
          </a:bodyPr>
          <a:lstStyle/>
          <a:p>
            <a:r>
              <a:rPr lang="en-US" dirty="0" smtClean="0"/>
              <a:t>Piezometric head in the manifold</a:t>
            </a:r>
            <a:endParaRPr lang="en-US" dirty="0"/>
          </a:p>
        </p:txBody>
      </p:sp>
      <p:pic>
        <p:nvPicPr>
          <p:cNvPr id="6" name="Picture 5"/>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4229873" y="5186576"/>
            <a:ext cx="2469228" cy="495674"/>
          </a:xfrm>
          <a:prstGeom prst="rect">
            <a:avLst/>
          </a:prstGeom>
          <a:solidFill>
            <a:schemeClr val="bg1"/>
          </a:solidFill>
        </p:spPr>
      </p:pic>
      <p:sp>
        <p:nvSpPr>
          <p:cNvPr id="15" name="TextBox 14"/>
          <p:cNvSpPr txBox="1"/>
          <p:nvPr/>
        </p:nvSpPr>
        <p:spPr>
          <a:xfrm>
            <a:off x="6601720" y="4609153"/>
            <a:ext cx="2466080" cy="1384995"/>
          </a:xfrm>
          <a:prstGeom prst="rect">
            <a:avLst/>
          </a:prstGeom>
          <a:noFill/>
        </p:spPr>
        <p:txBody>
          <a:bodyPr wrap="square" rtlCol="0">
            <a:spAutoFit/>
          </a:bodyPr>
          <a:lstStyle/>
          <a:p>
            <a:r>
              <a:rPr lang="en-US" dirty="0" smtClean="0"/>
              <a:t>    is the contracted port velocity</a:t>
            </a:r>
            <a:endParaRPr lang="en-US" dirty="0"/>
          </a:p>
        </p:txBody>
      </p:sp>
      <p:pic>
        <p:nvPicPr>
          <p:cNvPr id="17" name="Picture 16"/>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6601720" y="4772930"/>
            <a:ext cx="316427" cy="224974"/>
          </a:xfrm>
          <a:prstGeom prst="rect">
            <a:avLst/>
          </a:prstGeom>
          <a:solidFill>
            <a:schemeClr val="bg1"/>
          </a:solidFill>
        </p:spPr>
      </p:pic>
    </p:spTree>
    <p:extLst>
      <p:ext uri="{BB962C8B-B14F-4D97-AF65-F5344CB8AC3E}">
        <p14:creationId xmlns:p14="http://schemas.microsoft.com/office/powerpoint/2010/main" val="253277363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257800" cy="1143000"/>
          </a:xfrm>
        </p:spPr>
        <p:txBody>
          <a:bodyPr/>
          <a:lstStyle/>
          <a:p>
            <a:r>
              <a:rPr lang="en-US" dirty="0" smtClean="0"/>
              <a:t>Manifold velocity</a:t>
            </a:r>
            <a:endParaRPr lang="en-US" dirty="0"/>
          </a:p>
        </p:txBody>
      </p:sp>
      <p:pic>
        <p:nvPicPr>
          <p:cNvPr id="3" name="Picture 2"/>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4802645" y="1691748"/>
            <a:ext cx="2469228" cy="495674"/>
          </a:xfrm>
          <a:prstGeom prst="rect">
            <a:avLst/>
          </a:prstGeom>
          <a:solidFill>
            <a:schemeClr val="bg1"/>
          </a:solidFill>
        </p:spPr>
      </p:pic>
      <p:sp>
        <p:nvSpPr>
          <p:cNvPr id="4" name="TextBox 3"/>
          <p:cNvSpPr txBox="1"/>
          <p:nvPr/>
        </p:nvSpPr>
        <p:spPr>
          <a:xfrm>
            <a:off x="457200" y="2362200"/>
            <a:ext cx="3312125" cy="523220"/>
          </a:xfrm>
          <a:prstGeom prst="rect">
            <a:avLst/>
          </a:prstGeom>
          <a:noFill/>
        </p:spPr>
        <p:txBody>
          <a:bodyPr wrap="none" rtlCol="0">
            <a:spAutoFit/>
          </a:bodyPr>
          <a:lstStyle/>
          <a:p>
            <a:r>
              <a:rPr lang="en-US" dirty="0" smtClean="0"/>
              <a:t>No head loss in series</a:t>
            </a:r>
            <a:endParaRPr lang="en-US" dirty="0"/>
          </a:p>
        </p:txBody>
      </p:sp>
      <p:sp>
        <p:nvSpPr>
          <p:cNvPr id="5" name="TextBox 4"/>
          <p:cNvSpPr txBox="1"/>
          <p:nvPr/>
        </p:nvSpPr>
        <p:spPr>
          <a:xfrm>
            <a:off x="5029200" y="2362200"/>
            <a:ext cx="3575081" cy="523220"/>
          </a:xfrm>
          <a:prstGeom prst="rect">
            <a:avLst/>
          </a:prstGeom>
          <a:noFill/>
        </p:spPr>
        <p:txBody>
          <a:bodyPr wrap="none" rtlCol="0">
            <a:spAutoFit/>
          </a:bodyPr>
          <a:lstStyle/>
          <a:p>
            <a:r>
              <a:rPr lang="en-US" dirty="0" smtClean="0"/>
              <a:t>With head loss in series</a:t>
            </a:r>
            <a:endParaRPr lang="en-US" dirty="0"/>
          </a:p>
        </p:txBody>
      </p:sp>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4462862" y="4766994"/>
            <a:ext cx="4483018" cy="727963"/>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78197" y="510544"/>
            <a:ext cx="3442283" cy="607246"/>
          </a:xfrm>
          <a:prstGeom prst="rect">
            <a:avLst/>
          </a:prstGeom>
        </p:spPr>
      </p:pic>
      <p:sp>
        <p:nvSpPr>
          <p:cNvPr id="9" name="TextBox 8"/>
          <p:cNvSpPr txBox="1"/>
          <p:nvPr/>
        </p:nvSpPr>
        <p:spPr>
          <a:xfrm>
            <a:off x="4473370" y="-33495"/>
            <a:ext cx="3127779" cy="523220"/>
          </a:xfrm>
          <a:prstGeom prst="rect">
            <a:avLst/>
          </a:prstGeom>
          <a:noFill/>
        </p:spPr>
        <p:txBody>
          <a:bodyPr wrap="none" rtlCol="0">
            <a:spAutoFit/>
          </a:bodyPr>
          <a:lstStyle/>
          <a:p>
            <a:r>
              <a:rPr lang="en-US" dirty="0" smtClean="0"/>
              <a:t>Pressure recovery = </a:t>
            </a:r>
            <a:endParaRPr lang="en-US" dirty="0"/>
          </a:p>
        </p:txBody>
      </p:sp>
      <p:pic>
        <p:nvPicPr>
          <p:cNvPr id="10" name="Picture 9"/>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748511" y="1566504"/>
            <a:ext cx="2769191" cy="727963"/>
          </a:xfrm>
          <a:prstGeom prst="rect">
            <a:avLst/>
          </a:prstGeom>
        </p:spPr>
      </p:pic>
      <p:pic>
        <p:nvPicPr>
          <p:cNvPr id="11" name="Picture 1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748511" y="3285067"/>
            <a:ext cx="2633842" cy="727963"/>
          </a:xfrm>
          <a:prstGeom prst="rect">
            <a:avLst/>
          </a:prstGeom>
        </p:spPr>
      </p:pic>
      <p:pic>
        <p:nvPicPr>
          <p:cNvPr id="12" name="Picture 11"/>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866842" y="4648200"/>
            <a:ext cx="2249738" cy="727963"/>
          </a:xfrm>
          <a:prstGeom prst="rect">
            <a:avLst/>
          </a:prstGeom>
        </p:spPr>
      </p:pic>
    </p:spTree>
    <p:extLst>
      <p:ext uri="{BB962C8B-B14F-4D97-AF65-F5344CB8AC3E}">
        <p14:creationId xmlns:p14="http://schemas.microsoft.com/office/powerpoint/2010/main" val="294456717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Manifold Diameter given a port head loss</a:t>
            </a: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143000" y="3505200"/>
            <a:ext cx="1613227" cy="303623"/>
          </a:xfrm>
          <a:prstGeom prst="rect">
            <a:avLst/>
          </a:prstGeom>
        </p:spPr>
      </p:pic>
    </p:spTree>
    <p:extLst>
      <p:ext uri="{BB962C8B-B14F-4D97-AF65-F5344CB8AC3E}">
        <p14:creationId xmlns:p14="http://schemas.microsoft.com/office/powerpoint/2010/main" val="2204822730"/>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port velocity over manifold velocity as a function of </a:t>
            </a:r>
            <a:r>
              <a:rPr lang="en-US" dirty="0" err="1" smtClean="0"/>
              <a:t>PiQ</a:t>
            </a:r>
            <a:endParaRPr lang="en-US" dirty="0"/>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295400" y="1752600"/>
            <a:ext cx="2249738" cy="727963"/>
          </a:xfrm>
          <a:prstGeom prst="rect">
            <a:avLst/>
          </a:prstGeom>
        </p:spPr>
      </p:pic>
      <p:sp>
        <p:nvSpPr>
          <p:cNvPr id="6" name="AutoShape 2" descr="data:image/png;base64,iVBORw0KGgoAAAANSUhEUgAAAYUAAAEKCAYAAAD9xUlFAAAABHNCSVQICAgIfAhkiAAAAAlwSFlz%0AAAALEgAACxIB0t1+/AAAADl0RVh0U29mdHdhcmUAbWF0cGxvdGxpYiB2ZXJzaW9uIDMuMC4zLCBo%0AdHRwOi8vbWF0cGxvdGxpYi5vcmcvnQurowAAIABJREFUeJzt3Xl8FPX9x/HXh3AfIUIChBAIyH0j%0AAbVopVrrjRZvaz0rrbX39dP218tetvbQX2ureFWtR61atdaj3qAWMNxyyA0BAkkIJIQj5Pj8/tgh%0AjWkIG8ju7Cbv5+Oxj8zOzM58vtlkPzvzvczdERERAWgTdgAiIpI4lBRERKSWkoKIiNRSUhARkVpK%0ACiIiUktJQUREaikpiIhILSUFERGppaQgIiK12oYdQFOlp6d7Tk5O2GGIiCSV+fPnF7t7xuH2S7qk%0AkJOTQ15eXthhiIgkFTPbGM1+un0kIiK1lBRERKSWkoKIiNRSUhARkVpKCiIiUktJQUREaikpiIhI%0ALSUFEZEkcMdrq5i7bkfMz6OkICKS4DYU7+GO11Yzb31JzM+lpCAikuAen7eJlDbGJZOyY34uJQUR%0AkQRWUVXN3+Zv5vQRvemd2jHm51NSEBFJYC9/sI2SPQe44vj+cTmfkoKISAJ7bO4m+vfozEmD0+Ny%0APiUFEZEEtaZwN3PXl3D55P60aWNxOaeSgohIgnpsbj7tUoyLc/vF7ZxKCiIiCWh/ZTVPzc/njFF9%0ASO/aIW7nVVIQEUlA/1xSQNn+Kj5z/IC4nldJQUQkAT02bxODMrpwwqAecT2vkoKISIJZua2M+Rt3%0AcsXk/pjFp4L5oJgnBTNLMbOFZvZCA9uuMbMiM1sUPD4X63hERBLdY3M30b5tGy6aGL8K5oPaxuEc%0AXwVWAKmH2P5Xd/9SHOIQEUl4ew9U8fcFWzh3TCZpndvH/fwxvVIws37AOcB9sTyPiEhL8Y/FW9ld%0AUcVnTohPD+b6Yn376A7gO0BNI/tcaGZLzOwpM2twtCczm2FmeWaWV1RUFJNARUQSwaNzNzGsdzeO%0A639MKOePWVIws3OBQnef38hu/wBy3H0s8CrwUEM7uftMd89199yMjIwYRCsiEr7F+btYsrmUK46P%0AfwXzQbG8UpgCTDOzDcATwKlm9pe6O7j7DnevCJ7eB0yMYTwiIglt5ux1dOvYlgtDqGA+KGZJwd1v%0Acfd+7p4DXAa84e5X1t3HzDLrPJ1GpEJaRKTVyS/Zy0tLC/jM8QPo2iEebYAaFvczm9mtQJ67Pw98%0AxcymAVVACXBNvOMREUkE97+znpQ2xjUfywk1jrgkBXd/C3grWP5BnfW3ALfEIwYRkUS1a+8BnszL%0AZ9q4LPp0j/1EOo1Rj2YRkZA9OncTew9UM+Pjg8IORUlBRCRMFVXVPPjuBk4ZmsGwPt3CDkdJQUQk%0ATM8t3EpxeUVCXCWAkoKISGhqapyZs9cxMjOVjx3bM+xwACUFEZHQvLWqkDWF5cz4+KDQOqvVp6Qg%0AIhKSmbPW0bd7R84Zm3n4neNESUFEJARLNu9izroSrjtpIO1SEuejOHEiERFpRe6dvZ5uHdpy6aQG%0AxwENjZKCiEic5Zfs5cWlBVxxfH+6dWwXdjgfoaQgIhJnd7+9ljYG10zJCTuU/6KkICISR/kle3ky%0AL59LJ2WT2b1T2OH8FyUFEZE4uuvNNRjGTZ8YHHYoDVJSEBGJk0079vLU/M1ccXz/hLxKACUFEZG4%0A+f0bq0lpY9w49diwQzkkJQURkThYX7yHZxZu4TPHD6B3arjDYzdGSUFEJA5+//pq2qUYX5iaGAPf%0AHYqSgohIjK0tKufZRVu46sQcenVL3KsEiENSMLMUM1toZi80sK2Dmf3VzNaY2Vwzy4l1PCIi8fZ/%0Ar6+mQ9uUhBkeuzHxuFL4KrDiENuuB3a6+2Dgd8Av4xCPiEjcrN6+m+cXb+Xqj+WQ3rVD2OEcVkyT%0Agpn1A84B7jvELucDDwXLTwGnWaKMHysi0gzueH01ndslx1UCxP5K4Q7gO0DNIbZnAfkA7l4FlAKJ%0AMdOEiMhRWrmtjBeXFnDNlBx6dGkfdjhRiVlSMLNzgUJ3n98Mx5phZnlmlldUVNQM0YmIxN6vX1lF%0Al/ZtueHk5LhKgNheKUwBppnZBuAJ4FQz+0u9fbYA2QBm1hboDuyofyB3n+nuue6em5GREcOQRUSa%0Ax3tri3ltxXZunHosaZ2T4yoBYpgU3P0Wd+/n7jnAZcAb7n5lvd2eB64Oli8K9vFYxSQiEg/VNc5P%0AX1hBVlonrj9pYNjhNEnc+ymY2a1mNi14ej/Q08zWAN8Abo53PCIize2ZBZtZXlDGd84cRsd2KWGH%0A0yRt43ESd38LeCtY/kGd9fuBi+MRg4hIPOw9UMXtr3zI+Ow0po3rG3Y4TaYezSIizeiet9dRuLuC%0A7587gmRsYa+kICLSTLaV7ueeWWs5Z2wmEwf0CDucI6KkICLSTG5/5UNqauDmM4eHHcoRU1IQEWkG%0AH2wp5ZmFm7n2pByye3QOO5wjpqQgInKU3J2f/nM5x3Run7DTbEZLSUFE5Ci9unw7c9aV8PVPDiG1%0AY7uwwzkqSgoiIkdhf2U1P3txBYN7deXyyf3DDueoxaWfgohIS3XXm2vYuGMvj37ueNqmJP/37OQv%0AgYhISNYUlnP322u5YHxfpgxODzucZqGkICJyBNyd7/19KZ3apfC9c0aGHU6zUVIQETkCTy/Ywtz1%0AJdx81ggyuiX+jGrRUlIQEWminXsO8PMXVzBxwDFcNik77HCalZKCiEgT/eKlFZTtq+Rnnx5NmzbJ%0AN75RY5QURESaYN76Ep7M28z1Jw9keJ/UsMNpdkoKIiJROlBVw3f/vpSstE589bQhYYcTE+qnICIS%0ApXtnr2NNYTkPXJNL5/Yt8+NTVwoiIlFYW1TO/72+mrNG9+HU4b3DDidmlBRERA6jqrqGbzy5mE7t%0AU/jxtFFhhxNTMUsKZtbRzOaZ2WIzW2ZmP25gn2vMrMjMFgWPz8UqHhGRI3XPrHUszt/FT84fTa/U%0AjmGHE1OxvClWAZzq7uVm1g54x8xecvc59fb7q7t/KYZxiIgcseVby7jjtVWcMzaT85JwzuWmillS%0AcHcHyoOn7YKHx+p8IiLNraKqmm88uYjundrzk/NHhx1OXER1+8jMppnZr4PHedEe3MxSzGwRUAi8%0A6u5zG9jtQjNbYmZPmVnL6hooIkntztdWs3Lbbm6bPoYeXdqHHU5cHDYpmNkvgK8Cy4PHV8zs59Ec%0A3N2r3X080A+YbGb1U+0/gBx3Hwu8Cjx0iBhmmFmemeUVFRVFc2oRkaOyYNNO7n57LRdP7McnR7bc%0A1kb1WeQuTyM7mC0Bxrt7TfA8BVgYfJBHfyKzHwB73f3Xh9ieApS4e/fGjpObm+t5eXlNObWISJPs%0AO1DNOf83m4qqGl7+2sl0S/LZ1ADMbL675x5uv2hbH6XVWW70Q7tOABlmlhYsdwJOB1bW2yezztNp%0AwIoo4xERiZlfvrySdcV7uP2isS0iITRFNBXNvwAWmtmbgAEfB26O4nWZwEPBFUAb4El3f8HMbgXy%0A3P15IreipgFVQAlwzRGUQUSk2cxaVcSf39vANR/L4WMtZOKcpjjs7SOo/UY/KXg6z923xTSqRuj2%0AkYjEyvay/Zx952x6dm3PczedRKf2KWGH1GyO+vaRmQ0Pfh5H5Fv/5uDRN1gnItJiVNc4X31iIXsP%0AVHPXFce1qITQFI3dPvoGMAP4TQPbHDg1JhGJiITgztdXM2ddCbdfNJYhvbuFHU5oDpkU3H1GsHiW%0Au++vu83MWnY/bxFpVd5dU8zv31jN9OOyuDi3dXeXiqb10XtRrhMRSTpFuyv46hOLGJTepdX0Wm7M%0AIa8UzKwPkAV0MrMJRFoeAaQCneMQm4hITFXXOF//6yJ276/kL5+bTJcOLXOOhKZo7DdwBpEmov2A%0A39ZZvxv4bgxjEhGJiz++uYZ31hRz2/QxLXJqzSPRWJ3CQ0T6GVzo7k/HMSYRkZj799od/O61VZw/%0Avi+XTmrd9Qh1HfZayd2fNrNzgFFAxzrrb41lYCIisZJfspebHlvAwPQu/OzTYzCzw7+olYhmQLy7%0AgUuBLxOpV7gYGBDjuEREYmLvgSpmPDKfyuoa7r0ql66qR/iIaFoffczdrwJ2uvuPgROBobENS0Sk%0A+bk73/7bEj7cVsbvL5/AoIyuYYeUcKJJCgf7KOw1s75AJZEeziIiSeWuN9fwz6UF3HzWcKYO6xV2%0AOAkpmuumfwSjnd4OLCDSm/nemEYlItLMXl2+nV//axUXjO/LDScPCjuchNVoUjCzNsDr7r4LeNrM%0AXgA6untpXKITEWkGq7fv5ut/XcTYft257cKxqlhuRKO3j4KJde6q87xCCUFEkknp3kpueDiPju1S%0AuOezE+nYrnUOdBetaOoUXjezC02pVUSSzIGqGr742Hy27NrHPZ89jszuncIOKeFFkxQ+D/wNqDCz%0AMjPbbWZlMY5LROSouDv/8/QS3l2zg9umj2XigB5hh5QUoum81nrHkBWRpHX7Kx/y94Vb+PYZw7hw%0AYr+ww0ka0c7RLCKSNB6Zs5E/vrWWK47vzxenHht2OEklZknBzDqa2TwzW2xmy8zsxw3s08HM/mpm%0Aa8xsrpnlxCoeEWkd/rVsGz987gNOG96LW6eNUkujJorllUIFcKq7jwPGA2ea2Qn19rmeSE/pwcDv%0AgF/GMB4RaeEWbNrJV55YyJis7vz+igm0TdHNkKaKZuyj35jZqKYe2CPKg6ftgofX2+184KFg+Sng%0ANLVyEpEjsb54D597KI/eqR25/5pJdG6vMY2ORDRpdAUwM7i98wUz6x7twc0sxcwWAYXAq+4+t94u%0AWUA+gLtXAaVAzwaOM8PM8swsr6ioKNrTi0grsa10P1c9EPl4eejayaR37RByRMnrsEnB3e9z9ynA%0AVUAOsMTMHjOzT0Tx2mp3H09kop7JZnZEc925+0x3z3X33IyMjCM5hIi0UMXlFXzmvjns3FPJA9dM%0AIie9S9ghJbWobriZWQowPHgUA4uBb5jZE9G8Phgm403gzHqbtgDZwTnaAt2BHVFFLiKt3q69B/js%0A/fPYsmsfD1wzifHZaWGHlPSiqVP4HbASOBv4ubtPdPdfuvt5wIRGXpcRDKSHmXUCTg+OU9fzwNXB%0A8kXAG+5ev95BROS/7N5fydUPvs/awnLuvSqXyQPVOa05RFMTswT4X3ff08C2yY28LpPIdJ4pRJLP%0Ak+7+gpndCuS5+/PA/cAjZrYGKAEua1r4ItIa7TtQzfV/zmPZllL+dOVETh6i28rNJZqkcKW7P1h3%0AhZm97u6nNTY4nrsvoYErCXf/QZ3l/URmchMRiUpFVTUzHskjb2MJd142gdNH9g47pBblkEnBzDoC%0AnYF0MzuGyFScAKlEWg2JiMTVgaoavvTYQmavLub2i8Zy3ri+YYfU4jR2pfB54GtAXyKT6xxUBvwh%0AlkGJiNS3v7Kamx5dwOsrC7n1/FFcnJsddkgt0iGTgrvfCdxpZl9299/HMSYRkY/YdyByy2j26mJ+%0AesForjxhQNghtViN3T461d3fALaY2fT62939mZhGJiIC7Kmo4vqH3mfu+hJ+ddFYLtEVQkw1dvvo%0AFOAN4LwGtjmgpCAiMVW2v5JrH3yfRfm7uOPS8Zw/XtWZsdbY7aMfBj+vjV84IiIRu/Ye4KoH5rGi%0AoIw/XD6Bs8Zkhh1SqxBN57WfH+yEFjw/xsx+GtuwRKQ1Ky6v4PJ757KyYDd3XzlRCSGOohnm4qxg%0AmAoA3H0nkd7NIiLNbuOOPVz4p/dYX1zOfVfnctoI9UOIp2g6r6WYWQd3r4DaISs0BKGINLulm0u5%0A9s/zqKpxHrvhBI7rf0zYIbU60SSFR4HXzexgr+Zr+c8cCCIizWL26iK+8Mh80jq354nrJjO4V9ew%0AQ2qVDpsU3P2XZrYY+GSw6ifu/kpswxKR1uTZhVv41t8WM7hXVx66bjK9UzuGHVKrFe3URAv5z8xp%0AC2MXjoi0NvfOWsfPXlzBCYN6MPOqXFI7tgs7pFYtmtZHlwDziAxtfQkw18wuinVgItKyVVXX8KPn%0Al/GzF1dwzphMHrpushJCAojmSuF7wCR3L4TIPAnAa0TmVBYRabKy/ZV8+bGFvL2qiOtPGsj3zh5B%0Amzaanj0RRJMU2hxMCIEdRDljm4hIfRt37OH6h/LYULyHX0wfw+WT+4cdktQRTVJ42cxeAR4Pnl8K%0AvBi7kESkpZq7bgdf+Mt8HHjk+uM58dieYYck9UTT+ujbZnYhMCVYNdPd/x7bsESkpXkyL5/v/X0p%0A2T0688DVk8hJ7xJ2SNKAqFofufvTwNNNObCZZQMPA72JtFqaGQzHXXefqcBzwPpg1TPufmtTziMi%0Aia2quobbXlrJfe+s5+Qh6fzhiuPo3kkVyomqsaGzdxP5MP+vTYC7e+phjl0FfNPdF5hZN2C+mb3q%0A7svr7Tfb3c9tUtQikhSKdlfwpccWMHd9CVefOIDvnzuStimqkkxkjY2S2u1oDuzuBUBBsLzbzFYQ%0AmcazflIQkRZo/sYSvvjoAkr3VfLbS8Yx/bh+YYckUYgqZZvZSWZ2bbCcbmYDm3ISM8sBJgBzG9h8%0AopktNrOXzGxUU44rIonH3XnovQ1ces8cOrRN4ZkbpyghJJHD1imY2Q+BXGAY8CDQHvgL/6l4Ptzr%0AuxKpj/iau5fV27wAGODu5WZ2NvAsMKSBY8wAZgD076/mayKJau+BKr77zFKeXbSV04b34reXjKd7%0AZ9UfJJNorhQ+DUwD9gC4+1YgqltLZtaOSEJ4tKHpO929zN3Lg+UXgXZmlt7AfjPdPdfdczMyMqI5%0AtYjE2ertu/n0Xe/x3OKtfPP0odx7Va4SQhKKpvXRAXd3M3MAM4uqHZmZGXA/sMLdf3uIffoA24Pj%0ATyaSpHZEF7qIJAJ354n38/nxP5bRpX1b/nztZE4Zqi9vySqapPCkmd0DpJnZDcB1wL1RvG4K8Flg%0AqZktCtZ9F+gP4O53ExlP6UYzqwL2AZe5e0MtnkQkAZXuq+S7zyzln0sLmDK4J7+7ZDy9NMJpUrNo%0APoPN7HTgU0Sao77i7q/GOrBDyc3N9by8vLBOLyKBBZt28pXHF1JQup9vnD6UG085VuMXJTAzm+/u%0AuYfbr7F+CncBj7n7u0ESCC0RiEjiqK5x7pm1lt/8axV9Ujvy5OdPZOIAzZDWUjR2+2gV8GszywSe%0ABB53d82lINKKbdqxl2/9bTHzNpRwzphMfj59jHontzCNdV67E7jTzAYAlwEPBPMzP04kQayKU4wi%0AEjJ35/F5+fz0n8tJMePXF4/jwuOyiLQnkZYkmgHxNgK/BH5pZhOAB4AfACkxjk1EEsD2sv38z9NL%0AeOvDIqYM7smvLhpHVlqnsMOSGImm81pb4CwiVwunAW8BP4ppVCKSEJ5fvJXvP/sBFVXV/Oi8kVx1%0AYo4qk1u4xiqaTwcuB84mMh3nE8AMd98Tp9hEJCSFZfv5wXPLeHnZNsZnp/HbS8YxKKNr2GFJHDR2%0ApXAL8BiRkU53xikeEQmRu/PX9/P52YsrOFBVw/+cOZwbTh6okU1bkcYqmk+NZyAiEq4NxXu45Zml%0A/HvdDk4Y1INfTB/LQE2E0+pENcmOiLRcVdU13P/Oen776irat23DL6aP4dLcbNUdtFJKCiKt2PyN%0AJfzvs8tYUVDGGaN6c+v5o+mtYSpaNSUFkVZoR3kFt720kr/N30xm947cfeVxnDk6M+ywJAEoKYi0%0AItU1zuPzNnH7Kx+yp6KKz58yiK+cOoQuHfRRIBH6SxBpJRbn7+L7z33Aks2lnDCoBz85fzRDeh/V%0ArLvSAikpiLRw28v286uXP+TpBZvJ6NaBOy8bz7RxfTVEhTRISUGkhdpfWc29s9bxx7fWUl3jfOGU%0AY7npE8fSraMGsJNDU1IQaWHcnX8sKeCXL61ky659nDmqD7ecPZwBPdXnQA5PSUGkBcnbUMLPX1zB%0Agk27GJmZyq8vHseJx/YMOyxJIkoKIi3Aqu27+dXLH/Laiu306taB26aP4eLcbFLUAU2aKGZJwcyy%0AgYeB3oADM4M5GuruY8CdRAbd2wtc4+4LYhWTSEuzddc+7nhtFU/N30yX9m359hnDuHZKDp3b6/ue%0AHJlY/uVUERlMb4GZdQPmm9mr7r68zj5nAUOCx/HAn4KfItKInXsOcPfba/nzextwh+umDOSmTwzm%0AmC7tww5NklzMkoK7FwAFwfJuM1sBZAF1k8L5wMPu7sAcM0szs8zgtSJST+neSu57Zx0PvLOevZXV%0AfHpCFt84fSj9jukcdmjSQsTlGtPMcoAJwNx6m7KA/DrPNwfrlBRE6ijbX8mD72zgvnfWsXt/FeeM%0AyeRrnxyizmfS7GKeFMysK/A08DV3LzvCY8wAZgD079+/GaMTSWzlFVU89N4GZs5aR+m+Sj41sjdf%0AP30oIzJTww5NWqiYJgUza0ckITzq7s80sMsWILvO837Buo9w95nATIDc3FyPQagiCaV0byUPvree%0AB9/dQOm+Sk4b3ouvfXIoY/p1Dzs0aeFi2frIgPuBFe7+20Ps9jzwJTN7gkgFc6nqE6Q1Ky6v4P53%0A1vPIvzdSXlHF6SN786VPDGZcdlrYoUkrEcsrhSnAZ4GlZrYoWPddoD+Au98NvEikOeoaIk1Sr41h%0APCIJq6B0HzNnrePxeZuoqKrh3LF9uekTxzK8j24TSXzFsvXRO0CjPWeCVkc3xSoGkUS3oqCMe2et%0A4/nFWwG4YEIWN049lmMzuoYcmbRW6uEiEmfuzntrd3DPrHXMWlVE5/YpfPbEAVx/0kA1LZXQKSmI%0AxElldQ0vLi3g3tnr+GBLGeldO/DtM4bxmeP7k9ZZnc4kMSgpiMTYjvIKHp+3iUfmbGR7WQWDMrpw%0A2/QxXDAhi47tUsIOT+QjlBREYmRFQRkPvrueZxdt5UBVDScPSee26WM5ZWgGbTRQnSQoJQWRZlRZ%0AXcOry7fz8L83MGddCR3bteGiif249mM56n0sSUFJQaQZFJTu4/F5+TwxbxOFuyvISuvEzWcN57JJ%0A2aovkKSipCByhGpqIq2IHpmzgddWFFLjztShGfzihAFMHdZLcxlIUlJSEGmiwrL9/G3+Zv76fj6b%0ASvbSo0t7bjh5EJ85vj/ZPdSkVJKbkoJIFKqqa3h7VRGPz8vnzQ8Lqa5xThjUg29+aihnju5Dh7Zq%0ARSQtg5KCSCPWFZXz9ILNPD1/C9vK9pPetQM3nDyISydlMzC9S9jhiTQ7JQWRekr3VfLPJQU8NT+f%0ABZt20cbglKEZ/GjaKE4b0Yt2KW3CDlEkZpQURIjcHnpnTTHPLNjCK8u2UVFVw5BeXbnlrOF8ekIW%0AvVI7hh2iSFwoKUir5e4syt/Fc4u28sKSrRSXH6B7p3ZcOimbiyb2Y0xWdyIjwIu0HkoK0uqsL97D%0Aswu38NyiLWzYsZf2bdtw2vBeXDAhi6nDMlRpLK2akoK0Cvkle3lhSQEvLNnKsq1lmMEJA3vyxamD%0AOWN0H7p3ahd2iCIJQUlBWqyC0n38c0kBLywpYFH+LgDGZafxv+eM4JyxmWR27xRyhCKJR0lBWpT8%0Akr28/ME2XvqggAWbIolgZGYq3zlzGOeO6Uv/nupcJtIYJQVJeuuL9/DSBwW8tHQbS7eUApFE8M3T%0Ah3L22EzNYibSBDFLCmb2AHAuUOjuoxvYPhV4DlgfrHrG3W+NVTzSctTUOEu3lPKv5dt4dfl2Vm0v%0AByK3hm4+azhnje7DgJ7qWCZyJGJ5pfBn4A/Aw43sM9vdz41hDNJCHKiqYc66Hfxr+TZeW17ItrL9%0ApLQxJuf04Afn9ueM0X3ISlMdgcjRillScPdZZpYTq+NLy1dcXsGbKwt5Y2Uhs1cXU15RRad2KZwy%0ANINPjerNqcN7aVhqkWYWdp3CiWa2GNgKfMvdl4Ucj4TI3VleUMabKwt5fWUhi/J34Q69Uztw3ri+%0AfHJEL6YMTtcUliIxFGZSWAAMcPdyMzsbeBYY0tCOZjYDmAHQv3//+EUoMVe2v5J3Vhfz1oeFvPVh%0AEYW7KwAY1687XzttKKeN6MWovqnqWSwSJ6ElBXcvq7P8opn90czS3b24gX1nAjMBcnNzPY5hSjOr%0AqXGWbS1j1uoi3v6wiPmbdlJd46R2bMvJQzI4ZVgGU4dmaKwhkZCElhTMrA+w3d3dzCYDbYAdYcUj%0AsVNQuo/Zq4uZvbqYd9cUU7LnAACj+qbyhVMGMXVYLyZkp9FWo4+KhC6WTVIfB6YC6Wa2Gfgh0A7A%0A3e8GLgJuNLMqYB9wmbvrKqAFKNtfyZy1O3hv7Q7eXVPM6sJIk9GMbh2YOiyDjw/JYMrgdDK6dQg5%0AUhGpL5atjy4/zPY/EGmyKkluf2U1Czbu5N21xby7ZgdLNu+ixqFjuzZMyunBJbnZnDw0nWG9u6lu%0AQCTBhd36SJJQRVU1izbt4t/rdvDvtTtYmL+LA1U1pLQxxvXrzk2fGMyUwelM6J+mEUdFkoySghzW%0A/spqFm7axfsbSpizbgfzN+6koqoGs0i9wNUnDuCEQT2ZPLAH3TpqtFGRZKakIP9l9/5K5m/cybz1%0AJcxbX8LizbuorHbMYESfVK484T9JQENOi7QsSgpCQek+3t+wk7wNJeRt2MnKbWXUOLRtY4zp153r%0AThrI8QN7MHGAkoBIS6ek0MpUVtewsmA3CzbtZMGmneRt2MmWXfsA6Nw+hQn90/jyqUOYlNOD4wak%0A0bm9/kREWhP9x7dwxeUVLNq0i/mbdrJg406WbC5lX2U1AL26dWBSTg+uP2kgk3J6MCKzm/oKiLRy%0ASgotyP7KapZtLWNR/q7gsZP8kshVQNs2xsi+qVw6KZvjBhzDcf3TyErrpCaiIvIRSgpJqrrGWVNY%0AzuLNu1iyeRdLNpeyoqCMyupI/7/M7h0Zn53GlccPYHx2GmP7pdGpvZqHikjjlBSSQE2Ns2HHHpZu%0AKWXp5lKWbC7lg62l7D0QuQ3UtUNbxmRFKoQnZB/DhP5p9NbYQSJyBJQUEkx1jbO+eA/LtpbywZZI%0AAli+tYzdFVUAtG/bhpGZqVw8sR9j+6UxLjuNQeldaNNGt4FE5OgpKYSooqqa1dvLWba1lGVby1i2%0AtYzlW8tqK4IPJoALJmQxJqsoIyNQAAAJE0lEQVQ7o7O6M6R3V9qpMlhEYkRJIU5K9hxgRUHkQ39F%0AQRnLC8pYU1hOVU2kDqBL+xRG9e3OpZOyGZ3VnVF9UxncSwlAROJLSaGZHaiqYV1xOSsLdrNiWxkr%0AC3azclsZ28sqavfpndqBEZmpnDq8FyMyUxmd1Z0BPTrrFpCIhE5J4Qi5O5t37mPV9t2s3LabVdt3%0A8+G23awtKq9tAdQuxRjcqxtTjk1neGY3RmZ2Z0RmN3p21ZDRIpKYlBQOw93ZVrafVdvLWb098uG/%0Aans5awrLKQ8qfwGy0joxtHdXpg7rxYjMbgzvk8qgjC66/SMiSUVJIVBT42wt3cfqwnLWBB/6qwt3%0As7qwnN37//Ph37NLe4b07sr047IY1qcbw/t0Y0jvbqRqdFARaQFaXVKoqKpmQ/Fe1haVs7awnLVF%0A5awpKmdt4Z7aVj8A6V3bc2xGV84f35ehvbsxpFc3hvbuqls/ItKitZqk8ObKQn78j2VsKtlLTZ1J%0AP7PSOjEoowuXT+7J4F5dGdK7K4MzunJMl/bhBSsiEpJYztH8AHAuUOjuoxvYbsCdwNnAXuAad18Q%0Aq3h6dGnPqKzuTBufxbEZXTg2oyuDMrpoFFARkTpi+Yn4ZyJzMD98iO1nAUOCx/HAn4KfMTEuO427%0ArjguVocXEWkRYtY0xt1nASWN7HI+8LBHzAHSzCwzVvGIiMjhhdleMgvIr/N8c7Duv5jZDDPLM7O8%0AoqKiuAQnItIaJUUjenef6e657p6bkZERdjgiIi1WmElhC5Bd53m/YJ2IiIQkzKTwPHCVRZwAlLp7%0AQYjxiIi0erFskvo4MBVIN7PNwA+BdgDufjfwIpHmqGuINEm9NlaxiIhIdGKWFNz98sNsd+CmWJ1f%0ARESaLikqmkVEJD4s8oU9eZhZEbDxCF+eDhQ3YzhhUlkSU0spS0spB6gsBw1w98M230y6pHA0zCzP%0A3XPDjqM5qCyJqaWUpaWUA1SWptLtIxERqaWkICIitVpbUpgZdgDNSGVJTC2lLC2lHKCyNEmrqlMQ%0AEZHGtbYrBRERaUSLSQpmdqaZfWhma8zs5kPsc4mZLTezZWb2WJ31V5vZ6uBxdfyibthRlqXazBYF%0Aj+fjF3WDMTZaDjP7XZ1YV5nZrjrbkuo9OUxZEuY9CeI5XFn6m9mbZrbQzJaY2dl1tt0SvO5DMzsj%0AvpH/tyMti5nlmNm+Ou/L3fGP/iNxHq4cA8zs9aAMb5lZvzrbmvd/xd2T/gGkAGuBQUB7YDEwst4+%0AQ4CFwDHB817Bzx7AuuDnMcHyMclYlmC5POz3I9py1Nv/y8ADyfqeHKosifSeNOHvayZwY7A8EthQ%0AZ3kx0AEYGBwnJUnLkgN8EPb70YRy/A24Olg+FXgkWG72/5WWcqUwGVjj7uvc/QDwBJFJfOq6AbjL%0A3XcCuHthsP4M4FV3Lwm2vQqcGae4G3I0ZUkk0ZSjrsuBx4PlZHxP6qpblkQTTVkcSA2WuwNbg+Xz%0AgSfcvcLd1xMZt2xyHGI+lKMpSyKJphwjgTeC5TfrbG/2/5WWkhSimbBnKDDUzN41szlmdmYTXhtP%0AR1MWgI7BhERzzOyCWAfbiKZMojSAyDfPg3/0yfieAA2WBRLnPYHoyvIj4MpgIMsXiVz5RPvaeDqa%0AsgAMDG4rvW1mJ8c00sZFU47FwPRg+dNANzPrGeVrm6Q1zVrflshtl6lE5m6YZWZjQo3oyDVYFnff%0ARaQr+xYzGwS8YWZL3X1tiLFG4zLgKXevDjuQZtBQWZLtPbkc+LO7/8bMTgQeMbPRYQd1hA5VlgKg%0Av7vvMLOJwLNmNsrdy0KN9tC+BfzBzK4BZhGZeyYm/y8t5Uohmgl7NgPPu3tlcOm7isgHa6JN9nM0%0AZcHdtwQ/1wFvARNiHfAhNOX3ehkfvd2SjO/JQfXLkkjvCURXluuBJwHc/d9ARyJj7iTj+9JgWYJb%0AYDuC9fOJ3NMfGvOIG3bYcrj7Vnef7u4TgO8F63ZF89omC7uSpZkqatoSqWAZyH8qakbV2+dM4KFg%0AOZ3IJVdPIhU064lU0hwTLPdI0rIcA3Sos341jVSIhl2OYL/hwAaCPjPBuqR7TxopS8K8J034+3oJ%0AuCZYHkHkPrwBo/hoRfM6wq1oPpqyZByMnUgF75aw/saiLEc60CZY/hlwa7Dc7P8robyZMfrFnk3k%0AG/Na4HvBuluBacGyAb8FlgNLgcvqvPY6IpVma4Brk7UswMeC54uDn9cncjmC5z8CbmvgtUn1nhyq%0ALIn2nkT59zUSeDeIeRHwqTqv/V7wug+Bs5K1LMCFwLJg3QLgvAQvx0VEvlCsAu4j+KIRbGvW/xX1%0AaBYRkVotpU5BRESagZKCiIjUUlIQEZFaSgoiIlJLSUFERGopKUirUm/E0kXBaJlTzeyFkOL5br3n%0A74URh8hBapIqrYqZlbt713rrpgLfcvdzY3C+tu5e1ZR4RMKkKwWROsysh5k9G4xbP8fMxgbrl5pZ%0AmkXsMLOrgvUPm9np9Y4x1cxmB3MnLA/WPWtm8y0y/8WMYN1tQKfgiuXRYF158NPM7HYz+yA496Xx%0A+y1Ia9aaBsQTgeBDOFhe7+6frrf9x8BCd7/AzE4FHgbGE+kVOwXYSGRIgpODbScCNzZwnuOA0R4Z%0AmwrgOncvMbNOwPtm9rS732xmX3L38Q28fnpw3nFEhjh438xmuXvBkRZcJBpKCtLa7DvEh/BBJxEZ%0AAgF3f8PMeppZKjAb+DiRpPAnYIaZZQE73X1PA8eZVychAHzFzA4moGwiAxjuOEwcj3tktNXtZvY2%0AMAkIfeY2adl0+0gkOrOIXB2cTGSk0yIi49HMPsT+tYkiqLP4JHCiu48jMmtexxjGKnLElBREPmo2%0A8Bmo/TAvdvcyd88nchtniEeGwH6HyBj3s6I4ZnciVxR7zWw4cEKdbZVm1u4QcVxqZilmlkHkKmXe%0AkRZKJFpKCiIf9SNgopktAW4D6k6EPpfIKJUQ+dDOIpIcDudloK2ZrQiOOafOtpnAkoMVzXX8HVhC%0AZHTPN4DvuPu2phVFpOnUJFVERGrpSkFERGopKYiISC0lBRERqaWkICIitZQURESklpKCiIjUUlIQ%0AEZFaSgoiIlLr/wGuykqEthFwC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400" y="2743200"/>
            <a:ext cx="4941426" cy="3378970"/>
          </a:xfrm>
          <a:prstGeom prst="rect">
            <a:avLst/>
          </a:prstGeom>
        </p:spPr>
      </p:pic>
      <p:pic>
        <p:nvPicPr>
          <p:cNvPr id="9" name="Picture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48557" y="4002858"/>
            <a:ext cx="449948" cy="429827"/>
          </a:xfrm>
          <a:prstGeom prst="rect">
            <a:avLst/>
          </a:prstGeom>
        </p:spPr>
      </p:pic>
      <p:pic>
        <p:nvPicPr>
          <p:cNvPr id="11" name="Picture 10"/>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3385113" y="6124894"/>
            <a:ext cx="395076" cy="292648"/>
          </a:xfrm>
          <a:prstGeom prst="rect">
            <a:avLst/>
          </a:prstGeom>
        </p:spPr>
      </p:pic>
      <p:sp>
        <p:nvSpPr>
          <p:cNvPr id="12" name="TextBox 11"/>
          <p:cNvSpPr txBox="1"/>
          <p:nvPr/>
        </p:nvSpPr>
        <p:spPr>
          <a:xfrm>
            <a:off x="4984259" y="1795790"/>
            <a:ext cx="4121641" cy="523220"/>
          </a:xfrm>
          <a:prstGeom prst="rect">
            <a:avLst/>
          </a:prstGeom>
          <a:noFill/>
        </p:spPr>
        <p:txBody>
          <a:bodyPr wrap="none" rtlCol="0">
            <a:spAutoFit/>
          </a:bodyPr>
          <a:lstStyle/>
          <a:p>
            <a:r>
              <a:rPr lang="en-US" dirty="0" smtClean="0"/>
              <a:t>Add head loss vs flow ratio</a:t>
            </a:r>
            <a:endParaRPr lang="en-US" dirty="0"/>
          </a:p>
        </p:txBody>
      </p:sp>
    </p:spTree>
    <p:extLst>
      <p:ext uri="{BB962C8B-B14F-4D97-AF65-F5344CB8AC3E}">
        <p14:creationId xmlns:p14="http://schemas.microsoft.com/office/powerpoint/2010/main" val="226599823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Junk Flow Division Analysis</a:t>
            </a:r>
          </a:p>
        </p:txBody>
      </p:sp>
      <p:sp>
        <p:nvSpPr>
          <p:cNvPr id="13" name="Left Brace 12"/>
          <p:cNvSpPr/>
          <p:nvPr/>
        </p:nvSpPr>
        <p:spPr bwMode="auto">
          <a:xfrm rot="16200000">
            <a:off x="5883733" y="2528648"/>
            <a:ext cx="391004" cy="342900"/>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Left Brace 13"/>
          <p:cNvSpPr/>
          <p:nvPr/>
        </p:nvSpPr>
        <p:spPr bwMode="auto">
          <a:xfrm rot="16200000">
            <a:off x="8082299" y="2488337"/>
            <a:ext cx="425837" cy="478364"/>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16" name="Straight Arrow Connector 15"/>
          <p:cNvCxnSpPr>
            <a:stCxn id="13" idx="1"/>
          </p:cNvCxnSpPr>
          <p:nvPr/>
        </p:nvCxnSpPr>
        <p:spPr bwMode="auto">
          <a:xfrm>
            <a:off x="6079235" y="2895600"/>
            <a:ext cx="1159765" cy="388898"/>
          </a:xfrm>
          <a:prstGeom prst="straightConnector1">
            <a:avLst/>
          </a:prstGeom>
          <a:noFill/>
          <a:ln w="12700" cap="flat" cmpd="sng" algn="ctr">
            <a:solidFill>
              <a:schemeClr val="tx2"/>
            </a:solidFill>
            <a:prstDash val="solid"/>
            <a:round/>
            <a:headEnd type="none" w="lg" len="med"/>
            <a:tailEnd type="arrow"/>
          </a:ln>
          <a:effectLst/>
        </p:spPr>
      </p:cxnSp>
      <p:cxnSp>
        <p:nvCxnSpPr>
          <p:cNvPr id="18" name="Straight Arrow Connector 17"/>
          <p:cNvCxnSpPr>
            <a:stCxn id="14" idx="1"/>
          </p:cNvCxnSpPr>
          <p:nvPr/>
        </p:nvCxnSpPr>
        <p:spPr bwMode="auto">
          <a:xfrm flipH="1">
            <a:off x="8153400" y="2940438"/>
            <a:ext cx="141818" cy="328666"/>
          </a:xfrm>
          <a:prstGeom prst="straightConnector1">
            <a:avLst/>
          </a:prstGeom>
          <a:noFill/>
          <a:ln w="12700" cap="flat" cmpd="sng" algn="ctr">
            <a:solidFill>
              <a:schemeClr val="tx2"/>
            </a:solidFill>
            <a:prstDash val="solid"/>
            <a:round/>
            <a:headEnd type="none" w="lg" len="med"/>
            <a:tailEnd type="arrow"/>
          </a:ln>
          <a:effectLst/>
        </p:spPr>
      </p:cxnSp>
      <p:sp>
        <p:nvSpPr>
          <p:cNvPr id="24" name="TextBox 23"/>
          <p:cNvSpPr txBox="1"/>
          <p:nvPr/>
        </p:nvSpPr>
        <p:spPr>
          <a:xfrm>
            <a:off x="3061952" y="3819606"/>
            <a:ext cx="6224781" cy="523220"/>
          </a:xfrm>
          <a:prstGeom prst="rect">
            <a:avLst/>
          </a:prstGeom>
          <a:noFill/>
        </p:spPr>
        <p:txBody>
          <a:bodyPr wrap="none" rtlCol="0">
            <a:spAutoFit/>
          </a:bodyPr>
          <a:lstStyle/>
          <a:p>
            <a:r>
              <a:rPr lang="en-US" dirty="0" smtClean="0"/>
              <a:t>Short path head loss = long path head loss</a:t>
            </a:r>
            <a:endParaRPr lang="en-US" dirty="0"/>
          </a:p>
        </p:txBody>
      </p:sp>
      <p:cxnSp>
        <p:nvCxnSpPr>
          <p:cNvPr id="23" name="Straight Arrow Connector 22"/>
          <p:cNvCxnSpPr/>
          <p:nvPr/>
        </p:nvCxnSpPr>
        <p:spPr bwMode="auto">
          <a:xfrm flipH="1" flipV="1">
            <a:off x="2209801" y="2626793"/>
            <a:ext cx="3216173" cy="914398"/>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6" name="TextBox 5"/>
          <p:cNvSpPr txBox="1"/>
          <p:nvPr/>
        </p:nvSpPr>
        <p:spPr>
          <a:xfrm>
            <a:off x="5105400" y="1506085"/>
            <a:ext cx="1778051" cy="523220"/>
          </a:xfrm>
          <a:prstGeom prst="rect">
            <a:avLst/>
          </a:prstGeom>
          <a:noFill/>
        </p:spPr>
        <p:txBody>
          <a:bodyPr wrap="none" rtlCol="0">
            <a:spAutoFit/>
          </a:bodyPr>
          <a:lstStyle/>
          <a:p>
            <a:r>
              <a:rPr lang="en-US" dirty="0" smtClean="0"/>
              <a:t>expansions</a:t>
            </a:r>
            <a:endParaRPr lang="en-US" dirty="0"/>
          </a:p>
        </p:txBody>
      </p:sp>
      <p:sp>
        <p:nvSpPr>
          <p:cNvPr id="22" name="TextBox 21"/>
          <p:cNvSpPr txBox="1"/>
          <p:nvPr/>
        </p:nvSpPr>
        <p:spPr>
          <a:xfrm>
            <a:off x="7162800" y="1453398"/>
            <a:ext cx="1698029" cy="523220"/>
          </a:xfrm>
          <a:prstGeom prst="rect">
            <a:avLst/>
          </a:prstGeom>
          <a:noFill/>
        </p:spPr>
        <p:txBody>
          <a:bodyPr wrap="none" rtlCol="0">
            <a:spAutoFit/>
          </a:bodyPr>
          <a:lstStyle/>
          <a:p>
            <a:r>
              <a:rPr lang="en-US" dirty="0" smtClean="0"/>
              <a:t>wall shear</a:t>
            </a:r>
            <a:endParaRPr lang="en-US" dirty="0"/>
          </a:p>
        </p:txBody>
      </p:sp>
      <p:sp>
        <p:nvSpPr>
          <p:cNvPr id="26" name="TextBox 25"/>
          <p:cNvSpPr txBox="1"/>
          <p:nvPr/>
        </p:nvSpPr>
        <p:spPr>
          <a:xfrm>
            <a:off x="85301" y="1542723"/>
            <a:ext cx="4145622" cy="400110"/>
          </a:xfrm>
          <a:prstGeom prst="rect">
            <a:avLst/>
          </a:prstGeom>
          <a:noFill/>
        </p:spPr>
        <p:txBody>
          <a:bodyPr wrap="none" rtlCol="0">
            <a:spAutoFit/>
          </a:bodyPr>
          <a:lstStyle/>
          <a:p>
            <a:r>
              <a:rPr lang="en-US" sz="2000" dirty="0" smtClean="0"/>
              <a:t>Total difference between paths 1 and n</a:t>
            </a:r>
            <a:endParaRPr lang="en-US" sz="2000" dirty="0"/>
          </a:p>
        </p:txBody>
      </p:sp>
      <p:sp>
        <p:nvSpPr>
          <p:cNvPr id="27" name="TextBox 26"/>
          <p:cNvSpPr txBox="1"/>
          <p:nvPr/>
        </p:nvSpPr>
        <p:spPr>
          <a:xfrm>
            <a:off x="438322" y="2920095"/>
            <a:ext cx="3542958" cy="523220"/>
          </a:xfrm>
          <a:prstGeom prst="rect">
            <a:avLst/>
          </a:prstGeom>
          <a:noFill/>
        </p:spPr>
        <p:txBody>
          <a:bodyPr wrap="none" rtlCol="0">
            <a:spAutoFit/>
          </a:bodyPr>
          <a:lstStyle/>
          <a:p>
            <a:r>
              <a:rPr lang="en-US" dirty="0" smtClean="0"/>
              <a:t>Switch velocity to flow</a:t>
            </a:r>
            <a:endParaRPr lang="en-US" dirty="0"/>
          </a:p>
        </p:txBody>
      </p:sp>
      <p:pic>
        <p:nvPicPr>
          <p:cNvPr id="4" name="Picture 3"/>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3453120" y="2053678"/>
            <a:ext cx="1298629" cy="460922"/>
          </a:xfrm>
          <a:prstGeom prst="rect">
            <a:avLst/>
          </a:prstGeom>
        </p:spPr>
      </p:pic>
      <p:pic>
        <p:nvPicPr>
          <p:cNvPr id="2" name="Picture 1"/>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5443818" y="1975890"/>
            <a:ext cx="1258390" cy="460922"/>
          </a:xfrm>
          <a:prstGeom prst="rect">
            <a:avLst/>
          </a:prstGeom>
        </p:spPr>
      </p:pic>
      <p:pic>
        <p:nvPicPr>
          <p:cNvPr id="3" name="Picture 2"/>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7329911" y="1975890"/>
            <a:ext cx="1465073" cy="460922"/>
          </a:xfrm>
          <a:prstGeom prst="rect">
            <a:avLst/>
          </a:prstGeom>
        </p:spPr>
      </p:pic>
      <p:pic>
        <p:nvPicPr>
          <p:cNvPr id="20" name="Picture 19"/>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6243006" y="3359412"/>
            <a:ext cx="2196695" cy="369469"/>
          </a:xfrm>
          <a:prstGeom prst="rect">
            <a:avLst/>
          </a:prstGeom>
        </p:spPr>
      </p:pic>
      <p:pic>
        <p:nvPicPr>
          <p:cNvPr id="25" name="Picture 24"/>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944126" y="3534692"/>
            <a:ext cx="1768697" cy="475554"/>
          </a:xfrm>
          <a:prstGeom prst="rect">
            <a:avLst/>
          </a:prstGeom>
        </p:spPr>
      </p:pic>
      <p:pic>
        <p:nvPicPr>
          <p:cNvPr id="28" name="Picture 27"/>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944126" y="4523915"/>
            <a:ext cx="1362646" cy="338375"/>
          </a:xfrm>
          <a:prstGeom prst="rect">
            <a:avLst/>
          </a:prstGeom>
        </p:spPr>
      </p:pic>
      <p:pic>
        <p:nvPicPr>
          <p:cNvPr id="177153" name="Picture 177152"/>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3522106" y="4466465"/>
            <a:ext cx="1479706" cy="338375"/>
          </a:xfrm>
          <a:prstGeom prst="rect">
            <a:avLst/>
          </a:prstGeom>
        </p:spPr>
      </p:pic>
      <p:pic>
        <p:nvPicPr>
          <p:cNvPr id="177155" name="Picture 177154"/>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6565321" y="4477311"/>
            <a:ext cx="1543723" cy="338375"/>
          </a:xfrm>
          <a:prstGeom prst="rect">
            <a:avLst/>
          </a:prstGeom>
        </p:spPr>
      </p:pic>
      <p:pic>
        <p:nvPicPr>
          <p:cNvPr id="177157" name="Picture 177156"/>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370687" y="6061669"/>
            <a:ext cx="2130849" cy="338375"/>
          </a:xfrm>
          <a:prstGeom prst="rect">
            <a:avLst/>
          </a:prstGeom>
        </p:spPr>
      </p:pic>
      <p:pic>
        <p:nvPicPr>
          <p:cNvPr id="177158" name="Picture 177157"/>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5153785" y="5554058"/>
            <a:ext cx="2476541" cy="545058"/>
          </a:xfrm>
          <a:prstGeom prst="rect">
            <a:avLst/>
          </a:prstGeom>
        </p:spPr>
      </p:pic>
      <p:pic>
        <p:nvPicPr>
          <p:cNvPr id="5" name="Picture 4"/>
          <p:cNvPicPr>
            <a:picLocks noChangeAspect="1"/>
          </p:cNvPicPr>
          <p:nvPr>
            <p:custDataLst>
              <p:tags r:id="rId11"/>
            </p:custDataLst>
          </p:nvPr>
        </p:nvPicPr>
        <p:blipFill>
          <a:blip r:embed="rId24" cstate="print">
            <a:extLst>
              <a:ext uri="{28A0092B-C50C-407E-A947-70E740481C1C}">
                <a14:useLocalDpi xmlns:a14="http://schemas.microsoft.com/office/drawing/2010/main" val="0"/>
              </a:ext>
            </a:extLst>
          </a:blip>
          <a:stretch>
            <a:fillRect/>
          </a:stretch>
        </p:blipFill>
        <p:spPr>
          <a:xfrm>
            <a:off x="906127" y="2239382"/>
            <a:ext cx="971228" cy="265213"/>
          </a:xfrm>
          <a:prstGeom prst="rect">
            <a:avLst/>
          </a:prstGeom>
        </p:spPr>
      </p:pic>
    </p:spTree>
    <p:extLst>
      <p:ext uri="{BB962C8B-B14F-4D97-AF65-F5344CB8AC3E}">
        <p14:creationId xmlns:p14="http://schemas.microsoft.com/office/powerpoint/2010/main" val="2953856586"/>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7086600" cy="4525963"/>
          </a:xfrm>
        </p:spPr>
        <p:txBody>
          <a:bodyPr/>
          <a:lstStyle/>
          <a:p>
            <a:r>
              <a:rPr lang="en-US" dirty="0" smtClean="0"/>
              <a:t>Piezometric head is defined to be zero at the free surface of the tank (assuming the velocity is low!)</a:t>
            </a:r>
          </a:p>
          <a:p>
            <a:r>
              <a:rPr lang="en-US" dirty="0" smtClean="0"/>
              <a:t>The average piezometric head inside the manifold is the head loss experience by the flow as it goes from inside of the manifold to outside of the manifold (or vice versa)</a:t>
            </a:r>
          </a:p>
          <a:p>
            <a:endParaRPr lang="en-US" dirty="0" smtClean="0"/>
          </a:p>
          <a:p>
            <a:endParaRPr lang="en-US" dirty="0" smtClean="0"/>
          </a:p>
          <a:p>
            <a:endParaRPr lang="en-US"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7880806" y="3733800"/>
            <a:ext cx="1230956" cy="495674"/>
          </a:xfrm>
          <a:prstGeom prst="rect">
            <a:avLst/>
          </a:prstGeom>
          <a:solidFill>
            <a:schemeClr val="bg1"/>
          </a:solidFill>
        </p:spPr>
      </p:pic>
      <p:pic>
        <p:nvPicPr>
          <p:cNvPr id="5" name="Picture 4"/>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5791200" y="5334000"/>
            <a:ext cx="3043549" cy="541400"/>
          </a:xfrm>
          <a:prstGeom prst="rect">
            <a:avLst/>
          </a:prstGeom>
        </p:spPr>
      </p:pic>
    </p:spTree>
    <p:extLst>
      <p:ext uri="{BB962C8B-B14F-4D97-AF65-F5344CB8AC3E}">
        <p14:creationId xmlns:p14="http://schemas.microsoft.com/office/powerpoint/2010/main" val="370488199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strategies</a:t>
            </a:r>
            <a:endParaRPr lang="en-US" dirty="0"/>
          </a:p>
        </p:txBody>
      </p:sp>
      <p:sp>
        <p:nvSpPr>
          <p:cNvPr id="3" name="Content Placeholder 2"/>
          <p:cNvSpPr>
            <a:spLocks noGrp="1"/>
          </p:cNvSpPr>
          <p:nvPr>
            <p:ph idx="1"/>
          </p:nvPr>
        </p:nvSpPr>
        <p:spPr/>
        <p:txBody>
          <a:bodyPr/>
          <a:lstStyle/>
          <a:p>
            <a:r>
              <a:rPr lang="en-US" sz="2800" dirty="0" smtClean="0"/>
              <a:t>Make the paths identical (often not possible)</a:t>
            </a:r>
          </a:p>
          <a:p>
            <a:r>
              <a:rPr lang="en-US" sz="2800" dirty="0" smtClean="0"/>
              <a:t>Add custom head loss to each path (complicated!)</a:t>
            </a:r>
          </a:p>
          <a:p>
            <a:r>
              <a:rPr lang="en-US" sz="2800" dirty="0" smtClean="0"/>
              <a:t>Increase identical head loss in all paths to make differences insignificant</a:t>
            </a:r>
          </a:p>
          <a:p>
            <a:pPr lvl="1"/>
            <a:r>
              <a:rPr lang="en-US" sz="2400" dirty="0" err="1" smtClean="0"/>
              <a:t>Sed</a:t>
            </a:r>
            <a:r>
              <a:rPr lang="en-US" sz="2400" dirty="0" smtClean="0"/>
              <a:t> inlet manifold diffuser </a:t>
            </a:r>
            <a:r>
              <a:rPr lang="en-US" sz="2400" dirty="0"/>
              <a:t>pipes have high exit velocities</a:t>
            </a:r>
          </a:p>
          <a:p>
            <a:pPr lvl="1"/>
            <a:r>
              <a:rPr lang="en-US" sz="2400" dirty="0" err="1" smtClean="0"/>
              <a:t>Sed</a:t>
            </a:r>
            <a:r>
              <a:rPr lang="en-US" sz="2400" dirty="0" smtClean="0"/>
              <a:t> </a:t>
            </a:r>
            <a:r>
              <a:rPr lang="en-US" sz="2400" dirty="0"/>
              <a:t>effluent manifold </a:t>
            </a:r>
            <a:r>
              <a:rPr lang="en-US" sz="2400" dirty="0" smtClean="0"/>
              <a:t>uses orifice head loss</a:t>
            </a:r>
          </a:p>
          <a:p>
            <a:r>
              <a:rPr lang="en-US" sz="2800" dirty="0" smtClean="0"/>
              <a:t>Reduce head loss and pressure recovery that cause differences in piezometric head</a:t>
            </a:r>
          </a:p>
          <a:p>
            <a:pPr lvl="1"/>
            <a:r>
              <a:rPr lang="en-US" sz="2400" dirty="0" smtClean="0"/>
              <a:t>Use large diameter pipes for manifolds</a:t>
            </a:r>
          </a:p>
          <a:p>
            <a:r>
              <a:rPr lang="en-US" sz="2800" dirty="0" smtClean="0"/>
              <a:t>Rule of thumb - exit and entrance velocities must be greater than manifold velocity!</a:t>
            </a:r>
          </a:p>
          <a:p>
            <a:pPr lvl="1"/>
            <a:endParaRPr lang="en-US" sz="2400" dirty="0" smtClean="0"/>
          </a:p>
          <a:p>
            <a:pPr lvl="1"/>
            <a:endParaRPr lang="en-US" sz="2400" dirty="0" smtClean="0"/>
          </a:p>
          <a:p>
            <a:endParaRPr lang="en-US" sz="2800" dirty="0"/>
          </a:p>
        </p:txBody>
      </p:sp>
      <p:sp>
        <p:nvSpPr>
          <p:cNvPr id="4" name="Rounded Rectangle 3"/>
          <p:cNvSpPr/>
          <p:nvPr/>
        </p:nvSpPr>
        <p:spPr bwMode="auto">
          <a:xfrm>
            <a:off x="304800" y="2667000"/>
            <a:ext cx="8382000" cy="3200400"/>
          </a:xfrm>
          <a:prstGeom prst="roundRect">
            <a:avLst/>
          </a:prstGeom>
          <a:noFill/>
          <a:ln w="57150" cap="flat" cmpd="sng" algn="ctr">
            <a:solidFill>
              <a:schemeClr val="accent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Tree>
    <p:extLst>
      <p:ext uri="{BB962C8B-B14F-4D97-AF65-F5344CB8AC3E}">
        <p14:creationId xmlns:p14="http://schemas.microsoft.com/office/powerpoint/2010/main" val="17858756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Sed</a:t>
            </a:r>
            <a:r>
              <a:rPr lang="en-US" dirty="0"/>
              <a:t> Tank as a Circuit: Flow Distribution Challenge</a:t>
            </a:r>
          </a:p>
        </p:txBody>
      </p:sp>
      <p:grpSp>
        <p:nvGrpSpPr>
          <p:cNvPr id="205" name="Group 204"/>
          <p:cNvGrpSpPr/>
          <p:nvPr/>
        </p:nvGrpSpPr>
        <p:grpSpPr>
          <a:xfrm>
            <a:off x="1992509" y="2657985"/>
            <a:ext cx="4814691" cy="1601666"/>
            <a:chOff x="1992509" y="2657985"/>
            <a:chExt cx="4814691" cy="1601666"/>
          </a:xfrm>
        </p:grpSpPr>
        <p:sp>
          <p:nvSpPr>
            <p:cNvPr id="11" name="Freeform 10"/>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16" name="Group 15"/>
            <p:cNvGrpSpPr/>
            <p:nvPr/>
          </p:nvGrpSpPr>
          <p:grpSpPr>
            <a:xfrm rot="16200000">
              <a:off x="3315486" y="2564201"/>
              <a:ext cx="635000" cy="1143000"/>
              <a:chOff x="2019300" y="1549400"/>
              <a:chExt cx="635000" cy="1143000"/>
            </a:xfrm>
          </p:grpSpPr>
          <p:cxnSp>
            <p:nvCxnSpPr>
              <p:cNvPr id="14" name="Straight Connector 13"/>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17" name="Freeform 16"/>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8" name="Freeform 17"/>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19" name="Freeform 18"/>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0" name="Freeform 19"/>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 name="Freeform 20"/>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 name="Freeform 21"/>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 name="Freeform 22"/>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4" name="Freeform 23"/>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5" name="Freeform 24"/>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6" name="Straight Connector 25"/>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38" name="Group 37"/>
            <p:cNvGrpSpPr/>
            <p:nvPr/>
          </p:nvGrpSpPr>
          <p:grpSpPr>
            <a:xfrm rot="5400000">
              <a:off x="3339443" y="3192851"/>
              <a:ext cx="622300" cy="1143000"/>
              <a:chOff x="3111500" y="1587500"/>
              <a:chExt cx="622300" cy="1143000"/>
            </a:xfrm>
          </p:grpSpPr>
          <p:cxnSp>
            <p:nvCxnSpPr>
              <p:cNvPr id="27" name="Straight Connector 26"/>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8" name="Freeform 27"/>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9" name="Freeform 28"/>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0" name="Freeform 29"/>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1" name="Freeform 30"/>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2" name="Freeform 31"/>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3" name="Freeform 32"/>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4" name="Freeform 33"/>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5" name="Freeform 34"/>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36" name="Freeform 35"/>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37" name="Straight Connector 36"/>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40" name="Freeform 39"/>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grpSp>
        <p:nvGrpSpPr>
          <p:cNvPr id="120" name="Group 119"/>
          <p:cNvGrpSpPr/>
          <p:nvPr/>
        </p:nvGrpSpPr>
        <p:grpSpPr>
          <a:xfrm>
            <a:off x="1981200" y="2495413"/>
            <a:ext cx="4826000" cy="3439704"/>
            <a:chOff x="1981200" y="2787651"/>
            <a:chExt cx="4826000" cy="3362324"/>
          </a:xfrm>
        </p:grpSpPr>
        <p:cxnSp>
          <p:nvCxnSpPr>
            <p:cNvPr id="6" name="Straight Connector 5"/>
            <p:cNvCxnSpPr/>
            <p:nvPr/>
          </p:nvCxnSpPr>
          <p:spPr bwMode="auto">
            <a:xfrm flipV="1">
              <a:off x="1981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cxnSp>
          <p:nvCxnSpPr>
            <p:cNvPr id="41" name="Straight Connector 40"/>
            <p:cNvCxnSpPr>
              <a:stCxn id="74" idx="9"/>
            </p:cNvCxnSpPr>
            <p:nvPr/>
          </p:nvCxnSpPr>
          <p:spPr bwMode="auto">
            <a:xfrm flipV="1">
              <a:off x="6807200" y="2787651"/>
              <a:ext cx="0" cy="3362324"/>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111" name="Group 110"/>
          <p:cNvGrpSpPr/>
          <p:nvPr/>
        </p:nvGrpSpPr>
        <p:grpSpPr>
          <a:xfrm>
            <a:off x="1981200" y="2257288"/>
            <a:ext cx="4826000" cy="508000"/>
            <a:chOff x="1981200" y="2549525"/>
            <a:chExt cx="4826000" cy="508000"/>
          </a:xfrm>
        </p:grpSpPr>
        <p:cxnSp>
          <p:nvCxnSpPr>
            <p:cNvPr id="103" name="Straight Connector 102"/>
            <p:cNvCxnSpPr/>
            <p:nvPr/>
          </p:nvCxnSpPr>
          <p:spPr bwMode="auto">
            <a:xfrm>
              <a:off x="1981200" y="2787650"/>
              <a:ext cx="6096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nvGrpSpPr>
            <p:cNvPr id="116" name="Group 115"/>
            <p:cNvGrpSpPr/>
            <p:nvPr/>
          </p:nvGrpSpPr>
          <p:grpSpPr>
            <a:xfrm flipH="1">
              <a:off x="2590800" y="2549525"/>
              <a:ext cx="381000" cy="508000"/>
              <a:chOff x="6972300" y="2247900"/>
              <a:chExt cx="381000" cy="508000"/>
            </a:xfrm>
          </p:grpSpPr>
          <p:grpSp>
            <p:nvGrpSpPr>
              <p:cNvPr id="108" name="Group 107"/>
              <p:cNvGrpSpPr/>
              <p:nvPr/>
            </p:nvGrpSpPr>
            <p:grpSpPr>
              <a:xfrm>
                <a:off x="6972300" y="2247900"/>
                <a:ext cx="304800" cy="508000"/>
                <a:chOff x="6972300" y="2247900"/>
                <a:chExt cx="304800" cy="508000"/>
              </a:xfrm>
            </p:grpSpPr>
            <p:cxnSp>
              <p:nvCxnSpPr>
                <p:cNvPr id="107" name="Straight Connector 106"/>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09" name="Straight Connector 108"/>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0" name="Straight Connector 109"/>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nvGrpSpPr>
              <p:cNvPr id="112" name="Group 111"/>
              <p:cNvGrpSpPr/>
              <p:nvPr/>
            </p:nvGrpSpPr>
            <p:grpSpPr>
              <a:xfrm>
                <a:off x="7048500" y="2319020"/>
                <a:ext cx="304800" cy="365760"/>
                <a:chOff x="6972300" y="2247900"/>
                <a:chExt cx="304800" cy="508000"/>
              </a:xfrm>
            </p:grpSpPr>
            <p:cxnSp>
              <p:nvCxnSpPr>
                <p:cNvPr id="113" name="Straight Connector 112"/>
                <p:cNvCxnSpPr/>
                <p:nvPr/>
              </p:nvCxnSpPr>
              <p:spPr bwMode="auto">
                <a:xfrm>
                  <a:off x="69723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4" name="Straight Connector 113"/>
                <p:cNvCxnSpPr/>
                <p:nvPr/>
              </p:nvCxnSpPr>
              <p:spPr bwMode="auto">
                <a:xfrm>
                  <a:off x="71247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cxnSp>
              <p:nvCxnSpPr>
                <p:cNvPr id="115" name="Straight Connector 114"/>
                <p:cNvCxnSpPr/>
                <p:nvPr/>
              </p:nvCxnSpPr>
              <p:spPr bwMode="auto">
                <a:xfrm>
                  <a:off x="7277100" y="2247900"/>
                  <a:ext cx="0" cy="508000"/>
                </a:xfrm>
                <a:prstGeom prst="line">
                  <a:avLst/>
                </a:prstGeom>
                <a:solidFill>
                  <a:schemeClr val="accent1"/>
                </a:solidFill>
                <a:ln w="38100" cap="flat" cmpd="sng" algn="ctr">
                  <a:solidFill>
                    <a:schemeClr val="tx1"/>
                  </a:solidFill>
                  <a:prstDash val="solid"/>
                  <a:round/>
                  <a:headEnd type="none" w="lg" len="med"/>
                  <a:tailEnd type="none" w="lg" len="med"/>
                </a:ln>
                <a:effectLst/>
              </p:spPr>
            </p:cxnSp>
          </p:grpSp>
        </p:grpSp>
        <p:cxnSp>
          <p:nvCxnSpPr>
            <p:cNvPr id="118" name="Straight Connector 117"/>
            <p:cNvCxnSpPr/>
            <p:nvPr/>
          </p:nvCxnSpPr>
          <p:spPr bwMode="auto">
            <a:xfrm>
              <a:off x="2971800" y="2803525"/>
              <a:ext cx="3835400" cy="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 name="TextBox 1"/>
          <p:cNvSpPr txBox="1"/>
          <p:nvPr/>
        </p:nvSpPr>
        <p:spPr>
          <a:xfrm>
            <a:off x="248186" y="3612417"/>
            <a:ext cx="1383712" cy="369332"/>
          </a:xfrm>
          <a:prstGeom prst="rect">
            <a:avLst/>
          </a:prstGeom>
          <a:noFill/>
        </p:spPr>
        <p:txBody>
          <a:bodyPr wrap="none" rtlCol="0">
            <a:spAutoFit/>
          </a:bodyPr>
          <a:lstStyle/>
          <a:p>
            <a:r>
              <a:rPr lang="en-US" sz="1800" dirty="0"/>
              <a:t>Inlet channel</a:t>
            </a:r>
          </a:p>
        </p:txBody>
      </p:sp>
      <p:sp>
        <p:nvSpPr>
          <p:cNvPr id="98" name="TextBox 97"/>
          <p:cNvSpPr txBox="1"/>
          <p:nvPr/>
        </p:nvSpPr>
        <p:spPr>
          <a:xfrm>
            <a:off x="7282730" y="2855148"/>
            <a:ext cx="1833216" cy="646331"/>
          </a:xfrm>
          <a:prstGeom prst="rect">
            <a:avLst/>
          </a:prstGeom>
          <a:noFill/>
        </p:spPr>
        <p:txBody>
          <a:bodyPr wrap="square" rtlCol="0">
            <a:spAutoFit/>
          </a:bodyPr>
          <a:lstStyle/>
          <a:p>
            <a:r>
              <a:rPr lang="en-US" sz="1800" dirty="0"/>
              <a:t>Settled water outlet channel</a:t>
            </a:r>
          </a:p>
        </p:txBody>
      </p:sp>
      <p:sp>
        <p:nvSpPr>
          <p:cNvPr id="3" name="TextBox 2"/>
          <p:cNvSpPr txBox="1"/>
          <p:nvPr/>
        </p:nvSpPr>
        <p:spPr>
          <a:xfrm>
            <a:off x="2010577" y="4317042"/>
            <a:ext cx="1358064" cy="338554"/>
          </a:xfrm>
          <a:prstGeom prst="rect">
            <a:avLst/>
          </a:prstGeom>
          <a:noFill/>
        </p:spPr>
        <p:txBody>
          <a:bodyPr wrap="none" rtlCol="0">
            <a:spAutoFit/>
          </a:bodyPr>
          <a:lstStyle/>
          <a:p>
            <a:r>
              <a:rPr lang="en-US" sz="1600" dirty="0"/>
              <a:t>Inlet manifold</a:t>
            </a:r>
          </a:p>
        </p:txBody>
      </p:sp>
      <p:sp>
        <p:nvSpPr>
          <p:cNvPr id="100" name="TextBox 99"/>
          <p:cNvSpPr txBox="1"/>
          <p:nvPr/>
        </p:nvSpPr>
        <p:spPr>
          <a:xfrm>
            <a:off x="4456230" y="4031513"/>
            <a:ext cx="1790700" cy="369332"/>
          </a:xfrm>
          <a:prstGeom prst="rect">
            <a:avLst/>
          </a:prstGeom>
          <a:noFill/>
        </p:spPr>
        <p:txBody>
          <a:bodyPr wrap="square" rtlCol="0">
            <a:spAutoFit/>
          </a:bodyPr>
          <a:lstStyle/>
          <a:p>
            <a:r>
              <a:rPr lang="en-US" sz="1800" dirty="0"/>
              <a:t>Diffuser exit loss</a:t>
            </a:r>
          </a:p>
        </p:txBody>
      </p:sp>
      <p:sp>
        <p:nvSpPr>
          <p:cNvPr id="101" name="TextBox 100"/>
          <p:cNvSpPr txBox="1"/>
          <p:nvPr/>
        </p:nvSpPr>
        <p:spPr>
          <a:xfrm>
            <a:off x="4507292" y="3022402"/>
            <a:ext cx="2133864" cy="369332"/>
          </a:xfrm>
          <a:prstGeom prst="rect">
            <a:avLst/>
          </a:prstGeom>
          <a:noFill/>
        </p:spPr>
        <p:txBody>
          <a:bodyPr wrap="square" rtlCol="0">
            <a:spAutoFit/>
          </a:bodyPr>
          <a:lstStyle/>
          <a:p>
            <a:r>
              <a:rPr lang="en-US" sz="1800" dirty="0"/>
              <a:t>Launder orifice loss</a:t>
            </a:r>
          </a:p>
        </p:txBody>
      </p:sp>
      <p:sp>
        <p:nvSpPr>
          <p:cNvPr id="117" name="TextBox 116"/>
          <p:cNvSpPr txBox="1"/>
          <p:nvPr/>
        </p:nvSpPr>
        <p:spPr>
          <a:xfrm>
            <a:off x="4498651" y="3308930"/>
            <a:ext cx="2142505" cy="646331"/>
          </a:xfrm>
          <a:prstGeom prst="rect">
            <a:avLst/>
          </a:prstGeom>
          <a:noFill/>
        </p:spPr>
        <p:txBody>
          <a:bodyPr wrap="square" rtlCol="0">
            <a:spAutoFit/>
          </a:bodyPr>
          <a:lstStyle/>
          <a:p>
            <a:r>
              <a:rPr lang="en-US" sz="1800" dirty="0"/>
              <a:t>Floc blanket and plate settlers</a:t>
            </a:r>
          </a:p>
        </p:txBody>
      </p:sp>
      <p:sp>
        <p:nvSpPr>
          <p:cNvPr id="119" name="TextBox 118"/>
          <p:cNvSpPr txBox="1"/>
          <p:nvPr/>
        </p:nvSpPr>
        <p:spPr>
          <a:xfrm>
            <a:off x="4889499" y="4870270"/>
            <a:ext cx="1874731" cy="646331"/>
          </a:xfrm>
          <a:prstGeom prst="rect">
            <a:avLst/>
          </a:prstGeom>
          <a:noFill/>
        </p:spPr>
        <p:txBody>
          <a:bodyPr wrap="square" rtlCol="0">
            <a:spAutoFit/>
          </a:bodyPr>
          <a:lstStyle/>
          <a:p>
            <a:r>
              <a:rPr lang="en-US" sz="1800" dirty="0"/>
              <a:t>Effluent manifold (Launder)</a:t>
            </a:r>
          </a:p>
        </p:txBody>
      </p:sp>
      <p:sp>
        <p:nvSpPr>
          <p:cNvPr id="182" name="TextBox 181"/>
          <p:cNvSpPr txBox="1"/>
          <p:nvPr/>
        </p:nvSpPr>
        <p:spPr>
          <a:xfrm>
            <a:off x="231971" y="6120303"/>
            <a:ext cx="3147015" cy="646331"/>
          </a:xfrm>
          <a:prstGeom prst="rect">
            <a:avLst/>
          </a:prstGeom>
          <a:noFill/>
        </p:spPr>
        <p:txBody>
          <a:bodyPr wrap="none" rtlCol="0">
            <a:spAutoFit/>
          </a:bodyPr>
          <a:lstStyle/>
          <a:p>
            <a:r>
              <a:rPr lang="en-US" sz="1800" dirty="0"/>
              <a:t>Piezometric head change from</a:t>
            </a:r>
          </a:p>
          <a:p>
            <a:r>
              <a:rPr lang="en-US" sz="1800" dirty="0"/>
              <a:t>Flow deceleration and head loss</a:t>
            </a:r>
          </a:p>
        </p:txBody>
      </p:sp>
      <p:cxnSp>
        <p:nvCxnSpPr>
          <p:cNvPr id="187" name="Straight Arrow Connector 186"/>
          <p:cNvCxnSpPr>
            <a:stCxn id="182" idx="3"/>
            <a:endCxn id="96" idx="4"/>
          </p:cNvCxnSpPr>
          <p:nvPr/>
        </p:nvCxnSpPr>
        <p:spPr bwMode="auto">
          <a:xfrm flipV="1">
            <a:off x="3378986" y="6039257"/>
            <a:ext cx="264359" cy="404212"/>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191" name="Straight Arrow Connector 190"/>
          <p:cNvCxnSpPr>
            <a:stCxn id="98" idx="1"/>
          </p:cNvCxnSpPr>
          <p:nvPr/>
        </p:nvCxnSpPr>
        <p:spPr bwMode="auto">
          <a:xfrm flipH="1">
            <a:off x="6807200" y="3178314"/>
            <a:ext cx="475530" cy="54509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92" name="TextBox 191"/>
          <p:cNvSpPr txBox="1"/>
          <p:nvPr/>
        </p:nvSpPr>
        <p:spPr>
          <a:xfrm>
            <a:off x="13338" y="1760616"/>
            <a:ext cx="1564637" cy="1477328"/>
          </a:xfrm>
          <a:prstGeom prst="rect">
            <a:avLst/>
          </a:prstGeom>
          <a:noFill/>
        </p:spPr>
        <p:txBody>
          <a:bodyPr wrap="square" rtlCol="0">
            <a:spAutoFit/>
          </a:bodyPr>
          <a:lstStyle/>
          <a:p>
            <a:r>
              <a:rPr lang="en-US" sz="1800" dirty="0"/>
              <a:t>Battery creates 5 to 10 cm of potential energy to drive the flow</a:t>
            </a:r>
          </a:p>
        </p:txBody>
      </p:sp>
      <p:cxnSp>
        <p:nvCxnSpPr>
          <p:cNvPr id="195" name="Straight Arrow Connector 194"/>
          <p:cNvCxnSpPr>
            <a:stCxn id="2" idx="3"/>
          </p:cNvCxnSpPr>
          <p:nvPr/>
        </p:nvCxnSpPr>
        <p:spPr bwMode="auto">
          <a:xfrm flipV="1">
            <a:off x="1631898" y="3794281"/>
            <a:ext cx="341443" cy="280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200" name="Content Placeholder 3" descr="channel and manifold.png"/>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rot="16200000">
            <a:off x="2566859" y="3703370"/>
            <a:ext cx="158176" cy="1270739"/>
          </a:xfrm>
          <a:prstGeom prst="rect">
            <a:avLst/>
          </a:prstGeom>
          <a:noFill/>
          <a:ln w="9525">
            <a:noFill/>
            <a:miter lim="800000"/>
            <a:headEnd/>
            <a:tailEnd/>
          </a:ln>
          <a:effectLst/>
        </p:spPr>
      </p:pic>
      <p:pic>
        <p:nvPicPr>
          <p:cNvPr id="202" name="Picture 1" descr="C:\Documents and Settings\mw24\Desktop\Inlet Channel.png"/>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9040" t="38317" r="62667" b="48950"/>
          <a:stretch>
            <a:fillRect/>
          </a:stretch>
        </p:blipFill>
        <p:spPr bwMode="auto">
          <a:xfrm rot="16200000">
            <a:off x="1189789" y="2883262"/>
            <a:ext cx="884220" cy="518472"/>
          </a:xfrm>
          <a:prstGeom prst="rect">
            <a:avLst/>
          </a:prstGeom>
          <a:noFill/>
        </p:spPr>
      </p:pic>
      <p:pic>
        <p:nvPicPr>
          <p:cNvPr id="203" name="Picture 4"/>
          <p:cNvPicPr>
            <a:picLocks noChangeAspect="1" noChangeArrowheads="1"/>
          </p:cNvPicPr>
          <p:nvPr/>
        </p:nvPicPr>
        <p:blipFill>
          <a:blip r:embed="rId5" cstate="print">
            <a:clrChange>
              <a:clrFrom>
                <a:srgbClr val="212830"/>
              </a:clrFrom>
              <a:clrTo>
                <a:srgbClr val="212830">
                  <a:alpha val="0"/>
                </a:srgbClr>
              </a:clrTo>
            </a:clrChange>
            <a:extLst>
              <a:ext uri="{28A0092B-C50C-407E-A947-70E740481C1C}">
                <a14:useLocalDpi xmlns:a14="http://schemas.microsoft.com/office/drawing/2010/main" val="0"/>
              </a:ext>
            </a:extLst>
          </a:blip>
          <a:srcRect/>
          <a:stretch>
            <a:fillRect/>
          </a:stretch>
        </p:blipFill>
        <p:spPr bwMode="auto">
          <a:xfrm>
            <a:off x="3408549" y="4178317"/>
            <a:ext cx="575873" cy="222528"/>
          </a:xfrm>
          <a:prstGeom prst="rect">
            <a:avLst/>
          </a:prstGeom>
          <a:noFill/>
          <a:ln w="9525">
            <a:noFill/>
            <a:miter lim="800000"/>
            <a:headEnd/>
            <a:tailEnd/>
          </a:ln>
        </p:spPr>
      </p:pic>
      <p:pic>
        <p:nvPicPr>
          <p:cNvPr id="204" name="Picture 420" descr="https://lh5.googleusercontent.com/-FOZgh19atvw/VCj_zJIEwgI/AAAAAAAAxZE/_Zvif5zY5X4/w591-h886-no/IMG_6640a.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99842" y="6131967"/>
            <a:ext cx="404644" cy="607652"/>
          </a:xfrm>
          <a:prstGeom prst="rect">
            <a:avLst/>
          </a:prstGeom>
          <a:noFill/>
          <a:extLst>
            <a:ext uri="{909E8E84-426E-40DD-AFC4-6F175D3DCCD1}">
              <a14:hiddenFill xmlns:a14="http://schemas.microsoft.com/office/drawing/2010/main">
                <a:solidFill>
                  <a:srgbClr val="FFFFFF"/>
                </a:solidFill>
              </a14:hiddenFill>
            </a:ext>
          </a:extLst>
        </p:spPr>
      </p:pic>
      <p:pic>
        <p:nvPicPr>
          <p:cNvPr id="1803266" name="Picture 2" descr="https://lh6.googleusercontent.com/-RKEVz4hPEKo/U_-K2FYqe8I/AAAAAAAAw3M/zDQDmL7AJ8U/w665-h886-no/IMG_0401.jp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a:stretch/>
        </p:blipFill>
        <p:spPr bwMode="auto">
          <a:xfrm rot="5400000">
            <a:off x="3516219" y="1878583"/>
            <a:ext cx="227286" cy="950571"/>
          </a:xfrm>
          <a:prstGeom prst="rect">
            <a:avLst/>
          </a:prstGeom>
          <a:noFill/>
          <a:extLst>
            <a:ext uri="{909E8E84-426E-40DD-AFC4-6F175D3DCCD1}">
              <a14:hiddenFill xmlns:a14="http://schemas.microsoft.com/office/drawing/2010/main">
                <a:solidFill>
                  <a:srgbClr val="FFFFFF"/>
                </a:solidFill>
              </a14:hiddenFill>
            </a:ext>
          </a:extLst>
        </p:spPr>
      </p:pic>
      <p:grpSp>
        <p:nvGrpSpPr>
          <p:cNvPr id="207" name="Group 206"/>
          <p:cNvGrpSpPr/>
          <p:nvPr/>
        </p:nvGrpSpPr>
        <p:grpSpPr>
          <a:xfrm>
            <a:off x="1949540" y="4530301"/>
            <a:ext cx="4814691" cy="1601666"/>
            <a:chOff x="1992509" y="2657985"/>
            <a:chExt cx="4814691" cy="1601666"/>
          </a:xfrm>
        </p:grpSpPr>
        <p:sp>
          <p:nvSpPr>
            <p:cNvPr id="208" name="Freeform 207"/>
            <p:cNvSpPr/>
            <p:nvPr/>
          </p:nvSpPr>
          <p:spPr bwMode="auto">
            <a:xfrm>
              <a:off x="1992509" y="3891351"/>
              <a:ext cx="1778000"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nvGrpSpPr>
            <p:cNvPr id="209" name="Group 208"/>
            <p:cNvGrpSpPr/>
            <p:nvPr/>
          </p:nvGrpSpPr>
          <p:grpSpPr>
            <a:xfrm rot="16200000">
              <a:off x="3315486" y="2564201"/>
              <a:ext cx="635000" cy="1143000"/>
              <a:chOff x="2019300" y="1549400"/>
              <a:chExt cx="635000" cy="1143000"/>
            </a:xfrm>
          </p:grpSpPr>
          <p:cxnSp>
            <p:nvCxnSpPr>
              <p:cNvPr id="223" name="Straight Connector 222"/>
              <p:cNvCxnSpPr/>
              <p:nvPr/>
            </p:nvCxnSpPr>
            <p:spPr bwMode="auto">
              <a:xfrm flipV="1">
                <a:off x="2019300" y="16256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24" name="Freeform 223"/>
              <p:cNvSpPr/>
              <p:nvPr/>
            </p:nvSpPr>
            <p:spPr bwMode="auto">
              <a:xfrm>
                <a:off x="2019300" y="1549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5" name="Freeform 224"/>
              <p:cNvSpPr/>
              <p:nvPr/>
            </p:nvSpPr>
            <p:spPr bwMode="auto">
              <a:xfrm>
                <a:off x="2019300" y="1676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6" name="Freeform 225"/>
              <p:cNvSpPr/>
              <p:nvPr/>
            </p:nvSpPr>
            <p:spPr bwMode="auto">
              <a:xfrm>
                <a:off x="2019300" y="1803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7" name="Freeform 226"/>
              <p:cNvSpPr/>
              <p:nvPr/>
            </p:nvSpPr>
            <p:spPr bwMode="auto">
              <a:xfrm>
                <a:off x="2019300" y="1930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8" name="Freeform 227"/>
              <p:cNvSpPr/>
              <p:nvPr/>
            </p:nvSpPr>
            <p:spPr bwMode="auto">
              <a:xfrm>
                <a:off x="2019300" y="2057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9" name="Freeform 228"/>
              <p:cNvSpPr/>
              <p:nvPr/>
            </p:nvSpPr>
            <p:spPr bwMode="auto">
              <a:xfrm>
                <a:off x="2019300" y="2184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0" name="Freeform 229"/>
              <p:cNvSpPr/>
              <p:nvPr/>
            </p:nvSpPr>
            <p:spPr bwMode="auto">
              <a:xfrm>
                <a:off x="2019300" y="2311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1" name="Freeform 230"/>
              <p:cNvSpPr/>
              <p:nvPr/>
            </p:nvSpPr>
            <p:spPr bwMode="auto">
              <a:xfrm>
                <a:off x="2019300" y="2438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32" name="Freeform 231"/>
              <p:cNvSpPr/>
              <p:nvPr/>
            </p:nvSpPr>
            <p:spPr bwMode="auto">
              <a:xfrm>
                <a:off x="2019300" y="25654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33" name="Straight Connector 232"/>
              <p:cNvCxnSpPr/>
              <p:nvPr/>
            </p:nvCxnSpPr>
            <p:spPr bwMode="auto">
              <a:xfrm flipV="1">
                <a:off x="2654300" y="16002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grpSp>
          <p:nvGrpSpPr>
            <p:cNvPr id="210" name="Group 209"/>
            <p:cNvGrpSpPr/>
            <p:nvPr/>
          </p:nvGrpSpPr>
          <p:grpSpPr>
            <a:xfrm rot="5400000">
              <a:off x="3339443" y="3192851"/>
              <a:ext cx="622300" cy="1143000"/>
              <a:chOff x="3111500" y="1587500"/>
              <a:chExt cx="622300" cy="1143000"/>
            </a:xfrm>
          </p:grpSpPr>
          <p:cxnSp>
            <p:nvCxnSpPr>
              <p:cNvPr id="212" name="Straight Connector 211"/>
              <p:cNvCxnSpPr/>
              <p:nvPr/>
            </p:nvCxnSpPr>
            <p:spPr bwMode="auto">
              <a:xfrm flipV="1">
                <a:off x="3111500" y="16637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sp>
            <p:nvSpPr>
              <p:cNvPr id="213" name="Freeform 212"/>
              <p:cNvSpPr/>
              <p:nvPr/>
            </p:nvSpPr>
            <p:spPr bwMode="auto">
              <a:xfrm>
                <a:off x="3111500" y="1587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4" name="Freeform 213"/>
              <p:cNvSpPr/>
              <p:nvPr/>
            </p:nvSpPr>
            <p:spPr bwMode="auto">
              <a:xfrm>
                <a:off x="3111500" y="1714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5" name="Freeform 214"/>
              <p:cNvSpPr/>
              <p:nvPr/>
            </p:nvSpPr>
            <p:spPr bwMode="auto">
              <a:xfrm>
                <a:off x="3111500" y="1841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6" name="Freeform 215"/>
              <p:cNvSpPr/>
              <p:nvPr/>
            </p:nvSpPr>
            <p:spPr bwMode="auto">
              <a:xfrm>
                <a:off x="3111500" y="1968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7" name="Freeform 216"/>
              <p:cNvSpPr/>
              <p:nvPr/>
            </p:nvSpPr>
            <p:spPr bwMode="auto">
              <a:xfrm>
                <a:off x="3111500" y="2095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8" name="Freeform 217"/>
              <p:cNvSpPr/>
              <p:nvPr/>
            </p:nvSpPr>
            <p:spPr bwMode="auto">
              <a:xfrm>
                <a:off x="3111500" y="2222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19" name="Freeform 218"/>
              <p:cNvSpPr/>
              <p:nvPr/>
            </p:nvSpPr>
            <p:spPr bwMode="auto">
              <a:xfrm>
                <a:off x="3111500" y="2349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0" name="Freeform 219"/>
              <p:cNvSpPr/>
              <p:nvPr/>
            </p:nvSpPr>
            <p:spPr bwMode="auto">
              <a:xfrm>
                <a:off x="3111500" y="2476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221" name="Freeform 220"/>
              <p:cNvSpPr/>
              <p:nvPr/>
            </p:nvSpPr>
            <p:spPr bwMode="auto">
              <a:xfrm>
                <a:off x="3111500" y="2603500"/>
                <a:ext cx="609600" cy="1270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635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cxnSp>
            <p:nvCxnSpPr>
              <p:cNvPr id="222" name="Straight Connector 221"/>
              <p:cNvCxnSpPr/>
              <p:nvPr/>
            </p:nvCxnSpPr>
            <p:spPr bwMode="auto">
              <a:xfrm flipV="1">
                <a:off x="3733800" y="1638300"/>
                <a:ext cx="0" cy="1028700"/>
              </a:xfrm>
              <a:prstGeom prst="line">
                <a:avLst/>
              </a:prstGeom>
              <a:solidFill>
                <a:schemeClr val="accent1"/>
              </a:solidFill>
              <a:ln w="28575" cap="flat" cmpd="sng" algn="ctr">
                <a:solidFill>
                  <a:schemeClr val="tx1"/>
                </a:solidFill>
                <a:prstDash val="solid"/>
                <a:round/>
                <a:headEnd type="none" w="lg" len="med"/>
                <a:tailEnd type="none" w="lg" len="med"/>
              </a:ln>
              <a:effectLst/>
            </p:spPr>
          </p:cxnSp>
        </p:grpSp>
        <p:sp>
          <p:nvSpPr>
            <p:cNvPr id="211" name="Freeform 210"/>
            <p:cNvSpPr/>
            <p:nvPr/>
          </p:nvSpPr>
          <p:spPr bwMode="auto">
            <a:xfrm>
              <a:off x="4095094" y="2657985"/>
              <a:ext cx="2712106" cy="36830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21200" h="368300">
                  <a:moveTo>
                    <a:pt x="0" y="165100"/>
                  </a:moveTo>
                  <a:lnTo>
                    <a:pt x="1727200" y="152400"/>
                  </a:lnTo>
                  <a:lnTo>
                    <a:pt x="1803400" y="0"/>
                  </a:lnTo>
                  <a:lnTo>
                    <a:pt x="1993900" y="355600"/>
                  </a:lnTo>
                  <a:lnTo>
                    <a:pt x="2171700" y="0"/>
                  </a:lnTo>
                  <a:lnTo>
                    <a:pt x="2349500" y="368300"/>
                  </a:lnTo>
                  <a:lnTo>
                    <a:pt x="2514600" y="25400"/>
                  </a:lnTo>
                  <a:lnTo>
                    <a:pt x="2705100" y="355600"/>
                  </a:lnTo>
                  <a:lnTo>
                    <a:pt x="2794000" y="177800"/>
                  </a:lnTo>
                  <a:lnTo>
                    <a:pt x="4521200" y="165100"/>
                  </a:lnTo>
                </a:path>
              </a:pathLst>
            </a:custGeom>
            <a:noFill/>
            <a:ln w="28575"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grpSp>
      <p:cxnSp>
        <p:nvCxnSpPr>
          <p:cNvPr id="234" name="Straight Arrow Connector 233"/>
          <p:cNvCxnSpPr>
            <a:stCxn id="101" idx="1"/>
          </p:cNvCxnSpPr>
          <p:nvPr/>
        </p:nvCxnSpPr>
        <p:spPr bwMode="auto">
          <a:xfrm flipH="1" flipV="1">
            <a:off x="4222093" y="3178314"/>
            <a:ext cx="285199" cy="28754"/>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36" name="Straight Arrow Connector 235"/>
          <p:cNvCxnSpPr>
            <a:stCxn id="100" idx="1"/>
            <a:endCxn id="28" idx="4"/>
          </p:cNvCxnSpPr>
          <p:nvPr/>
        </p:nvCxnSpPr>
        <p:spPr bwMode="auto">
          <a:xfrm flipH="1" flipV="1">
            <a:off x="4222093" y="3746014"/>
            <a:ext cx="234137" cy="47016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cxnSp>
        <p:nvCxnSpPr>
          <p:cNvPr id="243" name="Straight Arrow Connector 242"/>
          <p:cNvCxnSpPr>
            <a:stCxn id="117" idx="1"/>
            <a:endCxn id="28" idx="0"/>
          </p:cNvCxnSpPr>
          <p:nvPr/>
        </p:nvCxnSpPr>
        <p:spPr bwMode="auto">
          <a:xfrm flipH="1" flipV="1">
            <a:off x="4165162" y="3453201"/>
            <a:ext cx="333489" cy="178895"/>
          </a:xfrm>
          <a:prstGeom prst="straightConnector1">
            <a:avLst/>
          </a:prstGeom>
          <a:solidFill>
            <a:schemeClr val="accent1"/>
          </a:solidFill>
          <a:ln w="12700" cap="flat" cmpd="sng" algn="ctr">
            <a:solidFill>
              <a:schemeClr val="tx1"/>
            </a:solidFill>
            <a:prstDash val="solid"/>
            <a:round/>
            <a:headEnd type="none" w="lg" len="med"/>
            <a:tailEnd type="arrow"/>
          </a:ln>
          <a:effectLst/>
        </p:spPr>
      </p:cxnSp>
      <p:sp>
        <p:nvSpPr>
          <p:cNvPr id="95" name="Freeform 94"/>
          <p:cNvSpPr/>
          <p:nvPr/>
        </p:nvSpPr>
        <p:spPr bwMode="auto">
          <a:xfrm>
            <a:off x="3251986" y="45990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6" name="Freeform 95"/>
          <p:cNvSpPr/>
          <p:nvPr/>
        </p:nvSpPr>
        <p:spPr bwMode="auto">
          <a:xfrm>
            <a:off x="3270049" y="5856377"/>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7" name="Freeform 96"/>
          <p:cNvSpPr/>
          <p:nvPr/>
        </p:nvSpPr>
        <p:spPr bwMode="auto">
          <a:xfrm>
            <a:off x="3336017" y="396155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99" name="Freeform 98"/>
          <p:cNvSpPr/>
          <p:nvPr/>
        </p:nvSpPr>
        <p:spPr bwMode="auto">
          <a:xfrm>
            <a:off x="3326492" y="2723304"/>
            <a:ext cx="639935" cy="182880"/>
          </a:xfrm>
          <a:custGeom>
            <a:avLst/>
            <a:gdLst>
              <a:gd name="connsiteX0" fmla="*/ 0 w 4521200"/>
              <a:gd name="connsiteY0" fmla="*/ 165100 h 368300"/>
              <a:gd name="connsiteX1" fmla="*/ 1727200 w 4521200"/>
              <a:gd name="connsiteY1" fmla="*/ 152400 h 368300"/>
              <a:gd name="connsiteX2" fmla="*/ 1803400 w 4521200"/>
              <a:gd name="connsiteY2" fmla="*/ 0 h 368300"/>
              <a:gd name="connsiteX3" fmla="*/ 1993900 w 4521200"/>
              <a:gd name="connsiteY3" fmla="*/ 355600 h 368300"/>
              <a:gd name="connsiteX4" fmla="*/ 2171700 w 4521200"/>
              <a:gd name="connsiteY4" fmla="*/ 0 h 368300"/>
              <a:gd name="connsiteX5" fmla="*/ 2349500 w 4521200"/>
              <a:gd name="connsiteY5" fmla="*/ 368300 h 368300"/>
              <a:gd name="connsiteX6" fmla="*/ 2514600 w 4521200"/>
              <a:gd name="connsiteY6" fmla="*/ 25400 h 368300"/>
              <a:gd name="connsiteX7" fmla="*/ 2705100 w 4521200"/>
              <a:gd name="connsiteY7" fmla="*/ 355600 h 368300"/>
              <a:gd name="connsiteX8" fmla="*/ 2794000 w 4521200"/>
              <a:gd name="connsiteY8" fmla="*/ 177800 h 368300"/>
              <a:gd name="connsiteX9" fmla="*/ 4521200 w 4521200"/>
              <a:gd name="connsiteY9" fmla="*/ 165100 h 368300"/>
              <a:gd name="connsiteX0" fmla="*/ 0 w 2794001"/>
              <a:gd name="connsiteY0" fmla="*/ 165100 h 368300"/>
              <a:gd name="connsiteX1" fmla="*/ 1727200 w 2794001"/>
              <a:gd name="connsiteY1" fmla="*/ 152400 h 368300"/>
              <a:gd name="connsiteX2" fmla="*/ 1803400 w 2794001"/>
              <a:gd name="connsiteY2" fmla="*/ 0 h 368300"/>
              <a:gd name="connsiteX3" fmla="*/ 1993900 w 2794001"/>
              <a:gd name="connsiteY3" fmla="*/ 355600 h 368300"/>
              <a:gd name="connsiteX4" fmla="*/ 2171700 w 2794001"/>
              <a:gd name="connsiteY4" fmla="*/ 0 h 368300"/>
              <a:gd name="connsiteX5" fmla="*/ 2349500 w 2794001"/>
              <a:gd name="connsiteY5" fmla="*/ 368300 h 368300"/>
              <a:gd name="connsiteX6" fmla="*/ 2514600 w 2794001"/>
              <a:gd name="connsiteY6" fmla="*/ 25400 h 368300"/>
              <a:gd name="connsiteX7" fmla="*/ 2705100 w 2794001"/>
              <a:gd name="connsiteY7" fmla="*/ 355600 h 368300"/>
              <a:gd name="connsiteX8" fmla="*/ 2794000 w 2794001"/>
              <a:gd name="connsiteY8" fmla="*/ 177800 h 368300"/>
              <a:gd name="connsiteX0" fmla="*/ 1 w 1066800"/>
              <a:gd name="connsiteY0" fmla="*/ 152400 h 368300"/>
              <a:gd name="connsiteX1" fmla="*/ 76201 w 1066800"/>
              <a:gd name="connsiteY1" fmla="*/ 0 h 368300"/>
              <a:gd name="connsiteX2" fmla="*/ 266701 w 1066800"/>
              <a:gd name="connsiteY2" fmla="*/ 355600 h 368300"/>
              <a:gd name="connsiteX3" fmla="*/ 444501 w 1066800"/>
              <a:gd name="connsiteY3" fmla="*/ 0 h 368300"/>
              <a:gd name="connsiteX4" fmla="*/ 622301 w 1066800"/>
              <a:gd name="connsiteY4" fmla="*/ 368300 h 368300"/>
              <a:gd name="connsiteX5" fmla="*/ 787401 w 1066800"/>
              <a:gd name="connsiteY5" fmla="*/ 25400 h 368300"/>
              <a:gd name="connsiteX6" fmla="*/ 977901 w 1066800"/>
              <a:gd name="connsiteY6" fmla="*/ 355600 h 368300"/>
              <a:gd name="connsiteX7" fmla="*/ 1066801 w 1066800"/>
              <a:gd name="connsiteY7" fmla="*/ 177800 h 36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6800" h="368300">
                <a:moveTo>
                  <a:pt x="1" y="152400"/>
                </a:moveTo>
                <a:lnTo>
                  <a:pt x="76201" y="0"/>
                </a:lnTo>
                <a:lnTo>
                  <a:pt x="266701" y="355600"/>
                </a:lnTo>
                <a:lnTo>
                  <a:pt x="444501" y="0"/>
                </a:lnTo>
                <a:lnTo>
                  <a:pt x="622301" y="368300"/>
                </a:lnTo>
                <a:lnTo>
                  <a:pt x="787401" y="25400"/>
                </a:lnTo>
                <a:lnTo>
                  <a:pt x="977901" y="355600"/>
                </a:lnTo>
                <a:lnTo>
                  <a:pt x="1066801" y="177800"/>
                </a:lnTo>
              </a:path>
            </a:pathLst>
          </a:cu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Century Gothic" pitchFamily="34" charset="0"/>
              <a:cs typeface="Arial" charset="0"/>
            </a:endParaRPr>
          </a:p>
        </p:txBody>
      </p:sp>
      <p:sp>
        <p:nvSpPr>
          <p:cNvPr id="5" name="TextBox 4"/>
          <p:cNvSpPr txBox="1"/>
          <p:nvPr/>
        </p:nvSpPr>
        <p:spPr>
          <a:xfrm>
            <a:off x="1755321" y="1528242"/>
            <a:ext cx="6607629" cy="400110"/>
          </a:xfrm>
          <a:prstGeom prst="rect">
            <a:avLst/>
          </a:prstGeom>
          <a:noFill/>
        </p:spPr>
        <p:txBody>
          <a:bodyPr wrap="square" rtlCol="0">
            <a:spAutoFit/>
          </a:bodyPr>
          <a:lstStyle/>
          <a:p>
            <a:r>
              <a:rPr lang="en-US" sz="2000" dirty="0"/>
              <a:t>Piezometric head change from flow acceleration and head loss</a:t>
            </a:r>
          </a:p>
        </p:txBody>
      </p:sp>
      <p:cxnSp>
        <p:nvCxnSpPr>
          <p:cNvPr id="8" name="Straight Arrow Connector 7"/>
          <p:cNvCxnSpPr>
            <a:stCxn id="5" idx="2"/>
            <a:endCxn id="99" idx="3"/>
          </p:cNvCxnSpPr>
          <p:nvPr/>
        </p:nvCxnSpPr>
        <p:spPr bwMode="auto">
          <a:xfrm flipH="1">
            <a:off x="3593132" y="1928352"/>
            <a:ext cx="1466004" cy="79495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104" name="TextBox 103"/>
          <p:cNvSpPr txBox="1"/>
          <p:nvPr/>
        </p:nvSpPr>
        <p:spPr>
          <a:xfrm>
            <a:off x="6035111" y="1941388"/>
            <a:ext cx="2161169" cy="400110"/>
          </a:xfrm>
          <a:prstGeom prst="rect">
            <a:avLst/>
          </a:prstGeom>
          <a:noFill/>
        </p:spPr>
        <p:txBody>
          <a:bodyPr wrap="none" rtlCol="0">
            <a:spAutoFit/>
          </a:bodyPr>
          <a:lstStyle/>
          <a:p>
            <a:r>
              <a:rPr lang="en-US" sz="2000" dirty="0"/>
              <a:t>Launder exit losses</a:t>
            </a:r>
          </a:p>
        </p:txBody>
      </p:sp>
      <p:cxnSp>
        <p:nvCxnSpPr>
          <p:cNvPr id="13" name="Straight Arrow Connector 12"/>
          <p:cNvCxnSpPr>
            <a:stCxn id="104" idx="1"/>
            <a:endCxn id="40" idx="4"/>
          </p:cNvCxnSpPr>
          <p:nvPr/>
        </p:nvCxnSpPr>
        <p:spPr bwMode="auto">
          <a:xfrm flipH="1">
            <a:off x="5397819" y="2141443"/>
            <a:ext cx="637292" cy="516542"/>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5" name="Straight Arrow Connector 234"/>
          <p:cNvCxnSpPr>
            <a:endCxn id="208" idx="4"/>
          </p:cNvCxnSpPr>
          <p:nvPr/>
        </p:nvCxnSpPr>
        <p:spPr bwMode="auto">
          <a:xfrm>
            <a:off x="2152650" y="4338739"/>
            <a:ext cx="650929" cy="142492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238" name="Straight Arrow Connector 237"/>
          <p:cNvCxnSpPr>
            <a:stCxn id="200" idx="3"/>
            <a:endCxn id="96" idx="3"/>
          </p:cNvCxnSpPr>
          <p:nvPr/>
        </p:nvCxnSpPr>
        <p:spPr bwMode="auto">
          <a:xfrm>
            <a:off x="2645948" y="4259652"/>
            <a:ext cx="890741" cy="1596725"/>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2"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8186" y="4069201"/>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p:cNvCxnSpPr>
            <a:stCxn id="2" idx="2"/>
          </p:cNvCxnSpPr>
          <p:nvPr/>
        </p:nvCxnSpPr>
        <p:spPr bwMode="auto">
          <a:xfrm flipH="1">
            <a:off x="723900" y="3981749"/>
            <a:ext cx="216142" cy="436079"/>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pic>
        <p:nvPicPr>
          <p:cNvPr id="124" name="Picture 2" descr="https://lh4.googleusercontent.com/-XfsqOrYurk4/U_-MJc8TOZI/AAAAAAAAwfA/yIibXMJkBYc/w665-h886-no/IMG_0450.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282730" y="4041668"/>
            <a:ext cx="1426199" cy="1903031"/>
          </a:xfrm>
          <a:prstGeom prst="rect">
            <a:avLst/>
          </a:prstGeom>
          <a:noFill/>
          <a:extLst>
            <a:ext uri="{909E8E84-426E-40DD-AFC4-6F175D3DCCD1}">
              <a14:hiddenFill xmlns:a14="http://schemas.microsoft.com/office/drawing/2010/main">
                <a:solidFill>
                  <a:srgbClr val="FFFFFF"/>
                </a:solidFill>
              </a14:hiddenFill>
            </a:ext>
          </a:extLst>
        </p:spPr>
      </p:pic>
      <p:cxnSp>
        <p:nvCxnSpPr>
          <p:cNvPr id="125" name="Straight Arrow Connector 124"/>
          <p:cNvCxnSpPr>
            <a:stCxn id="98" idx="2"/>
          </p:cNvCxnSpPr>
          <p:nvPr/>
        </p:nvCxnSpPr>
        <p:spPr bwMode="auto">
          <a:xfrm flipH="1">
            <a:off x="8196280" y="3501479"/>
            <a:ext cx="3058" cy="128047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sp>
        <p:nvSpPr>
          <p:cNvPr id="252" name="TextBox 251"/>
          <p:cNvSpPr txBox="1"/>
          <p:nvPr/>
        </p:nvSpPr>
        <p:spPr>
          <a:xfrm>
            <a:off x="4482801" y="6039257"/>
            <a:ext cx="4661199" cy="707886"/>
          </a:xfrm>
          <a:prstGeom prst="rect">
            <a:avLst/>
          </a:prstGeom>
          <a:noFill/>
        </p:spPr>
        <p:txBody>
          <a:bodyPr wrap="square" rtlCol="0">
            <a:spAutoFit/>
          </a:bodyPr>
          <a:lstStyle/>
          <a:p>
            <a:r>
              <a:rPr lang="en-US" sz="2000" dirty="0"/>
              <a:t>Flow </a:t>
            </a:r>
            <a:r>
              <a:rPr lang="en-US" sz="2000" dirty="0" smtClean="0"/>
              <a:t>distribution thru parallel paths is </a:t>
            </a:r>
            <a:r>
              <a:rPr lang="en-US" sz="2000" dirty="0"/>
              <a:t>a major hydraulic design </a:t>
            </a:r>
            <a:r>
              <a:rPr lang="en-US" sz="2000" dirty="0" smtClean="0"/>
              <a:t>challenge</a:t>
            </a:r>
            <a:endParaRPr lang="en-US" sz="2000" dirty="0"/>
          </a:p>
        </p:txBody>
      </p:sp>
    </p:spTree>
    <p:extLst>
      <p:ext uri="{BB962C8B-B14F-4D97-AF65-F5344CB8AC3E}">
        <p14:creationId xmlns:p14="http://schemas.microsoft.com/office/powerpoint/2010/main" val="72500161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Nomenclature: a start</a:t>
            </a:r>
          </a:p>
        </p:txBody>
      </p:sp>
      <p:graphicFrame>
        <p:nvGraphicFramePr>
          <p:cNvPr id="48229" name="Group 101"/>
          <p:cNvGraphicFramePr>
            <a:graphicFrameLocks noGrp="1"/>
          </p:cNvGraphicFramePr>
          <p:nvPr>
            <p:extLst>
              <p:ext uri="{D42A27DB-BD31-4B8C-83A1-F6EECF244321}">
                <p14:modId xmlns:p14="http://schemas.microsoft.com/office/powerpoint/2010/main" val="1180025523"/>
              </p:ext>
            </p:extLst>
          </p:nvPr>
        </p:nvGraphicFramePr>
        <p:xfrm>
          <a:off x="264906" y="1600200"/>
          <a:ext cx="8534400" cy="5181600"/>
        </p:xfrm>
        <a:graphic>
          <a:graphicData uri="http://schemas.openxmlformats.org/drawingml/2006/table">
            <a:tbl>
              <a:tblPr/>
              <a:tblGrid>
                <a:gridCol w="12954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Symbol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Description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Sub</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Q</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Flow</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Port</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Area</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Manifold</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Piezometric head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Diffuser</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a:t>
                      </a:r>
                      <a:r>
                        <a:rPr kumimoji="0" lang="en-US" sz="1600" b="0" i="0" u="none" strike="noStrike" cap="none" normalizeH="0" baseline="-25000" smtClean="0">
                          <a:ln>
                            <a:noFill/>
                          </a:ln>
                          <a:solidFill>
                            <a:schemeClr val="tx1"/>
                          </a:solidFill>
                          <a:effectLst/>
                          <a:latin typeface="+mn-lt"/>
                        </a:rPr>
                        <a:t>L</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Total Head Loss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expansion</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r h="3190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HGL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Hydraulic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1</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Short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5"/>
                  </a:ext>
                </a:extLst>
              </a:tr>
              <a:tr h="31591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EGL</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Energy Grade Line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Long path</a:t>
                      </a: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6"/>
                  </a:ext>
                </a:extLst>
              </a:tr>
              <a:tr h="407988">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C</a:t>
                      </a:r>
                      <a:r>
                        <a:rPr kumimoji="0" lang="en-US" sz="1600" b="0" i="0" u="none" strike="noStrike" cap="none" normalizeH="0" baseline="-25000" smtClean="0">
                          <a:ln>
                            <a:noFill/>
                          </a:ln>
                          <a:solidFill>
                            <a:schemeClr val="tx1"/>
                          </a:solidFill>
                          <a:effectLst/>
                          <a:latin typeface="+mn-lt"/>
                        </a:rPr>
                        <a:t>p</a:t>
                      </a:r>
                      <a:endParaRPr kumimoji="0" lang="en-US" sz="1600" b="0" i="0" u="none" strike="noStrike" cap="none" normalizeH="0" baseline="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Pressure Coefficient (includes shear and expansion effects)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err="1" smtClean="0">
                          <a:ln>
                            <a:noFill/>
                          </a:ln>
                          <a:solidFill>
                            <a:schemeClr val="tx1"/>
                          </a:solidFill>
                          <a:effectLst/>
                          <a:latin typeface="Symbol" panose="05050102010706020507" pitchFamily="18" charset="2"/>
                        </a:rPr>
                        <a:t>P</a:t>
                      </a:r>
                      <a:r>
                        <a:rPr kumimoji="0" lang="en-US" sz="1600" b="0" i="0" u="none" strike="noStrike" cap="none" normalizeH="0" baseline="-25000" dirty="0" err="1" smtClean="0">
                          <a:ln>
                            <a:noFill/>
                          </a:ln>
                          <a:solidFill>
                            <a:schemeClr val="tx1"/>
                          </a:solidFill>
                          <a:effectLst/>
                          <a:latin typeface="+mn-lt"/>
                        </a:rPr>
                        <a:t>vc</a:t>
                      </a:r>
                      <a:endParaRPr kumimoji="0" lang="en-US" sz="1600" b="0" i="0" u="none" strike="noStrike" cap="none" normalizeH="0" baseline="-2500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Area of the vena </a:t>
                      </a:r>
                      <a:r>
                        <a:rPr kumimoji="0" lang="en-US" sz="1600" b="0" i="0" u="none" strike="noStrike" cap="none" normalizeH="0" baseline="0" dirty="0" err="1" smtClean="0">
                          <a:ln>
                            <a:noFill/>
                          </a:ln>
                          <a:solidFill>
                            <a:schemeClr val="tx1"/>
                          </a:solidFill>
                          <a:effectLst/>
                          <a:latin typeface="+mn-lt"/>
                        </a:rPr>
                        <a:t>contracta</a:t>
                      </a:r>
                      <a:r>
                        <a:rPr kumimoji="0" lang="en-US" sz="1600" b="0" i="0" u="none" strike="noStrike" cap="none" normalizeH="0" baseline="0" dirty="0" smtClean="0">
                          <a:ln>
                            <a:noFill/>
                          </a:ln>
                          <a:solidFill>
                            <a:schemeClr val="tx1"/>
                          </a:solidFill>
                          <a:effectLst/>
                          <a:latin typeface="+mn-lt"/>
                        </a:rPr>
                        <a:t> divided by the orifice area = 0.62</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8"/>
                  </a:ext>
                </a:extLst>
              </a:tr>
              <a:tr h="334963">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Diameter</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9"/>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Symbol" panose="05050102010706020507" pitchFamily="18" charset="2"/>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smtClean="0">
                          <a:ln>
                            <a:noFill/>
                          </a:ln>
                          <a:solidFill>
                            <a:schemeClr val="tx1"/>
                          </a:solidFill>
                          <a:effectLst/>
                          <a:latin typeface="+mn-lt"/>
                        </a:rPr>
                        <a:t>Dimensionless ratio</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0"/>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Number of ports</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11"/>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a:t>
                      </a: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Pressure at the centroid of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855321103"/>
                  </a:ext>
                </a:extLst>
              </a:tr>
              <a:tr h="317500">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1600" b="0" i="0" u="none" strike="noStrike" cap="none" normalizeH="0" baseline="0" dirty="0" smtClean="0">
                          <a:ln>
                            <a:noFill/>
                          </a:ln>
                          <a:solidFill>
                            <a:schemeClr val="tx1"/>
                          </a:solidFill>
                          <a:effectLst/>
                          <a:latin typeface="+mn-lt"/>
                        </a:rPr>
                        <a:t>Average velocity across a control surface</a:t>
                      </a: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3818985006"/>
                  </a:ext>
                </a:extLst>
              </a:tr>
            </a:tbl>
          </a:graphicData>
        </a:graphic>
      </p:graphicFrame>
      <p:pic>
        <p:nvPicPr>
          <p:cNvPr id="3" name="Picture 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54773" y="2661937"/>
            <a:ext cx="204854" cy="206683"/>
          </a:xfrm>
          <a:prstGeom prst="rect">
            <a:avLst/>
          </a:prstGeom>
        </p:spPr>
      </p:pic>
      <p:pic>
        <p:nvPicPr>
          <p:cNvPr id="4" name="Picture 3"/>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71647" y="6553200"/>
            <a:ext cx="89014" cy="121937"/>
          </a:xfrm>
          <a:prstGeom prst="rect">
            <a:avLst/>
          </a:prstGeom>
        </p:spPr>
      </p:pic>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lIns="90488" tIns="44450" rIns="90488" bIns="44450" anchor="b"/>
          <a:lstStyle/>
          <a:p>
            <a:r>
              <a:rPr lang="en-US" smtClean="0"/>
              <a:t>Manifold: Flow Calculations</a:t>
            </a:r>
          </a:p>
        </p:txBody>
      </p:sp>
      <p:sp>
        <p:nvSpPr>
          <p:cNvPr id="23556" name="Rectangle 3"/>
          <p:cNvSpPr>
            <a:spLocks noGrp="1" noChangeArrowheads="1"/>
          </p:cNvSpPr>
          <p:nvPr>
            <p:ph idx="1"/>
          </p:nvPr>
        </p:nvSpPr>
        <p:spPr>
          <a:xfrm>
            <a:off x="133069" y="2019300"/>
            <a:ext cx="7780338" cy="4495800"/>
          </a:xfrm>
          <a:noFill/>
        </p:spPr>
        <p:txBody>
          <a:bodyPr lIns="90488" tIns="44450" rIns="90488" bIns="44450"/>
          <a:lstStyle/>
          <a:p>
            <a:r>
              <a:rPr lang="en-US" sz="2800" dirty="0" smtClean="0"/>
              <a:t>We will derive equations in terms of Hydraulic Grade Line (HGL) because piezometric head controls the port flow</a:t>
            </a:r>
          </a:p>
          <a:p>
            <a:r>
              <a:rPr lang="en-US" sz="2800" dirty="0" smtClean="0"/>
              <a:t>Port flow</a:t>
            </a:r>
          </a:p>
          <a:p>
            <a:pPr lvl="1"/>
            <a:r>
              <a:rPr lang="en-US" sz="2400" dirty="0" smtClean="0"/>
              <a:t>based on _______ equation</a:t>
            </a:r>
          </a:p>
          <a:p>
            <a:r>
              <a:rPr lang="en-US" sz="2800" dirty="0" smtClean="0"/>
              <a:t>Piezometric head change (</a:t>
            </a:r>
            <a:r>
              <a:rPr lang="en-US" sz="2800" dirty="0" smtClean="0">
                <a:sym typeface="Symbol" pitchFamily="18" charset="2"/>
              </a:rPr>
              <a:t></a:t>
            </a:r>
            <a:r>
              <a:rPr lang="en-US" sz="2800" dirty="0">
                <a:latin typeface="Symbol" panose="05050102010706020507" pitchFamily="18" charset="2"/>
                <a:sym typeface="Symbol" pitchFamily="18" charset="2"/>
              </a:rPr>
              <a:t>Y</a:t>
            </a:r>
            <a:r>
              <a:rPr lang="en-US" sz="2800" dirty="0" smtClean="0"/>
              <a:t>) across port</a:t>
            </a:r>
          </a:p>
          <a:p>
            <a:pPr lvl="1"/>
            <a:r>
              <a:rPr lang="en-US" sz="2400" dirty="0" smtClean="0"/>
              <a:t>flow expansion</a:t>
            </a:r>
          </a:p>
          <a:p>
            <a:r>
              <a:rPr lang="en-US" sz="2800" dirty="0" smtClean="0"/>
              <a:t>Piezometric head change (</a:t>
            </a:r>
            <a:r>
              <a:rPr lang="en-US" sz="2800" dirty="0" smtClean="0">
                <a:sym typeface="Symbol" pitchFamily="18" charset="2"/>
              </a:rPr>
              <a:t></a:t>
            </a:r>
            <a:r>
              <a:rPr lang="en-US" sz="2800" dirty="0" smtClean="0">
                <a:latin typeface="Symbol" panose="05050102010706020507" pitchFamily="18" charset="2"/>
                <a:sym typeface="Symbol" pitchFamily="18" charset="2"/>
              </a:rPr>
              <a:t>Y</a:t>
            </a:r>
            <a:r>
              <a:rPr lang="en-US" sz="2800" dirty="0" smtClean="0"/>
              <a:t>) between ports</a:t>
            </a:r>
          </a:p>
          <a:p>
            <a:pPr lvl="1"/>
            <a:r>
              <a:rPr lang="en-US" sz="2400" dirty="0" smtClean="0"/>
              <a:t>Darcy-</a:t>
            </a:r>
            <a:r>
              <a:rPr lang="en-US" sz="2400" dirty="0" err="1" smtClean="0"/>
              <a:t>Weisbach</a:t>
            </a:r>
            <a:r>
              <a:rPr lang="en-US" sz="2400" dirty="0" smtClean="0"/>
              <a:t> and </a:t>
            </a:r>
            <a:r>
              <a:rPr lang="en-US" sz="2400" dirty="0" err="1" smtClean="0"/>
              <a:t>Swamee</a:t>
            </a:r>
            <a:r>
              <a:rPr lang="en-US" sz="2400" dirty="0" smtClean="0"/>
              <a:t>-Jain</a:t>
            </a:r>
          </a:p>
        </p:txBody>
      </p:sp>
      <p:sp>
        <p:nvSpPr>
          <p:cNvPr id="7172" name="Rectangle 4"/>
          <p:cNvSpPr>
            <a:spLocks noChangeArrowheads="1"/>
          </p:cNvSpPr>
          <p:nvPr/>
        </p:nvSpPr>
        <p:spPr bwMode="auto">
          <a:xfrm>
            <a:off x="2286000" y="3870325"/>
            <a:ext cx="874712" cy="396875"/>
          </a:xfrm>
          <a:prstGeom prst="rect">
            <a:avLst/>
          </a:prstGeom>
          <a:noFill/>
          <a:ln w="12700">
            <a:noFill/>
            <a:miter lim="800000"/>
            <a:headEnd type="none" w="lg" len="med"/>
            <a:tailEnd type="none" w="lg" len="med"/>
          </a:ln>
        </p:spPr>
        <p:txBody>
          <a:bodyPr wrap="none" anchor="ctr"/>
          <a:lstStyle/>
          <a:p>
            <a:pPr algn="ctr">
              <a:buClr>
                <a:schemeClr val="hlink"/>
              </a:buClr>
              <a:buFont typeface="Monotype Sorts" pitchFamily="2" charset="2"/>
              <a:buNone/>
            </a:pPr>
            <a:r>
              <a:rPr lang="en-US" dirty="0">
                <a:solidFill>
                  <a:schemeClr val="folHlink"/>
                </a:solidFill>
              </a:rPr>
              <a:t>orifice</a:t>
            </a:r>
          </a:p>
        </p:txBody>
      </p:sp>
      <p:sp>
        <p:nvSpPr>
          <p:cNvPr id="7173" name="Text Box 5"/>
          <p:cNvSpPr txBox="1">
            <a:spLocks noChangeArrowheads="1"/>
          </p:cNvSpPr>
          <p:nvPr/>
        </p:nvSpPr>
        <p:spPr bwMode="auto">
          <a:xfrm rot="19246175">
            <a:off x="7336014" y="4542120"/>
            <a:ext cx="1852612" cy="519112"/>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In manifold</a:t>
            </a:r>
          </a:p>
        </p:txBody>
      </p:sp>
      <p:sp>
        <p:nvSpPr>
          <p:cNvPr id="23559" name="Line 6"/>
          <p:cNvSpPr>
            <a:spLocks noChangeShapeType="1"/>
          </p:cNvSpPr>
          <p:nvPr/>
        </p:nvSpPr>
        <p:spPr bwMode="auto">
          <a:xfrm flipV="1">
            <a:off x="7721601" y="4412161"/>
            <a:ext cx="1271461" cy="1034013"/>
          </a:xfrm>
          <a:prstGeom prst="line">
            <a:avLst/>
          </a:prstGeom>
          <a:noFill/>
          <a:ln w="12700">
            <a:solidFill>
              <a:schemeClr val="tx1"/>
            </a:solidFill>
            <a:round/>
            <a:headEnd type="none" w="lg" len="med"/>
            <a:tailEnd type="none" w="lg" len="med"/>
          </a:ln>
        </p:spPr>
        <p:txBody>
          <a:bodyPr wrap="square" anchor="ctr">
            <a:spAutoFit/>
          </a:bodyPr>
          <a:lstStyle/>
          <a:p>
            <a:endParaRPr lang="en-US"/>
          </a:p>
        </p:txBody>
      </p:sp>
      <p:sp>
        <p:nvSpPr>
          <p:cNvPr id="23560" name="AutoShape 7"/>
          <p:cNvSpPr>
            <a:spLocks/>
          </p:cNvSpPr>
          <p:nvPr/>
        </p:nvSpPr>
        <p:spPr bwMode="auto">
          <a:xfrm>
            <a:off x="7127876" y="4412713"/>
            <a:ext cx="593725" cy="2066925"/>
          </a:xfrm>
          <a:prstGeom prst="rightBrace">
            <a:avLst>
              <a:gd name="adj1" fmla="val 29011"/>
              <a:gd name="adj2" fmla="val 50000"/>
            </a:avLst>
          </a:prstGeom>
          <a:noFill/>
          <a:ln w="12700">
            <a:solidFill>
              <a:schemeClr val="tx1"/>
            </a:solidFill>
            <a:round/>
            <a:headEnd type="none" w="lg" len="med"/>
            <a:tailEnd type="none" w="lg" len="med"/>
          </a:ln>
        </p:spPr>
        <p:txBody>
          <a:bodyPr wrap="none" anchor="ctr">
            <a:spAutoFit/>
          </a:bodyPr>
          <a:lstStyle/>
          <a:p>
            <a:endParaRPr lang="en-US"/>
          </a:p>
        </p:txBody>
      </p:sp>
      <p:sp>
        <p:nvSpPr>
          <p:cNvPr id="23565" name="AutoShape 13"/>
          <p:cNvSpPr>
            <a:spLocks/>
          </p:cNvSpPr>
          <p:nvPr/>
        </p:nvSpPr>
        <p:spPr bwMode="auto">
          <a:xfrm rot="-5400000">
            <a:off x="8267700" y="2247900"/>
            <a:ext cx="228600" cy="914400"/>
          </a:xfrm>
          <a:prstGeom prst="leftBrace">
            <a:avLst>
              <a:gd name="adj1" fmla="val 33333"/>
              <a:gd name="adj2" fmla="val 50000"/>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3566" name="Freeform 14"/>
          <p:cNvSpPr>
            <a:spLocks/>
          </p:cNvSpPr>
          <p:nvPr/>
        </p:nvSpPr>
        <p:spPr bwMode="auto">
          <a:xfrm>
            <a:off x="5638800" y="2819400"/>
            <a:ext cx="2743200" cy="228600"/>
          </a:xfrm>
          <a:custGeom>
            <a:avLst/>
            <a:gdLst/>
            <a:ahLst/>
            <a:cxnLst>
              <a:cxn ang="0">
                <a:pos x="1148" y="0"/>
              </a:cxn>
              <a:cxn ang="0">
                <a:pos x="908" y="240"/>
              </a:cxn>
              <a:cxn ang="0">
                <a:pos x="0" y="94"/>
              </a:cxn>
            </a:cxnLst>
            <a:rect l="0" t="0" r="r" b="b"/>
            <a:pathLst>
              <a:path w="1148" h="256">
                <a:moveTo>
                  <a:pt x="1148" y="0"/>
                </a:moveTo>
                <a:cubicBezTo>
                  <a:pt x="1108" y="40"/>
                  <a:pt x="1099" y="224"/>
                  <a:pt x="908" y="240"/>
                </a:cubicBezTo>
                <a:cubicBezTo>
                  <a:pt x="717" y="256"/>
                  <a:pt x="189" y="124"/>
                  <a:pt x="0" y="94"/>
                </a:cubicBezTo>
              </a:path>
            </a:pathLst>
          </a:custGeom>
          <a:noFill/>
          <a:ln w="12700" cap="flat" cmpd="sng">
            <a:solidFill>
              <a:schemeClr val="tx1"/>
            </a:solidFill>
            <a:prstDash val="solid"/>
            <a:round/>
            <a:headEnd type="none" w="lg" len="med"/>
            <a:tailEnd type="none" w="lg" len="med"/>
          </a:ln>
          <a:effectLst/>
        </p:spPr>
        <p:txBody>
          <a:bodyPr anchor="ctr">
            <a:spAutoFit/>
          </a:bodyPr>
          <a:lstStyle/>
          <a:p>
            <a:endParaRPr lang="en-US"/>
          </a:p>
        </p:txBody>
      </p:sp>
      <p:sp>
        <p:nvSpPr>
          <p:cNvPr id="23567" name="Line 15"/>
          <p:cNvSpPr>
            <a:spLocks noChangeShapeType="1"/>
          </p:cNvSpPr>
          <p:nvPr/>
        </p:nvSpPr>
        <p:spPr bwMode="auto">
          <a:xfrm>
            <a:off x="4608634" y="2851638"/>
            <a:ext cx="1752600" cy="0"/>
          </a:xfrm>
          <a:prstGeom prst="line">
            <a:avLst/>
          </a:prstGeom>
          <a:noFill/>
          <a:ln w="12700">
            <a:solidFill>
              <a:schemeClr val="tx1"/>
            </a:solidFill>
            <a:round/>
            <a:headEnd type="none" w="lg" len="med"/>
            <a:tailEnd type="none" w="lg" len="med"/>
          </a:ln>
          <a:effectLst/>
        </p:spPr>
        <p:txBody>
          <a:bodyPr wrap="square" anchor="ctr">
            <a:spAutoFit/>
          </a:bodyPr>
          <a:lstStyle/>
          <a:p>
            <a:endParaRPr lang="en-US"/>
          </a:p>
        </p:txBody>
      </p:sp>
      <p:sp>
        <p:nvSpPr>
          <p:cNvPr id="13" name="Left Brace 12"/>
          <p:cNvSpPr/>
          <p:nvPr/>
        </p:nvSpPr>
        <p:spPr bwMode="auto">
          <a:xfrm rot="5400000">
            <a:off x="6861968" y="2614612"/>
            <a:ext cx="381001" cy="1219201"/>
          </a:xfrm>
          <a:prstGeom prst="leftBrace">
            <a:avLst/>
          </a:prstGeom>
          <a:noFill/>
          <a:ln w="12700" cap="flat" cmpd="sng" algn="ctr">
            <a:solidFill>
              <a:schemeClr val="tx1"/>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4" name="Picture 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7981437" y="1973351"/>
            <a:ext cx="801126" cy="378614"/>
          </a:xfrm>
          <a:prstGeom prst="rect">
            <a:avLst/>
          </a:prstGeom>
        </p:spPr>
      </p:pic>
      <p:pic>
        <p:nvPicPr>
          <p:cNvPr id="5" name="Picture 4"/>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428206" y="3467100"/>
            <a:ext cx="3508128" cy="32740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7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p" autoUpdateAnimBg="0"/>
      <p:bldP spid="717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44" name="Line 56"/>
          <p:cNvSpPr>
            <a:spLocks noChangeShapeType="1"/>
          </p:cNvSpPr>
          <p:nvPr/>
        </p:nvSpPr>
        <p:spPr bwMode="auto">
          <a:xfrm>
            <a:off x="228600" y="43434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sp>
        <p:nvSpPr>
          <p:cNvPr id="29698" name="Rectangle 2"/>
          <p:cNvSpPr>
            <a:spLocks noGrp="1" noChangeArrowheads="1"/>
          </p:cNvSpPr>
          <p:nvPr>
            <p:ph type="title"/>
          </p:nvPr>
        </p:nvSpPr>
        <p:spPr>
          <a:xfrm>
            <a:off x="685800" y="304800"/>
            <a:ext cx="3657600" cy="1143000"/>
          </a:xfrm>
        </p:spPr>
        <p:txBody>
          <a:bodyPr lIns="90488" tIns="44450" rIns="90488" bIns="44450" anchor="b"/>
          <a:lstStyle/>
          <a:p>
            <a:pPr>
              <a:defRPr/>
            </a:pPr>
            <a:r>
              <a:rPr lang="en-US" dirty="0" smtClean="0"/>
              <a:t>Inlet Manifold</a:t>
            </a:r>
          </a:p>
        </p:txBody>
      </p:sp>
      <p:grpSp>
        <p:nvGrpSpPr>
          <p:cNvPr id="63492" name="Group 24"/>
          <p:cNvGrpSpPr>
            <a:grpSpLocks/>
          </p:cNvGrpSpPr>
          <p:nvPr/>
        </p:nvGrpSpPr>
        <p:grpSpPr bwMode="auto">
          <a:xfrm>
            <a:off x="777875" y="4708525"/>
            <a:ext cx="7713663" cy="1727200"/>
            <a:chOff x="2564" y="2924"/>
            <a:chExt cx="2928" cy="1088"/>
          </a:xfrm>
        </p:grpSpPr>
        <p:sp>
          <p:nvSpPr>
            <p:cNvPr id="63512"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3513"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3493" name="Group 67"/>
          <p:cNvGrpSpPr>
            <a:grpSpLocks/>
          </p:cNvGrpSpPr>
          <p:nvPr/>
        </p:nvGrpSpPr>
        <p:grpSpPr bwMode="auto">
          <a:xfrm>
            <a:off x="1295400" y="4267200"/>
            <a:ext cx="381000" cy="533400"/>
            <a:chOff x="2514600" y="4267200"/>
            <a:chExt cx="381000" cy="533400"/>
          </a:xfrm>
        </p:grpSpPr>
        <p:sp>
          <p:nvSpPr>
            <p:cNvPr id="63510" name="TextBox 55"/>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3511" name="Rectangle 57"/>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3494" name="Group 65"/>
          <p:cNvGrpSpPr>
            <a:grpSpLocks/>
          </p:cNvGrpSpPr>
          <p:nvPr/>
        </p:nvGrpSpPr>
        <p:grpSpPr bwMode="auto">
          <a:xfrm>
            <a:off x="5584825" y="4267200"/>
            <a:ext cx="663575" cy="533400"/>
            <a:chOff x="6248400" y="4267200"/>
            <a:chExt cx="663964" cy="533400"/>
          </a:xfrm>
        </p:grpSpPr>
        <p:sp>
          <p:nvSpPr>
            <p:cNvPr id="63508" name="Rectangle 58"/>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9" name="TextBox 59 1"/>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3495" name="Group 66"/>
          <p:cNvGrpSpPr>
            <a:grpSpLocks/>
          </p:cNvGrpSpPr>
          <p:nvPr/>
        </p:nvGrpSpPr>
        <p:grpSpPr bwMode="auto">
          <a:xfrm>
            <a:off x="3505200" y="4267200"/>
            <a:ext cx="381000" cy="533400"/>
            <a:chOff x="4495800" y="4267200"/>
            <a:chExt cx="381000" cy="533400"/>
          </a:xfrm>
        </p:grpSpPr>
        <p:sp>
          <p:nvSpPr>
            <p:cNvPr id="63506" name="Rectangle 6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7" name="TextBox 6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3496" name="Group 64"/>
          <p:cNvGrpSpPr>
            <a:grpSpLocks/>
          </p:cNvGrpSpPr>
          <p:nvPr/>
        </p:nvGrpSpPr>
        <p:grpSpPr bwMode="auto">
          <a:xfrm>
            <a:off x="7924800" y="4267200"/>
            <a:ext cx="381000" cy="533400"/>
            <a:chOff x="7924800" y="4267200"/>
            <a:chExt cx="381000" cy="533400"/>
          </a:xfrm>
        </p:grpSpPr>
        <p:sp>
          <p:nvSpPr>
            <p:cNvPr id="63504" name="Rectangle 62"/>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3505" name="TextBox 63"/>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3497" name="Rectangle 25 2"/>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3499" name="Group 123"/>
          <p:cNvGrpSpPr>
            <a:grpSpLocks/>
          </p:cNvGrpSpPr>
          <p:nvPr/>
        </p:nvGrpSpPr>
        <p:grpSpPr bwMode="auto">
          <a:xfrm>
            <a:off x="1446213" y="4648200"/>
            <a:ext cx="6630987" cy="382588"/>
            <a:chOff x="1446211" y="4114006"/>
            <a:chExt cx="6630988" cy="915988"/>
          </a:xfrm>
        </p:grpSpPr>
        <p:cxnSp>
          <p:nvCxnSpPr>
            <p:cNvPr id="63500" name="Straight Arrow Connector 119"/>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3501" name="Straight Arrow Connector 120"/>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3502" name="Straight Arrow Connector 121"/>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3503" name="Straight Arrow Connector 122"/>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3515" name="Line 27"/>
          <p:cNvSpPr>
            <a:spLocks noChangeShapeType="1"/>
          </p:cNvSpPr>
          <p:nvPr/>
        </p:nvSpPr>
        <p:spPr bwMode="auto">
          <a:xfrm>
            <a:off x="838200" y="5181600"/>
            <a:ext cx="5715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3525" name="Freeform 37"/>
          <p:cNvSpPr>
            <a:spLocks/>
          </p:cNvSpPr>
          <p:nvPr/>
        </p:nvSpPr>
        <p:spPr bwMode="auto">
          <a:xfrm>
            <a:off x="0" y="3581400"/>
            <a:ext cx="8305800" cy="381000"/>
          </a:xfrm>
          <a:custGeom>
            <a:avLst/>
            <a:gdLst/>
            <a:ahLst/>
            <a:cxnLst>
              <a:cxn ang="0">
                <a:pos x="5232" y="144"/>
              </a:cxn>
              <a:cxn ang="0">
                <a:pos x="3840" y="96"/>
              </a:cxn>
              <a:cxn ang="0">
                <a:pos x="3840" y="192"/>
              </a:cxn>
              <a:cxn ang="0">
                <a:pos x="2448" y="96"/>
              </a:cxn>
              <a:cxn ang="0">
                <a:pos x="2448" y="240"/>
              </a:cxn>
              <a:cxn ang="0">
                <a:pos x="1056" y="48"/>
              </a:cxn>
              <a:cxn ang="0">
                <a:pos x="1056" y="192"/>
              </a:cxn>
              <a:cxn ang="0">
                <a:pos x="0" y="0"/>
              </a:cxn>
            </a:cxnLst>
            <a:rect l="0" t="0" r="r" b="b"/>
            <a:pathLst>
              <a:path w="5232" h="240">
                <a:moveTo>
                  <a:pt x="5232" y="144"/>
                </a:moveTo>
                <a:lnTo>
                  <a:pt x="3840" y="96"/>
                </a:lnTo>
                <a:lnTo>
                  <a:pt x="3840" y="192"/>
                </a:lnTo>
                <a:lnTo>
                  <a:pt x="2448" y="96"/>
                </a:lnTo>
                <a:lnTo>
                  <a:pt x="2448" y="240"/>
                </a:lnTo>
                <a:lnTo>
                  <a:pt x="1056" y="48"/>
                </a:lnTo>
                <a:lnTo>
                  <a:pt x="1056" y="192"/>
                </a:lnTo>
                <a:lnTo>
                  <a:pt x="0" y="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grpSp>
        <p:nvGrpSpPr>
          <p:cNvPr id="63530" name="Group 42"/>
          <p:cNvGrpSpPr>
            <a:grpSpLocks/>
          </p:cNvGrpSpPr>
          <p:nvPr/>
        </p:nvGrpSpPr>
        <p:grpSpPr bwMode="auto">
          <a:xfrm>
            <a:off x="-533400" y="2730500"/>
            <a:ext cx="8839200" cy="1003300"/>
            <a:chOff x="-336" y="1720"/>
            <a:chExt cx="5568" cy="632"/>
          </a:xfrm>
        </p:grpSpPr>
        <p:sp>
          <p:nvSpPr>
            <p:cNvPr id="63526" name="Line 38"/>
            <p:cNvSpPr>
              <a:spLocks noChangeShapeType="1"/>
            </p:cNvSpPr>
            <p:nvPr/>
          </p:nvSpPr>
          <p:spPr bwMode="auto">
            <a:xfrm flipH="1" flipV="1">
              <a:off x="3840" y="2304"/>
              <a:ext cx="1392" cy="48"/>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7" name="Line 39"/>
            <p:cNvSpPr>
              <a:spLocks noChangeShapeType="1"/>
            </p:cNvSpPr>
            <p:nvPr/>
          </p:nvSpPr>
          <p:spPr bwMode="auto">
            <a:xfrm flipH="1" flipV="1">
              <a:off x="2448" y="2192"/>
              <a:ext cx="1392" cy="96"/>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8" name="Line 40"/>
            <p:cNvSpPr>
              <a:spLocks noChangeShapeType="1"/>
            </p:cNvSpPr>
            <p:nvPr/>
          </p:nvSpPr>
          <p:spPr bwMode="auto">
            <a:xfrm flipH="1" flipV="1">
              <a:off x="1056" y="1976"/>
              <a:ext cx="1392" cy="192"/>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sp>
          <p:nvSpPr>
            <p:cNvPr id="63529" name="Line 41"/>
            <p:cNvSpPr>
              <a:spLocks noChangeShapeType="1"/>
            </p:cNvSpPr>
            <p:nvPr/>
          </p:nvSpPr>
          <p:spPr bwMode="auto">
            <a:xfrm flipH="1" flipV="1">
              <a:off x="-336" y="1720"/>
              <a:ext cx="1392" cy="240"/>
            </a:xfrm>
            <a:prstGeom prst="line">
              <a:avLst/>
            </a:prstGeom>
            <a:noFill/>
            <a:ln w="28575">
              <a:solidFill>
                <a:schemeClr val="accent2"/>
              </a:solidFill>
              <a:round/>
              <a:headEnd type="none" w="lg" len="med"/>
              <a:tailEnd type="none" w="lg" len="med"/>
            </a:ln>
            <a:effectLst/>
          </p:spPr>
          <p:txBody>
            <a:bodyPr anchor="ctr">
              <a:spAutoFit/>
            </a:bodyPr>
            <a:lstStyle/>
            <a:p>
              <a:endParaRPr lang="en-US"/>
            </a:p>
          </p:txBody>
        </p:sp>
      </p:grpSp>
      <p:sp>
        <p:nvSpPr>
          <p:cNvPr id="63531"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3491" name="Rectangle 9 2"/>
          <p:cNvSpPr>
            <a:spLocks noChangeArrowheads="1"/>
          </p:cNvSpPr>
          <p:nvPr/>
        </p:nvSpPr>
        <p:spPr bwMode="auto">
          <a:xfrm>
            <a:off x="152400" y="3429000"/>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grpSp>
        <p:nvGrpSpPr>
          <p:cNvPr id="63542" name="Group 54"/>
          <p:cNvGrpSpPr>
            <a:grpSpLocks/>
          </p:cNvGrpSpPr>
          <p:nvPr/>
        </p:nvGrpSpPr>
        <p:grpSpPr bwMode="auto">
          <a:xfrm>
            <a:off x="1676400" y="2743200"/>
            <a:ext cx="4648200" cy="1143000"/>
            <a:chOff x="1056" y="1728"/>
            <a:chExt cx="2928" cy="720"/>
          </a:xfrm>
        </p:grpSpPr>
        <p:sp>
          <p:nvSpPr>
            <p:cNvPr id="63535" name="Line 47"/>
            <p:cNvSpPr>
              <a:spLocks noChangeShapeType="1"/>
            </p:cNvSpPr>
            <p:nvPr/>
          </p:nvSpPr>
          <p:spPr bwMode="auto">
            <a:xfrm flipH="1">
              <a:off x="2448" y="1728"/>
              <a:ext cx="1536" cy="720"/>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6" name="Line 48"/>
            <p:cNvSpPr>
              <a:spLocks noChangeShapeType="1"/>
            </p:cNvSpPr>
            <p:nvPr/>
          </p:nvSpPr>
          <p:spPr bwMode="auto">
            <a:xfrm flipH="1">
              <a:off x="3840" y="1728"/>
              <a:ext cx="144" cy="672"/>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37" name="Line 49"/>
            <p:cNvSpPr>
              <a:spLocks noChangeShapeType="1"/>
            </p:cNvSpPr>
            <p:nvPr/>
          </p:nvSpPr>
          <p:spPr bwMode="auto">
            <a:xfrm flipH="1">
              <a:off x="1056" y="1728"/>
              <a:ext cx="2928" cy="624"/>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63538" name="Text Box 50"/>
          <p:cNvSpPr txBox="1">
            <a:spLocks noChangeArrowheads="1"/>
          </p:cNvSpPr>
          <p:nvPr/>
        </p:nvSpPr>
        <p:spPr bwMode="auto">
          <a:xfrm>
            <a:off x="381000" y="5486400"/>
            <a:ext cx="2452688" cy="519113"/>
          </a:xfrm>
          <a:prstGeom prst="rect">
            <a:avLst/>
          </a:prstGeom>
          <a:noFill/>
          <a:ln w="12700">
            <a:noFill/>
            <a:miter lim="800000"/>
            <a:headEnd type="none" w="lg" len="med"/>
            <a:tailEnd type="none" w="lg" len="med"/>
          </a:ln>
          <a:effectLst/>
        </p:spPr>
        <p:txBody>
          <a:bodyPr wrap="none">
            <a:spAutoFit/>
          </a:bodyPr>
          <a:lstStyle/>
          <a:p>
            <a:r>
              <a:rPr lang="en-US"/>
              <a:t>Major head loss</a:t>
            </a:r>
          </a:p>
        </p:txBody>
      </p:sp>
      <p:grpSp>
        <p:nvGrpSpPr>
          <p:cNvPr id="63543" name="Group 55"/>
          <p:cNvGrpSpPr>
            <a:grpSpLocks/>
          </p:cNvGrpSpPr>
          <p:nvPr/>
        </p:nvGrpSpPr>
        <p:grpSpPr bwMode="auto">
          <a:xfrm>
            <a:off x="2057400" y="3733800"/>
            <a:ext cx="4876800" cy="1676400"/>
            <a:chOff x="1296" y="2352"/>
            <a:chExt cx="3072" cy="1056"/>
          </a:xfrm>
        </p:grpSpPr>
        <p:sp>
          <p:nvSpPr>
            <p:cNvPr id="63539" name="Line 51"/>
            <p:cNvSpPr>
              <a:spLocks noChangeShapeType="1"/>
            </p:cNvSpPr>
            <p:nvPr/>
          </p:nvSpPr>
          <p:spPr bwMode="auto">
            <a:xfrm flipV="1">
              <a:off x="1296" y="2400"/>
              <a:ext cx="480"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0" name="Line 52"/>
            <p:cNvSpPr>
              <a:spLocks noChangeShapeType="1"/>
            </p:cNvSpPr>
            <p:nvPr/>
          </p:nvSpPr>
          <p:spPr bwMode="auto">
            <a:xfrm flipV="1">
              <a:off x="1296" y="2400"/>
              <a:ext cx="1728" cy="1008"/>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sp>
          <p:nvSpPr>
            <p:cNvPr id="63541" name="Line 53"/>
            <p:cNvSpPr>
              <a:spLocks noChangeShapeType="1"/>
            </p:cNvSpPr>
            <p:nvPr/>
          </p:nvSpPr>
          <p:spPr bwMode="auto">
            <a:xfrm flipV="1">
              <a:off x="1296" y="2352"/>
              <a:ext cx="3072" cy="1056"/>
            </a:xfrm>
            <a:prstGeom prst="line">
              <a:avLst/>
            </a:prstGeom>
            <a:noFill/>
            <a:ln w="12700" cap="rnd">
              <a:solidFill>
                <a:schemeClr val="tx1"/>
              </a:solidFill>
              <a:prstDash val="sysDot"/>
              <a:round/>
              <a:headEnd type="none" w="lg" len="med"/>
              <a:tailEnd type="triangle" w="lg" len="med"/>
            </a:ln>
            <a:effectLst/>
          </p:spPr>
          <p:txBody>
            <a:bodyPr wrap="none" anchor="ctr">
              <a:spAutoFit/>
            </a:bodyPr>
            <a:lstStyle/>
            <a:p>
              <a:endParaRPr lang="en-US"/>
            </a:p>
          </p:txBody>
        </p:sp>
      </p:grpSp>
      <p:sp>
        <p:nvSpPr>
          <p:cNvPr id="46" name="TextBox 45"/>
          <p:cNvSpPr txBox="1"/>
          <p:nvPr/>
        </p:nvSpPr>
        <p:spPr>
          <a:xfrm>
            <a:off x="6380150" y="2481590"/>
            <a:ext cx="2746265" cy="523220"/>
          </a:xfrm>
          <a:prstGeom prst="rect">
            <a:avLst/>
          </a:prstGeom>
          <a:noFill/>
        </p:spPr>
        <p:txBody>
          <a:bodyPr wrap="none" rtlCol="0">
            <a:spAutoFit/>
          </a:bodyPr>
          <a:lstStyle/>
          <a:p>
            <a:r>
              <a:rPr lang="en-US" dirty="0" smtClean="0"/>
              <a:t>Pressure recovery</a:t>
            </a:r>
            <a:endParaRPr lang="en-US" dirty="0"/>
          </a:p>
        </p:txBody>
      </p:sp>
      <p:pic>
        <p:nvPicPr>
          <p:cNvPr id="16" name="Picture 1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381001" y="103304"/>
            <a:ext cx="4398879" cy="497503"/>
          </a:xfrm>
          <a:prstGeom prst="rect">
            <a:avLst/>
          </a:prstGeom>
        </p:spPr>
      </p:pic>
      <p:pic>
        <p:nvPicPr>
          <p:cNvPr id="17" name="Picture 1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580638" y="496789"/>
            <a:ext cx="3050864" cy="583469"/>
          </a:xfrm>
          <a:prstGeom prst="rect">
            <a:avLst/>
          </a:prstGeom>
        </p:spPr>
      </p:pic>
      <p:pic>
        <p:nvPicPr>
          <p:cNvPr id="19" name="Picture 1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8007" y="1696384"/>
            <a:ext cx="3131344" cy="457264"/>
          </a:xfrm>
          <a:prstGeom prst="rect">
            <a:avLst/>
          </a:prstGeom>
        </p:spPr>
      </p:pic>
      <p:pic>
        <p:nvPicPr>
          <p:cNvPr id="13" name="Picture 12"/>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5079944" y="1517541"/>
            <a:ext cx="1150476" cy="265213"/>
          </a:xfrm>
          <a:prstGeom prst="rect">
            <a:avLst/>
          </a:prstGeom>
        </p:spPr>
      </p:pic>
      <p:pic>
        <p:nvPicPr>
          <p:cNvPr id="21" name="Picture 20"/>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4826740" y="2027446"/>
            <a:ext cx="2694200" cy="453606"/>
          </a:xfrm>
          <a:prstGeom prst="rect">
            <a:avLst/>
          </a:prstGeom>
        </p:spPr>
      </p:pic>
      <p:sp>
        <p:nvSpPr>
          <p:cNvPr id="15" name="TextBox 14"/>
          <p:cNvSpPr txBox="1"/>
          <p:nvPr/>
        </p:nvSpPr>
        <p:spPr>
          <a:xfrm>
            <a:off x="6383050" y="1428027"/>
            <a:ext cx="2743365" cy="523220"/>
          </a:xfrm>
          <a:prstGeom prst="rect">
            <a:avLst/>
          </a:prstGeom>
          <a:noFill/>
        </p:spPr>
        <p:txBody>
          <a:bodyPr wrap="square" rtlCol="0">
            <a:spAutoFit/>
          </a:bodyPr>
          <a:lstStyle/>
          <a:p>
            <a:r>
              <a:rPr lang="en-US" sz="1400" dirty="0" smtClean="0"/>
              <a:t>Change in piezometric head from expansion pressure recovery</a:t>
            </a:r>
            <a:endParaRPr lang="en-US" sz="1400" dirty="0"/>
          </a:p>
        </p:txBody>
      </p:sp>
      <p:sp>
        <p:nvSpPr>
          <p:cNvPr id="60" name="TextBox 59 2"/>
          <p:cNvSpPr txBox="1"/>
          <p:nvPr/>
        </p:nvSpPr>
        <p:spPr>
          <a:xfrm>
            <a:off x="7715183" y="1990568"/>
            <a:ext cx="1352618" cy="523220"/>
          </a:xfrm>
          <a:prstGeom prst="rect">
            <a:avLst/>
          </a:prstGeom>
          <a:noFill/>
        </p:spPr>
        <p:txBody>
          <a:bodyPr wrap="square" rtlCol="0">
            <a:spAutoFit/>
          </a:bodyPr>
          <a:lstStyle/>
          <a:p>
            <a:r>
              <a:rPr lang="en-US" sz="1400" dirty="0" smtClean="0"/>
              <a:t>In the manifold across one port</a:t>
            </a:r>
            <a:endParaRPr lang="en-US" sz="1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noFill/>
          <a:ln/>
        </p:spPr>
        <p:txBody>
          <a:bodyPr/>
          <a:lstStyle/>
          <a:p>
            <a:r>
              <a:rPr lang="en-US" sz="4000" dirty="0" smtClean="0"/>
              <a:t>What is             as a function of n?</a:t>
            </a:r>
            <a:br>
              <a:rPr lang="en-US" sz="4000" dirty="0" smtClean="0"/>
            </a:br>
            <a:r>
              <a:rPr lang="en-US" sz="2400" dirty="0" smtClean="0"/>
              <a:t>(sum of the change in piezometric head from expansions)</a:t>
            </a:r>
          </a:p>
        </p:txBody>
      </p:sp>
      <p:sp>
        <p:nvSpPr>
          <p:cNvPr id="158732" name="Line 12"/>
          <p:cNvSpPr>
            <a:spLocks noChangeShapeType="1"/>
          </p:cNvSpPr>
          <p:nvPr/>
        </p:nvSpPr>
        <p:spPr bwMode="auto">
          <a:xfrm>
            <a:off x="3657600" y="5943600"/>
            <a:ext cx="8382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58733" name="Text Box 13"/>
          <p:cNvSpPr txBox="1">
            <a:spLocks noChangeArrowheads="1"/>
          </p:cNvSpPr>
          <p:nvPr/>
        </p:nvSpPr>
        <p:spPr bwMode="auto">
          <a:xfrm>
            <a:off x="5089525" y="5629275"/>
            <a:ext cx="3984625" cy="519113"/>
          </a:xfrm>
          <a:prstGeom prst="rect">
            <a:avLst/>
          </a:prstGeom>
          <a:noFill/>
          <a:ln w="12700">
            <a:noFill/>
            <a:miter lim="800000"/>
            <a:headEnd type="none" w="lg" len="med"/>
            <a:tailEnd type="none" w="lg" len="med"/>
          </a:ln>
          <a:effectLst/>
        </p:spPr>
        <p:txBody>
          <a:bodyPr wrap="none">
            <a:spAutoFit/>
          </a:bodyPr>
          <a:lstStyle/>
          <a:p>
            <a:r>
              <a:rPr lang="en-US"/>
              <a:t>Approaches       for large n</a:t>
            </a:r>
          </a:p>
        </p:txBody>
      </p:sp>
      <p:sp>
        <p:nvSpPr>
          <p:cNvPr id="158735" name="Rectangle 15"/>
          <p:cNvSpPr>
            <a:spLocks noChangeArrowheads="1"/>
          </p:cNvSpPr>
          <p:nvPr/>
        </p:nvSpPr>
        <p:spPr bwMode="auto">
          <a:xfrm>
            <a:off x="9601200" y="18288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6" name="Rectangle 16 1"/>
          <p:cNvSpPr>
            <a:spLocks noChangeArrowheads="1"/>
          </p:cNvSpPr>
          <p:nvPr/>
        </p:nvSpPr>
        <p:spPr bwMode="auto">
          <a:xfrm>
            <a:off x="9601200" y="27432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7" name="Rectangle 17"/>
          <p:cNvSpPr>
            <a:spLocks noChangeArrowheads="1"/>
          </p:cNvSpPr>
          <p:nvPr/>
        </p:nvSpPr>
        <p:spPr bwMode="auto">
          <a:xfrm>
            <a:off x="9601200" y="3810000"/>
            <a:ext cx="1752600" cy="990600"/>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58738" name="Text Box 18"/>
          <p:cNvSpPr txBox="1">
            <a:spLocks noChangeArrowheads="1"/>
          </p:cNvSpPr>
          <p:nvPr/>
        </p:nvSpPr>
        <p:spPr bwMode="auto">
          <a:xfrm>
            <a:off x="381000" y="6315075"/>
            <a:ext cx="8746305" cy="523220"/>
          </a:xfrm>
          <a:prstGeom prst="rect">
            <a:avLst/>
          </a:prstGeom>
          <a:noFill/>
          <a:ln w="12700">
            <a:noFill/>
            <a:miter lim="800000"/>
            <a:headEnd type="none" w="lg" len="med"/>
            <a:tailEnd type="none" w="lg" len="med"/>
          </a:ln>
          <a:effectLst/>
        </p:spPr>
        <p:txBody>
          <a:bodyPr wrap="none">
            <a:spAutoFit/>
          </a:bodyPr>
          <a:lstStyle/>
          <a:p>
            <a:r>
              <a:rPr lang="en-US" dirty="0" smtClean="0"/>
              <a:t>_______________ is </a:t>
            </a:r>
            <a:r>
              <a:rPr lang="en-US" dirty="0"/>
              <a:t>recovered for very gradual </a:t>
            </a:r>
            <a:r>
              <a:rPr lang="en-US" dirty="0" smtClean="0"/>
              <a:t>expansion.</a:t>
            </a:r>
            <a:endParaRPr lang="en-US" dirty="0"/>
          </a:p>
        </p:txBody>
      </p:sp>
      <p:sp>
        <p:nvSpPr>
          <p:cNvPr id="17" name="Rectangle 16 2"/>
          <p:cNvSpPr/>
          <p:nvPr/>
        </p:nvSpPr>
        <p:spPr>
          <a:xfrm>
            <a:off x="381000" y="6334780"/>
            <a:ext cx="2856808" cy="523220"/>
          </a:xfrm>
          <a:prstGeom prst="rect">
            <a:avLst/>
          </a:prstGeom>
        </p:spPr>
        <p:txBody>
          <a:bodyPr wrap="none">
            <a:spAutoFit/>
          </a:bodyPr>
          <a:lstStyle/>
          <a:p>
            <a:r>
              <a:rPr lang="en-US" dirty="0" smtClean="0">
                <a:solidFill>
                  <a:schemeClr val="accent4"/>
                </a:solidFill>
              </a:rPr>
              <a:t>All kinetic energy </a:t>
            </a:r>
            <a:endParaRPr lang="en-US" dirty="0">
              <a:solidFill>
                <a:schemeClr val="accent4"/>
              </a:solidFill>
            </a:endParaRPr>
          </a:p>
        </p:txBody>
      </p:sp>
      <p:pic>
        <p:nvPicPr>
          <p:cNvPr id="18" name="Picture 17"/>
          <p:cNvPicPr>
            <a:picLocks noChangeAspect="1"/>
          </p:cNvPicPr>
          <p:nvPr>
            <p:custDataLst>
              <p:tags r:id="rId1"/>
            </p:custDataLst>
          </p:nvPr>
        </p:nvPicPr>
        <p:blipFill>
          <a:blip r:embed="rId12" cstate="print">
            <a:extLst>
              <a:ext uri="{28A0092B-C50C-407E-A947-70E740481C1C}">
                <a14:useLocalDpi xmlns:a14="http://schemas.microsoft.com/office/drawing/2010/main" val="0"/>
              </a:ext>
            </a:extLst>
          </a:blip>
          <a:stretch>
            <a:fillRect/>
          </a:stretch>
        </p:blipFill>
        <p:spPr>
          <a:xfrm>
            <a:off x="361742" y="1840667"/>
            <a:ext cx="2694197" cy="453606"/>
          </a:xfrm>
          <a:prstGeom prst="rect">
            <a:avLst/>
          </a:prstGeom>
        </p:spPr>
      </p:pic>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228600" y="2972264"/>
            <a:ext cx="4603734" cy="453606"/>
          </a:xfrm>
          <a:prstGeom prst="rect">
            <a:avLst/>
          </a:prstGeom>
        </p:spPr>
      </p:pic>
      <p:pic>
        <p:nvPicPr>
          <p:cNvPr id="20" name="Picture 19"/>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211906" y="4057463"/>
            <a:ext cx="3826385" cy="495674"/>
          </a:xfrm>
          <a:prstGeom prst="rect">
            <a:avLst/>
          </a:prstGeom>
        </p:spPr>
      </p:pic>
      <p:pic>
        <p:nvPicPr>
          <p:cNvPr id="22" name="Picture 21"/>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426550" y="5629275"/>
            <a:ext cx="2772847" cy="495674"/>
          </a:xfrm>
          <a:prstGeom prst="rect">
            <a:avLst/>
          </a:prstGeom>
        </p:spPr>
      </p:pic>
      <p:pic>
        <p:nvPicPr>
          <p:cNvPr id="19" name="Picture 18"/>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990806" y="2104613"/>
            <a:ext cx="2130849" cy="438973"/>
          </a:xfrm>
          <a:prstGeom prst="rect">
            <a:avLst/>
          </a:prstGeom>
        </p:spPr>
      </p:pic>
      <p:pic>
        <p:nvPicPr>
          <p:cNvPr id="8" name="Picture 7"/>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6858000" y="3189536"/>
            <a:ext cx="1229125" cy="391418"/>
          </a:xfrm>
          <a:prstGeom prst="rect">
            <a:avLst/>
          </a:prstGeom>
        </p:spPr>
      </p:pic>
      <p:pic>
        <p:nvPicPr>
          <p:cNvPr id="21" name="Picture 20"/>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6339693" y="4271093"/>
            <a:ext cx="2081465" cy="442631"/>
          </a:xfrm>
          <a:prstGeom prst="rect">
            <a:avLst/>
          </a:prstGeom>
        </p:spPr>
      </p:pic>
      <p:pic>
        <p:nvPicPr>
          <p:cNvPr id="23" name="Picture 22"/>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7013254" y="5640994"/>
            <a:ext cx="347520" cy="495674"/>
          </a:xfrm>
          <a:prstGeom prst="rect">
            <a:avLst/>
          </a:prstGeom>
        </p:spPr>
      </p:pic>
      <p:pic>
        <p:nvPicPr>
          <p:cNvPr id="11" name="Picture 10"/>
          <p:cNvPicPr>
            <a:picLocks noChangeAspect="1"/>
          </p:cNvPicPr>
          <p:nvPr>
            <p:custDataLst>
              <p:tags r:id="rId9"/>
            </p:custDataLst>
          </p:nvPr>
        </p:nvPicPr>
        <p:blipFill>
          <a:blip r:embed="rId20" cstate="print">
            <a:extLst>
              <a:ext uri="{28A0092B-C50C-407E-A947-70E740481C1C}">
                <a14:useLocalDpi xmlns:a14="http://schemas.microsoft.com/office/drawing/2010/main" val="0"/>
              </a:ext>
            </a:extLst>
          </a:blip>
          <a:stretch>
            <a:fillRect/>
          </a:stretch>
        </p:blipFill>
        <p:spPr>
          <a:xfrm>
            <a:off x="2895600" y="453817"/>
            <a:ext cx="1295400" cy="415129"/>
          </a:xfrm>
          <a:prstGeom prst="rect">
            <a:avLst/>
          </a:prstGeom>
        </p:spPr>
      </p:pic>
      <p:sp>
        <p:nvSpPr>
          <p:cNvPr id="16" name="TextBox 15"/>
          <p:cNvSpPr txBox="1"/>
          <p:nvPr/>
        </p:nvSpPr>
        <p:spPr>
          <a:xfrm>
            <a:off x="211906" y="2313978"/>
            <a:ext cx="3812262" cy="523220"/>
          </a:xfrm>
          <a:prstGeom prst="rect">
            <a:avLst/>
          </a:prstGeom>
          <a:noFill/>
        </p:spPr>
        <p:txBody>
          <a:bodyPr wrap="none" rtlCol="0">
            <a:spAutoFit/>
          </a:bodyPr>
          <a:lstStyle/>
          <a:p>
            <a:r>
              <a:rPr lang="en-US" dirty="0" smtClean="0"/>
              <a:t>Now sum across all ports</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fill="hold" grpId="0" nodeType="afterEffect">
                                  <p:stCondLst>
                                    <p:cond delay="0"/>
                                  </p:stCondLst>
                                  <p:childTnLst>
                                    <p:animMotion origin="layout" path="M 0 0  L -0.25 0  E" pathEditMode="relative" ptsTypes="">
                                      <p:cBhvr>
                                        <p:cTn id="6" dur="50" fill="hold"/>
                                        <p:tgtEl>
                                          <p:spTgt spid="158737"/>
                                        </p:tgtEl>
                                        <p:attrNameLst>
                                          <p:attrName>ppt_x</p:attrName>
                                          <p:attrName>ppt_y</p:attrName>
                                        </p:attrNameLst>
                                      </p:cBhvr>
                                    </p:animMotion>
                                  </p:childTnLst>
                                </p:cTn>
                              </p:par>
                              <p:par>
                                <p:cTn id="7" presetID="35" presetClass="path" presetSubtype="0" accel="50000" decel="50000" fill="hold" grpId="0" nodeType="withEffect">
                                  <p:stCondLst>
                                    <p:cond delay="0"/>
                                  </p:stCondLst>
                                  <p:childTnLst>
                                    <p:animMotion origin="layout" path="M 0 0  L -0.25 0  E" pathEditMode="relative" ptsTypes="">
                                      <p:cBhvr>
                                        <p:cTn id="8" dur="50" fill="hold"/>
                                        <p:tgtEl>
                                          <p:spTgt spid="158736"/>
                                        </p:tgtEl>
                                        <p:attrNameLst>
                                          <p:attrName>ppt_x</p:attrName>
                                          <p:attrName>ppt_y</p:attrName>
                                        </p:attrNameLst>
                                      </p:cBhvr>
                                    </p:animMotion>
                                  </p:childTnLst>
                                </p:cTn>
                              </p:par>
                              <p:par>
                                <p:cTn id="9" presetID="35" presetClass="path" presetSubtype="0" accel="50000" decel="50000" fill="hold" grpId="0" nodeType="withEffect">
                                  <p:stCondLst>
                                    <p:cond delay="0"/>
                                  </p:stCondLst>
                                  <p:childTnLst>
                                    <p:animMotion origin="layout" path="M 0 0  L -0.25 0  E" pathEditMode="relative" ptsTypes="">
                                      <p:cBhvr>
                                        <p:cTn id="10" dur="50" fill="hold"/>
                                        <p:tgtEl>
                                          <p:spTgt spid="158735"/>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8735"/>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873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5873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87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35" grpId="0" animBg="1"/>
      <p:bldP spid="158735" grpId="1" animBg="1"/>
      <p:bldP spid="158736" grpId="0" animBg="1"/>
      <p:bldP spid="158736" grpId="1" animBg="1"/>
      <p:bldP spid="158737" grpId="0" animBg="1"/>
      <p:bldP spid="158737" grpId="1" animBg="1"/>
      <p:bldP spid="158738"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lIns="90488" tIns="44450" rIns="90488" bIns="44450" anchor="b"/>
          <a:lstStyle/>
          <a:p>
            <a:pPr>
              <a:defRPr/>
            </a:pPr>
            <a:r>
              <a:rPr lang="en-US" dirty="0" smtClean="0"/>
              <a:t>Outlet Manifold (Launder)</a:t>
            </a:r>
          </a:p>
        </p:txBody>
      </p:sp>
      <p:grpSp>
        <p:nvGrpSpPr>
          <p:cNvPr id="64517" name="Group 24"/>
          <p:cNvGrpSpPr>
            <a:grpSpLocks/>
          </p:cNvGrpSpPr>
          <p:nvPr/>
        </p:nvGrpSpPr>
        <p:grpSpPr bwMode="auto">
          <a:xfrm>
            <a:off x="777875" y="4708525"/>
            <a:ext cx="7713663" cy="1727200"/>
            <a:chOff x="2564" y="2924"/>
            <a:chExt cx="2928" cy="1088"/>
          </a:xfrm>
        </p:grpSpPr>
        <p:sp>
          <p:nvSpPr>
            <p:cNvPr id="64537"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4538"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64518" name="Group 23"/>
          <p:cNvGrpSpPr>
            <a:grpSpLocks/>
          </p:cNvGrpSpPr>
          <p:nvPr/>
        </p:nvGrpSpPr>
        <p:grpSpPr bwMode="auto">
          <a:xfrm>
            <a:off x="1295400" y="4267200"/>
            <a:ext cx="381000" cy="533400"/>
            <a:chOff x="2514600" y="4267200"/>
            <a:chExt cx="381000" cy="533400"/>
          </a:xfrm>
        </p:grpSpPr>
        <p:sp>
          <p:nvSpPr>
            <p:cNvPr id="64535" name="TextBox 24"/>
            <p:cNvSpPr txBox="1">
              <a:spLocks noChangeArrowheads="1"/>
            </p:cNvSpPr>
            <p:nvPr/>
          </p:nvSpPr>
          <p:spPr bwMode="auto">
            <a:xfrm>
              <a:off x="2514600" y="4267200"/>
              <a:ext cx="364202" cy="523220"/>
            </a:xfrm>
            <a:prstGeom prst="rect">
              <a:avLst/>
            </a:prstGeom>
            <a:noFill/>
            <a:ln w="9525">
              <a:noFill/>
              <a:miter lim="800000"/>
              <a:headEnd/>
              <a:tailEnd/>
            </a:ln>
          </p:spPr>
          <p:txBody>
            <a:bodyPr wrap="none">
              <a:spAutoFit/>
            </a:bodyPr>
            <a:lstStyle/>
            <a:p>
              <a:r>
                <a:rPr lang="en-US"/>
                <a:t>1</a:t>
              </a:r>
            </a:p>
          </p:txBody>
        </p:sp>
        <p:sp>
          <p:nvSpPr>
            <p:cNvPr id="64536" name="Rectangle 25 2"/>
            <p:cNvSpPr>
              <a:spLocks noChangeArrowheads="1"/>
            </p:cNvSpPr>
            <p:nvPr/>
          </p:nvSpPr>
          <p:spPr bwMode="auto">
            <a:xfrm>
              <a:off x="25146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grpSp>
      <p:grpSp>
        <p:nvGrpSpPr>
          <p:cNvPr id="64519" name="Group 26"/>
          <p:cNvGrpSpPr>
            <a:grpSpLocks/>
          </p:cNvGrpSpPr>
          <p:nvPr/>
        </p:nvGrpSpPr>
        <p:grpSpPr bwMode="auto">
          <a:xfrm>
            <a:off x="5584825" y="4267200"/>
            <a:ext cx="663575" cy="533400"/>
            <a:chOff x="6248400" y="4267200"/>
            <a:chExt cx="663964" cy="533400"/>
          </a:xfrm>
        </p:grpSpPr>
        <p:sp>
          <p:nvSpPr>
            <p:cNvPr id="64533" name="Rectangle 27"/>
            <p:cNvSpPr>
              <a:spLocks noChangeArrowheads="1"/>
            </p:cNvSpPr>
            <p:nvPr/>
          </p:nvSpPr>
          <p:spPr bwMode="auto">
            <a:xfrm>
              <a:off x="6400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4" name="TextBox 28"/>
            <p:cNvSpPr txBox="1">
              <a:spLocks noChangeArrowheads="1"/>
            </p:cNvSpPr>
            <p:nvPr/>
          </p:nvSpPr>
          <p:spPr bwMode="auto">
            <a:xfrm>
              <a:off x="6248400" y="4267200"/>
              <a:ext cx="663964" cy="523220"/>
            </a:xfrm>
            <a:prstGeom prst="rect">
              <a:avLst/>
            </a:prstGeom>
            <a:noFill/>
            <a:ln w="9525">
              <a:noFill/>
              <a:miter lim="800000"/>
              <a:headEnd/>
              <a:tailEnd/>
            </a:ln>
          </p:spPr>
          <p:txBody>
            <a:bodyPr wrap="none">
              <a:spAutoFit/>
            </a:bodyPr>
            <a:lstStyle/>
            <a:p>
              <a:r>
                <a:rPr lang="en-US"/>
                <a:t>n-1</a:t>
              </a:r>
            </a:p>
          </p:txBody>
        </p:sp>
      </p:grpSp>
      <p:grpSp>
        <p:nvGrpSpPr>
          <p:cNvPr id="64520" name="Group 29"/>
          <p:cNvGrpSpPr>
            <a:grpSpLocks/>
          </p:cNvGrpSpPr>
          <p:nvPr/>
        </p:nvGrpSpPr>
        <p:grpSpPr bwMode="auto">
          <a:xfrm>
            <a:off x="3505200" y="4267200"/>
            <a:ext cx="381000" cy="533400"/>
            <a:chOff x="4495800" y="4267200"/>
            <a:chExt cx="381000" cy="533400"/>
          </a:xfrm>
        </p:grpSpPr>
        <p:sp>
          <p:nvSpPr>
            <p:cNvPr id="64531" name="Rectangle 30"/>
            <p:cNvSpPr>
              <a:spLocks noChangeArrowheads="1"/>
            </p:cNvSpPr>
            <p:nvPr/>
          </p:nvSpPr>
          <p:spPr bwMode="auto">
            <a:xfrm>
              <a:off x="4495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2" name="TextBox 31"/>
            <p:cNvSpPr txBox="1">
              <a:spLocks noChangeArrowheads="1"/>
            </p:cNvSpPr>
            <p:nvPr/>
          </p:nvSpPr>
          <p:spPr bwMode="auto">
            <a:xfrm>
              <a:off x="4512598" y="4267200"/>
              <a:ext cx="364202" cy="523220"/>
            </a:xfrm>
            <a:prstGeom prst="rect">
              <a:avLst/>
            </a:prstGeom>
            <a:noFill/>
            <a:ln w="9525">
              <a:noFill/>
              <a:miter lim="800000"/>
              <a:headEnd/>
              <a:tailEnd/>
            </a:ln>
          </p:spPr>
          <p:txBody>
            <a:bodyPr wrap="none">
              <a:spAutoFit/>
            </a:bodyPr>
            <a:lstStyle/>
            <a:p>
              <a:r>
                <a:rPr lang="en-US"/>
                <a:t>2</a:t>
              </a:r>
            </a:p>
          </p:txBody>
        </p:sp>
      </p:grpSp>
      <p:grpSp>
        <p:nvGrpSpPr>
          <p:cNvPr id="64521" name="Group 32"/>
          <p:cNvGrpSpPr>
            <a:grpSpLocks/>
          </p:cNvGrpSpPr>
          <p:nvPr/>
        </p:nvGrpSpPr>
        <p:grpSpPr bwMode="auto">
          <a:xfrm>
            <a:off x="7924800" y="4267200"/>
            <a:ext cx="381000" cy="533400"/>
            <a:chOff x="7924800" y="4267200"/>
            <a:chExt cx="381000" cy="533400"/>
          </a:xfrm>
        </p:grpSpPr>
        <p:sp>
          <p:nvSpPr>
            <p:cNvPr id="64529" name="Rectangle 33"/>
            <p:cNvSpPr>
              <a:spLocks noChangeArrowheads="1"/>
            </p:cNvSpPr>
            <p:nvPr/>
          </p:nvSpPr>
          <p:spPr bwMode="auto">
            <a:xfrm>
              <a:off x="7924800" y="4648200"/>
              <a:ext cx="381000" cy="152400"/>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64530" name="TextBox 34"/>
            <p:cNvSpPr txBox="1">
              <a:spLocks noChangeArrowheads="1"/>
            </p:cNvSpPr>
            <p:nvPr/>
          </p:nvSpPr>
          <p:spPr bwMode="auto">
            <a:xfrm>
              <a:off x="7941598" y="4267200"/>
              <a:ext cx="364202" cy="523220"/>
            </a:xfrm>
            <a:prstGeom prst="rect">
              <a:avLst/>
            </a:prstGeom>
            <a:noFill/>
            <a:ln w="9525">
              <a:noFill/>
              <a:miter lim="800000"/>
              <a:headEnd/>
              <a:tailEnd/>
            </a:ln>
          </p:spPr>
          <p:txBody>
            <a:bodyPr wrap="none">
              <a:spAutoFit/>
            </a:bodyPr>
            <a:lstStyle/>
            <a:p>
              <a:r>
                <a:rPr lang="en-US"/>
                <a:t>n</a:t>
              </a:r>
            </a:p>
          </p:txBody>
        </p:sp>
      </p:grpSp>
      <p:sp>
        <p:nvSpPr>
          <p:cNvPr id="64522" name="Rectangle 25 3"/>
          <p:cNvSpPr>
            <a:spLocks noChangeArrowheads="1"/>
          </p:cNvSpPr>
          <p:nvPr/>
        </p:nvSpPr>
        <p:spPr bwMode="auto">
          <a:xfrm rot="5400000">
            <a:off x="7612856" y="5533232"/>
            <a:ext cx="1693863" cy="76200"/>
          </a:xfrm>
          <a:prstGeom prst="rect">
            <a:avLst/>
          </a:prstGeom>
          <a:solidFill>
            <a:schemeClr val="accent1"/>
          </a:solidFill>
          <a:ln w="12700">
            <a:solidFill>
              <a:schemeClr val="tx1"/>
            </a:solidFill>
            <a:miter lim="800000"/>
            <a:headEnd/>
            <a:tailEnd/>
          </a:ln>
        </p:spPr>
        <p:txBody>
          <a:bodyPr wrap="none" anchor="ctr"/>
          <a:lstStyle/>
          <a:p>
            <a:endParaRPr lang="en-US"/>
          </a:p>
        </p:txBody>
      </p:sp>
      <p:grpSp>
        <p:nvGrpSpPr>
          <p:cNvPr id="64523" name="Group 36"/>
          <p:cNvGrpSpPr>
            <a:grpSpLocks/>
          </p:cNvGrpSpPr>
          <p:nvPr/>
        </p:nvGrpSpPr>
        <p:grpSpPr bwMode="auto">
          <a:xfrm flipV="1">
            <a:off x="1446213" y="4648200"/>
            <a:ext cx="6630987" cy="382588"/>
            <a:chOff x="1446211" y="4114006"/>
            <a:chExt cx="6630988" cy="915988"/>
          </a:xfrm>
        </p:grpSpPr>
        <p:cxnSp>
          <p:nvCxnSpPr>
            <p:cNvPr id="6452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6452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6452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6452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64524" name="TextBox 41"/>
          <p:cNvSpPr txBox="1">
            <a:spLocks noChangeArrowheads="1"/>
          </p:cNvSpPr>
          <p:nvPr/>
        </p:nvSpPr>
        <p:spPr bwMode="auto">
          <a:xfrm>
            <a:off x="1295400" y="3581400"/>
            <a:ext cx="5491163" cy="519113"/>
          </a:xfrm>
          <a:prstGeom prst="rect">
            <a:avLst/>
          </a:prstGeom>
          <a:noFill/>
          <a:ln w="9525">
            <a:noFill/>
            <a:miter lim="800000"/>
            <a:headEnd/>
            <a:tailEnd/>
          </a:ln>
        </p:spPr>
        <p:txBody>
          <a:bodyPr wrap="none">
            <a:spAutoFit/>
          </a:bodyPr>
          <a:lstStyle/>
          <a:p>
            <a:r>
              <a:rPr lang="en-US"/>
              <a:t>All of the changes at the ports sum to</a:t>
            </a:r>
          </a:p>
        </p:txBody>
      </p:sp>
      <p:sp>
        <p:nvSpPr>
          <p:cNvPr id="64540" name="Line 28"/>
          <p:cNvSpPr>
            <a:spLocks noChangeShapeType="1"/>
          </p:cNvSpPr>
          <p:nvPr/>
        </p:nvSpPr>
        <p:spPr bwMode="auto">
          <a:xfrm flipH="1">
            <a:off x="1371600" y="5638800"/>
            <a:ext cx="6096000" cy="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64543" name="Freeform 31"/>
          <p:cNvSpPr>
            <a:spLocks/>
          </p:cNvSpPr>
          <p:nvPr/>
        </p:nvSpPr>
        <p:spPr bwMode="auto">
          <a:xfrm>
            <a:off x="-457200" y="2514600"/>
            <a:ext cx="8686800" cy="1524000"/>
          </a:xfrm>
          <a:custGeom>
            <a:avLst/>
            <a:gdLst/>
            <a:ahLst/>
            <a:cxnLst>
              <a:cxn ang="0">
                <a:pos x="5472" y="0"/>
              </a:cxn>
              <a:cxn ang="0">
                <a:pos x="4080" y="48"/>
              </a:cxn>
              <a:cxn ang="0">
                <a:pos x="4080" y="144"/>
              </a:cxn>
              <a:cxn ang="0">
                <a:pos x="2688" y="240"/>
              </a:cxn>
              <a:cxn ang="0">
                <a:pos x="2688" y="384"/>
              </a:cxn>
              <a:cxn ang="0">
                <a:pos x="1248" y="576"/>
              </a:cxn>
              <a:cxn ang="0">
                <a:pos x="1248" y="720"/>
              </a:cxn>
              <a:cxn ang="0">
                <a:pos x="0" y="960"/>
              </a:cxn>
            </a:cxnLst>
            <a:rect l="0" t="0" r="r" b="b"/>
            <a:pathLst>
              <a:path w="5472" h="960">
                <a:moveTo>
                  <a:pt x="5472" y="0"/>
                </a:moveTo>
                <a:lnTo>
                  <a:pt x="4080" y="48"/>
                </a:lnTo>
                <a:lnTo>
                  <a:pt x="4080" y="144"/>
                </a:lnTo>
                <a:lnTo>
                  <a:pt x="2688" y="240"/>
                </a:lnTo>
                <a:lnTo>
                  <a:pt x="2688" y="384"/>
                </a:lnTo>
                <a:lnTo>
                  <a:pt x="1248" y="576"/>
                </a:lnTo>
                <a:lnTo>
                  <a:pt x="1248" y="720"/>
                </a:lnTo>
                <a:lnTo>
                  <a:pt x="0" y="960"/>
                </a:lnTo>
              </a:path>
            </a:pathLst>
          </a:custGeom>
          <a:noFill/>
          <a:ln w="28575" cap="flat" cmpd="sng">
            <a:solidFill>
              <a:schemeClr val="accent1"/>
            </a:solidFill>
            <a:prstDash val="solid"/>
            <a:round/>
            <a:headEnd type="none" w="lg" len="med"/>
            <a:tailEnd type="none" w="lg" len="med"/>
          </a:ln>
          <a:effectLst/>
        </p:spPr>
        <p:txBody>
          <a:bodyPr wrap="none" anchor="ctr">
            <a:spAutoFit/>
          </a:bodyPr>
          <a:lstStyle/>
          <a:p>
            <a:endParaRPr lang="en-US"/>
          </a:p>
        </p:txBody>
      </p:sp>
      <p:sp>
        <p:nvSpPr>
          <p:cNvPr id="64544" name="Freeform 32"/>
          <p:cNvSpPr>
            <a:spLocks/>
          </p:cNvSpPr>
          <p:nvPr/>
        </p:nvSpPr>
        <p:spPr bwMode="auto">
          <a:xfrm>
            <a:off x="-457200" y="2362200"/>
            <a:ext cx="8686800" cy="914400"/>
          </a:xfrm>
          <a:custGeom>
            <a:avLst/>
            <a:gdLst/>
            <a:ahLst/>
            <a:cxnLst>
              <a:cxn ang="0">
                <a:pos x="5472" y="0"/>
              </a:cxn>
              <a:cxn ang="0">
                <a:pos x="4080" y="48"/>
              </a:cxn>
              <a:cxn ang="0">
                <a:pos x="2688" y="144"/>
              </a:cxn>
              <a:cxn ang="0">
                <a:pos x="1200" y="336"/>
              </a:cxn>
              <a:cxn ang="0">
                <a:pos x="0" y="576"/>
              </a:cxn>
            </a:cxnLst>
            <a:rect l="0" t="0" r="r" b="b"/>
            <a:pathLst>
              <a:path w="5472" h="576">
                <a:moveTo>
                  <a:pt x="5472" y="0"/>
                </a:moveTo>
                <a:lnTo>
                  <a:pt x="4080" y="48"/>
                </a:lnTo>
                <a:lnTo>
                  <a:pt x="2688" y="144"/>
                </a:lnTo>
                <a:lnTo>
                  <a:pt x="1200" y="336"/>
                </a:lnTo>
                <a:lnTo>
                  <a:pt x="0" y="576"/>
                </a:lnTo>
              </a:path>
            </a:pathLst>
          </a:custGeom>
          <a:noFill/>
          <a:ln w="28575" cap="flat" cmpd="sng">
            <a:solidFill>
              <a:schemeClr val="accent2"/>
            </a:solidFill>
            <a:prstDash val="solid"/>
            <a:round/>
            <a:headEnd type="none" w="lg" len="med"/>
            <a:tailEnd type="none" w="lg" len="med"/>
          </a:ln>
          <a:effectLst/>
        </p:spPr>
        <p:txBody>
          <a:bodyPr wrap="none" anchor="ctr">
            <a:spAutoFit/>
          </a:bodyPr>
          <a:lstStyle/>
          <a:p>
            <a:endParaRPr lang="en-US"/>
          </a:p>
        </p:txBody>
      </p:sp>
      <p:sp>
        <p:nvSpPr>
          <p:cNvPr id="64545" name="Text Box 33"/>
          <p:cNvSpPr txBox="1">
            <a:spLocks noChangeArrowheads="1"/>
          </p:cNvSpPr>
          <p:nvPr/>
        </p:nvSpPr>
        <p:spPr bwMode="auto">
          <a:xfrm>
            <a:off x="517525" y="1819275"/>
            <a:ext cx="7310014" cy="523220"/>
          </a:xfrm>
          <a:prstGeom prst="rect">
            <a:avLst/>
          </a:prstGeom>
          <a:noFill/>
          <a:ln w="12700">
            <a:noFill/>
            <a:miter lim="800000"/>
            <a:headEnd type="none" w="lg" len="med"/>
            <a:tailEnd type="none" w="lg" len="med"/>
          </a:ln>
          <a:effectLst/>
        </p:spPr>
        <p:txBody>
          <a:bodyPr wrap="none">
            <a:spAutoFit/>
          </a:bodyPr>
          <a:lstStyle/>
          <a:p>
            <a:r>
              <a:rPr lang="en-US" dirty="0"/>
              <a:t>Flow contractions, thus no </a:t>
            </a:r>
            <a:r>
              <a:rPr lang="en-US" dirty="0" smtClean="0"/>
              <a:t>significant minor </a:t>
            </a:r>
            <a:r>
              <a:rPr lang="en-US" dirty="0"/>
              <a:t>loss!</a:t>
            </a:r>
          </a:p>
        </p:txBody>
      </p:sp>
      <p:sp>
        <p:nvSpPr>
          <p:cNvPr id="64547" name="Rectangle 9 1"/>
          <p:cNvSpPr>
            <a:spLocks noChangeArrowheads="1"/>
          </p:cNvSpPr>
          <p:nvPr/>
        </p:nvSpPr>
        <p:spPr bwMode="auto">
          <a:xfrm>
            <a:off x="685800" y="2819400"/>
            <a:ext cx="785813"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2"/>
                </a:solidFill>
                <a:latin typeface="Book Antiqua" pitchFamily="18" charset="0"/>
              </a:rPr>
              <a:t>EGL</a:t>
            </a:r>
          </a:p>
        </p:txBody>
      </p:sp>
      <p:sp>
        <p:nvSpPr>
          <p:cNvPr id="64548" name="Rectangle 9 2"/>
          <p:cNvSpPr>
            <a:spLocks noChangeArrowheads="1"/>
          </p:cNvSpPr>
          <p:nvPr/>
        </p:nvSpPr>
        <p:spPr bwMode="auto">
          <a:xfrm>
            <a:off x="152400" y="3508375"/>
            <a:ext cx="854075" cy="454025"/>
          </a:xfrm>
          <a:prstGeom prst="rect">
            <a:avLst/>
          </a:prstGeom>
          <a:solidFill>
            <a:schemeClr val="bg1"/>
          </a:solidFill>
          <a:ln w="12700">
            <a:noFill/>
            <a:miter lim="800000"/>
            <a:headEnd/>
            <a:tailEnd/>
          </a:ln>
        </p:spPr>
        <p:txBody>
          <a:bodyPr wrap="none" lIns="90488" tIns="44450" rIns="90488" bIns="44450">
            <a:spAutoFit/>
          </a:bodyPr>
          <a:lstStyle/>
          <a:p>
            <a:r>
              <a:rPr lang="en-US" sz="2400">
                <a:solidFill>
                  <a:schemeClr val="accent1"/>
                </a:solidFill>
                <a:latin typeface="Book Antiqua" pitchFamily="18" charset="0"/>
              </a:rPr>
              <a:t>HGL</a:t>
            </a:r>
          </a:p>
        </p:txBody>
      </p:sp>
      <p:sp>
        <p:nvSpPr>
          <p:cNvPr id="64549" name="Line 37"/>
          <p:cNvSpPr>
            <a:spLocks noChangeShapeType="1"/>
          </p:cNvSpPr>
          <p:nvPr/>
        </p:nvSpPr>
        <p:spPr bwMode="auto">
          <a:xfrm>
            <a:off x="228600" y="1905000"/>
            <a:ext cx="8686800" cy="0"/>
          </a:xfrm>
          <a:prstGeom prst="line">
            <a:avLst/>
          </a:prstGeom>
          <a:noFill/>
          <a:ln w="38100">
            <a:solidFill>
              <a:schemeClr val="hlink"/>
            </a:solidFill>
            <a:round/>
            <a:headEnd type="none" w="lg" len="med"/>
            <a:tailEnd type="none" w="lg" len="med"/>
          </a:ln>
          <a:effectLst/>
        </p:spPr>
        <p:txBody>
          <a:bodyPr wrap="none" anchor="ctr">
            <a:spAutoFit/>
          </a:bodyPr>
          <a:lstStyle/>
          <a:p>
            <a:endParaRPr lang="en-US"/>
          </a:p>
        </p:txBody>
      </p:sp>
      <p:pic>
        <p:nvPicPr>
          <p:cNvPr id="2" name="Picture 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854445" y="3638818"/>
            <a:ext cx="347520" cy="49567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4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228600" y="304800"/>
            <a:ext cx="8610600" cy="1143000"/>
          </a:xfrm>
          <a:noFill/>
          <a:ln/>
        </p:spPr>
        <p:txBody>
          <a:bodyPr/>
          <a:lstStyle/>
          <a:p>
            <a:r>
              <a:rPr lang="en-US" sz="4000" dirty="0" smtClean="0"/>
              <a:t>Head Loss in a Manifold </a:t>
            </a:r>
            <a:br>
              <a:rPr lang="en-US" sz="4000" dirty="0" smtClean="0"/>
            </a:br>
            <a:r>
              <a:rPr lang="en-US" sz="4000" dirty="0" smtClean="0"/>
              <a:t>(same for inlet or outlet)</a:t>
            </a:r>
          </a:p>
        </p:txBody>
      </p:sp>
      <p:pic>
        <p:nvPicPr>
          <p:cNvPr id="160789" name="Picture 21"/>
          <p:cNvPicPr>
            <a:picLocks noChangeAspect="1" noChangeArrowheads="1"/>
          </p:cNvPicPr>
          <p:nvPr/>
        </p:nvPicPr>
        <p:blipFill>
          <a:blip r:embed="rId10" cstate="print"/>
          <a:srcRect/>
          <a:stretch>
            <a:fillRect/>
          </a:stretch>
        </p:blipFill>
        <p:spPr bwMode="auto">
          <a:xfrm>
            <a:off x="5945187" y="4953000"/>
            <a:ext cx="3198813" cy="1462088"/>
          </a:xfrm>
          <a:prstGeom prst="rect">
            <a:avLst/>
          </a:prstGeom>
          <a:noFill/>
          <a:ln w="12700">
            <a:noFill/>
            <a:miter lim="800000"/>
            <a:headEnd type="none" w="lg" len="med"/>
            <a:tailEnd type="none" w="lg" len="med"/>
          </a:ln>
          <a:effectLst/>
        </p:spPr>
      </p:pic>
      <p:pic>
        <p:nvPicPr>
          <p:cNvPr id="160790" name="Picture 22"/>
          <p:cNvPicPr>
            <a:picLocks noChangeAspect="1" noChangeArrowheads="1"/>
          </p:cNvPicPr>
          <p:nvPr/>
        </p:nvPicPr>
        <p:blipFill>
          <a:blip r:embed="rId11" cstate="print"/>
          <a:srcRect/>
          <a:stretch>
            <a:fillRect/>
          </a:stretch>
        </p:blipFill>
        <p:spPr bwMode="auto">
          <a:xfrm>
            <a:off x="5867400" y="2895600"/>
            <a:ext cx="3124200" cy="1287463"/>
          </a:xfrm>
          <a:prstGeom prst="rect">
            <a:avLst/>
          </a:prstGeom>
          <a:noFill/>
          <a:ln w="12700">
            <a:noFill/>
            <a:miter lim="800000"/>
            <a:headEnd type="none" w="lg" len="med"/>
            <a:tailEnd type="none" w="lg" len="med"/>
          </a:ln>
          <a:effectLst/>
        </p:spPr>
      </p:pic>
      <p:sp>
        <p:nvSpPr>
          <p:cNvPr id="160791" name="Text Box 23"/>
          <p:cNvSpPr txBox="1">
            <a:spLocks noChangeArrowheads="1"/>
          </p:cNvSpPr>
          <p:nvPr/>
        </p:nvSpPr>
        <p:spPr bwMode="auto">
          <a:xfrm>
            <a:off x="2971800" y="1981200"/>
            <a:ext cx="3971925" cy="519113"/>
          </a:xfrm>
          <a:prstGeom prst="rect">
            <a:avLst/>
          </a:prstGeom>
          <a:noFill/>
          <a:ln w="12700">
            <a:noFill/>
            <a:miter lim="800000"/>
            <a:headEnd type="none" w="lg" len="med"/>
            <a:tailEnd type="none" w="lg" len="med"/>
          </a:ln>
          <a:effectLst/>
        </p:spPr>
        <p:txBody>
          <a:bodyPr wrap="none">
            <a:spAutoFit/>
          </a:bodyPr>
          <a:lstStyle/>
          <a:p>
            <a:r>
              <a:rPr lang="en-US"/>
              <a:t>Define manifold length as </a:t>
            </a:r>
          </a:p>
        </p:txBody>
      </p:sp>
      <p:pic>
        <p:nvPicPr>
          <p:cNvPr id="160787" name="Picture 19"/>
          <p:cNvPicPr>
            <a:picLocks noChangeAspect="1" noChangeArrowheads="1"/>
          </p:cNvPicPr>
          <p:nvPr/>
        </p:nvPicPr>
        <p:blipFill>
          <a:blip r:embed="rId12" cstate="print"/>
          <a:srcRect/>
          <a:stretch>
            <a:fillRect/>
          </a:stretch>
        </p:blipFill>
        <p:spPr bwMode="auto">
          <a:xfrm>
            <a:off x="4724400" y="4572000"/>
            <a:ext cx="2495550" cy="647700"/>
          </a:xfrm>
          <a:prstGeom prst="rect">
            <a:avLst/>
          </a:prstGeom>
          <a:noFill/>
          <a:ln w="9525">
            <a:noFill/>
            <a:miter lim="800000"/>
            <a:headEnd/>
            <a:tailEnd/>
          </a:ln>
          <a:effectLst/>
        </p:spPr>
      </p:pic>
      <p:sp>
        <p:nvSpPr>
          <p:cNvPr id="14" name="TextBox 13"/>
          <p:cNvSpPr txBox="1"/>
          <p:nvPr/>
        </p:nvSpPr>
        <p:spPr>
          <a:xfrm>
            <a:off x="0" y="6334780"/>
            <a:ext cx="9067800" cy="523220"/>
          </a:xfrm>
          <a:prstGeom prst="rect">
            <a:avLst/>
          </a:prstGeom>
          <a:noFill/>
        </p:spPr>
        <p:txBody>
          <a:bodyPr wrap="square" rtlCol="0">
            <a:spAutoFit/>
          </a:bodyPr>
          <a:lstStyle/>
          <a:p>
            <a:r>
              <a:rPr lang="en-US" dirty="0" smtClean="0"/>
              <a:t>Head loss in a manifold is __ of the head loss with constant Q.</a:t>
            </a:r>
            <a:endParaRPr lang="en-US" dirty="0"/>
          </a:p>
        </p:txBody>
      </p:sp>
      <p:sp>
        <p:nvSpPr>
          <p:cNvPr id="15" name="TextBox 14"/>
          <p:cNvSpPr txBox="1"/>
          <p:nvPr/>
        </p:nvSpPr>
        <p:spPr>
          <a:xfrm>
            <a:off x="3733800" y="6334780"/>
            <a:ext cx="643125" cy="523220"/>
          </a:xfrm>
          <a:prstGeom prst="rect">
            <a:avLst/>
          </a:prstGeom>
          <a:noFill/>
        </p:spPr>
        <p:txBody>
          <a:bodyPr wrap="none" rtlCol="0">
            <a:spAutoFit/>
          </a:bodyPr>
          <a:lstStyle/>
          <a:p>
            <a:r>
              <a:rPr lang="en-US" dirty="0" smtClean="0">
                <a:solidFill>
                  <a:schemeClr val="accent4"/>
                </a:solidFill>
              </a:rPr>
              <a:t>1/3</a:t>
            </a:r>
            <a:endParaRPr lang="en-US" dirty="0">
              <a:solidFill>
                <a:schemeClr val="accent4"/>
              </a:solidFill>
            </a:endParaRPr>
          </a:p>
        </p:txBody>
      </p:sp>
      <p:pic>
        <p:nvPicPr>
          <p:cNvPr id="11" name="Picture 10"/>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566057" y="1769982"/>
            <a:ext cx="1349843" cy="460922"/>
          </a:xfrm>
          <a:prstGeom prst="rect">
            <a:avLst/>
          </a:prstGeom>
        </p:spPr>
      </p:pic>
      <p:pic>
        <p:nvPicPr>
          <p:cNvPr id="5" name="Picture 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6878422" y="2125663"/>
            <a:ext cx="2189379" cy="303623"/>
          </a:xfrm>
          <a:prstGeom prst="rect">
            <a:avLst/>
          </a:prstGeom>
        </p:spPr>
      </p:pic>
      <p:pic>
        <p:nvPicPr>
          <p:cNvPr id="13" name="Picture 1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476867" y="2743199"/>
            <a:ext cx="1907704" cy="545058"/>
          </a:xfrm>
          <a:prstGeom prst="rect">
            <a:avLst/>
          </a:prstGeom>
        </p:spPr>
      </p:pic>
      <p:pic>
        <p:nvPicPr>
          <p:cNvPr id="12" name="Picture 11"/>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3444008" y="2845717"/>
            <a:ext cx="2383260" cy="418854"/>
          </a:xfrm>
          <a:prstGeom prst="rect">
            <a:avLst/>
          </a:prstGeom>
        </p:spPr>
      </p:pic>
      <p:pic>
        <p:nvPicPr>
          <p:cNvPr id="8" name="Picture 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202887" y="3665740"/>
            <a:ext cx="6121713" cy="570950"/>
          </a:xfrm>
          <a:prstGeom prst="rect">
            <a:avLst/>
          </a:prstGeom>
        </p:spPr>
      </p:pic>
      <p:pic>
        <p:nvPicPr>
          <p:cNvPr id="9" name="Picture 8"/>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381000" y="4731523"/>
            <a:ext cx="3824555" cy="415196"/>
          </a:xfrm>
          <a:prstGeom prst="rect">
            <a:avLst/>
          </a:prstGeom>
        </p:spPr>
      </p:pic>
      <p:pic>
        <p:nvPicPr>
          <p:cNvPr id="10" name="Picture 9"/>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74301" y="5506198"/>
            <a:ext cx="4508621"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0" y="304800"/>
            <a:ext cx="6324600" cy="1143000"/>
          </a:xfrm>
          <a:noFill/>
          <a:ln/>
        </p:spPr>
        <p:txBody>
          <a:bodyPr/>
          <a:lstStyle/>
          <a:p>
            <a:pPr algn="l"/>
            <a:r>
              <a:rPr lang="en-US" sz="4000" dirty="0" smtClean="0"/>
              <a:t>Change in Piezometric Head in an Outlet Manifold</a:t>
            </a:r>
          </a:p>
        </p:txBody>
      </p:sp>
      <p:pic>
        <p:nvPicPr>
          <p:cNvPr id="166921" name="Picture 9"/>
          <p:cNvPicPr>
            <a:picLocks noChangeAspect="1" noChangeArrowheads="1"/>
          </p:cNvPicPr>
          <p:nvPr/>
        </p:nvPicPr>
        <p:blipFill>
          <a:blip r:embed="rId8" cstate="print"/>
          <a:srcRect/>
          <a:stretch>
            <a:fillRect/>
          </a:stretch>
        </p:blipFill>
        <p:spPr bwMode="auto">
          <a:xfrm>
            <a:off x="5945188" y="0"/>
            <a:ext cx="3198812" cy="1462088"/>
          </a:xfrm>
          <a:prstGeom prst="rect">
            <a:avLst/>
          </a:prstGeom>
          <a:noFill/>
          <a:ln w="12700">
            <a:noFill/>
            <a:miter lim="800000"/>
            <a:headEnd type="none" w="lg" len="med"/>
            <a:tailEnd type="none" w="lg" len="med"/>
          </a:ln>
          <a:effectLst/>
        </p:spPr>
      </p:pic>
      <p:sp>
        <p:nvSpPr>
          <p:cNvPr id="166923" name="Freeform 11"/>
          <p:cNvSpPr>
            <a:spLocks/>
          </p:cNvSpPr>
          <p:nvPr/>
        </p:nvSpPr>
        <p:spPr bwMode="auto">
          <a:xfrm flipV="1">
            <a:off x="5410200" y="2286000"/>
            <a:ext cx="1600200" cy="1143000"/>
          </a:xfrm>
          <a:custGeom>
            <a:avLst/>
            <a:gdLst/>
            <a:ahLst/>
            <a:cxnLst>
              <a:cxn ang="0">
                <a:pos x="720" y="720"/>
              </a:cxn>
              <a:cxn ang="0">
                <a:pos x="96" y="432"/>
              </a:cxn>
              <a:cxn ang="0">
                <a:pos x="144" y="0"/>
              </a:cxn>
            </a:cxnLst>
            <a:rect l="0" t="0" r="r" b="b"/>
            <a:pathLst>
              <a:path w="720" h="720">
                <a:moveTo>
                  <a:pt x="720" y="720"/>
                </a:moveTo>
                <a:cubicBezTo>
                  <a:pt x="456" y="636"/>
                  <a:pt x="192" y="552"/>
                  <a:pt x="96" y="432"/>
                </a:cubicBezTo>
                <a:cubicBezTo>
                  <a:pt x="0" y="312"/>
                  <a:pt x="72" y="156"/>
                  <a:pt x="144" y="0"/>
                </a:cubicBezTo>
              </a:path>
            </a:pathLst>
          </a:custGeom>
          <a:noFill/>
          <a:ln w="28575" cap="flat" cmpd="sng">
            <a:solidFill>
              <a:schemeClr val="tx1"/>
            </a:solidFill>
            <a:prstDash val="solid"/>
            <a:round/>
            <a:headEnd type="none" w="lg" len="med"/>
            <a:tailEnd type="triangle" w="lg" len="med"/>
          </a:ln>
          <a:effectLst/>
        </p:spPr>
        <p:txBody>
          <a:bodyPr anchor="ctr">
            <a:spAutoFit/>
          </a:bodyPr>
          <a:lstStyle/>
          <a:p>
            <a:endParaRPr lang="en-US"/>
          </a:p>
        </p:txBody>
      </p:sp>
      <p:sp>
        <p:nvSpPr>
          <p:cNvPr id="166924" name="Line 12"/>
          <p:cNvSpPr>
            <a:spLocks noChangeShapeType="1"/>
          </p:cNvSpPr>
          <p:nvPr/>
        </p:nvSpPr>
        <p:spPr bwMode="auto">
          <a:xfrm flipH="1" flipV="1">
            <a:off x="6019800" y="457200"/>
            <a:ext cx="990600" cy="1676400"/>
          </a:xfrm>
          <a:prstGeom prst="line">
            <a:avLst/>
          </a:prstGeom>
          <a:noFill/>
          <a:ln w="28575">
            <a:solidFill>
              <a:schemeClr val="tx1"/>
            </a:solidFill>
            <a:round/>
            <a:headEnd type="none" w="lg" len="med"/>
            <a:tailEnd type="triangle" w="lg" len="med"/>
          </a:ln>
          <a:effectLst/>
        </p:spPr>
        <p:txBody>
          <a:bodyPr wrap="none" anchor="ctr">
            <a:spAutoFit/>
          </a:bodyPr>
          <a:lstStyle/>
          <a:p>
            <a:endParaRPr lang="en-US"/>
          </a:p>
        </p:txBody>
      </p:sp>
      <p:sp>
        <p:nvSpPr>
          <p:cNvPr id="166927" name="AutoShape 15"/>
          <p:cNvSpPr>
            <a:spLocks/>
          </p:cNvSpPr>
          <p:nvPr/>
        </p:nvSpPr>
        <p:spPr bwMode="auto">
          <a:xfrm rot="16200000">
            <a:off x="4172187" y="3574720"/>
            <a:ext cx="457200" cy="1524000"/>
          </a:xfrm>
          <a:prstGeom prst="leftBrace">
            <a:avLst>
              <a:gd name="adj1" fmla="val 45833"/>
              <a:gd name="adj2" fmla="val 50000"/>
            </a:avLst>
          </a:prstGeom>
          <a:noFill/>
          <a:ln w="12700">
            <a:solidFill>
              <a:schemeClr val="tx1"/>
            </a:solidFill>
            <a:round/>
            <a:headEnd type="none" w="lg" len="med"/>
            <a:tailEnd type="none" w="lg" len="med"/>
          </a:ln>
          <a:effectLst/>
        </p:spPr>
        <p:txBody>
          <a:bodyPr anchor="ctr">
            <a:noAutofit/>
          </a:bodyPr>
          <a:lstStyle/>
          <a:p>
            <a:endParaRPr lang="en-US"/>
          </a:p>
        </p:txBody>
      </p:sp>
      <p:sp>
        <p:nvSpPr>
          <p:cNvPr id="166928" name="Text Box 16"/>
          <p:cNvSpPr txBox="1">
            <a:spLocks noChangeArrowheads="1"/>
          </p:cNvSpPr>
          <p:nvPr/>
        </p:nvSpPr>
        <p:spPr bwMode="auto">
          <a:xfrm>
            <a:off x="609600" y="5623349"/>
            <a:ext cx="8093075" cy="946150"/>
          </a:xfrm>
          <a:prstGeom prst="rect">
            <a:avLst/>
          </a:prstGeom>
          <a:noFill/>
          <a:ln w="12700">
            <a:noFill/>
            <a:miter lim="800000"/>
            <a:headEnd type="none" w="lg" len="med"/>
            <a:tailEnd type="none" w="lg" len="med"/>
          </a:ln>
          <a:effectLst/>
        </p:spPr>
        <p:txBody>
          <a:bodyPr>
            <a:spAutoFit/>
          </a:bodyPr>
          <a:lstStyle/>
          <a:p>
            <a:r>
              <a:rPr lang="en-US"/>
              <a:t>Note: We have factored out the friction factor knowing that                                           and thus f is not constant</a:t>
            </a:r>
          </a:p>
        </p:txBody>
      </p:sp>
      <p:sp>
        <p:nvSpPr>
          <p:cNvPr id="13" name="TextBox 12"/>
          <p:cNvSpPr txBox="1"/>
          <p:nvPr/>
        </p:nvSpPr>
        <p:spPr>
          <a:xfrm>
            <a:off x="6172200" y="3276600"/>
            <a:ext cx="2819400" cy="954107"/>
          </a:xfrm>
          <a:prstGeom prst="rect">
            <a:avLst/>
          </a:prstGeom>
          <a:noFill/>
        </p:spPr>
        <p:txBody>
          <a:bodyPr wrap="square" rtlCol="0">
            <a:spAutoFit/>
          </a:bodyPr>
          <a:lstStyle/>
          <a:p>
            <a:r>
              <a:rPr lang="en-US" dirty="0" smtClean="0">
                <a:solidFill>
                  <a:schemeClr val="accent4"/>
                </a:solidFill>
              </a:rPr>
              <a:t>Total change in piezometric head</a:t>
            </a:r>
            <a:endParaRPr lang="en-US" dirty="0">
              <a:solidFill>
                <a:schemeClr val="accent4"/>
              </a:solidFill>
            </a:endParaRPr>
          </a:p>
        </p:txBody>
      </p:sp>
      <p:grpSp>
        <p:nvGrpSpPr>
          <p:cNvPr id="17" name="Group 16"/>
          <p:cNvGrpSpPr/>
          <p:nvPr/>
        </p:nvGrpSpPr>
        <p:grpSpPr>
          <a:xfrm>
            <a:off x="6248400" y="3733800"/>
            <a:ext cx="2590800" cy="457200"/>
            <a:chOff x="6248400" y="3733800"/>
            <a:chExt cx="2286000" cy="457200"/>
          </a:xfrm>
        </p:grpSpPr>
        <p:cxnSp>
          <p:nvCxnSpPr>
            <p:cNvPr id="15" name="Straight Connector 14"/>
            <p:cNvCxnSpPr/>
            <p:nvPr/>
          </p:nvCxnSpPr>
          <p:spPr bwMode="auto">
            <a:xfrm>
              <a:off x="6248400" y="3733800"/>
              <a:ext cx="2286000" cy="0"/>
            </a:xfrm>
            <a:prstGeom prst="line">
              <a:avLst/>
            </a:prstGeom>
            <a:noFill/>
            <a:ln w="12700" cap="flat" cmpd="sng" algn="ctr">
              <a:solidFill>
                <a:schemeClr val="tx1"/>
              </a:solidFill>
              <a:prstDash val="solid"/>
              <a:round/>
              <a:headEnd type="none" w="lg" len="med"/>
              <a:tailEnd type="none" w="lg" len="med"/>
            </a:ln>
            <a:effectLst/>
          </p:spPr>
        </p:cxnSp>
        <p:cxnSp>
          <p:nvCxnSpPr>
            <p:cNvPr id="16" name="Straight Connector 15"/>
            <p:cNvCxnSpPr/>
            <p:nvPr/>
          </p:nvCxnSpPr>
          <p:spPr bwMode="auto">
            <a:xfrm>
              <a:off x="6248400" y="4191000"/>
              <a:ext cx="2286000" cy="0"/>
            </a:xfrm>
            <a:prstGeom prst="line">
              <a:avLst/>
            </a:prstGeom>
            <a:noFill/>
            <a:ln w="12700" cap="flat" cmpd="sng" algn="ctr">
              <a:solidFill>
                <a:schemeClr val="tx1"/>
              </a:solidFill>
              <a:prstDash val="solid"/>
              <a:round/>
              <a:headEnd type="none" w="lg" len="med"/>
              <a:tailEnd type="none" w="lg" len="med"/>
            </a:ln>
            <a:effectLst/>
          </p:spPr>
        </p:cxnSp>
      </p:grpSp>
      <p:pic>
        <p:nvPicPr>
          <p:cNvPr id="2" name="Picture 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46125" y="2002051"/>
            <a:ext cx="4440946" cy="610904"/>
          </a:xfrm>
          <a:prstGeom prst="rect">
            <a:avLst/>
          </a:prstGeom>
        </p:spPr>
      </p:pic>
      <p:pic>
        <p:nvPicPr>
          <p:cNvPr id="6" name="Picture 5"/>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493709" y="3395010"/>
            <a:ext cx="5320723" cy="610904"/>
          </a:xfrm>
          <a:prstGeom prst="rect">
            <a:avLst/>
          </a:prstGeom>
        </p:spPr>
      </p:pic>
      <p:pic>
        <p:nvPicPr>
          <p:cNvPr id="4" name="Picture 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7078827" y="1975255"/>
            <a:ext cx="369469" cy="495674"/>
          </a:xfrm>
          <a:prstGeom prst="rect">
            <a:avLst/>
          </a:prstGeom>
        </p:spPr>
      </p:pic>
      <p:pic>
        <p:nvPicPr>
          <p:cNvPr id="5" name="Picture 4"/>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686905" y="6166029"/>
            <a:ext cx="2677737" cy="539571"/>
          </a:xfrm>
          <a:prstGeom prst="rect">
            <a:avLst/>
          </a:prstGeom>
        </p:spPr>
      </p:pic>
      <p:pic>
        <p:nvPicPr>
          <p:cNvPr id="7" name="Picture 6"/>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4189860" y="4664649"/>
            <a:ext cx="449948" cy="29996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9" name="Rectangle 5"/>
          <p:cNvSpPr>
            <a:spLocks noGrp="1" noChangeArrowheads="1"/>
          </p:cNvSpPr>
          <p:nvPr>
            <p:ph type="title"/>
          </p:nvPr>
        </p:nvSpPr>
        <p:spPr>
          <a:xfrm>
            <a:off x="152400" y="304800"/>
            <a:ext cx="6019800" cy="1143000"/>
          </a:xfrm>
          <a:noFill/>
          <a:ln/>
        </p:spPr>
        <p:txBody>
          <a:bodyPr/>
          <a:lstStyle/>
          <a:p>
            <a:pPr algn="l"/>
            <a:r>
              <a:rPr lang="en-US" sz="4000" dirty="0" smtClean="0"/>
              <a:t>Change in Piezometric Head in an Inlet Manifold</a:t>
            </a:r>
          </a:p>
        </p:txBody>
      </p:sp>
      <p:pic>
        <p:nvPicPr>
          <p:cNvPr id="169988" name="Picture 4 1"/>
          <p:cNvPicPr>
            <a:picLocks noChangeAspect="1" noChangeArrowheads="1"/>
          </p:cNvPicPr>
          <p:nvPr/>
        </p:nvPicPr>
        <p:blipFill>
          <a:blip r:embed="rId7" cstate="print"/>
          <a:srcRect/>
          <a:stretch>
            <a:fillRect/>
          </a:stretch>
        </p:blipFill>
        <p:spPr bwMode="auto">
          <a:xfrm>
            <a:off x="6019800" y="0"/>
            <a:ext cx="3124200" cy="1287463"/>
          </a:xfrm>
          <a:prstGeom prst="rect">
            <a:avLst/>
          </a:prstGeom>
          <a:noFill/>
          <a:ln w="12700">
            <a:noFill/>
            <a:miter lim="800000"/>
            <a:headEnd type="none" w="lg" len="med"/>
            <a:tailEnd type="none" w="lg" len="med"/>
          </a:ln>
          <a:effectLst/>
        </p:spPr>
      </p:pic>
      <p:sp>
        <p:nvSpPr>
          <p:cNvPr id="169993" name="Text Box 9"/>
          <p:cNvSpPr txBox="1">
            <a:spLocks noChangeArrowheads="1"/>
          </p:cNvSpPr>
          <p:nvPr/>
        </p:nvSpPr>
        <p:spPr bwMode="auto">
          <a:xfrm>
            <a:off x="0" y="4203700"/>
            <a:ext cx="8778875" cy="2654300"/>
          </a:xfrm>
          <a:prstGeom prst="rect">
            <a:avLst/>
          </a:prstGeom>
          <a:noFill/>
          <a:ln w="12700">
            <a:noFill/>
            <a:miter lim="800000"/>
            <a:headEnd type="none" w="lg" len="med"/>
            <a:tailEnd type="none" w="lg" len="med"/>
          </a:ln>
          <a:effectLst/>
        </p:spPr>
        <p:txBody>
          <a:bodyPr>
            <a:spAutoFit/>
          </a:bodyPr>
          <a:lstStyle/>
          <a:p>
            <a:r>
              <a:rPr lang="en-US" dirty="0"/>
              <a:t>This equation gives the difference in piezometric head between the first port and the last port. Since the two terms have opposite signs the maximum difference could be at an intermediate port. We need to determine if one of these terms dominates to see if the maximum difference really is between the first and last ports.</a:t>
            </a:r>
          </a:p>
        </p:txBody>
      </p:sp>
      <p:sp>
        <p:nvSpPr>
          <p:cNvPr id="169996" name="AutoShape 12"/>
          <p:cNvSpPr>
            <a:spLocks/>
          </p:cNvSpPr>
          <p:nvPr/>
        </p:nvSpPr>
        <p:spPr bwMode="auto">
          <a:xfrm rot="-5400000">
            <a:off x="4457700" y="2324100"/>
            <a:ext cx="152400" cy="2971800"/>
          </a:xfrm>
          <a:prstGeom prst="leftBrace">
            <a:avLst>
              <a:gd name="adj1" fmla="val 1625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cxnSp>
        <p:nvCxnSpPr>
          <p:cNvPr id="169997" name="AutoShape 13"/>
          <p:cNvCxnSpPr>
            <a:cxnSpLocks noChangeShapeType="1"/>
            <a:stCxn id="0" idx="1"/>
            <a:endCxn id="169996" idx="1"/>
          </p:cNvCxnSpPr>
          <p:nvPr/>
        </p:nvCxnSpPr>
        <p:spPr bwMode="auto">
          <a:xfrm rot="10800000" flipV="1">
            <a:off x="4533900" y="3810000"/>
            <a:ext cx="2171700" cy="76200"/>
          </a:xfrm>
          <a:prstGeom prst="curvedConnector4">
            <a:avLst>
              <a:gd name="adj1" fmla="val 15792"/>
              <a:gd name="adj2" fmla="val 400000"/>
            </a:avLst>
          </a:prstGeom>
          <a:noFill/>
          <a:ln w="12700">
            <a:solidFill>
              <a:schemeClr val="tx1"/>
            </a:solidFill>
            <a:round/>
            <a:headEnd type="none" w="lg" len="med"/>
            <a:tailEnd type="triangle" w="lg" len="med"/>
          </a:ln>
          <a:effectLst/>
        </p:spPr>
      </p:cxnSp>
      <p:pic>
        <p:nvPicPr>
          <p:cNvPr id="2" name="Picture 1"/>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09600" y="1972894"/>
            <a:ext cx="4440946" cy="610904"/>
          </a:xfrm>
          <a:prstGeom prst="rect">
            <a:avLst/>
          </a:prstGeom>
        </p:spPr>
      </p:pic>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06246" y="3019064"/>
            <a:ext cx="5467046" cy="610904"/>
          </a:xfrm>
          <a:prstGeom prst="rect">
            <a:avLst/>
          </a:prstGeom>
        </p:spPr>
      </p:pic>
      <p:pic>
        <p:nvPicPr>
          <p:cNvPr id="5" name="Picture 4 2"/>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431376" y="1921902"/>
            <a:ext cx="2811258" cy="495674"/>
          </a:xfrm>
          <a:prstGeom prst="rect">
            <a:avLst/>
          </a:prstGeom>
        </p:spPr>
      </p:pic>
      <p:pic>
        <p:nvPicPr>
          <p:cNvPr id="6" name="Picture 5"/>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764932" y="3649043"/>
            <a:ext cx="740767" cy="321914"/>
          </a:xfrm>
          <a:prstGeom prst="rect">
            <a:avLst/>
          </a:prstGeom>
        </p:spPr>
      </p:pic>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Manifolds are complicated (and important)!</a:t>
            </a:r>
          </a:p>
          <a:p>
            <a:r>
              <a:rPr lang="en-US" dirty="0" smtClean="0"/>
              <a:t>Manifold head loss is 1/3 the head loss in a pipe</a:t>
            </a:r>
          </a:p>
          <a:p>
            <a:r>
              <a:rPr lang="en-US" dirty="0" smtClean="0"/>
              <a:t>Difference in piezometric head drives the flow through the ports</a:t>
            </a:r>
          </a:p>
          <a:p>
            <a:r>
              <a:rPr lang="en-US" dirty="0" smtClean="0"/>
              <a:t>Manifold kinetic energy is converted to pressure increase</a:t>
            </a:r>
          </a:p>
          <a:p>
            <a:r>
              <a:rPr lang="en-US" dirty="0" smtClean="0"/>
              <a:t>Following slides develop equations for detailed design of manifolds (reference for your future careers!)</a:t>
            </a:r>
            <a:endParaRPr lang="en-US" dirty="0"/>
          </a:p>
        </p:txBody>
      </p:sp>
    </p:spTree>
    <p:extLst>
      <p:ext uri="{BB962C8B-B14F-4D97-AF65-F5344CB8AC3E}">
        <p14:creationId xmlns:p14="http://schemas.microsoft.com/office/powerpoint/2010/main" val="1197146176"/>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6853813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9" name="Rectangle 5"/>
          <p:cNvSpPr>
            <a:spLocks noGrp="1" noChangeArrowheads="1"/>
          </p:cNvSpPr>
          <p:nvPr>
            <p:ph type="title"/>
          </p:nvPr>
        </p:nvSpPr>
        <p:spPr>
          <a:noFill/>
          <a:ln/>
        </p:spPr>
        <p:txBody>
          <a:bodyPr/>
          <a:lstStyle/>
          <a:p>
            <a:r>
              <a:rPr lang="en-US" sz="4000" smtClean="0"/>
              <a:t>Calculating the Control (Orifice) Pressure Coefficients</a:t>
            </a:r>
          </a:p>
        </p:txBody>
      </p:sp>
      <p:sp>
        <p:nvSpPr>
          <p:cNvPr id="190470" name="Text Box 6"/>
          <p:cNvSpPr txBox="1">
            <a:spLocks noChangeArrowheads="1"/>
          </p:cNvSpPr>
          <p:nvPr/>
        </p:nvSpPr>
        <p:spPr bwMode="auto">
          <a:xfrm>
            <a:off x="4648200" y="2238375"/>
            <a:ext cx="4191000" cy="1815882"/>
          </a:xfrm>
          <a:prstGeom prst="rect">
            <a:avLst/>
          </a:prstGeom>
          <a:noFill/>
          <a:ln w="12700">
            <a:noFill/>
            <a:miter lim="800000"/>
            <a:headEnd type="none" w="lg" len="med"/>
            <a:tailEnd type="none" w="lg" len="med"/>
          </a:ln>
          <a:effectLst/>
        </p:spPr>
        <p:txBody>
          <a:bodyPr>
            <a:spAutoFit/>
          </a:bodyPr>
          <a:lstStyle/>
          <a:p>
            <a:r>
              <a:rPr lang="en-US" dirty="0"/>
              <a:t>For a manifold the short path head loss is zero </a:t>
            </a:r>
            <a:r>
              <a:rPr lang="en-US" dirty="0" smtClean="0"/>
              <a:t>(not including the flow control </a:t>
            </a:r>
            <a:r>
              <a:rPr lang="en-US" dirty="0"/>
              <a:t>head </a:t>
            </a:r>
            <a:r>
              <a:rPr lang="en-US" dirty="0" smtClean="0"/>
              <a:t>loss)</a:t>
            </a:r>
            <a:endParaRPr lang="en-US" dirty="0"/>
          </a:p>
        </p:txBody>
      </p:sp>
      <p:pic>
        <p:nvPicPr>
          <p:cNvPr id="190475" name="Picture 11"/>
          <p:cNvPicPr>
            <a:picLocks noChangeAspect="1" noChangeArrowheads="1"/>
          </p:cNvPicPr>
          <p:nvPr/>
        </p:nvPicPr>
        <p:blipFill>
          <a:blip r:embed="rId9" cstate="print"/>
          <a:srcRect/>
          <a:stretch>
            <a:fillRect/>
          </a:stretch>
        </p:blipFill>
        <p:spPr bwMode="auto">
          <a:xfrm>
            <a:off x="1371600" y="4549775"/>
            <a:ext cx="2667000" cy="1219200"/>
          </a:xfrm>
          <a:prstGeom prst="rect">
            <a:avLst/>
          </a:prstGeom>
          <a:noFill/>
          <a:ln w="12700">
            <a:noFill/>
            <a:miter lim="800000"/>
            <a:headEnd type="none" w="lg" len="med"/>
            <a:tailEnd type="none" w="lg" len="med"/>
          </a:ln>
          <a:effectLst/>
        </p:spPr>
      </p:pic>
      <p:pic>
        <p:nvPicPr>
          <p:cNvPr id="190476" name="Picture 12"/>
          <p:cNvPicPr>
            <a:picLocks noChangeAspect="1" noChangeArrowheads="1"/>
          </p:cNvPicPr>
          <p:nvPr/>
        </p:nvPicPr>
        <p:blipFill>
          <a:blip r:embed="rId10" cstate="print"/>
          <a:srcRect/>
          <a:stretch>
            <a:fillRect/>
          </a:stretch>
        </p:blipFill>
        <p:spPr bwMode="auto">
          <a:xfrm>
            <a:off x="5334000" y="4598988"/>
            <a:ext cx="2895600" cy="1193800"/>
          </a:xfrm>
          <a:prstGeom prst="rect">
            <a:avLst/>
          </a:prstGeom>
          <a:noFill/>
          <a:ln w="12700">
            <a:noFill/>
            <a:miter lim="800000"/>
            <a:headEnd type="none" w="lg" len="med"/>
            <a:tailEnd type="none" w="lg" len="med"/>
          </a:ln>
          <a:effectLst/>
        </p:spPr>
      </p:pic>
      <p:graphicFrame>
        <p:nvGraphicFramePr>
          <p:cNvPr id="190477" name="Object 2 2"/>
          <p:cNvGraphicFramePr>
            <a:graphicFrameLocks noChangeAspect="1"/>
          </p:cNvGraphicFramePr>
          <p:nvPr/>
        </p:nvGraphicFramePr>
        <p:xfrm>
          <a:off x="4038600" y="7010400"/>
          <a:ext cx="3629025" cy="1019175"/>
        </p:xfrm>
        <a:graphic>
          <a:graphicData uri="http://schemas.openxmlformats.org/presentationml/2006/ole">
            <mc:AlternateContent xmlns:mc="http://schemas.openxmlformats.org/markup-compatibility/2006">
              <mc:Choice xmlns:v="urn:schemas-microsoft-com:vml" Requires="v">
                <p:oleObj spid="_x0000_s190657" name="Equation" r:id="rId11" imgW="2768400" imgH="1015920" progId="Equation.DSMT4">
                  <p:embed/>
                </p:oleObj>
              </mc:Choice>
              <mc:Fallback>
                <p:oleObj name="Equation" r:id="rId11" imgW="2768400" imgH="1015920" progId="Equation.DSMT4">
                  <p:embed/>
                  <p:pic>
                    <p:nvPicPr>
                      <p:cNvPr id="0" name="Picture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70104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0478" name="Object 2 3"/>
          <p:cNvGraphicFramePr>
            <a:graphicFrameLocks noChangeAspect="1"/>
          </p:cNvGraphicFramePr>
          <p:nvPr/>
        </p:nvGraphicFramePr>
        <p:xfrm>
          <a:off x="-152400" y="7391400"/>
          <a:ext cx="4262438" cy="955675"/>
        </p:xfrm>
        <a:graphic>
          <a:graphicData uri="http://schemas.openxmlformats.org/presentationml/2006/ole">
            <mc:AlternateContent xmlns:mc="http://schemas.openxmlformats.org/markup-compatibility/2006">
              <mc:Choice xmlns:v="urn:schemas-microsoft-com:vml" Requires="v">
                <p:oleObj spid="_x0000_s190658" name="Equation" r:id="rId13" imgW="3251160" imgH="952200" progId="Equation.DSMT4">
                  <p:embed/>
                </p:oleObj>
              </mc:Choice>
              <mc:Fallback>
                <p:oleObj name="Equation" r:id="rId13" imgW="3251160" imgH="952200" progId="Equation.DSMT4">
                  <p:embed/>
                  <p:pic>
                    <p:nvPicPr>
                      <p:cNvPr id="0"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400" y="7391400"/>
                        <a:ext cx="4262438"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6" name="Group 15"/>
          <p:cNvGrpSpPr/>
          <p:nvPr/>
        </p:nvGrpSpPr>
        <p:grpSpPr>
          <a:xfrm>
            <a:off x="3296591" y="1970478"/>
            <a:ext cx="657871" cy="804493"/>
            <a:chOff x="3352800" y="1862507"/>
            <a:chExt cx="657871" cy="804493"/>
          </a:xfrm>
        </p:grpSpPr>
        <p:cxnSp>
          <p:nvCxnSpPr>
            <p:cNvPr id="14" name="Straight Arrow Connector 13"/>
            <p:cNvCxnSpPr/>
            <p:nvPr/>
          </p:nvCxnSpPr>
          <p:spPr bwMode="auto">
            <a:xfrm flipV="1">
              <a:off x="3352800" y="2275820"/>
              <a:ext cx="353071" cy="391180"/>
            </a:xfrm>
            <a:prstGeom prst="straightConnector1">
              <a:avLst/>
            </a:prstGeom>
            <a:noFill/>
            <a:ln w="38100" cap="flat" cmpd="sng" algn="ctr">
              <a:solidFill>
                <a:schemeClr val="accent4"/>
              </a:solidFill>
              <a:prstDash val="solid"/>
              <a:round/>
              <a:headEnd type="none" w="lg" len="med"/>
              <a:tailEnd type="arrow"/>
            </a:ln>
            <a:effectLst/>
          </p:spPr>
        </p:cxnSp>
        <p:sp>
          <p:nvSpPr>
            <p:cNvPr id="15" name="TextBox 14"/>
            <p:cNvSpPr txBox="1"/>
            <p:nvPr/>
          </p:nvSpPr>
          <p:spPr>
            <a:xfrm>
              <a:off x="3646469" y="1862507"/>
              <a:ext cx="364202" cy="523220"/>
            </a:xfrm>
            <a:prstGeom prst="rect">
              <a:avLst/>
            </a:prstGeom>
            <a:noFill/>
          </p:spPr>
          <p:txBody>
            <a:bodyPr wrap="none" rtlCol="0">
              <a:spAutoFit/>
            </a:bodyPr>
            <a:lstStyle/>
            <a:p>
              <a:r>
                <a:rPr lang="en-US" dirty="0" smtClean="0">
                  <a:solidFill>
                    <a:schemeClr val="accent4"/>
                  </a:solidFill>
                </a:rPr>
                <a:t>0</a:t>
              </a:r>
              <a:endParaRPr lang="en-US" dirty="0">
                <a:solidFill>
                  <a:schemeClr val="accent4"/>
                </a:solidFill>
              </a:endParaRPr>
            </a:p>
          </p:txBody>
        </p:sp>
      </p:grpSp>
      <p:pic>
        <p:nvPicPr>
          <p:cNvPr id="17" name="Picture 16"/>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290866" y="2460688"/>
            <a:ext cx="3747734" cy="612733"/>
          </a:xfrm>
          <a:prstGeom prst="rect">
            <a:avLst/>
          </a:prstGeom>
        </p:spPr>
      </p:pic>
      <p:pic>
        <p:nvPicPr>
          <p:cNvPr id="3" name="Picture 2"/>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381000" y="3446814"/>
            <a:ext cx="2677737" cy="612733"/>
          </a:xfrm>
          <a:prstGeom prst="rect">
            <a:avLst/>
          </a:prstGeom>
        </p:spPr>
      </p:pic>
      <p:pic>
        <p:nvPicPr>
          <p:cNvPr id="5" name="Picture 4"/>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292800" y="6132115"/>
            <a:ext cx="812100" cy="321914"/>
          </a:xfrm>
          <a:prstGeom prst="rect">
            <a:avLst/>
          </a:prstGeom>
        </p:spPr>
      </p:pic>
      <p:pic>
        <p:nvPicPr>
          <p:cNvPr id="6" name="Picture 5"/>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1719868" y="6035129"/>
            <a:ext cx="2207670" cy="545058"/>
          </a:xfrm>
          <a:prstGeom prst="rect">
            <a:avLst/>
          </a:prstGeom>
        </p:spPr>
      </p:pic>
      <p:pic>
        <p:nvPicPr>
          <p:cNvPr id="7" name="Picture 6"/>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5716478" y="6020543"/>
            <a:ext cx="2513122" cy="545058"/>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82864" y="2362861"/>
            <a:ext cx="5939298" cy="4468762"/>
          </a:xfrm>
          <a:prstGeom prst="rect">
            <a:avLst/>
          </a:prstGeom>
          <a:noFill/>
        </p:spPr>
      </p:pic>
      <p:sp>
        <p:nvSpPr>
          <p:cNvPr id="5122" name="Rectangle 2"/>
          <p:cNvSpPr>
            <a:spLocks noGrp="1" noChangeArrowheads="1"/>
          </p:cNvSpPr>
          <p:nvPr>
            <p:ph type="title"/>
          </p:nvPr>
        </p:nvSpPr>
        <p:spPr/>
        <p:txBody>
          <a:bodyPr/>
          <a:lstStyle/>
          <a:p>
            <a:pPr algn="l"/>
            <a:r>
              <a:rPr lang="en-US" smtClean="0"/>
              <a:t>Plant Flow Distribution</a:t>
            </a:r>
          </a:p>
        </p:txBody>
      </p:sp>
      <p:sp>
        <p:nvSpPr>
          <p:cNvPr id="44047" name="Rectangle 15"/>
          <p:cNvSpPr>
            <a:spLocks noGrp="1" noChangeArrowheads="1"/>
          </p:cNvSpPr>
          <p:nvPr>
            <p:ph type="body" idx="4294967295"/>
          </p:nvPr>
        </p:nvSpPr>
        <p:spPr>
          <a:xfrm>
            <a:off x="0" y="1752600"/>
            <a:ext cx="7772400" cy="4572000"/>
          </a:xfrm>
          <a:ln>
            <a:noFill/>
          </a:ln>
        </p:spPr>
        <p:txBody>
          <a:bodyPr/>
          <a:lstStyle/>
          <a:p>
            <a:r>
              <a:rPr lang="en-US" dirty="0" smtClean="0"/>
              <a:t>Equal flow between </a:t>
            </a:r>
            <a:r>
              <a:rPr lang="en-US" dirty="0" err="1" smtClean="0"/>
              <a:t>sed</a:t>
            </a:r>
            <a:r>
              <a:rPr lang="en-US" dirty="0" smtClean="0"/>
              <a:t> tank bays?</a:t>
            </a:r>
          </a:p>
          <a:p>
            <a:r>
              <a:rPr lang="en-US" dirty="0" smtClean="0"/>
              <a:t>Equal flow through diffusers into </a:t>
            </a:r>
            <a:r>
              <a:rPr lang="en-US" dirty="0" err="1" smtClean="0"/>
              <a:t>sed</a:t>
            </a:r>
            <a:r>
              <a:rPr lang="en-US" dirty="0" smtClean="0"/>
              <a:t> tank?</a:t>
            </a:r>
          </a:p>
          <a:p>
            <a:r>
              <a:rPr lang="en-US" dirty="0" smtClean="0"/>
              <a:t>Equal flow between</a:t>
            </a:r>
            <a:br>
              <a:rPr lang="en-US" dirty="0" smtClean="0"/>
            </a:br>
            <a:r>
              <a:rPr lang="en-US" dirty="0" smtClean="0"/>
              <a:t>plate settlers?</a:t>
            </a:r>
          </a:p>
          <a:p>
            <a:r>
              <a:rPr lang="en-US" dirty="0" smtClean="0"/>
              <a:t>Equal flow </a:t>
            </a:r>
            <a:br>
              <a:rPr lang="en-US" dirty="0" smtClean="0"/>
            </a:br>
            <a:r>
              <a:rPr lang="en-US" dirty="0" smtClean="0"/>
              <a:t>through ports into</a:t>
            </a:r>
            <a:br>
              <a:rPr lang="en-US" dirty="0" smtClean="0"/>
            </a:br>
            <a:r>
              <a:rPr lang="en-US" dirty="0" smtClean="0"/>
              <a:t>sludge drain</a:t>
            </a:r>
          </a:p>
        </p:txBody>
      </p:sp>
      <p:sp>
        <p:nvSpPr>
          <p:cNvPr id="44074" name="Text Box 42"/>
          <p:cNvSpPr txBox="1">
            <a:spLocks noChangeArrowheads="1"/>
          </p:cNvSpPr>
          <p:nvPr/>
        </p:nvSpPr>
        <p:spPr bwMode="auto">
          <a:xfrm>
            <a:off x="212725" y="6162675"/>
            <a:ext cx="9182322" cy="523220"/>
          </a:xfrm>
          <a:prstGeom prst="rect">
            <a:avLst/>
          </a:prstGeom>
          <a:noFill/>
          <a:ln w="12700">
            <a:noFill/>
            <a:miter lim="800000"/>
            <a:headEnd type="none" w="lg" len="med"/>
            <a:tailEnd type="none" w="lg" len="med"/>
          </a:ln>
          <a:effectLst/>
        </p:spPr>
        <p:txBody>
          <a:bodyPr wrap="none">
            <a:spAutoFit/>
          </a:bodyPr>
          <a:lstStyle/>
          <a:p>
            <a:r>
              <a:rPr lang="en-US" dirty="0"/>
              <a:t>Where </a:t>
            </a:r>
            <a:r>
              <a:rPr lang="en-US" dirty="0" smtClean="0"/>
              <a:t>could </a:t>
            </a:r>
            <a:r>
              <a:rPr lang="en-US" dirty="0"/>
              <a:t>we </a:t>
            </a:r>
            <a:r>
              <a:rPr lang="en-US" dirty="0" smtClean="0"/>
              <a:t>add useful head loss? ___________________</a:t>
            </a:r>
            <a:endParaRPr lang="en-US" dirty="0"/>
          </a:p>
        </p:txBody>
      </p:sp>
      <p:sp>
        <p:nvSpPr>
          <p:cNvPr id="39" name="TextBox 38"/>
          <p:cNvSpPr txBox="1"/>
          <p:nvPr/>
        </p:nvSpPr>
        <p:spPr>
          <a:xfrm>
            <a:off x="5719894" y="6182380"/>
            <a:ext cx="3602268" cy="523220"/>
          </a:xfrm>
          <a:prstGeom prst="rect">
            <a:avLst/>
          </a:prstGeom>
          <a:noFill/>
        </p:spPr>
        <p:txBody>
          <a:bodyPr wrap="none" rtlCol="0">
            <a:spAutoFit/>
          </a:bodyPr>
          <a:lstStyle/>
          <a:p>
            <a:r>
              <a:rPr lang="en-US" dirty="0" smtClean="0">
                <a:solidFill>
                  <a:schemeClr val="accent4"/>
                </a:solidFill>
              </a:rPr>
              <a:t>After flocs are removed</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304800"/>
            <a:ext cx="7696200" cy="1143000"/>
          </a:xfrm>
          <a:noFill/>
          <a:ln/>
        </p:spPr>
        <p:txBody>
          <a:bodyPr/>
          <a:lstStyle/>
          <a:p>
            <a:r>
              <a:rPr lang="en-US" sz="4000" dirty="0" smtClean="0"/>
              <a:t>Minor Loss Coefficient for an Orifice Port (in or out)</a:t>
            </a:r>
          </a:p>
        </p:txBody>
      </p:sp>
      <p:sp>
        <p:nvSpPr>
          <p:cNvPr id="195649" name="Text Box 65"/>
          <p:cNvSpPr txBox="1">
            <a:spLocks noChangeArrowheads="1"/>
          </p:cNvSpPr>
          <p:nvPr/>
        </p:nvSpPr>
        <p:spPr bwMode="auto">
          <a:xfrm>
            <a:off x="0" y="2743200"/>
            <a:ext cx="9144000" cy="1373188"/>
          </a:xfrm>
          <a:prstGeom prst="rect">
            <a:avLst/>
          </a:prstGeom>
          <a:noFill/>
          <a:ln w="12700">
            <a:noFill/>
            <a:miter lim="800000"/>
            <a:headEnd type="none" w="lg" len="med"/>
            <a:tailEnd type="none" w="lg" len="med"/>
          </a:ln>
          <a:effectLst/>
        </p:spPr>
        <p:txBody>
          <a:bodyPr>
            <a:spAutoFit/>
          </a:bodyPr>
          <a:lstStyle/>
          <a:p>
            <a:r>
              <a:rPr lang="en-US" dirty="0"/>
              <a:t>But this V is the </a:t>
            </a:r>
            <a:r>
              <a:rPr lang="en-US" i="1" dirty="0"/>
              <a:t>vena </a:t>
            </a:r>
            <a:r>
              <a:rPr lang="en-US" i="1" dirty="0" err="1"/>
              <a:t>contracta</a:t>
            </a:r>
            <a:r>
              <a:rPr lang="en-US" dirty="0"/>
              <a:t> velocity. The control coefficient analysis </a:t>
            </a:r>
            <a:r>
              <a:rPr lang="en-US" dirty="0" smtClean="0"/>
              <a:t>normalizes everything to </a:t>
            </a:r>
            <a:r>
              <a:rPr lang="en-US" dirty="0"/>
              <a:t>the maximum velocity in the manifold. So let’s get the velocity ratio</a:t>
            </a:r>
          </a:p>
        </p:txBody>
      </p:sp>
      <p:sp>
        <p:nvSpPr>
          <p:cNvPr id="195652" name="Text Box 68"/>
          <p:cNvSpPr txBox="1">
            <a:spLocks noChangeArrowheads="1"/>
          </p:cNvSpPr>
          <p:nvPr/>
        </p:nvSpPr>
        <p:spPr bwMode="auto">
          <a:xfrm>
            <a:off x="3429000" y="1676400"/>
            <a:ext cx="5505450" cy="946150"/>
          </a:xfrm>
          <a:prstGeom prst="rect">
            <a:avLst/>
          </a:prstGeom>
          <a:noFill/>
          <a:ln w="12700">
            <a:noFill/>
            <a:miter lim="800000"/>
            <a:headEnd type="none" w="lg" len="med"/>
            <a:tailEnd type="none" w="lg" len="med"/>
          </a:ln>
          <a:effectLst/>
        </p:spPr>
        <p:txBody>
          <a:bodyPr>
            <a:spAutoFit/>
          </a:bodyPr>
          <a:lstStyle/>
          <a:p>
            <a:r>
              <a:rPr lang="en-US"/>
              <a:t>K</a:t>
            </a:r>
            <a:r>
              <a:rPr lang="en-US" baseline="-25000"/>
              <a:t>e</a:t>
            </a:r>
            <a:r>
              <a:rPr lang="en-US"/>
              <a:t> has a value of 1 for an exit and is close to 1 for an entrance</a:t>
            </a:r>
          </a:p>
        </p:txBody>
      </p:sp>
      <p:sp>
        <p:nvSpPr>
          <p:cNvPr id="195654" name="AutoShape 70"/>
          <p:cNvSpPr>
            <a:spLocks/>
          </p:cNvSpPr>
          <p:nvPr/>
        </p:nvSpPr>
        <p:spPr bwMode="auto">
          <a:xfrm rot="-5400000">
            <a:off x="2286000" y="4953000"/>
            <a:ext cx="304800" cy="2743200"/>
          </a:xfrm>
          <a:prstGeom prst="leftBrace">
            <a:avLst>
              <a:gd name="adj1" fmla="val 75000"/>
              <a:gd name="adj2" fmla="val 50000"/>
            </a:avLst>
          </a:prstGeom>
          <a:noFill/>
          <a:ln w="12700">
            <a:solidFill>
              <a:schemeClr val="tx1"/>
            </a:solidFill>
            <a:round/>
            <a:headEnd type="none" w="lg" len="med"/>
            <a:tailEnd type="none" w="lg" len="med"/>
          </a:ln>
          <a:effectLst/>
        </p:spPr>
        <p:txBody>
          <a:bodyPr anchor="ctr">
            <a:spAutoFit/>
          </a:bodyPr>
          <a:lstStyle/>
          <a:p>
            <a:endParaRPr lang="en-US"/>
          </a:p>
        </p:txBody>
      </p:sp>
      <p:sp>
        <p:nvSpPr>
          <p:cNvPr id="13" name="Freeform 12"/>
          <p:cNvSpPr/>
          <p:nvPr/>
        </p:nvSpPr>
        <p:spPr bwMode="auto">
          <a:xfrm>
            <a:off x="2510444" y="2128058"/>
            <a:ext cx="6327833" cy="2291542"/>
          </a:xfrm>
          <a:custGeom>
            <a:avLst/>
            <a:gdLst>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4305992 w 6346767"/>
              <a:gd name="connsiteY0" fmla="*/ 2261062 h 2261062"/>
              <a:gd name="connsiteX1" fmla="*/ 6276109 w 6346767"/>
              <a:gd name="connsiteY1" fmla="*/ 1404851 h 2261062"/>
              <a:gd name="connsiteX2" fmla="*/ 4729941 w 6346767"/>
              <a:gd name="connsiteY2" fmla="*/ 523702 h 2261062"/>
              <a:gd name="connsiteX3" fmla="*/ 955963 w 6346767"/>
              <a:gd name="connsiteY3" fmla="*/ 532015 h 2261062"/>
              <a:gd name="connsiteX4" fmla="*/ 0 w 6346767"/>
              <a:gd name="connsiteY4" fmla="*/ 0 h 226106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466840"/>
              <a:gd name="connsiteY0" fmla="*/ 2291542 h 2291542"/>
              <a:gd name="connsiteX1" fmla="*/ 6276109 w 6466840"/>
              <a:gd name="connsiteY1" fmla="*/ 1404851 h 2291542"/>
              <a:gd name="connsiteX2" fmla="*/ 4729941 w 6466840"/>
              <a:gd name="connsiteY2" fmla="*/ 523702 h 2291542"/>
              <a:gd name="connsiteX3" fmla="*/ 955963 w 6466840"/>
              <a:gd name="connsiteY3" fmla="*/ 532015 h 2291542"/>
              <a:gd name="connsiteX4" fmla="*/ 0 w 6466840"/>
              <a:gd name="connsiteY4" fmla="*/ 0 h 2291542"/>
              <a:gd name="connsiteX0" fmla="*/ 3585556 w 6276109"/>
              <a:gd name="connsiteY0" fmla="*/ 2291542 h 2291542"/>
              <a:gd name="connsiteX1" fmla="*/ 6276109 w 6276109"/>
              <a:gd name="connsiteY1" fmla="*/ 1404851 h 2291542"/>
              <a:gd name="connsiteX2" fmla="*/ 4729941 w 6276109"/>
              <a:gd name="connsiteY2" fmla="*/ 523702 h 2291542"/>
              <a:gd name="connsiteX3" fmla="*/ 955963 w 6276109"/>
              <a:gd name="connsiteY3" fmla="*/ 532015 h 2291542"/>
              <a:gd name="connsiteX4" fmla="*/ 0 w 6276109"/>
              <a:gd name="connsiteY4" fmla="*/ 0 h 2291542"/>
              <a:gd name="connsiteX0" fmla="*/ 3585556 w 6327833"/>
              <a:gd name="connsiteY0" fmla="*/ 2291542 h 2291542"/>
              <a:gd name="connsiteX1" fmla="*/ 6276109 w 6327833"/>
              <a:gd name="connsiteY1" fmla="*/ 1404851 h 2291542"/>
              <a:gd name="connsiteX2" fmla="*/ 4729941 w 6327833"/>
              <a:gd name="connsiteY2" fmla="*/ 523702 h 2291542"/>
              <a:gd name="connsiteX3" fmla="*/ 955963 w 6327833"/>
              <a:gd name="connsiteY3" fmla="*/ 532015 h 2291542"/>
              <a:gd name="connsiteX4" fmla="*/ 0 w 6327833"/>
              <a:gd name="connsiteY4" fmla="*/ 0 h 22915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27833" h="2291542">
                <a:moveTo>
                  <a:pt x="3585556" y="2291542"/>
                </a:moveTo>
                <a:cubicBezTo>
                  <a:pt x="3579321" y="2049780"/>
                  <a:pt x="6327833" y="2153920"/>
                  <a:pt x="6276109" y="1404851"/>
                </a:cubicBezTo>
                <a:cubicBezTo>
                  <a:pt x="6220229" y="786015"/>
                  <a:pt x="5616632" y="669175"/>
                  <a:pt x="4729941" y="523702"/>
                </a:cubicBezTo>
                <a:cubicBezTo>
                  <a:pt x="3843250" y="378229"/>
                  <a:pt x="1744286" y="619299"/>
                  <a:pt x="955963" y="532015"/>
                </a:cubicBezTo>
                <a:cubicBezTo>
                  <a:pt x="167640" y="444731"/>
                  <a:pt x="344285" y="21474"/>
                  <a:pt x="0" y="0"/>
                </a:cubicBezTo>
              </a:path>
            </a:pathLst>
          </a:custGeom>
          <a:noFill/>
          <a:ln w="12700" cap="flat" cmpd="sng" algn="ctr">
            <a:solidFill>
              <a:schemeClr val="accent4"/>
            </a:solidFill>
            <a:prstDash val="solid"/>
            <a:round/>
            <a:headEnd type="none" w="lg" len="med"/>
            <a:tailEnd type="triangl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pic>
        <p:nvPicPr>
          <p:cNvPr id="2" name="Picture 1"/>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94802" y="1980826"/>
            <a:ext cx="1746748" cy="495674"/>
          </a:xfrm>
          <a:prstGeom prst="rect">
            <a:avLst/>
          </a:prstGeom>
        </p:spPr>
      </p:pic>
      <p:pic>
        <p:nvPicPr>
          <p:cNvPr id="3" name="Picture 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7575218" y="2345877"/>
            <a:ext cx="1503483" cy="272529"/>
          </a:xfrm>
          <a:prstGeom prst="rect">
            <a:avLst/>
          </a:prstGeom>
        </p:spPr>
      </p:pic>
      <p:pic>
        <p:nvPicPr>
          <p:cNvPr id="4" name="Picture 3"/>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290369" y="4425441"/>
            <a:ext cx="3515444" cy="532255"/>
          </a:xfrm>
          <a:prstGeom prst="rect">
            <a:avLst/>
          </a:prstGeom>
        </p:spPr>
      </p:pic>
      <p:pic>
        <p:nvPicPr>
          <p:cNvPr id="5" name="Picture 4"/>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5722312" y="4482822"/>
            <a:ext cx="2233276" cy="532255"/>
          </a:xfrm>
          <a:prstGeom prst="rect">
            <a:avLst/>
          </a:prstGeom>
        </p:spPr>
      </p:pic>
      <p:pic>
        <p:nvPicPr>
          <p:cNvPr id="6" name="Picture 5"/>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87266" y="5485747"/>
            <a:ext cx="3396556" cy="610904"/>
          </a:xfrm>
          <a:prstGeom prst="rect">
            <a:avLst/>
          </a:prstGeom>
        </p:spPr>
      </p:pic>
      <p:pic>
        <p:nvPicPr>
          <p:cNvPr id="7" name="Picture 6"/>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950041" y="6496668"/>
            <a:ext cx="976716" cy="256068"/>
          </a:xfrm>
          <a:prstGeom prst="rect">
            <a:avLst/>
          </a:prstGeom>
        </p:spPr>
      </p:pic>
      <p:pic>
        <p:nvPicPr>
          <p:cNvPr id="10" name="Picture 9"/>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4979716" y="5538826"/>
            <a:ext cx="3621529" cy="610904"/>
          </a:xfrm>
          <a:prstGeom prst="rect">
            <a:avLst/>
          </a:prstGeom>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noFill/>
          <a:ln/>
        </p:spPr>
        <p:txBody>
          <a:bodyPr/>
          <a:lstStyle/>
          <a:p>
            <a:r>
              <a:rPr lang="en-US" smtClean="0"/>
              <a:t>Solution Path</a:t>
            </a:r>
          </a:p>
        </p:txBody>
      </p:sp>
      <p:sp>
        <p:nvSpPr>
          <p:cNvPr id="197635" name="Rectangle 3"/>
          <p:cNvSpPr>
            <a:spLocks noGrp="1" noChangeArrowheads="1"/>
          </p:cNvSpPr>
          <p:nvPr>
            <p:ph idx="1"/>
          </p:nvPr>
        </p:nvSpPr>
        <p:spPr/>
        <p:txBody>
          <a:bodyPr/>
          <a:lstStyle/>
          <a:p>
            <a:r>
              <a:rPr lang="en-US" smtClean="0"/>
              <a:t>The length of the manifold will be determined by the plant geometry</a:t>
            </a:r>
          </a:p>
          <a:p>
            <a:r>
              <a:rPr lang="en-US" smtClean="0"/>
              <a:t>The spacing of the ports will be set by other constraints</a:t>
            </a:r>
          </a:p>
          <a:p>
            <a:r>
              <a:rPr lang="en-US" smtClean="0"/>
              <a:t>We need to determine the diameter of the manifold and the diameter of the ports</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0" y="304800"/>
            <a:ext cx="6477000" cy="1143000"/>
          </a:xfrm>
        </p:spPr>
        <p:txBody>
          <a:bodyPr/>
          <a:lstStyle/>
          <a:p>
            <a:r>
              <a:rPr lang="en-US" sz="4000" dirty="0" smtClean="0"/>
              <a:t>Launder: Traditional Design Guidelines</a:t>
            </a:r>
          </a:p>
        </p:txBody>
      </p:sp>
      <p:sp>
        <p:nvSpPr>
          <p:cNvPr id="46083" name="Rectangle 3"/>
          <p:cNvSpPr>
            <a:spLocks noGrp="1" noChangeArrowheads="1"/>
          </p:cNvSpPr>
          <p:nvPr>
            <p:ph idx="1"/>
          </p:nvPr>
        </p:nvSpPr>
        <p:spPr/>
        <p:txBody>
          <a:bodyPr/>
          <a:lstStyle/>
          <a:p>
            <a:pPr>
              <a:lnSpc>
                <a:spcPct val="90000"/>
              </a:lnSpc>
            </a:pPr>
            <a:r>
              <a:rPr lang="en-US" dirty="0" smtClean="0"/>
              <a:t>Recommended port velocity is 0.46 to 0.76 m/s (Water Treatment Plant Design 4</a:t>
            </a:r>
            <a:r>
              <a:rPr lang="en-US" baseline="30000" dirty="0" smtClean="0"/>
              <a:t>th</a:t>
            </a:r>
            <a:r>
              <a:rPr lang="en-US" dirty="0" smtClean="0"/>
              <a:t> edition page 7.28) </a:t>
            </a:r>
          </a:p>
          <a:p>
            <a:pPr lvl="1">
              <a:lnSpc>
                <a:spcPct val="90000"/>
              </a:lnSpc>
            </a:pPr>
            <a:r>
              <a:rPr lang="en-US" dirty="0" smtClean="0"/>
              <a:t>The corresponding head loss is 3 to 8 cm through the orifices</a:t>
            </a:r>
          </a:p>
          <a:p>
            <a:pPr lvl="1">
              <a:lnSpc>
                <a:spcPct val="90000"/>
              </a:lnSpc>
            </a:pPr>
            <a:r>
              <a:rPr lang="en-US" dirty="0" smtClean="0"/>
              <a:t>How do you design the diameter of the launder? (coming up…)</a:t>
            </a:r>
          </a:p>
          <a:p>
            <a:pPr lvl="1">
              <a:lnSpc>
                <a:spcPct val="90000"/>
              </a:lnSpc>
            </a:pPr>
            <a:r>
              <a:rPr lang="en-US" dirty="0" smtClean="0"/>
              <a:t>Would this work if head loss through the manifold were an additional 10 cm? _____</a:t>
            </a:r>
          </a:p>
          <a:p>
            <a:pPr lvl="1">
              <a:lnSpc>
                <a:spcPct val="90000"/>
              </a:lnSpc>
            </a:pPr>
            <a:endParaRPr lang="en-US" dirty="0" smtClean="0"/>
          </a:p>
        </p:txBody>
      </p:sp>
      <p:pic>
        <p:nvPicPr>
          <p:cNvPr id="6" name="Picture 21"/>
          <p:cNvPicPr>
            <a:picLocks noChangeAspect="1" noChangeArrowheads="1"/>
          </p:cNvPicPr>
          <p:nvPr/>
        </p:nvPicPr>
        <p:blipFill>
          <a:blip r:embed="rId5"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sp>
        <p:nvSpPr>
          <p:cNvPr id="7" name="TextBox 6"/>
          <p:cNvSpPr txBox="1"/>
          <p:nvPr/>
        </p:nvSpPr>
        <p:spPr>
          <a:xfrm>
            <a:off x="6629170" y="4994158"/>
            <a:ext cx="824265" cy="523220"/>
          </a:xfrm>
          <a:prstGeom prst="rect">
            <a:avLst/>
          </a:prstGeom>
          <a:noFill/>
        </p:spPr>
        <p:txBody>
          <a:bodyPr wrap="none" rtlCol="0">
            <a:spAutoFit/>
          </a:bodyPr>
          <a:lstStyle/>
          <a:p>
            <a:r>
              <a:rPr lang="en-US" dirty="0" smtClean="0">
                <a:solidFill>
                  <a:schemeClr val="accent4"/>
                </a:solidFill>
              </a:rPr>
              <a:t>NO!</a:t>
            </a:r>
            <a:endParaRPr lang="en-US" dirty="0">
              <a:solidFill>
                <a:schemeClr val="accent4"/>
              </a:solidFill>
            </a:endParaRPr>
          </a:p>
        </p:txBody>
      </p:sp>
      <p:pic>
        <p:nvPicPr>
          <p:cNvPr id="2" name="Picture 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31242" y="6178120"/>
            <a:ext cx="3124026" cy="331059"/>
          </a:xfrm>
          <a:prstGeom prst="rect">
            <a:avLst/>
          </a:prstGeom>
        </p:spPr>
      </p:pic>
      <p:pic>
        <p:nvPicPr>
          <p:cNvPr id="3" name="Picture 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040067" y="5898275"/>
            <a:ext cx="2350336" cy="61090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0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noFill/>
          <a:ln/>
        </p:spPr>
        <p:txBody>
          <a:bodyPr/>
          <a:lstStyle/>
          <a:p>
            <a:r>
              <a:rPr lang="en-US" smtClean="0"/>
              <a:t>Design Constraints</a:t>
            </a:r>
          </a:p>
        </p:txBody>
      </p:sp>
      <p:sp>
        <p:nvSpPr>
          <p:cNvPr id="199683" name="Rectangle 3"/>
          <p:cNvSpPr>
            <a:spLocks noGrp="1" noChangeArrowheads="1"/>
          </p:cNvSpPr>
          <p:nvPr>
            <p:ph idx="1"/>
          </p:nvPr>
        </p:nvSpPr>
        <p:spPr>
          <a:xfrm>
            <a:off x="685800" y="1981200"/>
            <a:ext cx="7772400" cy="4648200"/>
          </a:xfrm>
        </p:spPr>
        <p:txBody>
          <a:bodyPr/>
          <a:lstStyle/>
          <a:p>
            <a:pPr>
              <a:lnSpc>
                <a:spcPct val="90000"/>
              </a:lnSpc>
            </a:pPr>
            <a:r>
              <a:rPr lang="en-US" sz="2800" dirty="0" smtClean="0"/>
              <a:t>For </a:t>
            </a:r>
            <a:r>
              <a:rPr lang="en-US" sz="2800" dirty="0" err="1" smtClean="0"/>
              <a:t>sed</a:t>
            </a:r>
            <a:r>
              <a:rPr lang="en-US" sz="2800" dirty="0" smtClean="0"/>
              <a:t> tank Inlet Manifold the port velocities and the manifold diameter  are set by the _____________________________________</a:t>
            </a:r>
          </a:p>
          <a:p>
            <a:pPr>
              <a:lnSpc>
                <a:spcPct val="90000"/>
              </a:lnSpc>
            </a:pPr>
            <a:r>
              <a:rPr lang="en-US" sz="2800" dirty="0" smtClean="0"/>
              <a:t>For the launder that takes clear water from the top of the </a:t>
            </a:r>
            <a:r>
              <a:rPr lang="en-US" sz="2800" dirty="0" err="1" smtClean="0"/>
              <a:t>sed</a:t>
            </a:r>
            <a:r>
              <a:rPr lang="en-US" sz="2800" dirty="0" smtClean="0"/>
              <a:t> tank bays the goal will be to keep head loss low and greater than construction errors in level of weir (we aim for about 5 cm)</a:t>
            </a:r>
          </a:p>
        </p:txBody>
      </p:sp>
      <p:sp>
        <p:nvSpPr>
          <p:cNvPr id="199684" name="Rectangle 4"/>
          <p:cNvSpPr>
            <a:spLocks noChangeArrowheads="1"/>
          </p:cNvSpPr>
          <p:nvPr/>
        </p:nvSpPr>
        <p:spPr bwMode="auto">
          <a:xfrm>
            <a:off x="1066800" y="2743200"/>
            <a:ext cx="5963427"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energy dissipation </a:t>
            </a:r>
            <a:r>
              <a:rPr lang="en-US" dirty="0" smtClean="0">
                <a:solidFill>
                  <a:schemeClr val="folHlink"/>
                </a:solidFill>
              </a:rPr>
              <a:t>rate in the flocculator</a:t>
            </a:r>
            <a:endParaRPr lang="en-US"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44" name="Line 16"/>
          <p:cNvSpPr>
            <a:spLocks noChangeShapeType="1"/>
          </p:cNvSpPr>
          <p:nvPr/>
        </p:nvSpPr>
        <p:spPr bwMode="auto">
          <a:xfrm flipV="1">
            <a:off x="8298700" y="3992652"/>
            <a:ext cx="533400" cy="609600"/>
          </a:xfrm>
          <a:prstGeom prst="line">
            <a:avLst/>
          </a:prstGeom>
          <a:noFill/>
          <a:ln w="28575">
            <a:solidFill>
              <a:schemeClr val="folHlink"/>
            </a:solidFill>
            <a:round/>
            <a:headEnd type="none" w="lg" len="med"/>
            <a:tailEnd type="triangle" w="lg" len="med"/>
          </a:ln>
          <a:effectLst/>
        </p:spPr>
        <p:txBody>
          <a:bodyPr wrap="none" anchor="ctr">
            <a:spAutoFit/>
          </a:bodyPr>
          <a:lstStyle/>
          <a:p>
            <a:endParaRPr lang="en-US"/>
          </a:p>
        </p:txBody>
      </p:sp>
      <p:sp>
        <p:nvSpPr>
          <p:cNvPr id="201730" name="Rectangle 2"/>
          <p:cNvSpPr>
            <a:spLocks noGrp="1" noChangeArrowheads="1"/>
          </p:cNvSpPr>
          <p:nvPr>
            <p:ph type="title"/>
          </p:nvPr>
        </p:nvSpPr>
        <p:spPr>
          <a:xfrm>
            <a:off x="381000" y="304800"/>
            <a:ext cx="5486400" cy="1143000"/>
          </a:xfrm>
          <a:noFill/>
          <a:ln/>
        </p:spPr>
        <p:txBody>
          <a:bodyPr/>
          <a:lstStyle/>
          <a:p>
            <a:r>
              <a:rPr lang="en-US" sz="4000" dirty="0" smtClean="0"/>
              <a:t>Design for Outlet Launder</a:t>
            </a:r>
          </a:p>
        </p:txBody>
      </p:sp>
      <p:sp>
        <p:nvSpPr>
          <p:cNvPr id="201731" name="Rectangle 3"/>
          <p:cNvSpPr>
            <a:spLocks noGrp="1" noChangeArrowheads="1"/>
          </p:cNvSpPr>
          <p:nvPr>
            <p:ph idx="1"/>
          </p:nvPr>
        </p:nvSpPr>
        <p:spPr/>
        <p:txBody>
          <a:bodyPr/>
          <a:lstStyle/>
          <a:p>
            <a:r>
              <a:rPr lang="en-US" dirty="0" smtClean="0"/>
              <a:t>Given target head loss between </a:t>
            </a:r>
            <a:r>
              <a:rPr lang="en-US" dirty="0" err="1" smtClean="0"/>
              <a:t>sed</a:t>
            </a:r>
            <a:r>
              <a:rPr lang="en-US" dirty="0" smtClean="0"/>
              <a:t> tank and clear water channel (5 cm for AguaClara)</a:t>
            </a:r>
          </a:p>
        </p:txBody>
      </p:sp>
      <p:sp>
        <p:nvSpPr>
          <p:cNvPr id="201734" name="Text Box 5"/>
          <p:cNvSpPr txBox="1">
            <a:spLocks noChangeArrowheads="1"/>
          </p:cNvSpPr>
          <p:nvPr/>
        </p:nvSpPr>
        <p:spPr bwMode="auto">
          <a:xfrm>
            <a:off x="4907169" y="3769902"/>
            <a:ext cx="3429000" cy="1200329"/>
          </a:xfrm>
          <a:prstGeom prst="rect">
            <a:avLst/>
          </a:prstGeom>
          <a:noFill/>
          <a:ln w="12700">
            <a:noFill/>
            <a:miter lim="800000"/>
            <a:headEnd type="none" w="lg" len="med"/>
            <a:tailEnd type="none" w="lg" len="med"/>
          </a:ln>
        </p:spPr>
        <p:txBody>
          <a:bodyPr wrap="square">
            <a:spAutoFit/>
          </a:bodyPr>
          <a:lstStyle/>
          <a:p>
            <a:r>
              <a:rPr lang="en-US" sz="2400" dirty="0"/>
              <a:t>Solve the minor loss equation for </a:t>
            </a:r>
            <a:r>
              <a:rPr lang="en-US" sz="2400" dirty="0" smtClean="0"/>
              <a:t>the manifold diameter</a:t>
            </a:r>
            <a:endParaRPr lang="en-US" sz="2400" dirty="0"/>
          </a:p>
        </p:txBody>
      </p:sp>
      <p:sp>
        <p:nvSpPr>
          <p:cNvPr id="201735" name="Text Box 7"/>
          <p:cNvSpPr txBox="1">
            <a:spLocks noChangeArrowheads="1"/>
          </p:cNvSpPr>
          <p:nvPr/>
        </p:nvSpPr>
        <p:spPr bwMode="auto">
          <a:xfrm>
            <a:off x="5638800" y="3200400"/>
            <a:ext cx="2620963" cy="457200"/>
          </a:xfrm>
          <a:prstGeom prst="rect">
            <a:avLst/>
          </a:prstGeom>
          <a:noFill/>
          <a:ln w="12700">
            <a:noFill/>
            <a:miter lim="800000"/>
            <a:headEnd type="none" w="lg" len="med"/>
            <a:tailEnd type="none" w="lg" len="med"/>
          </a:ln>
        </p:spPr>
        <p:txBody>
          <a:bodyPr wrap="none">
            <a:spAutoFit/>
          </a:bodyPr>
          <a:lstStyle/>
          <a:p>
            <a:r>
              <a:rPr lang="en-US" sz="2400" dirty="0"/>
              <a:t>Minor loss equation</a:t>
            </a:r>
          </a:p>
        </p:txBody>
      </p:sp>
      <p:sp>
        <p:nvSpPr>
          <p:cNvPr id="201736" name="Line 8"/>
          <p:cNvSpPr>
            <a:spLocks noChangeShapeType="1"/>
          </p:cNvSpPr>
          <p:nvPr/>
        </p:nvSpPr>
        <p:spPr bwMode="auto">
          <a:xfrm flipH="1">
            <a:off x="3962400" y="3429000"/>
            <a:ext cx="1600200" cy="0"/>
          </a:xfrm>
          <a:prstGeom prst="line">
            <a:avLst/>
          </a:prstGeom>
          <a:noFill/>
          <a:ln w="12700">
            <a:solidFill>
              <a:schemeClr val="tx1"/>
            </a:solidFill>
            <a:round/>
            <a:headEnd type="none" w="lg" len="med"/>
            <a:tailEnd type="triangle" w="lg" len="med"/>
          </a:ln>
        </p:spPr>
        <p:txBody>
          <a:bodyPr wrap="square" anchor="ctr">
            <a:spAutoFit/>
          </a:bodyPr>
          <a:lstStyle/>
          <a:p>
            <a:endParaRPr lang="en-US"/>
          </a:p>
        </p:txBody>
      </p:sp>
      <p:graphicFrame>
        <p:nvGraphicFramePr>
          <p:cNvPr id="201737" name="Object 5 1"/>
          <p:cNvGraphicFramePr>
            <a:graphicFrameLocks noChangeAspect="1"/>
          </p:cNvGraphicFramePr>
          <p:nvPr/>
        </p:nvGraphicFramePr>
        <p:xfrm>
          <a:off x="1219200" y="5791200"/>
          <a:ext cx="2524125" cy="439737"/>
        </p:xfrm>
        <a:graphic>
          <a:graphicData uri="http://schemas.openxmlformats.org/presentationml/2006/ole">
            <mc:AlternateContent xmlns:mc="http://schemas.openxmlformats.org/markup-compatibility/2006">
              <mc:Choice xmlns:v="urn:schemas-microsoft-com:vml" Requires="v">
                <p:oleObj spid="_x0000_s201928" name="Equation" r:id="rId7" imgW="2628720" imgH="457200" progId="Equation.DSMT4">
                  <p:embed/>
                </p:oleObj>
              </mc:Choice>
              <mc:Fallback>
                <p:oleObj name="Equation" r:id="rId7" imgW="2628720" imgH="457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5791200"/>
                        <a:ext cx="2524125" cy="4397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01742" name="Object 5 2"/>
          <p:cNvGraphicFramePr>
            <a:graphicFrameLocks noChangeAspect="1"/>
          </p:cNvGraphicFramePr>
          <p:nvPr/>
        </p:nvGraphicFramePr>
        <p:xfrm>
          <a:off x="457200" y="6858000"/>
          <a:ext cx="5056188" cy="877888"/>
        </p:xfrm>
        <a:graphic>
          <a:graphicData uri="http://schemas.openxmlformats.org/presentationml/2006/ole">
            <mc:AlternateContent xmlns:mc="http://schemas.openxmlformats.org/markup-compatibility/2006">
              <mc:Choice xmlns:v="urn:schemas-microsoft-com:vml" Requires="v">
                <p:oleObj spid="_x0000_s201929" name="Equation" r:id="rId9" imgW="5270400" imgH="914400" progId="Equation.DSMT4">
                  <p:embed/>
                </p:oleObj>
              </mc:Choice>
              <mc:Fallback>
                <p:oleObj name="Equation" r:id="rId9" imgW="5270400" imgH="914400" progId="Equation.DSMT4">
                  <p:embed/>
                  <p:pic>
                    <p:nvPicPr>
                      <p:cNvPr id="0" name="Picture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6858000"/>
                        <a:ext cx="5056188" cy="8778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201745" name="Text Box 17"/>
          <p:cNvSpPr txBox="1">
            <a:spLocks noChangeArrowheads="1"/>
          </p:cNvSpPr>
          <p:nvPr/>
        </p:nvSpPr>
        <p:spPr bwMode="auto">
          <a:xfrm>
            <a:off x="8816225" y="3525927"/>
            <a:ext cx="36195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graphicFrame>
        <p:nvGraphicFramePr>
          <p:cNvPr id="201746" name="Object 2 2"/>
          <p:cNvGraphicFramePr>
            <a:graphicFrameLocks noChangeAspect="1"/>
          </p:cNvGraphicFramePr>
          <p:nvPr/>
        </p:nvGraphicFramePr>
        <p:xfrm>
          <a:off x="5649913" y="5902325"/>
          <a:ext cx="2928937" cy="955675"/>
        </p:xfrm>
        <a:graphic>
          <a:graphicData uri="http://schemas.openxmlformats.org/presentationml/2006/ole">
            <mc:AlternateContent xmlns:mc="http://schemas.openxmlformats.org/markup-compatibility/2006">
              <mc:Choice xmlns:v="urn:schemas-microsoft-com:vml" Requires="v">
                <p:oleObj spid="_x0000_s201930" name="Equation" r:id="rId11" imgW="2234880" imgH="952200" progId="Equation.DSMT4">
                  <p:embed/>
                </p:oleObj>
              </mc:Choice>
              <mc:Fallback>
                <p:oleObj name="Equation" r:id="rId11" imgW="2234880" imgH="952200" progId="Equation.DSMT4">
                  <p:embed/>
                  <p:pic>
                    <p:nvPicPr>
                      <p:cNvPr id="0" name="Picture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49913" y="5902325"/>
                        <a:ext cx="2928937"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pic>
        <p:nvPicPr>
          <p:cNvPr id="15" name="Picture 21"/>
          <p:cNvPicPr>
            <a:picLocks noChangeAspect="1" noChangeArrowheads="1"/>
          </p:cNvPicPr>
          <p:nvPr/>
        </p:nvPicPr>
        <p:blipFill>
          <a:blip r:embed="rId13" cstate="print"/>
          <a:srcRect/>
          <a:stretch>
            <a:fillRect/>
          </a:stretch>
        </p:blipFill>
        <p:spPr bwMode="auto">
          <a:xfrm>
            <a:off x="5945187" y="0"/>
            <a:ext cx="3198813" cy="1462088"/>
          </a:xfrm>
          <a:prstGeom prst="rect">
            <a:avLst/>
          </a:prstGeom>
          <a:noFill/>
          <a:ln w="12700">
            <a:noFill/>
            <a:miter lim="800000"/>
            <a:headEnd type="none" w="lg" len="med"/>
            <a:tailEnd type="none" w="lg" len="med"/>
          </a:ln>
          <a:effectLst/>
        </p:spPr>
      </p:pic>
      <p:pic>
        <p:nvPicPr>
          <p:cNvPr id="2" name="Picture 1"/>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324551" y="3162872"/>
            <a:ext cx="2147311" cy="532255"/>
          </a:xfrm>
          <a:prstGeom prst="rect">
            <a:avLst/>
          </a:prstGeom>
        </p:spPr>
      </p:pic>
      <p:pic>
        <p:nvPicPr>
          <p:cNvPr id="3" name="Picture 2"/>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910269" y="4300027"/>
            <a:ext cx="2975873" cy="652973"/>
          </a:xfrm>
          <a:prstGeom prst="rect">
            <a:avLst/>
          </a:prstGeom>
        </p:spPr>
      </p:pic>
      <p:pic>
        <p:nvPicPr>
          <p:cNvPr id="5" name="Picture 4"/>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4945869" y="4984561"/>
            <a:ext cx="3813581" cy="612733"/>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17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17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7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4" grpId="0" animBg="1"/>
      <p:bldP spid="20174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70" name="Rectangle 6"/>
          <p:cNvSpPr>
            <a:spLocks noGrp="1" noChangeArrowheads="1"/>
          </p:cNvSpPr>
          <p:nvPr>
            <p:ph type="title"/>
          </p:nvPr>
        </p:nvSpPr>
        <p:spPr>
          <a:xfrm>
            <a:off x="685800" y="304800"/>
            <a:ext cx="5715000" cy="1143000"/>
          </a:xfrm>
          <a:noFill/>
          <a:ln/>
        </p:spPr>
        <p:txBody>
          <a:bodyPr/>
          <a:lstStyle/>
          <a:p>
            <a:r>
              <a:rPr lang="en-US" sz="4000" dirty="0" smtClean="0"/>
              <a:t>Outlet Launder Diameter: </a:t>
            </a:r>
            <a:r>
              <a:rPr lang="en-US" sz="3600" dirty="0" smtClean="0">
                <a:solidFill>
                  <a:schemeClr val="tx1"/>
                </a:solidFill>
              </a:rPr>
              <a:t>Iterative solution for D</a:t>
            </a:r>
            <a:r>
              <a:rPr lang="en-US" sz="3600" baseline="-25000" dirty="0" smtClean="0">
                <a:solidFill>
                  <a:schemeClr val="tx1"/>
                </a:solidFill>
              </a:rPr>
              <a:t>M</a:t>
            </a:r>
          </a:p>
        </p:txBody>
      </p:sp>
      <p:graphicFrame>
        <p:nvGraphicFramePr>
          <p:cNvPr id="216068" name="Object 5"/>
          <p:cNvGraphicFramePr>
            <a:graphicFrameLocks noChangeAspect="1"/>
          </p:cNvGraphicFramePr>
          <p:nvPr/>
        </p:nvGraphicFramePr>
        <p:xfrm>
          <a:off x="1066800" y="1828800"/>
          <a:ext cx="2522538" cy="439738"/>
        </p:xfrm>
        <a:graphic>
          <a:graphicData uri="http://schemas.openxmlformats.org/presentationml/2006/ole">
            <mc:AlternateContent xmlns:mc="http://schemas.openxmlformats.org/markup-compatibility/2006">
              <mc:Choice xmlns:v="urn:schemas-microsoft-com:vml" Requires="v">
                <p:oleObj spid="_x0000_s216308" name="Equation" r:id="rId4" imgW="2628720" imgH="457200" progId="Equation.DSMT4">
                  <p:embed/>
                </p:oleObj>
              </mc:Choice>
              <mc:Fallback>
                <p:oleObj name="Equation" r:id="rId4" imgW="262872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828800"/>
                        <a:ext cx="2522538" cy="43973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69" name="Object 2"/>
          <p:cNvGraphicFramePr>
            <a:graphicFrameLocks noChangeAspect="1"/>
          </p:cNvGraphicFramePr>
          <p:nvPr/>
        </p:nvGraphicFramePr>
        <p:xfrm>
          <a:off x="5791200" y="1828800"/>
          <a:ext cx="2930525" cy="955675"/>
        </p:xfrm>
        <a:graphic>
          <a:graphicData uri="http://schemas.openxmlformats.org/presentationml/2006/ole">
            <mc:AlternateContent xmlns:mc="http://schemas.openxmlformats.org/markup-compatibility/2006">
              <mc:Choice xmlns:v="urn:schemas-microsoft-com:vml" Requires="v">
                <p:oleObj spid="_x0000_s216309" name="Equation" r:id="rId6" imgW="2234880" imgH="952200" progId="Equation.DSMT4">
                  <p:embed/>
                </p:oleObj>
              </mc:Choice>
              <mc:Fallback>
                <p:oleObj name="Equation" r:id="rId6" imgW="2234880" imgH="952200" progId="Equation.DSMT4">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1828800"/>
                        <a:ext cx="2930525" cy="955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1" name="Object 5"/>
          <p:cNvGraphicFramePr>
            <a:graphicFrameLocks noChangeAspect="1"/>
          </p:cNvGraphicFramePr>
          <p:nvPr/>
        </p:nvGraphicFramePr>
        <p:xfrm>
          <a:off x="685800" y="2514600"/>
          <a:ext cx="4351338" cy="927100"/>
        </p:xfrm>
        <a:graphic>
          <a:graphicData uri="http://schemas.openxmlformats.org/presentationml/2006/ole">
            <mc:AlternateContent xmlns:mc="http://schemas.openxmlformats.org/markup-compatibility/2006">
              <mc:Choice xmlns:v="urn:schemas-microsoft-com:vml" Requires="v">
                <p:oleObj spid="_x0000_s216310" name="Equation" r:id="rId8" imgW="4533840" imgH="965160" progId="Equation.DSMT4">
                  <p:embed/>
                </p:oleObj>
              </mc:Choice>
              <mc:Fallback>
                <p:oleObj name="Equation" r:id="rId8" imgW="4533840" imgH="965160" progId="Equation.DSMT4">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5800" y="2514600"/>
                        <a:ext cx="4351338" cy="9271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2" name="Object 4"/>
          <p:cNvGraphicFramePr>
            <a:graphicFrameLocks noChangeAspect="1"/>
          </p:cNvGraphicFramePr>
          <p:nvPr/>
        </p:nvGraphicFramePr>
        <p:xfrm>
          <a:off x="457200" y="5710238"/>
          <a:ext cx="3719513" cy="1147762"/>
        </p:xfrm>
        <a:graphic>
          <a:graphicData uri="http://schemas.openxmlformats.org/presentationml/2006/ole">
            <mc:AlternateContent xmlns:mc="http://schemas.openxmlformats.org/markup-compatibility/2006">
              <mc:Choice xmlns:v="urn:schemas-microsoft-com:vml" Requires="v">
                <p:oleObj spid="_x0000_s216311" name="Equation" r:id="rId10" imgW="2831760" imgH="1143000" progId="Equation.DSMT4">
                  <p:embed/>
                </p:oleObj>
              </mc:Choice>
              <mc:Fallback>
                <p:oleObj name="Equation" r:id="rId10" imgW="2831760" imgH="1143000" progId="Equation.DSMT4">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5710238"/>
                        <a:ext cx="3719513" cy="11477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16073" name="Object 9"/>
          <p:cNvGraphicFramePr>
            <a:graphicFrameLocks noChangeAspect="1"/>
          </p:cNvGraphicFramePr>
          <p:nvPr/>
        </p:nvGraphicFramePr>
        <p:xfrm>
          <a:off x="635000" y="4800600"/>
          <a:ext cx="3276600" cy="914400"/>
        </p:xfrm>
        <a:graphic>
          <a:graphicData uri="http://schemas.openxmlformats.org/presentationml/2006/ole">
            <mc:AlternateContent xmlns:mc="http://schemas.openxmlformats.org/markup-compatibility/2006">
              <mc:Choice xmlns:v="urn:schemas-microsoft-com:vml" Requires="v">
                <p:oleObj spid="_x0000_s216312" name="Equation" r:id="rId12" imgW="3276360" imgH="914400" progId="Equation.DSMT4">
                  <p:embed/>
                </p:oleObj>
              </mc:Choice>
              <mc:Fallback>
                <p:oleObj name="Equation" r:id="rId12" imgW="3276360" imgH="914400" progId="Equation.DSMT4">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35000" y="48006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16075" name="Picture 11"/>
          <p:cNvPicPr>
            <a:picLocks noChangeAspect="1" noChangeArrowheads="1"/>
          </p:cNvPicPr>
          <p:nvPr/>
        </p:nvPicPr>
        <p:blipFill>
          <a:blip r:embed="rId14"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16079" name="Object 15"/>
          <p:cNvGraphicFramePr>
            <a:graphicFrameLocks noChangeAspect="1"/>
          </p:cNvGraphicFramePr>
          <p:nvPr/>
        </p:nvGraphicFramePr>
        <p:xfrm>
          <a:off x="1219199" y="3657600"/>
          <a:ext cx="2106145" cy="838200"/>
        </p:xfrm>
        <a:graphic>
          <a:graphicData uri="http://schemas.openxmlformats.org/presentationml/2006/ole">
            <mc:AlternateContent xmlns:mc="http://schemas.openxmlformats.org/markup-compatibility/2006">
              <mc:Choice xmlns:v="urn:schemas-microsoft-com:vml" Requires="v">
                <p:oleObj spid="_x0000_s216313" name="Equation" r:id="rId15" imgW="3251160" imgH="1295280" progId="Equation.DSMT4">
                  <p:embed/>
                </p:oleObj>
              </mc:Choice>
              <mc:Fallback>
                <p:oleObj name="Equation" r:id="rId15" imgW="3251160" imgH="1295280" progId="Equation.DSMT4">
                  <p:embed/>
                  <p:pic>
                    <p:nvPicPr>
                      <p:cNvPr id="0" name="Picture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199" y="3657600"/>
                        <a:ext cx="2106145" cy="838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080" name="Freeform 16"/>
          <p:cNvSpPr>
            <a:spLocks/>
          </p:cNvSpPr>
          <p:nvPr/>
        </p:nvSpPr>
        <p:spPr bwMode="auto">
          <a:xfrm>
            <a:off x="150508" y="4495870"/>
            <a:ext cx="2347383" cy="1752530"/>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Lst>
            <a:ahLst/>
            <a:cxnLst>
              <a:cxn ang="0">
                <a:pos x="connsiteX0" y="connsiteY0"/>
              </a:cxn>
              <a:cxn ang="0">
                <a:pos x="connsiteX1" y="connsiteY1"/>
              </a:cxn>
              <a:cxn ang="0">
                <a:pos x="connsiteX2" y="connsiteY2"/>
              </a:cxn>
            </a:cxnLst>
            <a:rect l="l" t="t" r="r" b="b"/>
            <a:pathLst>
              <a:path w="10778" h="10000">
                <a:moveTo>
                  <a:pt x="778" y="10000"/>
                </a:moveTo>
                <a:cubicBezTo>
                  <a:pt x="864" y="9203"/>
                  <a:pt x="0" y="6373"/>
                  <a:pt x="1059" y="3913"/>
                </a:cubicBezTo>
                <a:cubicBezTo>
                  <a:pt x="2118" y="1453"/>
                  <a:pt x="10778" y="1191"/>
                  <a:pt x="10156" y="0"/>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
        <p:nvSpPr>
          <p:cNvPr id="13" name="TextBox 12"/>
          <p:cNvSpPr txBox="1"/>
          <p:nvPr/>
        </p:nvSpPr>
        <p:spPr>
          <a:xfrm>
            <a:off x="5181600" y="4038600"/>
            <a:ext cx="3733800" cy="1815882"/>
          </a:xfrm>
          <a:prstGeom prst="rect">
            <a:avLst/>
          </a:prstGeom>
          <a:noFill/>
        </p:spPr>
        <p:txBody>
          <a:bodyPr wrap="square" rtlCol="0">
            <a:spAutoFit/>
          </a:bodyPr>
          <a:lstStyle/>
          <a:p>
            <a:r>
              <a:rPr lang="en-US" dirty="0" smtClean="0"/>
              <a:t>The iterative solution will converge quickly because f varies slowly with Re.</a:t>
            </a:r>
            <a:endParaRPr lang="en-US" dirty="0"/>
          </a:p>
        </p:txBody>
      </p:sp>
      <p:sp>
        <p:nvSpPr>
          <p:cNvPr id="12" name="Freeform 16"/>
          <p:cNvSpPr>
            <a:spLocks/>
          </p:cNvSpPr>
          <p:nvPr/>
        </p:nvSpPr>
        <p:spPr bwMode="auto">
          <a:xfrm>
            <a:off x="3126210" y="2146321"/>
            <a:ext cx="2683763" cy="348419"/>
          </a:xfrm>
          <a:custGeom>
            <a:avLst/>
            <a:gdLst>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9006 w 14615"/>
              <a:gd name="connsiteY6" fmla="*/ 3757 h 10000"/>
              <a:gd name="connsiteX7" fmla="*/ 14615 w 14615"/>
              <a:gd name="connsiteY7"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8011 w 14615"/>
              <a:gd name="connsiteY5" fmla="*/ 3064 h 10000"/>
              <a:gd name="connsiteX6" fmla="*/ 14615 w 14615"/>
              <a:gd name="connsiteY6" fmla="*/ 385 h 10000"/>
              <a:gd name="connsiteX0" fmla="*/ 884 w 14615"/>
              <a:gd name="connsiteY0" fmla="*/ 10000 h 10000"/>
              <a:gd name="connsiteX1" fmla="*/ 55 w 14615"/>
              <a:gd name="connsiteY1" fmla="*/ 6185 h 10000"/>
              <a:gd name="connsiteX2" fmla="*/ 1215 w 14615"/>
              <a:gd name="connsiteY2" fmla="*/ 2717 h 10000"/>
              <a:gd name="connsiteX3" fmla="*/ 5028 w 14615"/>
              <a:gd name="connsiteY3" fmla="*/ 289 h 10000"/>
              <a:gd name="connsiteX4" fmla="*/ 7514 w 14615"/>
              <a:gd name="connsiteY4" fmla="*/ 983 h 10000"/>
              <a:gd name="connsiteX5" fmla="*/ 14615 w 14615"/>
              <a:gd name="connsiteY5" fmla="*/ 385 h 10000"/>
              <a:gd name="connsiteX0" fmla="*/ 912 w 14643"/>
              <a:gd name="connsiteY0" fmla="*/ 9615 h 9615"/>
              <a:gd name="connsiteX1" fmla="*/ 83 w 14643"/>
              <a:gd name="connsiteY1" fmla="*/ 5800 h 9615"/>
              <a:gd name="connsiteX2" fmla="*/ 1243 w 14643"/>
              <a:gd name="connsiteY2" fmla="*/ 2332 h 9615"/>
              <a:gd name="connsiteX3" fmla="*/ 7542 w 14643"/>
              <a:gd name="connsiteY3" fmla="*/ 598 h 9615"/>
              <a:gd name="connsiteX4" fmla="*/ 14643 w 14643"/>
              <a:gd name="connsiteY4" fmla="*/ 0 h 9615"/>
              <a:gd name="connsiteX0" fmla="*/ 623 w 10109"/>
              <a:gd name="connsiteY0" fmla="*/ 10000 h 10000"/>
              <a:gd name="connsiteX1" fmla="*/ 57 w 10109"/>
              <a:gd name="connsiteY1" fmla="*/ 6032 h 10000"/>
              <a:gd name="connsiteX2" fmla="*/ 849 w 10109"/>
              <a:gd name="connsiteY2" fmla="*/ 2425 h 10000"/>
              <a:gd name="connsiteX3" fmla="*/ 5151 w 10109"/>
              <a:gd name="connsiteY3" fmla="*/ 622 h 10000"/>
              <a:gd name="connsiteX4" fmla="*/ 10000 w 10109"/>
              <a:gd name="connsiteY4" fmla="*/ 0 h 10000"/>
              <a:gd name="connsiteX0" fmla="*/ 1431 w 10808"/>
              <a:gd name="connsiteY0" fmla="*/ 10000 h 10000"/>
              <a:gd name="connsiteX1" fmla="*/ 865 w 10808"/>
              <a:gd name="connsiteY1" fmla="*/ 6032 h 10000"/>
              <a:gd name="connsiteX2" fmla="*/ 1657 w 10808"/>
              <a:gd name="connsiteY2" fmla="*/ 2425 h 10000"/>
              <a:gd name="connsiteX3" fmla="*/ 10808 w 10808"/>
              <a:gd name="connsiteY3" fmla="*/ 0 h 10000"/>
              <a:gd name="connsiteX0" fmla="*/ 1337 w 10714"/>
              <a:gd name="connsiteY0" fmla="*/ 10000 h 10000"/>
              <a:gd name="connsiteX1" fmla="*/ 1563 w 10714"/>
              <a:gd name="connsiteY1" fmla="*/ 2425 h 10000"/>
              <a:gd name="connsiteX2" fmla="*/ 10714 w 10714"/>
              <a:gd name="connsiteY2" fmla="*/ 0 h 10000"/>
              <a:gd name="connsiteX0" fmla="*/ 0 w 9377"/>
              <a:gd name="connsiteY0" fmla="*/ 10000 h 10000"/>
              <a:gd name="connsiteX1" fmla="*/ 9377 w 9377"/>
              <a:gd name="connsiteY1" fmla="*/ 0 h 10000"/>
              <a:gd name="connsiteX0" fmla="*/ 0 w 10000"/>
              <a:gd name="connsiteY0" fmla="*/ 10000 h 10000"/>
              <a:gd name="connsiteX1" fmla="*/ 10000 w 10000"/>
              <a:gd name="connsiteY1" fmla="*/ 0 h 10000"/>
              <a:gd name="connsiteX0" fmla="*/ 5743 w 15743"/>
              <a:gd name="connsiteY0" fmla="*/ 10000 h 10000"/>
              <a:gd name="connsiteX1" fmla="*/ 15743 w 15743"/>
              <a:gd name="connsiteY1" fmla="*/ 0 h 10000"/>
              <a:gd name="connsiteX0" fmla="*/ 5743 w 16491"/>
              <a:gd name="connsiteY0" fmla="*/ 10000 h 10000"/>
              <a:gd name="connsiteX1" fmla="*/ 15743 w 16491"/>
              <a:gd name="connsiteY1" fmla="*/ 0 h 10000"/>
              <a:gd name="connsiteX0" fmla="*/ 5743 w 17752"/>
              <a:gd name="connsiteY0" fmla="*/ 9200 h 9200"/>
              <a:gd name="connsiteX1" fmla="*/ 17004 w 17752"/>
              <a:gd name="connsiteY1" fmla="*/ 0 h 92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3392 w 10157"/>
              <a:gd name="connsiteY0" fmla="*/ 10000 h 10000"/>
              <a:gd name="connsiteX1" fmla="*/ 3582 w 10157"/>
              <a:gd name="connsiteY1" fmla="*/ 3913 h 10000"/>
              <a:gd name="connsiteX2" fmla="*/ 9736 w 10157"/>
              <a:gd name="connsiteY2" fmla="*/ 0 h 10000"/>
              <a:gd name="connsiteX0" fmla="*/ 0 w 6765"/>
              <a:gd name="connsiteY0" fmla="*/ 10000 h 10000"/>
              <a:gd name="connsiteX1" fmla="*/ 190 w 6765"/>
              <a:gd name="connsiteY1" fmla="*/ 3913 h 10000"/>
              <a:gd name="connsiteX2" fmla="*/ 6344 w 6765"/>
              <a:gd name="connsiteY2" fmla="*/ 0 h 10000"/>
              <a:gd name="connsiteX0" fmla="*/ 1869 w 11869"/>
              <a:gd name="connsiteY0" fmla="*/ 10000 h 10000"/>
              <a:gd name="connsiteX1" fmla="*/ 2150 w 11869"/>
              <a:gd name="connsiteY1" fmla="*/ 3913 h 10000"/>
              <a:gd name="connsiteX2" fmla="*/ 11247 w 11869"/>
              <a:gd name="connsiteY2" fmla="*/ 0 h 10000"/>
              <a:gd name="connsiteX0" fmla="*/ 22 w 10022"/>
              <a:gd name="connsiteY0" fmla="*/ 10000 h 10000"/>
              <a:gd name="connsiteX1" fmla="*/ 303 w 10022"/>
              <a:gd name="connsiteY1" fmla="*/ 3913 h 10000"/>
              <a:gd name="connsiteX2" fmla="*/ 9400 w 10022"/>
              <a:gd name="connsiteY2" fmla="*/ 0 h 10000"/>
              <a:gd name="connsiteX0" fmla="*/ 22 w 10022"/>
              <a:gd name="connsiteY0" fmla="*/ 10000 h 10000"/>
              <a:gd name="connsiteX1" fmla="*/ 303 w 10022"/>
              <a:gd name="connsiteY1" fmla="*/ 3913 h 10000"/>
              <a:gd name="connsiteX2" fmla="*/ 9400 w 10022"/>
              <a:gd name="connsiteY2" fmla="*/ 0 h 10000"/>
              <a:gd name="connsiteX0" fmla="*/ 778 w 10778"/>
              <a:gd name="connsiteY0" fmla="*/ 10000 h 10000"/>
              <a:gd name="connsiteX1" fmla="*/ 1059 w 10778"/>
              <a:gd name="connsiteY1" fmla="*/ 3913 h 10000"/>
              <a:gd name="connsiteX2" fmla="*/ 10156 w 10778"/>
              <a:gd name="connsiteY2" fmla="*/ 0 h 10000"/>
              <a:gd name="connsiteX0" fmla="*/ 23372 w 23458"/>
              <a:gd name="connsiteY0" fmla="*/ 797 h 4710"/>
              <a:gd name="connsiteX1" fmla="*/ 2039 w 23458"/>
              <a:gd name="connsiteY1" fmla="*/ 4710 h 4710"/>
              <a:gd name="connsiteX2" fmla="*/ 11136 w 23458"/>
              <a:gd name="connsiteY2" fmla="*/ 797 h 4710"/>
              <a:gd name="connsiteX0" fmla="*/ 5216 w 5253"/>
              <a:gd name="connsiteY0" fmla="*/ 1692 h 4221"/>
              <a:gd name="connsiteX1" fmla="*/ 2084 w 5253"/>
              <a:gd name="connsiteY1" fmla="*/ 3538 h 4221"/>
              <a:gd name="connsiteX2" fmla="*/ 0 w 5253"/>
              <a:gd name="connsiteY2" fmla="*/ 1692 h 4221"/>
            </a:gdLst>
            <a:ahLst/>
            <a:cxnLst>
              <a:cxn ang="0">
                <a:pos x="connsiteX0" y="connsiteY0"/>
              </a:cxn>
              <a:cxn ang="0">
                <a:pos x="connsiteX1" y="connsiteY1"/>
              </a:cxn>
              <a:cxn ang="0">
                <a:pos x="connsiteX2" y="connsiteY2"/>
              </a:cxn>
            </a:cxnLst>
            <a:rect l="l" t="t" r="r" b="b"/>
            <a:pathLst>
              <a:path w="5253" h="4221">
                <a:moveTo>
                  <a:pt x="5216" y="1692"/>
                </a:moveTo>
                <a:cubicBezTo>
                  <a:pt x="5253" y="0"/>
                  <a:pt x="2953" y="3538"/>
                  <a:pt x="2084" y="3538"/>
                </a:cubicBezTo>
                <a:cubicBezTo>
                  <a:pt x="1215" y="3538"/>
                  <a:pt x="265" y="4221"/>
                  <a:pt x="0" y="1692"/>
                </a:cubicBezTo>
              </a:path>
            </a:pathLst>
          </a:custGeom>
          <a:noFill/>
          <a:ln w="38100" cap="flat" cmpd="sng">
            <a:solidFill>
              <a:schemeClr val="folHlink"/>
            </a:solidFill>
            <a:prstDash val="solid"/>
            <a:round/>
            <a:headEnd type="none" w="lg" len="med"/>
            <a:tailEnd type="triangle" w="med" len="med"/>
          </a:ln>
          <a:effectLst/>
        </p:spPr>
        <p:txBody>
          <a:bodyPr wrap="none" anchor="ctr">
            <a:no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60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80"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Code for Iteration</a:t>
            </a:r>
            <a:endParaRPr lang="en-US" dirty="0"/>
          </a:p>
        </p:txBody>
      </p:sp>
      <p:graphicFrame>
        <p:nvGraphicFramePr>
          <p:cNvPr id="306178" name="Object 2"/>
          <p:cNvGraphicFramePr>
            <a:graphicFrameLocks noChangeAspect="1"/>
          </p:cNvGraphicFramePr>
          <p:nvPr/>
        </p:nvGraphicFramePr>
        <p:xfrm>
          <a:off x="1522413" y="3810000"/>
          <a:ext cx="1266825" cy="430213"/>
        </p:xfrm>
        <a:graphic>
          <a:graphicData uri="http://schemas.openxmlformats.org/presentationml/2006/ole">
            <mc:AlternateContent xmlns:mc="http://schemas.openxmlformats.org/markup-compatibility/2006">
              <mc:Choice xmlns:v="urn:schemas-microsoft-com:vml" Requires="v">
                <p:oleObj spid="_x0000_s306373" name="Equation" r:id="rId3" imgW="1269720" imgH="431640" progId="Equation.DSMT4">
                  <p:embed/>
                </p:oleObj>
              </mc:Choice>
              <mc:Fallback>
                <p:oleObj name="Equation" r:id="rId3" imgW="1269720" imgH="4316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2413" y="3810000"/>
                        <a:ext cx="1266825" cy="4302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6179" name="Object 4"/>
          <p:cNvGraphicFramePr>
            <a:graphicFrameLocks noChangeAspect="1"/>
          </p:cNvGraphicFramePr>
          <p:nvPr/>
        </p:nvGraphicFramePr>
        <p:xfrm>
          <a:off x="1522413" y="4267200"/>
          <a:ext cx="1635125" cy="433388"/>
        </p:xfrm>
        <a:graphic>
          <a:graphicData uri="http://schemas.openxmlformats.org/presentationml/2006/ole">
            <mc:AlternateContent xmlns:mc="http://schemas.openxmlformats.org/markup-compatibility/2006">
              <mc:Choice xmlns:v="urn:schemas-microsoft-com:vml" Requires="v">
                <p:oleObj spid="_x0000_s306374" name="Equation" r:id="rId5" imgW="1244520" imgH="431640" progId="Equation.DSMT4">
                  <p:embed/>
                </p:oleObj>
              </mc:Choice>
              <mc:Fallback>
                <p:oleObj name="Equation" r:id="rId5" imgW="1244520" imgH="43164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2413" y="4267200"/>
                        <a:ext cx="1635125" cy="4333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306180" name="Object 4"/>
          <p:cNvGraphicFramePr>
            <a:graphicFrameLocks noChangeAspect="1"/>
          </p:cNvGraphicFramePr>
          <p:nvPr/>
        </p:nvGraphicFramePr>
        <p:xfrm>
          <a:off x="787734" y="1905000"/>
          <a:ext cx="735013" cy="382588"/>
        </p:xfrm>
        <a:graphic>
          <a:graphicData uri="http://schemas.openxmlformats.org/presentationml/2006/ole">
            <mc:AlternateContent xmlns:mc="http://schemas.openxmlformats.org/markup-compatibility/2006">
              <mc:Choice xmlns:v="urn:schemas-microsoft-com:vml" Requires="v">
                <p:oleObj spid="_x0000_s306375" name="Equation" r:id="rId7" imgW="558720" imgH="380880" progId="Equation.DSMT4">
                  <p:embed/>
                </p:oleObj>
              </mc:Choice>
              <mc:Fallback>
                <p:oleObj name="Equation" r:id="rId7" imgW="558720" imgH="38088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734" y="1905000"/>
                        <a:ext cx="735013" cy="382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6" name="TextBox 5"/>
          <p:cNvSpPr txBox="1"/>
          <p:nvPr/>
        </p:nvSpPr>
        <p:spPr>
          <a:xfrm>
            <a:off x="787734" y="2286000"/>
            <a:ext cx="1662635" cy="523220"/>
          </a:xfrm>
          <a:prstGeom prst="rect">
            <a:avLst/>
          </a:prstGeom>
          <a:noFill/>
        </p:spPr>
        <p:txBody>
          <a:bodyPr wrap="none" rtlCol="0">
            <a:spAutoFit/>
          </a:bodyPr>
          <a:lstStyle/>
          <a:p>
            <a:r>
              <a:rPr lang="en-US" dirty="0" smtClean="0"/>
              <a:t>Error ← 1</a:t>
            </a:r>
            <a:endParaRPr lang="en-US" dirty="0"/>
          </a:p>
        </p:txBody>
      </p:sp>
      <p:sp>
        <p:nvSpPr>
          <p:cNvPr id="7" name="TextBox 6"/>
          <p:cNvSpPr txBox="1"/>
          <p:nvPr/>
        </p:nvSpPr>
        <p:spPr>
          <a:xfrm>
            <a:off x="787734" y="3200400"/>
            <a:ext cx="3708066" cy="523220"/>
          </a:xfrm>
          <a:prstGeom prst="rect">
            <a:avLst/>
          </a:prstGeom>
          <a:noFill/>
        </p:spPr>
        <p:txBody>
          <a:bodyPr wrap="none" rtlCol="0">
            <a:spAutoFit/>
          </a:bodyPr>
          <a:lstStyle/>
          <a:p>
            <a:r>
              <a:rPr lang="en-US" dirty="0" smtClean="0"/>
              <a:t>While Error &gt; </a:t>
            </a:r>
            <a:r>
              <a:rPr lang="en-US" dirty="0" err="1" smtClean="0"/>
              <a:t>MaxError</a:t>
            </a:r>
            <a:endParaRPr lang="en-US" dirty="0"/>
          </a:p>
        </p:txBody>
      </p:sp>
      <p:sp>
        <p:nvSpPr>
          <p:cNvPr id="8" name="TextBox 7"/>
          <p:cNvSpPr txBox="1"/>
          <p:nvPr/>
        </p:nvSpPr>
        <p:spPr>
          <a:xfrm>
            <a:off x="787734" y="2743200"/>
            <a:ext cx="3038011" cy="523220"/>
          </a:xfrm>
          <a:prstGeom prst="rect">
            <a:avLst/>
          </a:prstGeom>
          <a:noFill/>
        </p:spPr>
        <p:txBody>
          <a:bodyPr wrap="none" rtlCol="0">
            <a:spAutoFit/>
          </a:bodyPr>
          <a:lstStyle/>
          <a:p>
            <a:r>
              <a:rPr lang="en-US" dirty="0" err="1" smtClean="0"/>
              <a:t>MaxError</a:t>
            </a:r>
            <a:r>
              <a:rPr lang="en-US" dirty="0" smtClean="0"/>
              <a:t> ← _____</a:t>
            </a:r>
            <a:endParaRPr lang="en-US" dirty="0"/>
          </a:p>
        </p:txBody>
      </p:sp>
      <p:graphicFrame>
        <p:nvGraphicFramePr>
          <p:cNvPr id="9" name="Object 4"/>
          <p:cNvGraphicFramePr>
            <a:graphicFrameLocks noChangeAspect="1"/>
          </p:cNvGraphicFramePr>
          <p:nvPr/>
        </p:nvGraphicFramePr>
        <p:xfrm>
          <a:off x="1522413" y="4724400"/>
          <a:ext cx="2820987" cy="866775"/>
        </p:xfrm>
        <a:graphic>
          <a:graphicData uri="http://schemas.openxmlformats.org/presentationml/2006/ole">
            <mc:AlternateContent xmlns:mc="http://schemas.openxmlformats.org/markup-compatibility/2006">
              <mc:Choice xmlns:v="urn:schemas-microsoft-com:vml" Requires="v">
                <p:oleObj spid="_x0000_s306376" name="Equation" r:id="rId9" imgW="2145960" imgH="863280" progId="Equation.DSMT4">
                  <p:embed/>
                </p:oleObj>
              </mc:Choice>
              <mc:Fallback>
                <p:oleObj name="Equation" r:id="rId9" imgW="2145960" imgH="86328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2413" y="4724400"/>
                        <a:ext cx="2820987" cy="8667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0" name="Object 4"/>
          <p:cNvGraphicFramePr>
            <a:graphicFrameLocks noChangeAspect="1"/>
          </p:cNvGraphicFramePr>
          <p:nvPr/>
        </p:nvGraphicFramePr>
        <p:xfrm>
          <a:off x="1522413" y="5715000"/>
          <a:ext cx="1117600" cy="381000"/>
        </p:xfrm>
        <a:graphic>
          <a:graphicData uri="http://schemas.openxmlformats.org/presentationml/2006/ole">
            <mc:AlternateContent xmlns:mc="http://schemas.openxmlformats.org/markup-compatibility/2006">
              <mc:Choice xmlns:v="urn:schemas-microsoft-com:vml" Requires="v">
                <p:oleObj spid="_x0000_s306377" name="Equation" r:id="rId11" imgW="850680" imgH="380880" progId="Equation.DSMT4">
                  <p:embed/>
                </p:oleObj>
              </mc:Choice>
              <mc:Fallback>
                <p:oleObj name="Equation" r:id="rId11" imgW="850680" imgH="380880" progId="Equation.DSMT4">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2413" y="5715000"/>
                        <a:ext cx="1117600" cy="381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11" name="TextBox 10"/>
          <p:cNvSpPr txBox="1"/>
          <p:nvPr/>
        </p:nvSpPr>
        <p:spPr>
          <a:xfrm>
            <a:off x="4876800" y="1828800"/>
            <a:ext cx="3323346" cy="523220"/>
          </a:xfrm>
          <a:prstGeom prst="rect">
            <a:avLst/>
          </a:prstGeom>
          <a:noFill/>
        </p:spPr>
        <p:txBody>
          <a:bodyPr wrap="none" rtlCol="0">
            <a:spAutoFit/>
          </a:bodyPr>
          <a:lstStyle/>
          <a:p>
            <a:r>
              <a:rPr lang="en-US" dirty="0" smtClean="0"/>
              <a:t>First guess at solution</a:t>
            </a:r>
            <a:endParaRPr lang="en-US" dirty="0"/>
          </a:p>
        </p:txBody>
      </p:sp>
      <p:sp>
        <p:nvSpPr>
          <p:cNvPr id="12" name="TextBox 11"/>
          <p:cNvSpPr txBox="1"/>
          <p:nvPr/>
        </p:nvSpPr>
        <p:spPr>
          <a:xfrm>
            <a:off x="4876800" y="4267200"/>
            <a:ext cx="2467342" cy="523220"/>
          </a:xfrm>
          <a:prstGeom prst="rect">
            <a:avLst/>
          </a:prstGeom>
          <a:noFill/>
        </p:spPr>
        <p:txBody>
          <a:bodyPr wrap="none" rtlCol="0">
            <a:spAutoFit/>
          </a:bodyPr>
          <a:lstStyle/>
          <a:p>
            <a:r>
              <a:rPr lang="en-US" dirty="0" smtClean="0"/>
              <a:t>Improved guess</a:t>
            </a:r>
            <a:endParaRPr lang="en-US" dirty="0"/>
          </a:p>
        </p:txBody>
      </p:sp>
      <p:sp>
        <p:nvSpPr>
          <p:cNvPr id="13" name="TextBox 12"/>
          <p:cNvSpPr txBox="1"/>
          <p:nvPr/>
        </p:nvSpPr>
        <p:spPr>
          <a:xfrm>
            <a:off x="787734" y="6172200"/>
            <a:ext cx="1609736" cy="523220"/>
          </a:xfrm>
          <a:prstGeom prst="rect">
            <a:avLst/>
          </a:prstGeom>
          <a:noFill/>
        </p:spPr>
        <p:txBody>
          <a:bodyPr wrap="none" rtlCol="0">
            <a:spAutoFit/>
          </a:bodyPr>
          <a:lstStyle/>
          <a:p>
            <a:r>
              <a:rPr lang="en-US" dirty="0" smtClean="0"/>
              <a:t>Return y</a:t>
            </a:r>
            <a:r>
              <a:rPr lang="en-US" baseline="-25000" dirty="0" smtClean="0"/>
              <a:t>1</a:t>
            </a:r>
            <a:endParaRPr lang="en-US" baseline="-25000" dirty="0"/>
          </a:p>
        </p:txBody>
      </p:sp>
      <p:sp>
        <p:nvSpPr>
          <p:cNvPr id="14" name="TextBox 13"/>
          <p:cNvSpPr txBox="1"/>
          <p:nvPr/>
        </p:nvSpPr>
        <p:spPr>
          <a:xfrm>
            <a:off x="4876800" y="4953000"/>
            <a:ext cx="3084499" cy="523220"/>
          </a:xfrm>
          <a:prstGeom prst="rect">
            <a:avLst/>
          </a:prstGeom>
          <a:noFill/>
        </p:spPr>
        <p:txBody>
          <a:bodyPr wrap="none" rtlCol="0">
            <a:spAutoFit/>
          </a:bodyPr>
          <a:lstStyle/>
          <a:p>
            <a:r>
              <a:rPr lang="en-US" dirty="0" smtClean="0"/>
              <a:t>Dimensionless error</a:t>
            </a:r>
            <a:endParaRPr lang="en-US" dirty="0"/>
          </a:p>
        </p:txBody>
      </p:sp>
      <p:sp>
        <p:nvSpPr>
          <p:cNvPr id="15" name="TextBox 14"/>
          <p:cNvSpPr txBox="1"/>
          <p:nvPr/>
        </p:nvSpPr>
        <p:spPr>
          <a:xfrm>
            <a:off x="4876800" y="2362200"/>
            <a:ext cx="3810000" cy="830997"/>
          </a:xfrm>
          <a:prstGeom prst="rect">
            <a:avLst/>
          </a:prstGeom>
          <a:noFill/>
        </p:spPr>
        <p:txBody>
          <a:bodyPr wrap="square" rtlCol="0">
            <a:spAutoFit/>
          </a:bodyPr>
          <a:lstStyle/>
          <a:p>
            <a:r>
              <a:rPr lang="en-US" sz="2400" dirty="0" smtClean="0"/>
              <a:t>Set error to be large to ensure that loop executes once</a:t>
            </a:r>
            <a:endParaRPr lang="en-US" sz="24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4" name="Line 14"/>
          <p:cNvSpPr>
            <a:spLocks noChangeShapeType="1"/>
          </p:cNvSpPr>
          <p:nvPr/>
        </p:nvSpPr>
        <p:spPr bwMode="auto">
          <a:xfrm flipV="1">
            <a:off x="6400800" y="1981200"/>
            <a:ext cx="1600200" cy="914400"/>
          </a:xfrm>
          <a:prstGeom prst="line">
            <a:avLst/>
          </a:prstGeom>
          <a:noFill/>
          <a:ln w="38100">
            <a:solidFill>
              <a:schemeClr val="folHlink"/>
            </a:solidFill>
            <a:round/>
            <a:headEnd type="none" w="lg" len="med"/>
            <a:tailEnd type="none" w="lg" len="med"/>
          </a:ln>
          <a:effectLst/>
        </p:spPr>
        <p:txBody>
          <a:bodyPr wrap="none" anchor="ctr">
            <a:spAutoFit/>
          </a:bodyPr>
          <a:lstStyle/>
          <a:p>
            <a:endParaRPr lang="es-HN"/>
          </a:p>
        </p:txBody>
      </p:sp>
      <p:sp>
        <p:nvSpPr>
          <p:cNvPr id="46088" name="Rectangle 8"/>
          <p:cNvSpPr>
            <a:spLocks noGrp="1" noChangeArrowheads="1"/>
          </p:cNvSpPr>
          <p:nvPr>
            <p:ph type="title"/>
          </p:nvPr>
        </p:nvSpPr>
        <p:spPr>
          <a:effectLst/>
        </p:spPr>
        <p:txBody>
          <a:bodyPr/>
          <a:lstStyle/>
          <a:p>
            <a:r>
              <a:rPr lang="en-US" sz="4000" dirty="0" smtClean="0"/>
              <a:t>Launder Diameter (Approximate Solution)</a:t>
            </a:r>
            <a:endParaRPr lang="en-US" sz="4000" dirty="0"/>
          </a:p>
        </p:txBody>
      </p:sp>
      <p:graphicFrame>
        <p:nvGraphicFramePr>
          <p:cNvPr id="46084" name="Object 4"/>
          <p:cNvGraphicFramePr>
            <a:graphicFrameLocks/>
          </p:cNvGraphicFramePr>
          <p:nvPr/>
        </p:nvGraphicFramePr>
        <p:xfrm>
          <a:off x="838200" y="1905000"/>
          <a:ext cx="2833688" cy="1143000"/>
        </p:xfrm>
        <a:graphic>
          <a:graphicData uri="http://schemas.openxmlformats.org/presentationml/2006/ole">
            <mc:AlternateContent xmlns:mc="http://schemas.openxmlformats.org/markup-compatibility/2006">
              <mc:Choice xmlns:v="urn:schemas-microsoft-com:vml" Requires="v">
                <p:oleObj spid="_x0000_s320631"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050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46085" name="Object 5"/>
          <p:cNvGraphicFramePr>
            <a:graphicFrameLocks noChangeAspect="1"/>
          </p:cNvGraphicFramePr>
          <p:nvPr/>
        </p:nvGraphicFramePr>
        <p:xfrm>
          <a:off x="5257800" y="1981200"/>
          <a:ext cx="3276600" cy="914400"/>
        </p:xfrm>
        <a:graphic>
          <a:graphicData uri="http://schemas.openxmlformats.org/presentationml/2006/ole">
            <mc:AlternateContent xmlns:mc="http://schemas.openxmlformats.org/markup-compatibility/2006">
              <mc:Choice xmlns:v="urn:schemas-microsoft-com:vml" Requires="v">
                <p:oleObj spid="_x0000_s320632" name="Equation" r:id="rId6" imgW="3276360" imgH="914400" progId="Equation.DSMT4">
                  <p:embed/>
                </p:oleObj>
              </mc:Choice>
              <mc:Fallback>
                <p:oleObj name="Equation" r:id="rId6" imgW="3276360" imgH="9144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19812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6" name="Object 4"/>
          <p:cNvGraphicFramePr>
            <a:graphicFrameLocks/>
          </p:cNvGraphicFramePr>
          <p:nvPr/>
        </p:nvGraphicFramePr>
        <p:xfrm>
          <a:off x="762000" y="3505200"/>
          <a:ext cx="2833688" cy="1143000"/>
        </p:xfrm>
        <a:graphic>
          <a:graphicData uri="http://schemas.openxmlformats.org/presentationml/2006/ole">
            <mc:AlternateContent xmlns:mc="http://schemas.openxmlformats.org/markup-compatibility/2006">
              <mc:Choice xmlns:v="urn:schemas-microsoft-com:vml" Requires="v">
                <p:oleObj spid="_x0000_s320633" name="Equation" r:id="rId8" imgW="2831760" imgH="1143000" progId="Equation.DSMT4">
                  <p:embed/>
                </p:oleObj>
              </mc:Choice>
              <mc:Fallback>
                <p:oleObj name="Equation" r:id="rId8" imgW="2831760" imgH="1143000" progId="Equation.DSMT4">
                  <p:embed/>
                  <p:pic>
                    <p:nvPicPr>
                      <p:cNvPr id="0" name="Picture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35052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46093" name="Text Box 13"/>
          <p:cNvSpPr txBox="1">
            <a:spLocks noChangeArrowheads="1"/>
          </p:cNvSpPr>
          <p:nvPr/>
        </p:nvSpPr>
        <p:spPr bwMode="auto">
          <a:xfrm>
            <a:off x="5181600" y="3429000"/>
            <a:ext cx="3810000" cy="1384995"/>
          </a:xfrm>
          <a:prstGeom prst="rect">
            <a:avLst/>
          </a:prstGeom>
          <a:noFill/>
          <a:ln w="12700">
            <a:noFill/>
            <a:miter lim="800000"/>
            <a:headEnd type="none" w="lg" len="med"/>
            <a:tailEnd type="none" w="lg" len="med"/>
          </a:ln>
          <a:effectLst/>
        </p:spPr>
        <p:txBody>
          <a:bodyPr>
            <a:spAutoFit/>
          </a:bodyPr>
          <a:lstStyle/>
          <a:p>
            <a:pPr>
              <a:spcBef>
                <a:spcPct val="50000"/>
              </a:spcBef>
            </a:pPr>
            <a:r>
              <a:rPr lang="en-US" b="0" smtClean="0"/>
              <a:t>Here we are omitting the major (wall shear) head loss contribution</a:t>
            </a:r>
            <a:endParaRPr lang="en-US" b="0"/>
          </a:p>
        </p:txBody>
      </p:sp>
      <p:cxnSp>
        <p:nvCxnSpPr>
          <p:cNvPr id="10" name="Straight Arrow Connector 9"/>
          <p:cNvCxnSpPr/>
          <p:nvPr/>
        </p:nvCxnSpPr>
        <p:spPr bwMode="auto">
          <a:xfrm rot="10800000" flipV="1">
            <a:off x="2971800" y="3733800"/>
            <a:ext cx="2133600" cy="228600"/>
          </a:xfrm>
          <a:prstGeom prst="straightConnector1">
            <a:avLst/>
          </a:prstGeom>
          <a:noFill/>
          <a:ln w="12700" cap="flat" cmpd="sng" algn="ctr">
            <a:solidFill>
              <a:schemeClr val="tx1"/>
            </a:solidFill>
            <a:prstDash val="solid"/>
            <a:round/>
            <a:headEnd type="none" w="lg" len="med"/>
            <a:tailEnd type="arrow"/>
          </a:ln>
          <a:effectLst/>
        </p:spPr>
      </p:cxnSp>
      <p:sp>
        <p:nvSpPr>
          <p:cNvPr id="11" name="Text Box 13"/>
          <p:cNvSpPr txBox="1">
            <a:spLocks noChangeArrowheads="1"/>
          </p:cNvSpPr>
          <p:nvPr/>
        </p:nvSpPr>
        <p:spPr bwMode="auto">
          <a:xfrm>
            <a:off x="685800" y="4876800"/>
            <a:ext cx="4648200" cy="1384995"/>
          </a:xfrm>
          <a:prstGeom prst="rect">
            <a:avLst/>
          </a:prstGeom>
          <a:noFill/>
          <a:ln w="12700">
            <a:noFill/>
            <a:miter lim="800000"/>
            <a:headEnd type="none" w="lg" len="med"/>
            <a:tailEnd type="none" w="lg" len="med"/>
          </a:ln>
          <a:effectLst/>
        </p:spPr>
        <p:txBody>
          <a:bodyPr wrap="square">
            <a:spAutoFit/>
          </a:bodyPr>
          <a:lstStyle/>
          <a:p>
            <a:pPr>
              <a:spcBef>
                <a:spcPct val="50000"/>
              </a:spcBef>
            </a:pPr>
            <a:r>
              <a:rPr lang="en-US" b="0" dirty="0" smtClean="0"/>
              <a:t>In this equation the head loss is the total head loss for both the orifices and the pipe flow</a:t>
            </a:r>
            <a:endParaRPr lang="en-US" b="0" dirty="0"/>
          </a:p>
        </p:txBody>
      </p:sp>
      <p:cxnSp>
        <p:nvCxnSpPr>
          <p:cNvPr id="12" name="Straight Arrow Connector 11"/>
          <p:cNvCxnSpPr/>
          <p:nvPr/>
        </p:nvCxnSpPr>
        <p:spPr bwMode="auto">
          <a:xfrm rot="10800000">
            <a:off x="2362200" y="4495800"/>
            <a:ext cx="1371600" cy="533400"/>
          </a:xfrm>
          <a:prstGeom prst="straightConnector1">
            <a:avLst/>
          </a:prstGeom>
          <a:noFill/>
          <a:ln w="12700" cap="flat" cmpd="sng" algn="ctr">
            <a:solidFill>
              <a:schemeClr val="tx1"/>
            </a:solidFill>
            <a:prstDash val="solid"/>
            <a:round/>
            <a:headEnd type="none" w="lg" len="med"/>
            <a:tailEnd type="arrow"/>
          </a:ln>
          <a:effectLst/>
        </p:spPr>
      </p:cxnSp>
      <p:pic>
        <p:nvPicPr>
          <p:cNvPr id="15" name="Picture 14" descr="50 lps plant 4.png"/>
          <p:cNvPicPr>
            <a:picLocks noChangeAspect="1"/>
          </p:cNvPicPr>
          <p:nvPr/>
        </p:nvPicPr>
        <p:blipFill>
          <a:blip r:embed="rId10" cstate="print"/>
          <a:srcRect l="17089" t="39059" r="23102" b="21882"/>
          <a:stretch>
            <a:fillRect/>
          </a:stretch>
        </p:blipFill>
        <p:spPr>
          <a:xfrm>
            <a:off x="5410200" y="5029200"/>
            <a:ext cx="3733800" cy="18288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9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685800" y="304800"/>
            <a:ext cx="4648200" cy="1143000"/>
          </a:xfrm>
          <a:effectLst/>
        </p:spPr>
        <p:txBody>
          <a:bodyPr/>
          <a:lstStyle/>
          <a:p>
            <a:r>
              <a:rPr lang="en-US" dirty="0" smtClean="0"/>
              <a:t>Example: Launder</a:t>
            </a:r>
            <a:endParaRPr lang="en-US" dirty="0"/>
          </a:p>
        </p:txBody>
      </p:sp>
      <p:sp>
        <p:nvSpPr>
          <p:cNvPr id="49158" name="Text Box 6"/>
          <p:cNvSpPr txBox="1">
            <a:spLocks noChangeArrowheads="1"/>
          </p:cNvSpPr>
          <p:nvPr/>
        </p:nvSpPr>
        <p:spPr bwMode="auto">
          <a:xfrm>
            <a:off x="304800" y="1905000"/>
            <a:ext cx="8153400" cy="2246769"/>
          </a:xfrm>
          <a:prstGeom prst="rect">
            <a:avLst/>
          </a:prstGeom>
          <a:noFill/>
          <a:ln w="12700">
            <a:noFill/>
            <a:miter lim="800000"/>
            <a:headEnd type="none" w="lg" len="med"/>
            <a:tailEnd type="none" w="lg" len="med"/>
          </a:ln>
          <a:effectLst/>
        </p:spPr>
        <p:txBody>
          <a:bodyPr>
            <a:spAutoFit/>
          </a:bodyPr>
          <a:lstStyle/>
          <a:p>
            <a:r>
              <a:rPr lang="en-US" b="0" dirty="0" smtClean="0"/>
              <a:t>What is the minimum launder diameter for a plant flow rate of 50 L/s divided between 8 bays if we use 5 cm of head loss?  For an approximate solution you can omit the effect of the major losses. Use a value of 0.8 for the minimum flow ratio between the last and first orifice</a:t>
            </a:r>
            <a:endParaRPr lang="en-US" b="0" dirty="0"/>
          </a:p>
        </p:txBody>
      </p:sp>
      <p:pic>
        <p:nvPicPr>
          <p:cNvPr id="6" name="Picture 5" descr="50 lps plant 4.png"/>
          <p:cNvPicPr>
            <a:picLocks noChangeAspect="1"/>
          </p:cNvPicPr>
          <p:nvPr/>
        </p:nvPicPr>
        <p:blipFill>
          <a:blip r:embed="rId4" cstate="print"/>
          <a:srcRect l="17089" t="39059" r="23102" b="21882"/>
          <a:stretch>
            <a:fillRect/>
          </a:stretch>
        </p:blipFill>
        <p:spPr>
          <a:xfrm>
            <a:off x="5410200" y="0"/>
            <a:ext cx="3733800" cy="1828800"/>
          </a:xfrm>
          <a:prstGeom prst="rect">
            <a:avLst/>
          </a:prstGeom>
        </p:spPr>
      </p:pic>
      <p:graphicFrame>
        <p:nvGraphicFramePr>
          <p:cNvPr id="2" name="Object 6"/>
          <p:cNvGraphicFramePr>
            <a:graphicFrameLocks noChangeAspect="1"/>
          </p:cNvGraphicFramePr>
          <p:nvPr/>
        </p:nvGraphicFramePr>
        <p:xfrm>
          <a:off x="5867400" y="4495800"/>
          <a:ext cx="2228850" cy="1933575"/>
        </p:xfrm>
        <a:graphic>
          <a:graphicData uri="http://schemas.openxmlformats.org/presentationml/2006/ole">
            <mc:AlternateContent xmlns:mc="http://schemas.openxmlformats.org/markup-compatibility/2006">
              <mc:Choice xmlns:v="urn:schemas-microsoft-com:vml" Requires="v">
                <p:oleObj spid="_x0000_s321616" name="Mathcad" r:id="rId5" imgW="2419200" imgH="2104920" progId="Mathcad">
                  <p:embed/>
                </p:oleObj>
              </mc:Choice>
              <mc:Fallback>
                <p:oleObj name="Mathcad" r:id="rId5" imgW="2419200" imgH="2104920" progId="Mathca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4495800"/>
                        <a:ext cx="2228850"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7"/>
          <p:cNvGraphicFramePr>
            <a:graphicFrameLocks noChangeAspect="1"/>
          </p:cNvGraphicFramePr>
          <p:nvPr/>
        </p:nvGraphicFramePr>
        <p:xfrm>
          <a:off x="762000" y="5105400"/>
          <a:ext cx="2832100" cy="1143000"/>
        </p:xfrm>
        <a:graphic>
          <a:graphicData uri="http://schemas.openxmlformats.org/presentationml/2006/ole">
            <mc:AlternateContent xmlns:mc="http://schemas.openxmlformats.org/markup-compatibility/2006">
              <mc:Choice xmlns:v="urn:schemas-microsoft-com:vml" Requires="v">
                <p:oleObj spid="_x0000_s321617" name="Equation" r:id="rId7" imgW="2831760" imgH="1143000" progId="Equation.DSMT4">
                  <p:embed/>
                </p:oleObj>
              </mc:Choice>
              <mc:Fallback>
                <p:oleObj name="Equation" r:id="rId7" imgW="2831760" imgH="11430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5105400"/>
                        <a:ext cx="2832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1.66667E-6 4.98265E-6 L -0.32187 4.98265E-6 " pathEditMode="relative" rAng="0" ptsTypes="AA">
                                      <p:cBhvr>
                                        <p:cTn id="6" dur="2000" fill="hold"/>
                                        <p:tgtEl>
                                          <p:spTgt spid="2"/>
                                        </p:tgtEl>
                                        <p:attrNameLst>
                                          <p:attrName>ppt_x</p:attrName>
                                          <p:attrName>ppt_y</p:attrName>
                                        </p:attrNameLst>
                                      </p:cBhvr>
                                      <p:rCtr x="-16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85800" y="304800"/>
            <a:ext cx="4953000" cy="1143000"/>
          </a:xfrm>
        </p:spPr>
        <p:txBody>
          <a:bodyPr/>
          <a:lstStyle/>
          <a:p>
            <a:r>
              <a:rPr lang="en-US" sz="4000" dirty="0" smtClean="0"/>
              <a:t>Example: Launder</a:t>
            </a:r>
            <a:endParaRPr lang="en-US" sz="4000" dirty="0"/>
          </a:p>
        </p:txBody>
      </p:sp>
      <p:sp>
        <p:nvSpPr>
          <p:cNvPr id="52227" name="Rectangle 3"/>
          <p:cNvSpPr>
            <a:spLocks noGrp="1" noChangeArrowheads="1"/>
          </p:cNvSpPr>
          <p:nvPr>
            <p:ph idx="1"/>
          </p:nvPr>
        </p:nvSpPr>
        <p:spPr/>
        <p:txBody>
          <a:bodyPr/>
          <a:lstStyle/>
          <a:p>
            <a:r>
              <a:rPr lang="en-US" dirty="0" smtClean="0"/>
              <a:t>What is the effect of the shear force?</a:t>
            </a:r>
          </a:p>
          <a:p>
            <a:r>
              <a:rPr lang="en-US" dirty="0" smtClean="0"/>
              <a:t>How can we estimate the length of the launder? We will assume that the </a:t>
            </a:r>
            <a:r>
              <a:rPr lang="en-US" dirty="0" err="1" smtClean="0"/>
              <a:t>sed</a:t>
            </a:r>
            <a:r>
              <a:rPr lang="en-US" dirty="0" smtClean="0"/>
              <a:t> bay has a width of 1 m.</a:t>
            </a:r>
          </a:p>
          <a:p>
            <a:r>
              <a:rPr lang="en-US" dirty="0" smtClean="0"/>
              <a:t>What is the length of the sedimentation tank? </a:t>
            </a:r>
          </a:p>
          <a:p>
            <a:endParaRPr lang="en-US" dirty="0"/>
          </a:p>
        </p:txBody>
      </p:sp>
      <p:graphicFrame>
        <p:nvGraphicFramePr>
          <p:cNvPr id="52228"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2640"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Line 5"/>
          <p:cNvSpPr>
            <a:spLocks noChangeShapeType="1"/>
          </p:cNvSpPr>
          <p:nvPr/>
        </p:nvSpPr>
        <p:spPr bwMode="auto">
          <a:xfrm flipV="1">
            <a:off x="6400800" y="1066800"/>
            <a:ext cx="381000" cy="990600"/>
          </a:xfrm>
          <a:prstGeom prst="line">
            <a:avLst/>
          </a:prstGeom>
          <a:noFill/>
          <a:ln w="12700">
            <a:solidFill>
              <a:schemeClr val="tx1"/>
            </a:solidFill>
            <a:round/>
            <a:headEnd type="none" w="lg" len="med"/>
            <a:tailEnd type="triangle" w="lg" len="med"/>
          </a:ln>
          <a:effectLst/>
        </p:spPr>
        <p:txBody>
          <a:bodyPr wrap="none" anchor="ctr">
            <a:spAutoFit/>
          </a:bodyPr>
          <a:lstStyle/>
          <a:p>
            <a:endParaRPr lang="es-HN"/>
          </a:p>
        </p:txBody>
      </p:sp>
      <p:sp>
        <p:nvSpPr>
          <p:cNvPr id="52230" name="Rectangle 6"/>
          <p:cNvSpPr>
            <a:spLocks noChangeArrowheads="1"/>
          </p:cNvSpPr>
          <p:nvPr/>
        </p:nvSpPr>
        <p:spPr bwMode="auto">
          <a:xfrm>
            <a:off x="3886200" y="4648200"/>
            <a:ext cx="2012089" cy="523220"/>
          </a:xfrm>
          <a:prstGeom prst="rect">
            <a:avLst/>
          </a:prstGeom>
          <a:noFill/>
          <a:ln w="12700">
            <a:noFill/>
            <a:miter lim="800000"/>
            <a:headEnd type="none" w="lg" len="med"/>
            <a:tailEnd type="none" w="lg" len="med"/>
          </a:ln>
          <a:effectLst/>
        </p:spPr>
        <p:txBody>
          <a:bodyPr wrap="none">
            <a:spAutoFit/>
          </a:bodyPr>
          <a:lstStyle/>
          <a:p>
            <a:r>
              <a:rPr lang="es-HN" b="0" dirty="0">
                <a:solidFill>
                  <a:schemeClr val="folHlink"/>
                </a:solidFill>
              </a:rPr>
              <a:t>V</a:t>
            </a:r>
            <a:r>
              <a:rPr lang="es-HN" b="0" baseline="-25000" dirty="0">
                <a:solidFill>
                  <a:schemeClr val="folHlink"/>
                </a:solidFill>
                <a:cs typeface="Times New Roman" pitchFamily="18" charset="0"/>
              </a:rPr>
              <a:t>↑</a:t>
            </a:r>
            <a:r>
              <a:rPr lang="es-HN" b="0" dirty="0">
                <a:solidFill>
                  <a:schemeClr val="folHlink"/>
                </a:solidFill>
              </a:rPr>
              <a:t> = </a:t>
            </a:r>
            <a:r>
              <a:rPr lang="es-HN" b="0" dirty="0" smtClean="0">
                <a:solidFill>
                  <a:schemeClr val="folHlink"/>
                </a:solidFill>
              </a:rPr>
              <a:t>1 </a:t>
            </a:r>
            <a:r>
              <a:rPr lang="es-HN" b="0" dirty="0">
                <a:solidFill>
                  <a:schemeClr val="folHlink"/>
                </a:solidFill>
              </a:rPr>
              <a:t>mm/s</a:t>
            </a:r>
          </a:p>
        </p:txBody>
      </p:sp>
      <p:graphicFrame>
        <p:nvGraphicFramePr>
          <p:cNvPr id="3" name="Object 6"/>
          <p:cNvGraphicFramePr>
            <a:graphicFrameLocks noChangeAspect="1"/>
          </p:cNvGraphicFramePr>
          <p:nvPr/>
        </p:nvGraphicFramePr>
        <p:xfrm>
          <a:off x="5486400" y="4724400"/>
          <a:ext cx="3343275" cy="1960455"/>
        </p:xfrm>
        <a:graphic>
          <a:graphicData uri="http://schemas.openxmlformats.org/presentationml/2006/ole">
            <mc:AlternateContent xmlns:mc="http://schemas.openxmlformats.org/markup-compatibility/2006">
              <mc:Choice xmlns:v="urn:schemas-microsoft-com:vml" Requires="v">
                <p:oleObj spid="_x0000_s322641" name="Mathcad" r:id="rId6" imgW="2467080" imgH="1428840" progId="Mathcad">
                  <p:embed/>
                </p:oleObj>
              </mc:Choice>
              <mc:Fallback>
                <p:oleObj name="Mathcad" r:id="rId6" imgW="2467080" imgH="1428840" progId="Mathca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6400" y="4724400"/>
                        <a:ext cx="3343275" cy="1960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381375" cy="1143000"/>
          </a:xfrm>
        </p:spPr>
        <p:txBody>
          <a:bodyPr/>
          <a:lstStyle/>
          <a:p>
            <a:r>
              <a:rPr lang="en-US" dirty="0"/>
              <a:t>Flow distribution</a:t>
            </a:r>
          </a:p>
        </p:txBody>
      </p:sp>
      <p:pic>
        <p:nvPicPr>
          <p:cNvPr id="1799170" name="Picture 2" descr="https://lh4.googleusercontent.com/-XfsqOrYurk4/U_-MJc8TOZI/AAAAAAAAwfA/yIibXMJkBYc/w665-h886-no/IMG_045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1451" y="-30585"/>
            <a:ext cx="5162550" cy="68885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2830" y="2296123"/>
            <a:ext cx="3200400" cy="369332"/>
          </a:xfrm>
          <a:prstGeom prst="rect">
            <a:avLst/>
          </a:prstGeom>
          <a:noFill/>
        </p:spPr>
        <p:txBody>
          <a:bodyPr wrap="none" rtlCol="0">
            <a:noAutofit/>
          </a:bodyPr>
          <a:lstStyle/>
          <a:p>
            <a:pPr algn="r"/>
            <a:r>
              <a:rPr lang="en-US" sz="1800" dirty="0"/>
              <a:t>Inlet channel</a:t>
            </a:r>
          </a:p>
        </p:txBody>
      </p:sp>
      <p:sp>
        <p:nvSpPr>
          <p:cNvPr id="6" name="TextBox 5"/>
          <p:cNvSpPr txBox="1"/>
          <p:nvPr/>
        </p:nvSpPr>
        <p:spPr>
          <a:xfrm>
            <a:off x="462830" y="3655248"/>
            <a:ext cx="3200400" cy="392877"/>
          </a:xfrm>
          <a:prstGeom prst="rect">
            <a:avLst/>
          </a:prstGeom>
          <a:noFill/>
        </p:spPr>
        <p:txBody>
          <a:bodyPr wrap="square" rtlCol="0">
            <a:noAutofit/>
          </a:bodyPr>
          <a:lstStyle/>
          <a:p>
            <a:pPr algn="r"/>
            <a:r>
              <a:rPr lang="en-US" sz="1800" dirty="0"/>
              <a:t>Settled water outlet channel</a:t>
            </a:r>
          </a:p>
        </p:txBody>
      </p:sp>
      <p:sp>
        <p:nvSpPr>
          <p:cNvPr id="7" name="TextBox 6"/>
          <p:cNvSpPr txBox="1"/>
          <p:nvPr/>
        </p:nvSpPr>
        <p:spPr>
          <a:xfrm>
            <a:off x="462830" y="2659917"/>
            <a:ext cx="3200400" cy="369332"/>
          </a:xfrm>
          <a:prstGeom prst="rect">
            <a:avLst/>
          </a:prstGeom>
          <a:noFill/>
        </p:spPr>
        <p:txBody>
          <a:bodyPr wrap="none" rtlCol="0">
            <a:noAutofit/>
          </a:bodyPr>
          <a:lstStyle/>
          <a:p>
            <a:pPr algn="r"/>
            <a:r>
              <a:rPr lang="en-US" sz="1800" dirty="0"/>
              <a:t>Flocculated water to waste</a:t>
            </a:r>
          </a:p>
        </p:txBody>
      </p:sp>
      <p:sp>
        <p:nvSpPr>
          <p:cNvPr id="8" name="TextBox 7"/>
          <p:cNvSpPr txBox="1"/>
          <p:nvPr/>
        </p:nvSpPr>
        <p:spPr>
          <a:xfrm>
            <a:off x="462830" y="1564542"/>
            <a:ext cx="3200400" cy="646331"/>
          </a:xfrm>
          <a:prstGeom prst="rect">
            <a:avLst/>
          </a:prstGeom>
          <a:noFill/>
        </p:spPr>
        <p:txBody>
          <a:bodyPr wrap="square" rtlCol="0">
            <a:noAutofit/>
          </a:bodyPr>
          <a:lstStyle/>
          <a:p>
            <a:pPr algn="r"/>
            <a:r>
              <a:rPr lang="en-US" sz="1800" dirty="0"/>
              <a:t>Pipe stubs to block </a:t>
            </a:r>
            <a:r>
              <a:rPr lang="en-US" sz="1800" dirty="0" err="1"/>
              <a:t>sed</a:t>
            </a:r>
            <a:r>
              <a:rPr lang="en-US" sz="1800" dirty="0"/>
              <a:t> tank inlet manifolds</a:t>
            </a:r>
          </a:p>
        </p:txBody>
      </p:sp>
      <p:sp>
        <p:nvSpPr>
          <p:cNvPr id="9" name="TextBox 8"/>
          <p:cNvSpPr txBox="1"/>
          <p:nvPr/>
        </p:nvSpPr>
        <p:spPr>
          <a:xfrm>
            <a:off x="462830" y="4598224"/>
            <a:ext cx="3200400" cy="745302"/>
          </a:xfrm>
          <a:prstGeom prst="rect">
            <a:avLst/>
          </a:prstGeom>
          <a:noFill/>
        </p:spPr>
        <p:txBody>
          <a:bodyPr wrap="square" rtlCol="0">
            <a:noAutofit/>
          </a:bodyPr>
          <a:lstStyle/>
          <a:p>
            <a:pPr algn="r"/>
            <a:r>
              <a:rPr lang="en-US" sz="1800" dirty="0"/>
              <a:t>Weir that controls water level in </a:t>
            </a:r>
            <a:r>
              <a:rPr lang="en-US" sz="1800" dirty="0" err="1"/>
              <a:t>sed</a:t>
            </a:r>
            <a:r>
              <a:rPr lang="en-US" sz="1800" dirty="0"/>
              <a:t> tank (and flocculator)</a:t>
            </a:r>
          </a:p>
        </p:txBody>
      </p:sp>
      <p:cxnSp>
        <p:nvCxnSpPr>
          <p:cNvPr id="10" name="Straight Arrow Connector 9"/>
          <p:cNvCxnSpPr>
            <a:stCxn id="8" idx="3"/>
          </p:cNvCxnSpPr>
          <p:nvPr/>
        </p:nvCxnSpPr>
        <p:spPr bwMode="auto">
          <a:xfrm flipV="1">
            <a:off x="3663230" y="342900"/>
            <a:ext cx="699220" cy="1544808"/>
          </a:xfrm>
          <a:prstGeom prst="straightConnector1">
            <a:avLst/>
          </a:prstGeom>
          <a:solidFill>
            <a:schemeClr val="accent1"/>
          </a:solidFill>
          <a:ln w="28575" cap="flat" cmpd="sng" algn="ctr">
            <a:solidFill>
              <a:schemeClr val="accent1"/>
            </a:solidFill>
            <a:prstDash val="solid"/>
            <a:round/>
            <a:headEnd type="none" w="lg" len="med"/>
            <a:tailEnd type="arrow"/>
          </a:ln>
          <a:effectLst/>
        </p:spPr>
      </p:cxnSp>
      <p:cxnSp>
        <p:nvCxnSpPr>
          <p:cNvPr id="13" name="Straight Arrow Connector 12"/>
          <p:cNvCxnSpPr>
            <a:stCxn id="5" idx="3"/>
          </p:cNvCxnSpPr>
          <p:nvPr/>
        </p:nvCxnSpPr>
        <p:spPr bwMode="auto">
          <a:xfrm>
            <a:off x="3663230" y="2480789"/>
            <a:ext cx="1680295"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16" name="Straight Arrow Connector 15"/>
          <p:cNvCxnSpPr>
            <a:stCxn id="7" idx="3"/>
          </p:cNvCxnSpPr>
          <p:nvPr/>
        </p:nvCxnSpPr>
        <p:spPr bwMode="auto">
          <a:xfrm>
            <a:off x="3663230" y="2844583"/>
            <a:ext cx="24708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1" name="Straight Arrow Connector 20"/>
          <p:cNvCxnSpPr>
            <a:stCxn id="6" idx="3"/>
          </p:cNvCxnSpPr>
          <p:nvPr/>
        </p:nvCxnSpPr>
        <p:spPr bwMode="auto">
          <a:xfrm>
            <a:off x="3663230" y="3851687"/>
            <a:ext cx="37662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cxnSp>
        <p:nvCxnSpPr>
          <p:cNvPr id="24" name="Straight Arrow Connector 23"/>
          <p:cNvCxnSpPr>
            <a:stCxn id="9" idx="3"/>
          </p:cNvCxnSpPr>
          <p:nvPr/>
        </p:nvCxnSpPr>
        <p:spPr bwMode="auto">
          <a:xfrm>
            <a:off x="3663230" y="4970875"/>
            <a:ext cx="357577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3" name="TextBox 32"/>
          <p:cNvSpPr txBox="1"/>
          <p:nvPr/>
        </p:nvSpPr>
        <p:spPr>
          <a:xfrm>
            <a:off x="462830" y="3055343"/>
            <a:ext cx="3200400" cy="392877"/>
          </a:xfrm>
          <a:prstGeom prst="rect">
            <a:avLst/>
          </a:prstGeom>
          <a:noFill/>
        </p:spPr>
        <p:txBody>
          <a:bodyPr wrap="square" rtlCol="0">
            <a:noAutofit/>
          </a:bodyPr>
          <a:lstStyle/>
          <a:p>
            <a:pPr algn="r"/>
            <a:r>
              <a:rPr lang="en-US" sz="1800" dirty="0"/>
              <a:t>Sensor access to floc hopper</a:t>
            </a:r>
          </a:p>
        </p:txBody>
      </p:sp>
      <p:cxnSp>
        <p:nvCxnSpPr>
          <p:cNvPr id="34" name="Straight Arrow Connector 33"/>
          <p:cNvCxnSpPr>
            <a:stCxn id="33" idx="3"/>
          </p:cNvCxnSpPr>
          <p:nvPr/>
        </p:nvCxnSpPr>
        <p:spPr bwMode="auto">
          <a:xfrm>
            <a:off x="3663230" y="3251782"/>
            <a:ext cx="3671020" cy="0"/>
          </a:xfrm>
          <a:prstGeom prst="straightConnector1">
            <a:avLst/>
          </a:prstGeom>
          <a:solidFill>
            <a:schemeClr val="accent1"/>
          </a:solidFill>
          <a:ln w="28575" cap="flat" cmpd="sng" algn="ctr">
            <a:solidFill>
              <a:schemeClr val="accent1"/>
            </a:solidFill>
            <a:prstDash val="solid"/>
            <a:round/>
            <a:headEnd type="none" w="lg" len="med"/>
            <a:tailEnd type="arrow"/>
          </a:ln>
          <a:effectLst>
            <a:glow rad="101600">
              <a:schemeClr val="accent2">
                <a:satMod val="175000"/>
                <a:alpha val="40000"/>
              </a:schemeClr>
            </a:glow>
          </a:effectLst>
        </p:spPr>
      </p:cxnSp>
      <p:sp>
        <p:nvSpPr>
          <p:cNvPr id="3" name="Rectangle 2"/>
          <p:cNvSpPr/>
          <p:nvPr/>
        </p:nvSpPr>
        <p:spPr>
          <a:xfrm>
            <a:off x="204107" y="6139547"/>
            <a:ext cx="3548930" cy="646331"/>
          </a:xfrm>
          <a:prstGeom prst="rect">
            <a:avLst/>
          </a:prstGeom>
        </p:spPr>
        <p:txBody>
          <a:bodyPr wrap="square">
            <a:spAutoFit/>
          </a:bodyPr>
          <a:lstStyle/>
          <a:p>
            <a:r>
              <a:rPr lang="en-US" sz="1800" dirty="0"/>
              <a:t>Which </a:t>
            </a:r>
            <a:r>
              <a:rPr lang="en-US" sz="1800" dirty="0" err="1"/>
              <a:t>sed</a:t>
            </a:r>
            <a:r>
              <a:rPr lang="en-US" sz="1800" dirty="0"/>
              <a:t> tank will have the highest flow?</a:t>
            </a:r>
          </a:p>
        </p:txBody>
      </p:sp>
    </p:spTree>
    <p:extLst>
      <p:ext uri="{BB962C8B-B14F-4D97-AF65-F5344CB8AC3E}">
        <p14:creationId xmlns:p14="http://schemas.microsoft.com/office/powerpoint/2010/main" val="2813821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85800" y="304800"/>
            <a:ext cx="4648200" cy="1143000"/>
          </a:xfrm>
        </p:spPr>
        <p:txBody>
          <a:bodyPr/>
          <a:lstStyle/>
          <a:p>
            <a:r>
              <a:rPr lang="en-US" sz="4000" dirty="0" smtClean="0"/>
              <a:t>Example: Launder</a:t>
            </a:r>
            <a:endParaRPr lang="en-US" sz="4000" dirty="0"/>
          </a:p>
        </p:txBody>
      </p:sp>
      <p:sp>
        <p:nvSpPr>
          <p:cNvPr id="56323" name="Rectangle 3"/>
          <p:cNvSpPr>
            <a:spLocks noGrp="1" noChangeArrowheads="1"/>
          </p:cNvSpPr>
          <p:nvPr>
            <p:ph idx="1"/>
          </p:nvPr>
        </p:nvSpPr>
        <p:spPr/>
        <p:txBody>
          <a:bodyPr/>
          <a:lstStyle/>
          <a:p>
            <a:r>
              <a:rPr lang="en-US" dirty="0" smtClean="0"/>
              <a:t>n is the number of orifices (ports). If the port spacing is 10 cm how many are there?</a:t>
            </a:r>
            <a:endParaRPr lang="en-US" dirty="0"/>
          </a:p>
        </p:txBody>
      </p:sp>
      <p:graphicFrame>
        <p:nvGraphicFramePr>
          <p:cNvPr id="56324" name="Object 4"/>
          <p:cNvGraphicFramePr>
            <a:graphicFrameLocks noChangeAspect="1"/>
          </p:cNvGraphicFramePr>
          <p:nvPr/>
        </p:nvGraphicFramePr>
        <p:xfrm>
          <a:off x="5715000" y="304800"/>
          <a:ext cx="3276600" cy="914400"/>
        </p:xfrm>
        <a:graphic>
          <a:graphicData uri="http://schemas.openxmlformats.org/presentationml/2006/ole">
            <mc:AlternateContent xmlns:mc="http://schemas.openxmlformats.org/markup-compatibility/2006">
              <mc:Choice xmlns:v="urn:schemas-microsoft-com:vml" Requires="v">
                <p:oleObj spid="_x0000_s323859" name="Equation" r:id="rId4" imgW="3276360" imgH="914400" progId="Equation.DSMT4">
                  <p:embed/>
                </p:oleObj>
              </mc:Choice>
              <mc:Fallback>
                <p:oleObj name="Equation" r:id="rId4" imgW="3276360" imgH="9144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304800"/>
                        <a:ext cx="32766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5" name="Rectangle 5"/>
          <p:cNvSpPr>
            <a:spLocks noChangeArrowheads="1"/>
          </p:cNvSpPr>
          <p:nvPr/>
        </p:nvSpPr>
        <p:spPr bwMode="auto">
          <a:xfrm>
            <a:off x="8229600" y="2514600"/>
            <a:ext cx="543739"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62</a:t>
            </a:r>
            <a:endParaRPr lang="es-HN" b="0" dirty="0">
              <a:solidFill>
                <a:schemeClr val="folHlink"/>
              </a:solidFill>
            </a:endParaRPr>
          </a:p>
        </p:txBody>
      </p:sp>
      <p:graphicFrame>
        <p:nvGraphicFramePr>
          <p:cNvPr id="56326" name="Object 6"/>
          <p:cNvGraphicFramePr>
            <a:graphicFrameLocks noChangeAspect="1"/>
          </p:cNvGraphicFramePr>
          <p:nvPr/>
        </p:nvGraphicFramePr>
        <p:xfrm>
          <a:off x="1346200" y="3124200"/>
          <a:ext cx="1231900" cy="787400"/>
        </p:xfrm>
        <a:graphic>
          <a:graphicData uri="http://schemas.openxmlformats.org/presentationml/2006/ole">
            <mc:AlternateContent xmlns:mc="http://schemas.openxmlformats.org/markup-compatibility/2006">
              <mc:Choice xmlns:v="urn:schemas-microsoft-com:vml" Requires="v">
                <p:oleObj spid="_x0000_s323860" name="Equation" r:id="rId6" imgW="1231560" imgH="787320" progId="Equation.DSMT4">
                  <p:embed/>
                </p:oleObj>
              </mc:Choice>
              <mc:Fallback>
                <p:oleObj name="Equation" r:id="rId6" imgW="1231560" imgH="78732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46200" y="3124200"/>
                        <a:ext cx="1231900" cy="787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27" name="Text Box 7"/>
          <p:cNvSpPr txBox="1">
            <a:spLocks noChangeArrowheads="1"/>
          </p:cNvSpPr>
          <p:nvPr/>
        </p:nvSpPr>
        <p:spPr bwMode="auto">
          <a:xfrm>
            <a:off x="3413125" y="3190875"/>
            <a:ext cx="1753942" cy="523220"/>
          </a:xfrm>
          <a:prstGeom prst="rect">
            <a:avLst/>
          </a:prstGeom>
          <a:noFill/>
          <a:ln w="12700">
            <a:noFill/>
            <a:miter lim="800000"/>
            <a:headEnd type="none" w="lg" len="med"/>
            <a:tailEnd type="none" w="lg" len="med"/>
          </a:ln>
          <a:effectLst/>
        </p:spPr>
        <p:txBody>
          <a:bodyPr wrap="none">
            <a:spAutoFit/>
          </a:bodyPr>
          <a:lstStyle/>
          <a:p>
            <a:r>
              <a:rPr lang="en-US" b="0" dirty="0" smtClean="0"/>
              <a:t>For large n</a:t>
            </a:r>
            <a:endParaRPr lang="en-US" b="0" dirty="0"/>
          </a:p>
        </p:txBody>
      </p:sp>
      <p:graphicFrame>
        <p:nvGraphicFramePr>
          <p:cNvPr id="56328" name="Object 8"/>
          <p:cNvGraphicFramePr>
            <a:graphicFrameLocks noChangeAspect="1"/>
          </p:cNvGraphicFramePr>
          <p:nvPr/>
        </p:nvGraphicFramePr>
        <p:xfrm>
          <a:off x="838200" y="4191000"/>
          <a:ext cx="1930400" cy="850900"/>
        </p:xfrm>
        <a:graphic>
          <a:graphicData uri="http://schemas.openxmlformats.org/presentationml/2006/ole">
            <mc:AlternateContent xmlns:mc="http://schemas.openxmlformats.org/markup-compatibility/2006">
              <mc:Choice xmlns:v="urn:schemas-microsoft-com:vml" Requires="v">
                <p:oleObj spid="_x0000_s323861" name="Equation" r:id="rId8" imgW="1930320" imgH="850680" progId="Equation.DSMT4">
                  <p:embed/>
                </p:oleObj>
              </mc:Choice>
              <mc:Fallback>
                <p:oleObj name="Equation" r:id="rId8" imgW="1930320" imgH="85068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4191000"/>
                        <a:ext cx="19304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9" name="Object 9"/>
          <p:cNvGraphicFramePr>
            <a:graphicFrameLocks noChangeAspect="1"/>
          </p:cNvGraphicFramePr>
          <p:nvPr/>
        </p:nvGraphicFramePr>
        <p:xfrm>
          <a:off x="793750" y="5334000"/>
          <a:ext cx="3517900" cy="914400"/>
        </p:xfrm>
        <a:graphic>
          <a:graphicData uri="http://schemas.openxmlformats.org/presentationml/2006/ole">
            <mc:AlternateContent xmlns:mc="http://schemas.openxmlformats.org/markup-compatibility/2006">
              <mc:Choice xmlns:v="urn:schemas-microsoft-com:vml" Requires="v">
                <p:oleObj spid="_x0000_s323862" name="Equation" r:id="rId10" imgW="3517560" imgH="914400" progId="Equation.DSMT4">
                  <p:embed/>
                </p:oleObj>
              </mc:Choice>
              <mc:Fallback>
                <p:oleObj name="Equation" r:id="rId10" imgW="3517560" imgH="9144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3750" y="5334000"/>
                        <a:ext cx="35179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0" name="Rectangle 10"/>
          <p:cNvSpPr>
            <a:spLocks noChangeArrowheads="1"/>
          </p:cNvSpPr>
          <p:nvPr/>
        </p:nvSpPr>
        <p:spPr bwMode="auto">
          <a:xfrm>
            <a:off x="4495800" y="5486400"/>
            <a:ext cx="813043" cy="523220"/>
          </a:xfrm>
          <a:prstGeom prst="rect">
            <a:avLst/>
          </a:prstGeom>
          <a:noFill/>
          <a:ln w="12700">
            <a:noFill/>
            <a:miter lim="800000"/>
            <a:headEnd type="none" w="lg" len="med"/>
            <a:tailEnd type="none" w="lg" len="med"/>
          </a:ln>
          <a:effectLst/>
        </p:spPr>
        <p:txBody>
          <a:bodyPr wrap="none">
            <a:spAutoFit/>
          </a:bodyPr>
          <a:lstStyle/>
          <a:p>
            <a:r>
              <a:rPr lang="es-HN" b="0" dirty="0" smtClean="0">
                <a:solidFill>
                  <a:schemeClr val="folHlink"/>
                </a:solidFill>
              </a:rPr>
              <a:t>1.36</a:t>
            </a:r>
            <a:endParaRPr lang="es-HN" b="0" dirty="0">
              <a:solidFill>
                <a:schemeClr val="folHlink"/>
              </a:solidFill>
            </a:endParaRPr>
          </a:p>
        </p:txBody>
      </p:sp>
      <p:graphicFrame>
        <p:nvGraphicFramePr>
          <p:cNvPr id="56332" name="Object 12"/>
          <p:cNvGraphicFramePr>
            <a:graphicFrameLocks noChangeAspect="1"/>
          </p:cNvGraphicFramePr>
          <p:nvPr/>
        </p:nvGraphicFramePr>
        <p:xfrm>
          <a:off x="2667000" y="3200400"/>
          <a:ext cx="215900" cy="736600"/>
        </p:xfrm>
        <a:graphic>
          <a:graphicData uri="http://schemas.openxmlformats.org/presentationml/2006/ole">
            <mc:AlternateContent xmlns:mc="http://schemas.openxmlformats.org/markup-compatibility/2006">
              <mc:Choice xmlns:v="urn:schemas-microsoft-com:vml" Requires="v">
                <p:oleObj spid="_x0000_s323863" name="Equation" r:id="rId12" imgW="215640" imgH="736560" progId="Equation.DSMT4">
                  <p:embed/>
                </p:oleObj>
              </mc:Choice>
              <mc:Fallback>
                <p:oleObj name="Equation" r:id="rId12" imgW="215640" imgH="736560" progId="Equation.DSMT4">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67000" y="3200400"/>
                        <a:ext cx="215900" cy="736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3" name="Object 13"/>
          <p:cNvGraphicFramePr>
            <a:graphicFrameLocks noChangeAspect="1"/>
          </p:cNvGraphicFramePr>
          <p:nvPr/>
        </p:nvGraphicFramePr>
        <p:xfrm>
          <a:off x="5638800" y="3886200"/>
          <a:ext cx="3251200" cy="1295400"/>
        </p:xfrm>
        <a:graphic>
          <a:graphicData uri="http://schemas.openxmlformats.org/presentationml/2006/ole">
            <mc:AlternateContent xmlns:mc="http://schemas.openxmlformats.org/markup-compatibility/2006">
              <mc:Choice xmlns:v="urn:schemas-microsoft-com:vml" Requires="v">
                <p:oleObj spid="_x0000_s323864" name="Equation" r:id="rId14" imgW="3251160" imgH="1295280" progId="Equation.DSMT4">
                  <p:embed/>
                </p:oleObj>
              </mc:Choice>
              <mc:Fallback>
                <p:oleObj name="Equation" r:id="rId14" imgW="3251160" imgH="1295280" progId="Equation.DSMT4">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8800" y="3886200"/>
                        <a:ext cx="3251200" cy="1295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34" name="Object 14"/>
          <p:cNvGraphicFramePr>
            <a:graphicFrameLocks noChangeAspect="1"/>
          </p:cNvGraphicFramePr>
          <p:nvPr/>
        </p:nvGraphicFramePr>
        <p:xfrm>
          <a:off x="2819400" y="4114800"/>
          <a:ext cx="2389762" cy="838200"/>
        </p:xfrm>
        <a:graphic>
          <a:graphicData uri="http://schemas.openxmlformats.org/presentationml/2006/ole">
            <mc:AlternateContent xmlns:mc="http://schemas.openxmlformats.org/markup-compatibility/2006">
              <mc:Choice xmlns:v="urn:schemas-microsoft-com:vml" Requires="v">
                <p:oleObj spid="_x0000_s323865" name="Mathcad" r:id="rId16" imgW="1476360" imgH="514440" progId="Mathcad">
                  <p:embed/>
                </p:oleObj>
              </mc:Choice>
              <mc:Fallback>
                <p:oleObj name="Mathcad" r:id="rId16" imgW="1476360" imgH="514440" progId="Mathca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19400" y="4114800"/>
                        <a:ext cx="238976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3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3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3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3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6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5" grpId="0"/>
      <p:bldP spid="56327" grpId="0"/>
      <p:bldP spid="563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85800" y="304800"/>
            <a:ext cx="4419600" cy="1143000"/>
          </a:xfrm>
          <a:effectLst/>
        </p:spPr>
        <p:txBody>
          <a:bodyPr/>
          <a:lstStyle/>
          <a:p>
            <a:r>
              <a:rPr lang="en-US" sz="4000" dirty="0" smtClean="0"/>
              <a:t>More exact solution…</a:t>
            </a:r>
            <a:endParaRPr lang="en-US" sz="4000" dirty="0"/>
          </a:p>
        </p:txBody>
      </p:sp>
      <p:graphicFrame>
        <p:nvGraphicFramePr>
          <p:cNvPr id="58372" name="Object 4"/>
          <p:cNvGraphicFramePr>
            <a:graphicFrameLocks/>
          </p:cNvGraphicFramePr>
          <p:nvPr/>
        </p:nvGraphicFramePr>
        <p:xfrm>
          <a:off x="5424488" y="228600"/>
          <a:ext cx="2833687" cy="1143000"/>
        </p:xfrm>
        <a:graphic>
          <a:graphicData uri="http://schemas.openxmlformats.org/presentationml/2006/ole">
            <mc:AlternateContent xmlns:mc="http://schemas.openxmlformats.org/markup-compatibility/2006">
              <mc:Choice xmlns:v="urn:schemas-microsoft-com:vml" Requires="v">
                <p:oleObj spid="_x0000_s324727" name="Equation" r:id="rId4" imgW="2831760" imgH="1143000" progId="Equation.DSMT4">
                  <p:embed/>
                </p:oleObj>
              </mc:Choice>
              <mc:Fallback>
                <p:oleObj name="Equation" r:id="rId4" imgW="2831760" imgH="1143000" progId="Equation.DSMT4">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4488" y="228600"/>
                        <a:ext cx="2833687"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58373" name="Object 4"/>
          <p:cNvGraphicFramePr>
            <a:graphicFrameLocks/>
          </p:cNvGraphicFramePr>
          <p:nvPr/>
        </p:nvGraphicFramePr>
        <p:xfrm>
          <a:off x="533400" y="2057400"/>
          <a:ext cx="2833688" cy="1143000"/>
        </p:xfrm>
        <a:graphic>
          <a:graphicData uri="http://schemas.openxmlformats.org/presentationml/2006/ole">
            <mc:AlternateContent xmlns:mc="http://schemas.openxmlformats.org/markup-compatibility/2006">
              <mc:Choice xmlns:v="urn:schemas-microsoft-com:vml" Requires="v">
                <p:oleObj spid="_x0000_s324728" name="Equation" r:id="rId6" imgW="2831760" imgH="1143000" progId="Equation.DSMT4">
                  <p:embed/>
                </p:oleObj>
              </mc:Choice>
              <mc:Fallback>
                <p:oleObj name="Equation" r:id="rId6" imgW="2831760" imgH="1143000" progId="Equation.DSMT4">
                  <p:embed/>
                  <p:pic>
                    <p:nvPicPr>
                      <p:cNvPr id="0" name="Picture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2057400"/>
                        <a:ext cx="2833688" cy="11430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
        <p:nvSpPr>
          <p:cNvPr id="58375" name="Text Box 7"/>
          <p:cNvSpPr txBox="1">
            <a:spLocks noChangeArrowheads="1"/>
          </p:cNvSpPr>
          <p:nvPr/>
        </p:nvSpPr>
        <p:spPr bwMode="auto">
          <a:xfrm>
            <a:off x="304800" y="3886200"/>
            <a:ext cx="8382000" cy="523220"/>
          </a:xfrm>
          <a:prstGeom prst="rect">
            <a:avLst/>
          </a:prstGeom>
          <a:noFill/>
          <a:ln w="12700">
            <a:noFill/>
            <a:miter lim="800000"/>
            <a:headEnd type="none" w="lg" len="med"/>
            <a:tailEnd type="none" w="lg" len="med"/>
          </a:ln>
          <a:effectLst/>
        </p:spPr>
        <p:txBody>
          <a:bodyPr wrap="square">
            <a:spAutoFit/>
          </a:bodyPr>
          <a:lstStyle/>
          <a:p>
            <a:r>
              <a:rPr lang="en-US" b="0" dirty="0" smtClean="0"/>
              <a:t>What diameter launder do you recommend?</a:t>
            </a:r>
            <a:endParaRPr lang="en-US" b="0" dirty="0"/>
          </a:p>
        </p:txBody>
      </p:sp>
      <p:graphicFrame>
        <p:nvGraphicFramePr>
          <p:cNvPr id="2" name="Object 6"/>
          <p:cNvGraphicFramePr>
            <a:graphicFrameLocks noChangeAspect="1"/>
          </p:cNvGraphicFramePr>
          <p:nvPr/>
        </p:nvGraphicFramePr>
        <p:xfrm>
          <a:off x="4338637" y="1981200"/>
          <a:ext cx="3408363" cy="1447800"/>
        </p:xfrm>
        <a:graphic>
          <a:graphicData uri="http://schemas.openxmlformats.org/presentationml/2006/ole">
            <mc:AlternateContent xmlns:mc="http://schemas.openxmlformats.org/markup-compatibility/2006">
              <mc:Choice xmlns:v="urn:schemas-microsoft-com:vml" Requires="v">
                <p:oleObj spid="_x0000_s324729" name="Mathcad" r:id="rId8" imgW="2324160" imgH="990720" progId="Mathcad">
                  <p:embed/>
                </p:oleObj>
              </mc:Choice>
              <mc:Fallback>
                <p:oleObj name="Mathcad" r:id="rId8" imgW="2324160" imgH="990720" progId="Mathca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38637" y="1981200"/>
                        <a:ext cx="3408363"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
          <p:cNvSpPr>
            <a:spLocks noChangeArrowheads="1"/>
          </p:cNvSpPr>
          <p:nvPr/>
        </p:nvSpPr>
        <p:spPr bwMode="auto">
          <a:xfrm>
            <a:off x="609600" y="4495800"/>
            <a:ext cx="1369286" cy="523220"/>
          </a:xfrm>
          <a:prstGeom prst="rect">
            <a:avLst/>
          </a:prstGeom>
          <a:noFill/>
          <a:ln w="12700">
            <a:noFill/>
            <a:miter lim="800000"/>
            <a:headEnd type="none" w="lg" len="med"/>
            <a:tailEnd type="none" w="lg" len="med"/>
          </a:ln>
          <a:effectLst/>
        </p:spPr>
        <p:txBody>
          <a:bodyPr wrap="none">
            <a:spAutoFit/>
          </a:bodyPr>
          <a:lstStyle/>
          <a:p>
            <a:r>
              <a:rPr lang="en-US" b="0" dirty="0" smtClean="0">
                <a:solidFill>
                  <a:schemeClr val="folHlink"/>
                </a:solidFill>
              </a:rPr>
              <a:t>6 inches</a:t>
            </a:r>
            <a:endParaRPr lang="en-US" b="0" dirty="0">
              <a:solidFill>
                <a:schemeClr val="folHlink"/>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572000" cy="1143000"/>
          </a:xfrm>
        </p:spPr>
        <p:txBody>
          <a:bodyPr/>
          <a:lstStyle/>
          <a:p>
            <a:r>
              <a:rPr lang="en-US" dirty="0" smtClean="0"/>
              <a:t>Why is the launder diameter so large?</a:t>
            </a:r>
            <a:endParaRPr lang="en-US" dirty="0"/>
          </a:p>
        </p:txBody>
      </p:sp>
      <p:sp>
        <p:nvSpPr>
          <p:cNvPr id="3" name="Content Placeholder 2"/>
          <p:cNvSpPr>
            <a:spLocks noGrp="1"/>
          </p:cNvSpPr>
          <p:nvPr>
            <p:ph idx="1"/>
          </p:nvPr>
        </p:nvSpPr>
        <p:spPr>
          <a:xfrm>
            <a:off x="381000" y="1981200"/>
            <a:ext cx="8382000" cy="4114800"/>
          </a:xfrm>
        </p:spPr>
        <p:txBody>
          <a:bodyPr/>
          <a:lstStyle/>
          <a:p>
            <a:r>
              <a:rPr lang="en-US" sz="2800" dirty="0" smtClean="0"/>
              <a:t>(50L/s /9) launder of 6 inches</a:t>
            </a:r>
          </a:p>
          <a:p>
            <a:r>
              <a:rPr lang="en-US" sz="2800" dirty="0" smtClean="0"/>
              <a:t>The head loss in the launder is small and it would be tempting to use a smaller pipe</a:t>
            </a:r>
          </a:p>
          <a:p>
            <a:r>
              <a:rPr lang="en-US" sz="2800" dirty="0" smtClean="0"/>
              <a:t>Why is such a large pipe necessary?______________</a:t>
            </a:r>
          </a:p>
          <a:p>
            <a:r>
              <a:rPr lang="en-US" sz="2800" dirty="0" smtClean="0"/>
              <a:t>Why do we even need a launder pipe? ___________________________________________ ___________</a:t>
            </a:r>
          </a:p>
          <a:p>
            <a:r>
              <a:rPr lang="en-US" sz="2800" dirty="0" smtClean="0"/>
              <a:t>What is the max velocity above the plate settlers given a 1 m wide tank, 25 cm of water above the plates, a single launder? __________ </a:t>
            </a:r>
          </a:p>
        </p:txBody>
      </p:sp>
      <p:pic>
        <p:nvPicPr>
          <p:cNvPr id="4" name="Picture 3" descr="50 lps plant 4.png"/>
          <p:cNvPicPr>
            <a:picLocks noChangeAspect="1"/>
          </p:cNvPicPr>
          <p:nvPr/>
        </p:nvPicPr>
        <p:blipFill>
          <a:blip r:embed="rId3" cstate="print"/>
          <a:srcRect l="17089" t="39059" r="23102" b="21882"/>
          <a:stretch>
            <a:fillRect/>
          </a:stretch>
        </p:blipFill>
        <p:spPr>
          <a:xfrm>
            <a:off x="5410200" y="0"/>
            <a:ext cx="3733800" cy="1828800"/>
          </a:xfrm>
          <a:prstGeom prst="rect">
            <a:avLst/>
          </a:prstGeom>
        </p:spPr>
      </p:pic>
      <p:sp>
        <p:nvSpPr>
          <p:cNvPr id="5" name="TextBox 4"/>
          <p:cNvSpPr txBox="1"/>
          <p:nvPr/>
        </p:nvSpPr>
        <p:spPr>
          <a:xfrm>
            <a:off x="5890842" y="3429000"/>
            <a:ext cx="2960426" cy="523220"/>
          </a:xfrm>
          <a:prstGeom prst="rect">
            <a:avLst/>
          </a:prstGeom>
          <a:noFill/>
        </p:spPr>
        <p:txBody>
          <a:bodyPr wrap="square" rtlCol="0">
            <a:spAutoFit/>
          </a:bodyPr>
          <a:lstStyle/>
          <a:p>
            <a:r>
              <a:rPr lang="en-US" dirty="0" smtClean="0">
                <a:solidFill>
                  <a:schemeClr val="accent4"/>
                </a:solidFill>
              </a:rPr>
              <a:t>Equal orifice flow</a:t>
            </a:r>
            <a:endParaRPr lang="en-US" dirty="0">
              <a:solidFill>
                <a:schemeClr val="accent4"/>
              </a:solidFill>
            </a:endParaRPr>
          </a:p>
        </p:txBody>
      </p:sp>
      <p:sp>
        <p:nvSpPr>
          <p:cNvPr id="6" name="TextBox 5"/>
          <p:cNvSpPr txBox="1"/>
          <p:nvPr/>
        </p:nvSpPr>
        <p:spPr>
          <a:xfrm>
            <a:off x="762000" y="4343400"/>
            <a:ext cx="7620000" cy="954107"/>
          </a:xfrm>
          <a:prstGeom prst="rect">
            <a:avLst/>
          </a:prstGeom>
          <a:noFill/>
        </p:spPr>
        <p:txBody>
          <a:bodyPr wrap="square" rtlCol="0">
            <a:spAutoFit/>
          </a:bodyPr>
          <a:lstStyle/>
          <a:p>
            <a:r>
              <a:rPr lang="en-US" dirty="0" smtClean="0">
                <a:solidFill>
                  <a:schemeClr val="accent4"/>
                </a:solidFill>
              </a:rPr>
              <a:t>For uniform flow distribution between (and within) plate settlers</a:t>
            </a:r>
          </a:p>
        </p:txBody>
      </p:sp>
      <p:sp>
        <p:nvSpPr>
          <p:cNvPr id="7" name="TextBox 6"/>
          <p:cNvSpPr txBox="1"/>
          <p:nvPr/>
        </p:nvSpPr>
        <p:spPr>
          <a:xfrm>
            <a:off x="4512023" y="6184277"/>
            <a:ext cx="1371600" cy="523220"/>
          </a:xfrm>
          <a:prstGeom prst="rect">
            <a:avLst/>
          </a:prstGeom>
          <a:noFill/>
        </p:spPr>
        <p:txBody>
          <a:bodyPr wrap="square" rtlCol="0">
            <a:spAutoFit/>
          </a:bodyPr>
          <a:lstStyle/>
          <a:p>
            <a:r>
              <a:rPr lang="en-US" dirty="0" smtClean="0">
                <a:solidFill>
                  <a:schemeClr val="accent4"/>
                </a:solidFill>
              </a:rPr>
              <a:t>2 mm/s</a:t>
            </a:r>
            <a:endParaRPr lang="en-US" dirty="0">
              <a:solidFill>
                <a:schemeClr val="accent4"/>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3600" dirty="0" smtClean="0"/>
              <a:t>What is the horizontal velocity above the plate settlers without a launder?</a:t>
            </a:r>
            <a:endParaRPr lang="en-US" sz="3600" dirty="0"/>
          </a:p>
        </p:txBody>
      </p:sp>
      <p:sp>
        <p:nvSpPr>
          <p:cNvPr id="4" name="Rectangle 3"/>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5" name="Rectangle 4"/>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sp>
        <p:nvSpPr>
          <p:cNvPr id="6" name="Rectangle 5"/>
          <p:cNvSpPr/>
          <p:nvPr/>
        </p:nvSpPr>
        <p:spPr>
          <a:xfrm>
            <a:off x="2286000" y="2305616"/>
            <a:ext cx="4572000" cy="2246769"/>
          </a:xfrm>
          <a:prstGeom prst="rect">
            <a:avLst/>
          </a:prstGeom>
        </p:spPr>
        <p:txBody>
          <a:bodyPr>
            <a:spAutoFit/>
          </a:bodyPr>
          <a:lstStyle/>
          <a:p>
            <a:endParaRPr lang="en-US" dirty="0" smtClean="0"/>
          </a:p>
          <a:p>
            <a:endParaRPr lang="en-US" dirty="0" smtClean="0"/>
          </a:p>
          <a:p>
            <a:endParaRPr lang="en-US" dirty="0" smtClean="0"/>
          </a:p>
          <a:p>
            <a:endParaRPr lang="en-US" dirty="0" smtClean="0"/>
          </a:p>
          <a:p>
            <a:endParaRPr lang="en-US" dirty="0" smtClean="0"/>
          </a:p>
        </p:txBody>
      </p:sp>
      <p:pic>
        <p:nvPicPr>
          <p:cNvPr id="359427" name="Picture 3"/>
          <p:cNvPicPr>
            <a:picLocks noChangeAspect="1" noChangeArrowheads="1"/>
          </p:cNvPicPr>
          <p:nvPr/>
        </p:nvPicPr>
        <p:blipFill>
          <a:blip r:embed="rId2" cstate="print"/>
          <a:srcRect/>
          <a:stretch>
            <a:fillRect/>
          </a:stretch>
        </p:blipFill>
        <p:spPr bwMode="auto">
          <a:xfrm>
            <a:off x="609600" y="1828800"/>
            <a:ext cx="3601844" cy="2895600"/>
          </a:xfrm>
          <a:prstGeom prst="rect">
            <a:avLst/>
          </a:prstGeom>
          <a:noFill/>
          <a:ln w="9525">
            <a:noFill/>
            <a:miter lim="800000"/>
            <a:headEnd/>
            <a:tailEnd/>
          </a:ln>
          <a:effectLst/>
        </p:spPr>
      </p:pic>
      <p:sp>
        <p:nvSpPr>
          <p:cNvPr id="11" name="TextBox 10"/>
          <p:cNvSpPr txBox="1"/>
          <p:nvPr/>
        </p:nvSpPr>
        <p:spPr>
          <a:xfrm>
            <a:off x="609600" y="4648200"/>
            <a:ext cx="8153400" cy="1815882"/>
          </a:xfrm>
          <a:prstGeom prst="rect">
            <a:avLst/>
          </a:prstGeom>
          <a:noFill/>
        </p:spPr>
        <p:txBody>
          <a:bodyPr wrap="square" rtlCol="0">
            <a:spAutoFit/>
          </a:bodyPr>
          <a:lstStyle/>
          <a:p>
            <a:r>
              <a:rPr lang="en-US" dirty="0" smtClean="0"/>
              <a:t>This velocity is very large compared with the head loss through the plate settlers (about 1 </a:t>
            </a:r>
            <a:r>
              <a:rPr lang="en-US" dirty="0" smtClean="0">
                <a:latin typeface="Symbol" pitchFamily="18" charset="2"/>
              </a:rPr>
              <a:t>m</a:t>
            </a:r>
            <a:r>
              <a:rPr lang="en-US" dirty="0" smtClean="0"/>
              <a:t>m) and thus elimination of the launder would result in preferential flow through the plate settlers closest to the exit</a:t>
            </a:r>
            <a:endParaRPr lang="en-US" dirty="0"/>
          </a:p>
        </p:txBody>
      </p:sp>
      <p:pic>
        <p:nvPicPr>
          <p:cNvPr id="359432" name="Picture 8"/>
          <p:cNvPicPr>
            <a:picLocks noChangeAspect="1" noChangeArrowheads="1"/>
          </p:cNvPicPr>
          <p:nvPr/>
        </p:nvPicPr>
        <p:blipFill>
          <a:blip r:embed="rId3" cstate="print"/>
          <a:srcRect/>
          <a:stretch>
            <a:fillRect/>
          </a:stretch>
        </p:blipFill>
        <p:spPr bwMode="auto">
          <a:xfrm>
            <a:off x="4419600" y="3581400"/>
            <a:ext cx="2023110" cy="11239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943600" cy="1143000"/>
          </a:xfrm>
        </p:spPr>
        <p:txBody>
          <a:bodyPr/>
          <a:lstStyle/>
          <a:p>
            <a:r>
              <a:rPr lang="en-US" dirty="0" smtClean="0"/>
              <a:t>Approach to Find Port Diameter</a:t>
            </a:r>
            <a:endParaRPr lang="en-US" dirty="0"/>
          </a:p>
        </p:txBody>
      </p:sp>
      <p:sp>
        <p:nvSpPr>
          <p:cNvPr id="3" name="Content Placeholder 2"/>
          <p:cNvSpPr>
            <a:spLocks noGrp="1"/>
          </p:cNvSpPr>
          <p:nvPr>
            <p:ph idx="1"/>
          </p:nvPr>
        </p:nvSpPr>
        <p:spPr>
          <a:xfrm>
            <a:off x="228600" y="1981200"/>
            <a:ext cx="5029200" cy="4114800"/>
          </a:xfrm>
        </p:spPr>
        <p:txBody>
          <a:bodyPr/>
          <a:lstStyle/>
          <a:p>
            <a:r>
              <a:rPr lang="en-US" dirty="0" smtClean="0"/>
              <a:t>Calculate the head loss in the manifold</a:t>
            </a:r>
          </a:p>
          <a:p>
            <a:r>
              <a:rPr lang="en-US" dirty="0" smtClean="0"/>
              <a:t>Subtract 50% of that head loss from the target head loss (5 cm) to estimate the port head loss</a:t>
            </a:r>
          </a:p>
          <a:p>
            <a:r>
              <a:rPr lang="en-US" dirty="0" smtClean="0"/>
              <a:t>Calculate the port diameter directly using the orifice equation</a:t>
            </a:r>
          </a:p>
        </p:txBody>
      </p:sp>
      <p:graphicFrame>
        <p:nvGraphicFramePr>
          <p:cNvPr id="287745" name="Object 1"/>
          <p:cNvGraphicFramePr>
            <a:graphicFrameLocks noChangeAspect="1"/>
          </p:cNvGraphicFramePr>
          <p:nvPr/>
        </p:nvGraphicFramePr>
        <p:xfrm>
          <a:off x="4902200" y="2362200"/>
          <a:ext cx="3784600" cy="765175"/>
        </p:xfrm>
        <a:graphic>
          <a:graphicData uri="http://schemas.openxmlformats.org/presentationml/2006/ole">
            <mc:AlternateContent xmlns:mc="http://schemas.openxmlformats.org/markup-compatibility/2006">
              <mc:Choice xmlns:v="urn:schemas-microsoft-com:vml" Requires="v">
                <p:oleObj spid="_x0000_s287862" name="Equation" r:id="rId4" imgW="3593880" imgH="952200" progId="Equation.DSMT4">
                  <p:embed/>
                </p:oleObj>
              </mc:Choice>
              <mc:Fallback>
                <p:oleObj name="Equation" r:id="rId4" imgW="3593880" imgH="95220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200" y="2362200"/>
                        <a:ext cx="3784600" cy="765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87746" name="Object 2">
            <a:hlinkClick r:id="" action="ppaction://ole?verb=0"/>
          </p:cNvPr>
          <p:cNvGraphicFramePr>
            <a:graphicFrameLocks/>
          </p:cNvGraphicFramePr>
          <p:nvPr/>
        </p:nvGraphicFramePr>
        <p:xfrm>
          <a:off x="6400800" y="4648200"/>
          <a:ext cx="2089150" cy="814388"/>
        </p:xfrm>
        <a:graphic>
          <a:graphicData uri="http://schemas.openxmlformats.org/presentationml/2006/ole">
            <mc:AlternateContent xmlns:mc="http://schemas.openxmlformats.org/markup-compatibility/2006">
              <mc:Choice xmlns:v="urn:schemas-microsoft-com:vml" Requires="v">
                <p:oleObj spid="_x0000_s287863" name="Equation" r:id="rId6" imgW="2095200" imgH="838080" progId="Equation.DSMT4">
                  <p:embed/>
                </p:oleObj>
              </mc:Choice>
              <mc:Fallback>
                <p:oleObj name="Equation" r:id="rId6" imgW="2095200" imgH="838080" progId="Equation.DSMT4">
                  <p:embed/>
                  <p:pic>
                    <p:nvPicPr>
                      <p:cNvPr id="0"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00800" y="4648200"/>
                        <a:ext cx="2089150" cy="814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11"/>
          <p:cNvPicPr>
            <a:picLocks noChangeAspect="1" noChangeArrowheads="1"/>
          </p:cNvPicPr>
          <p:nvPr/>
        </p:nvPicPr>
        <p:blipFill>
          <a:blip r:embed="rId8" cstate="print"/>
          <a:srcRect/>
          <a:stretch>
            <a:fillRect/>
          </a:stretch>
        </p:blipFill>
        <p:spPr bwMode="auto">
          <a:xfrm>
            <a:off x="6705600" y="304800"/>
            <a:ext cx="2286000" cy="1044575"/>
          </a:xfrm>
          <a:prstGeom prst="rect">
            <a:avLst/>
          </a:prstGeom>
          <a:noFill/>
          <a:ln w="12700">
            <a:noFill/>
            <a:miter lim="800000"/>
            <a:headEnd type="none" w="lg" len="med"/>
            <a:tailEnd type="none" w="lg" len="med"/>
          </a:ln>
          <a:effectLst/>
        </p:spPr>
      </p:pic>
      <p:graphicFrame>
        <p:nvGraphicFramePr>
          <p:cNvPr id="287747" name="Object 3">
            <a:hlinkClick r:id="" action="ppaction://ole?verb=0"/>
          </p:cNvPr>
          <p:cNvGraphicFramePr>
            <a:graphicFrameLocks/>
          </p:cNvGraphicFramePr>
          <p:nvPr/>
        </p:nvGraphicFramePr>
        <p:xfrm>
          <a:off x="6019800" y="5715000"/>
          <a:ext cx="2895600" cy="896938"/>
        </p:xfrm>
        <a:graphic>
          <a:graphicData uri="http://schemas.openxmlformats.org/presentationml/2006/ole">
            <mc:AlternateContent xmlns:mc="http://schemas.openxmlformats.org/markup-compatibility/2006">
              <mc:Choice xmlns:v="urn:schemas-microsoft-com:vml" Requires="v">
                <p:oleObj spid="_x0000_s287864" name="Equation" r:id="rId9" imgW="2908080" imgH="927000" progId="Equation.DSMT4">
                  <p:embed/>
                </p:oleObj>
              </mc:Choice>
              <mc:Fallback>
                <p:oleObj name="Equation" r:id="rId9" imgW="2908080" imgH="927000" progId="Equation.DSMT4">
                  <p:embed/>
                  <p:pic>
                    <p:nvPicPr>
                      <p:cNvPr id="0" name="Picture 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19800" y="5715000"/>
                        <a:ext cx="28956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304800"/>
            <a:ext cx="5486400" cy="1143000"/>
          </a:xfrm>
          <a:noFill/>
          <a:ln/>
        </p:spPr>
        <p:txBody>
          <a:bodyPr/>
          <a:lstStyle/>
          <a:p>
            <a:r>
              <a:rPr lang="en-US" sz="4000" dirty="0" smtClean="0"/>
              <a:t>What about Inlet Manifold Design?</a:t>
            </a:r>
          </a:p>
        </p:txBody>
      </p:sp>
      <p:sp>
        <p:nvSpPr>
          <p:cNvPr id="222211" name="Rectangle 3"/>
          <p:cNvSpPr>
            <a:spLocks noGrp="1" noChangeArrowheads="1"/>
          </p:cNvSpPr>
          <p:nvPr>
            <p:ph idx="1"/>
          </p:nvPr>
        </p:nvSpPr>
        <p:spPr/>
        <p:txBody>
          <a:bodyPr/>
          <a:lstStyle/>
          <a:p>
            <a:pPr>
              <a:lnSpc>
                <a:spcPct val="90000"/>
              </a:lnSpc>
            </a:pPr>
            <a:r>
              <a:rPr lang="en-US" dirty="0" smtClean="0"/>
              <a:t>Total head loss is not a constraint (it will be VERY small)</a:t>
            </a:r>
          </a:p>
          <a:p>
            <a:pPr>
              <a:lnSpc>
                <a:spcPct val="90000"/>
              </a:lnSpc>
            </a:pPr>
            <a:r>
              <a:rPr lang="en-US" dirty="0" smtClean="0"/>
              <a:t>Energy dissipation rate at the inlet of the manifold determines the manifold diameter</a:t>
            </a:r>
          </a:p>
          <a:p>
            <a:pPr>
              <a:lnSpc>
                <a:spcPct val="90000"/>
              </a:lnSpc>
            </a:pPr>
            <a:r>
              <a:rPr lang="en-US" dirty="0" smtClean="0"/>
              <a:t>Energy dissipation rate at the inlet to the diffuser pipes will set the diffuser diameter</a:t>
            </a:r>
          </a:p>
          <a:p>
            <a:pPr>
              <a:lnSpc>
                <a:spcPct val="90000"/>
              </a:lnSpc>
            </a:pPr>
            <a:r>
              <a:rPr lang="en-US" dirty="0" smtClean="0"/>
              <a:t>Available pipe sizes for inlet manifold and for the diffusers is a constraint</a:t>
            </a:r>
          </a:p>
        </p:txBody>
      </p:sp>
      <p:pic>
        <p:nvPicPr>
          <p:cNvPr id="222212" name="Picture 4"/>
          <p:cNvPicPr>
            <a:picLocks noChangeAspect="1" noChangeArrowheads="1"/>
          </p:cNvPicPr>
          <p:nvPr/>
        </p:nvPicPr>
        <p:blipFill>
          <a:blip r:embed="rId3" cstate="print"/>
          <a:srcRect/>
          <a:stretch>
            <a:fillRect/>
          </a:stretch>
        </p:blipFill>
        <p:spPr bwMode="auto">
          <a:xfrm>
            <a:off x="6248400" y="304800"/>
            <a:ext cx="2590800" cy="1068388"/>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guidelines:</a:t>
            </a:r>
            <a:br>
              <a:rPr lang="en-US" dirty="0" smtClean="0"/>
            </a:br>
            <a:r>
              <a:rPr lang="en-US" dirty="0" smtClean="0"/>
              <a:t>Note these cause floc breakup!</a:t>
            </a:r>
            <a:endParaRPr lang="en-US" dirty="0"/>
          </a:p>
        </p:txBody>
      </p:sp>
      <p:sp>
        <p:nvSpPr>
          <p:cNvPr id="3" name="Content Placeholder 2"/>
          <p:cNvSpPr>
            <a:spLocks noGrp="1"/>
          </p:cNvSpPr>
          <p:nvPr>
            <p:ph idx="1"/>
          </p:nvPr>
        </p:nvSpPr>
        <p:spPr/>
        <p:txBody>
          <a:bodyPr/>
          <a:lstStyle/>
          <a:p>
            <a:r>
              <a:rPr lang="en-US" dirty="0" err="1" smtClean="0"/>
              <a:t>V</a:t>
            </a:r>
            <a:r>
              <a:rPr lang="en-US" baseline="-25000" dirty="0" err="1" smtClean="0"/>
              <a:t>Port</a:t>
            </a:r>
            <a:r>
              <a:rPr lang="en-US" dirty="0" smtClean="0"/>
              <a:t> = 0.2 to 0.3 m/s (assumes no diffusers)</a:t>
            </a:r>
          </a:p>
          <a:p>
            <a:r>
              <a:rPr lang="en-US" dirty="0" smtClean="0"/>
              <a:t>“The velocity through the ports should be 4x higher than any approaching velocities.” (but to prevent sedimentation approach velocities need to be 0.15 m/s which would give velocities of 0.6 m/s!)</a:t>
            </a:r>
            <a:endParaRPr lang="en-US" dirty="0"/>
          </a:p>
        </p:txBody>
      </p:sp>
      <p:sp>
        <p:nvSpPr>
          <p:cNvPr id="8" name="TextBox 7"/>
          <p:cNvSpPr txBox="1"/>
          <p:nvPr/>
        </p:nvSpPr>
        <p:spPr>
          <a:xfrm>
            <a:off x="990600" y="5257800"/>
            <a:ext cx="4191000" cy="1384995"/>
          </a:xfrm>
          <a:prstGeom prst="rect">
            <a:avLst/>
          </a:prstGeom>
          <a:noFill/>
        </p:spPr>
        <p:txBody>
          <a:bodyPr wrap="square" rtlCol="0">
            <a:spAutoFit/>
          </a:bodyPr>
          <a:lstStyle/>
          <a:p>
            <a:r>
              <a:rPr lang="en-US" dirty="0" smtClean="0"/>
              <a:t>These guidelines result in extremely high energy dissipation rates!</a:t>
            </a:r>
            <a:endParaRPr lang="en-US" dirty="0"/>
          </a:p>
        </p:txBody>
      </p:sp>
      <p:graphicFrame>
        <p:nvGraphicFramePr>
          <p:cNvPr id="314371" name="Object 3"/>
          <p:cNvGraphicFramePr>
            <a:graphicFrameLocks noChangeAspect="1"/>
          </p:cNvGraphicFramePr>
          <p:nvPr/>
        </p:nvGraphicFramePr>
        <p:xfrm>
          <a:off x="6172200" y="5029200"/>
          <a:ext cx="2324100" cy="1435100"/>
        </p:xfrm>
        <a:graphic>
          <a:graphicData uri="http://schemas.openxmlformats.org/presentationml/2006/ole">
            <mc:AlternateContent xmlns:mc="http://schemas.openxmlformats.org/markup-compatibility/2006">
              <mc:Choice xmlns:v="urn:schemas-microsoft-com:vml" Requires="v">
                <p:oleObj spid="_x0000_s314410" name="Equation" r:id="rId3" imgW="2323800" imgH="1434960" progId="Equation.DSMT4">
                  <p:embed/>
                </p:oleObj>
              </mc:Choice>
              <mc:Fallback>
                <p:oleObj name="Equation" r:id="rId3" imgW="2323800" imgH="14349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5029200"/>
                        <a:ext cx="232410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Schulz and </a:t>
            </a:r>
            <a:r>
              <a:rPr lang="en-US" dirty="0" err="1" smtClean="0"/>
              <a:t>Okun</a:t>
            </a:r>
            <a:r>
              <a:rPr lang="en-US" dirty="0" smtClean="0"/>
              <a:t> famous quote…</a:t>
            </a:r>
            <a:endParaRPr lang="en-US" dirty="0"/>
          </a:p>
        </p:txBody>
      </p:sp>
      <p:sp>
        <p:nvSpPr>
          <p:cNvPr id="3" name="Content Placeholder 2"/>
          <p:cNvSpPr>
            <a:spLocks noGrp="1"/>
          </p:cNvSpPr>
          <p:nvPr>
            <p:ph idx="1"/>
          </p:nvPr>
        </p:nvSpPr>
        <p:spPr/>
        <p:txBody>
          <a:bodyPr/>
          <a:lstStyle/>
          <a:p>
            <a:pPr marL="0" indent="0">
              <a:buNone/>
            </a:pPr>
            <a:r>
              <a:rPr lang="en-US" dirty="0" smtClean="0"/>
              <a:t>“In practice, one can rarely meet all four basic requirements because they conflict with one another; thus a reasonable compromise must be attained.”</a:t>
            </a:r>
          </a:p>
          <a:p>
            <a:pPr marL="0" indent="0">
              <a:buNone/>
            </a:pPr>
            <a:endParaRPr lang="en-US" dirty="0" smtClean="0"/>
          </a:p>
          <a:p>
            <a:pPr marL="0" indent="0">
              <a:buNone/>
            </a:pPr>
            <a:r>
              <a:rPr lang="en-US" dirty="0" smtClean="0"/>
              <a:t>Conclusion of inlet design for sedimentation tanks.</a:t>
            </a:r>
            <a:endParaRPr lang="en-US" dirty="0"/>
          </a:p>
        </p:txBody>
      </p:sp>
      <p:sp>
        <p:nvSpPr>
          <p:cNvPr id="4" name="TextBox 3"/>
          <p:cNvSpPr txBox="1"/>
          <p:nvPr/>
        </p:nvSpPr>
        <p:spPr>
          <a:xfrm>
            <a:off x="381000" y="5943600"/>
            <a:ext cx="8394927" cy="400110"/>
          </a:xfrm>
          <a:prstGeom prst="rect">
            <a:avLst/>
          </a:prstGeom>
          <a:noFill/>
        </p:spPr>
        <p:txBody>
          <a:bodyPr wrap="none" rtlCol="0">
            <a:spAutoFit/>
          </a:bodyPr>
          <a:lstStyle/>
          <a:p>
            <a:r>
              <a:rPr lang="en-US" sz="2000" dirty="0" smtClean="0"/>
              <a:t>Page 135 in Surface Water Treatment for Communities in Developing Countries</a:t>
            </a:r>
            <a:endParaRPr lang="en-US" sz="2000" dirty="0"/>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92" name="Line 16"/>
          <p:cNvSpPr>
            <a:spLocks noChangeShapeType="1"/>
          </p:cNvSpPr>
          <p:nvPr/>
        </p:nvSpPr>
        <p:spPr bwMode="auto">
          <a:xfrm flipV="1">
            <a:off x="1828800" y="3200400"/>
            <a:ext cx="990600" cy="609600"/>
          </a:xfrm>
          <a:prstGeom prst="line">
            <a:avLst/>
          </a:prstGeom>
          <a:noFill/>
          <a:ln w="38100">
            <a:solidFill>
              <a:schemeClr val="folHlink"/>
            </a:solidFill>
            <a:round/>
            <a:headEnd type="none" w="lg" len="med"/>
            <a:tailEnd type="triangle" w="med" len="med"/>
          </a:ln>
          <a:effectLst/>
        </p:spPr>
        <p:txBody>
          <a:bodyPr wrap="none" anchor="ctr">
            <a:spAutoFit/>
          </a:bodyPr>
          <a:lstStyle/>
          <a:p>
            <a:endParaRPr lang="en-US"/>
          </a:p>
        </p:txBody>
      </p:sp>
      <p:sp>
        <p:nvSpPr>
          <p:cNvPr id="229380" name="Rectangle 4"/>
          <p:cNvSpPr>
            <a:spLocks noGrp="1" noChangeArrowheads="1"/>
          </p:cNvSpPr>
          <p:nvPr>
            <p:ph type="title"/>
          </p:nvPr>
        </p:nvSpPr>
        <p:spPr>
          <a:xfrm>
            <a:off x="685800" y="304800"/>
            <a:ext cx="5791200" cy="1143000"/>
          </a:xfrm>
          <a:noFill/>
          <a:ln/>
        </p:spPr>
        <p:txBody>
          <a:bodyPr/>
          <a:lstStyle/>
          <a:p>
            <a:pPr algn="l"/>
            <a:r>
              <a:rPr lang="en-US" sz="4000" dirty="0" smtClean="0"/>
              <a:t>Flow Distribution Equation for Inlet Manifold</a:t>
            </a:r>
          </a:p>
        </p:txBody>
      </p:sp>
      <p:graphicFrame>
        <p:nvGraphicFramePr>
          <p:cNvPr id="229382" name="Object 6"/>
          <p:cNvGraphicFramePr>
            <a:graphicFrameLocks noChangeAspect="1"/>
          </p:cNvGraphicFramePr>
          <p:nvPr/>
        </p:nvGraphicFramePr>
        <p:xfrm>
          <a:off x="533400" y="1981200"/>
          <a:ext cx="3746500" cy="914400"/>
        </p:xfrm>
        <a:graphic>
          <a:graphicData uri="http://schemas.openxmlformats.org/presentationml/2006/ole">
            <mc:AlternateContent xmlns:mc="http://schemas.openxmlformats.org/markup-compatibility/2006">
              <mc:Choice xmlns:v="urn:schemas-microsoft-com:vml" Requires="v">
                <p:oleObj spid="_x0000_s229665" name="Equation" r:id="rId4" imgW="3746160" imgH="914400" progId="Equation.DSMT4">
                  <p:embed/>
                </p:oleObj>
              </mc:Choice>
              <mc:Fallback>
                <p:oleObj name="Equation" r:id="rId4" imgW="3746160" imgH="914400" progId="Equation.DSMT4">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981200"/>
                        <a:ext cx="37465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29383"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29385" name="Object 2"/>
          <p:cNvGraphicFramePr>
            <a:graphicFrameLocks noChangeAspect="1"/>
          </p:cNvGraphicFramePr>
          <p:nvPr/>
        </p:nvGraphicFramePr>
        <p:xfrm>
          <a:off x="533400" y="3352800"/>
          <a:ext cx="3629025" cy="1019175"/>
        </p:xfrm>
        <a:graphic>
          <a:graphicData uri="http://schemas.openxmlformats.org/presentationml/2006/ole">
            <mc:AlternateContent xmlns:mc="http://schemas.openxmlformats.org/markup-compatibility/2006">
              <mc:Choice xmlns:v="urn:schemas-microsoft-com:vml" Requires="v">
                <p:oleObj spid="_x0000_s229666" name="Equation" r:id="rId7" imgW="2768400" imgH="1015920" progId="Equation.DSMT4">
                  <p:embed/>
                </p:oleObj>
              </mc:Choice>
              <mc:Fallback>
                <p:oleObj name="Equation" r:id="rId7" imgW="2768400" imgH="1015920"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3352800"/>
                        <a:ext cx="3629025" cy="10191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86" name="Object 2"/>
          <p:cNvGraphicFramePr>
            <a:graphicFrameLocks noChangeAspect="1"/>
          </p:cNvGraphicFramePr>
          <p:nvPr/>
        </p:nvGraphicFramePr>
        <p:xfrm>
          <a:off x="357188" y="4627563"/>
          <a:ext cx="5988050" cy="1544637"/>
        </p:xfrm>
        <a:graphic>
          <a:graphicData uri="http://schemas.openxmlformats.org/presentationml/2006/ole">
            <mc:AlternateContent xmlns:mc="http://schemas.openxmlformats.org/markup-compatibility/2006">
              <mc:Choice xmlns:v="urn:schemas-microsoft-com:vml" Requires="v">
                <p:oleObj spid="_x0000_s229667" name="Equation" r:id="rId9" imgW="5994360" imgH="2019240" progId="Equation.DSMT4">
                  <p:embed/>
                </p:oleObj>
              </mc:Choice>
              <mc:Fallback>
                <p:oleObj name="Equation" r:id="rId9" imgW="5994360" imgH="2019240" progId="Equation.DSMT4">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8" y="4627563"/>
                        <a:ext cx="5988050" cy="15446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229390" name="Object 14"/>
          <p:cNvGraphicFramePr>
            <a:graphicFrameLocks noChangeAspect="1"/>
          </p:cNvGraphicFramePr>
          <p:nvPr/>
        </p:nvGraphicFramePr>
        <p:xfrm>
          <a:off x="5537200" y="1936750"/>
          <a:ext cx="3060700" cy="965200"/>
        </p:xfrm>
        <a:graphic>
          <a:graphicData uri="http://schemas.openxmlformats.org/presentationml/2006/ole">
            <mc:AlternateContent xmlns:mc="http://schemas.openxmlformats.org/markup-compatibility/2006">
              <mc:Choice xmlns:v="urn:schemas-microsoft-com:vml" Requires="v">
                <p:oleObj spid="_x0000_s229668" name="Equation" r:id="rId11" imgW="3060360" imgH="965160" progId="Equation.DSMT4">
                  <p:embed/>
                </p:oleObj>
              </mc:Choice>
              <mc:Fallback>
                <p:oleObj name="Equation" r:id="rId11" imgW="3060360" imgH="965160" progId="Equation.DSMT4">
                  <p:embed/>
                  <p:pic>
                    <p:nvPicPr>
                      <p:cNvPr id="0"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37200" y="1936750"/>
                        <a:ext cx="3060700" cy="965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9391" name="Text Box 15"/>
          <p:cNvSpPr txBox="1">
            <a:spLocks noChangeArrowheads="1"/>
          </p:cNvSpPr>
          <p:nvPr/>
        </p:nvSpPr>
        <p:spPr bwMode="auto">
          <a:xfrm>
            <a:off x="5943600" y="2971800"/>
            <a:ext cx="2819400" cy="946150"/>
          </a:xfrm>
          <a:prstGeom prst="rect">
            <a:avLst/>
          </a:prstGeom>
          <a:noFill/>
          <a:ln w="12700">
            <a:noFill/>
            <a:miter lim="800000"/>
            <a:headEnd type="none" w="lg" len="med"/>
            <a:tailEnd type="none" w="lg" len="med"/>
          </a:ln>
          <a:effectLst/>
        </p:spPr>
        <p:txBody>
          <a:bodyPr>
            <a:spAutoFit/>
          </a:bodyPr>
          <a:lstStyle/>
          <a:p>
            <a:r>
              <a:rPr lang="en-US"/>
              <a:t>Control resistance by orifice</a:t>
            </a:r>
          </a:p>
        </p:txBody>
      </p:sp>
      <p:sp>
        <p:nvSpPr>
          <p:cNvPr id="229393" name="Text Box 17"/>
          <p:cNvSpPr txBox="1">
            <a:spLocks noChangeArrowheads="1"/>
          </p:cNvSpPr>
          <p:nvPr/>
        </p:nvSpPr>
        <p:spPr bwMode="auto">
          <a:xfrm>
            <a:off x="2879725" y="2809875"/>
            <a:ext cx="3619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a:t>
            </a:r>
          </a:p>
        </p:txBody>
      </p:sp>
      <p:sp>
        <p:nvSpPr>
          <p:cNvPr id="229394" name="Line 18"/>
          <p:cNvSpPr>
            <a:spLocks noChangeShapeType="1"/>
          </p:cNvSpPr>
          <p:nvPr/>
        </p:nvSpPr>
        <p:spPr bwMode="auto">
          <a:xfrm flipH="1" flipV="1">
            <a:off x="6096000" y="2743200"/>
            <a:ext cx="76200" cy="304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12" name="TextBox 11"/>
          <p:cNvSpPr txBox="1"/>
          <p:nvPr/>
        </p:nvSpPr>
        <p:spPr>
          <a:xfrm>
            <a:off x="228600" y="6324600"/>
            <a:ext cx="8191666" cy="523220"/>
          </a:xfrm>
          <a:prstGeom prst="rect">
            <a:avLst/>
          </a:prstGeom>
          <a:noFill/>
        </p:spPr>
        <p:txBody>
          <a:bodyPr wrap="none" rtlCol="0">
            <a:spAutoFit/>
          </a:bodyPr>
          <a:lstStyle/>
          <a:p>
            <a:r>
              <a:rPr lang="en-US" dirty="0" smtClean="0"/>
              <a:t>What can we play with to get a better flow distribution?</a:t>
            </a:r>
            <a:endParaRPr lang="en-US" dirty="0"/>
          </a:p>
        </p:txBody>
      </p:sp>
      <p:sp>
        <p:nvSpPr>
          <p:cNvPr id="13" name="Oval 12"/>
          <p:cNvSpPr/>
          <p:nvPr/>
        </p:nvSpPr>
        <p:spPr bwMode="auto">
          <a:xfrm>
            <a:off x="3429000" y="4724400"/>
            <a:ext cx="1143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Oval 13"/>
          <p:cNvSpPr/>
          <p:nvPr/>
        </p:nvSpPr>
        <p:spPr bwMode="auto">
          <a:xfrm>
            <a:off x="13716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5" name="Oval 14"/>
          <p:cNvSpPr/>
          <p:nvPr/>
        </p:nvSpPr>
        <p:spPr bwMode="auto">
          <a:xfrm>
            <a:off x="2286000" y="5410200"/>
            <a:ext cx="762000" cy="762000"/>
          </a:xfrm>
          <a:prstGeom prst="ellipse">
            <a:avLst/>
          </a:prstGeom>
          <a:noFill/>
          <a:ln w="12700" cap="flat" cmpd="sng" algn="ctr">
            <a:solidFill>
              <a:schemeClr val="accent4"/>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6" name="Object 20"/>
          <p:cNvGraphicFramePr>
            <a:graphicFrameLocks noChangeAspect="1"/>
          </p:cNvGraphicFramePr>
          <p:nvPr/>
        </p:nvGraphicFramePr>
        <p:xfrm>
          <a:off x="7061200" y="4267200"/>
          <a:ext cx="1765300" cy="850900"/>
        </p:xfrm>
        <a:graphic>
          <a:graphicData uri="http://schemas.openxmlformats.org/presentationml/2006/ole">
            <mc:AlternateContent xmlns:mc="http://schemas.openxmlformats.org/markup-compatibility/2006">
              <mc:Choice xmlns:v="urn:schemas-microsoft-com:vml" Requires="v">
                <p:oleObj spid="_x0000_s229669" name="Equation" r:id="rId13" imgW="1765080" imgH="850680" progId="Equation.DSMT4">
                  <p:embed/>
                </p:oleObj>
              </mc:Choice>
              <mc:Fallback>
                <p:oleObj name="Equation" r:id="rId13" imgW="1765080" imgH="850680" progId="Equation.DSMT4">
                  <p:embed/>
                  <p:pic>
                    <p:nvPicPr>
                      <p:cNvPr id="0" name="Picture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61200" y="4267200"/>
                        <a:ext cx="1765300" cy="85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 name="Oval 16"/>
          <p:cNvSpPr/>
          <p:nvPr/>
        </p:nvSpPr>
        <p:spPr bwMode="auto">
          <a:xfrm>
            <a:off x="2819400" y="4876801"/>
            <a:ext cx="533400" cy="457200"/>
          </a:xfrm>
          <a:prstGeom prst="ellipse">
            <a:avLst/>
          </a:prstGeom>
          <a:noFill/>
          <a:ln w="12700" cap="flat" cmpd="sng" algn="ctr">
            <a:solidFill>
              <a:schemeClr val="accent4"/>
            </a:solidFill>
            <a:prstDash val="solid"/>
            <a:round/>
            <a:headEnd type="none" w="lg" len="med"/>
            <a:tailEnd type="none" w="lg"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graphicFrame>
        <p:nvGraphicFramePr>
          <p:cNvPr id="229397" name="Object 21"/>
          <p:cNvGraphicFramePr>
            <a:graphicFrameLocks noChangeAspect="1"/>
          </p:cNvGraphicFramePr>
          <p:nvPr/>
        </p:nvGraphicFramePr>
        <p:xfrm>
          <a:off x="6629400" y="5451894"/>
          <a:ext cx="2411412" cy="532981"/>
        </p:xfrm>
        <a:graphic>
          <a:graphicData uri="http://schemas.openxmlformats.org/presentationml/2006/ole">
            <mc:AlternateContent xmlns:mc="http://schemas.openxmlformats.org/markup-compatibility/2006">
              <mc:Choice xmlns:v="urn:schemas-microsoft-com:vml" Requires="v">
                <p:oleObj spid="_x0000_s229670" name="Equation" r:id="rId15" imgW="2946240" imgH="850680" progId="Equation.DSMT4">
                  <p:embed/>
                </p:oleObj>
              </mc:Choice>
              <mc:Fallback>
                <p:oleObj name="Equation" r:id="rId15" imgW="2946240" imgH="850680" progId="Equation.DSMT4">
                  <p:embed/>
                  <p:pic>
                    <p:nvPicPr>
                      <p:cNvPr id="0" name="Picture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29400" y="5451894"/>
                        <a:ext cx="2411412" cy="532981"/>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aphicFrame>
        <p:nvGraphicFramePr>
          <p:cNvPr id="19" name="Object 2"/>
          <p:cNvGraphicFramePr>
            <a:graphicFrameLocks noChangeAspect="1"/>
          </p:cNvGraphicFramePr>
          <p:nvPr/>
        </p:nvGraphicFramePr>
        <p:xfrm>
          <a:off x="1358900" y="7162800"/>
          <a:ext cx="3324225" cy="2681288"/>
        </p:xfrm>
        <a:graphic>
          <a:graphicData uri="http://schemas.openxmlformats.org/presentationml/2006/ole">
            <mc:AlternateContent xmlns:mc="http://schemas.openxmlformats.org/markup-compatibility/2006">
              <mc:Choice xmlns:v="urn:schemas-microsoft-com:vml" Requires="v">
                <p:oleObj spid="_x0000_s229671" name="Equation" r:id="rId17" imgW="3327120" imgH="3504960" progId="Equation.DSMT4">
                  <p:embed/>
                </p:oleObj>
              </mc:Choice>
              <mc:Fallback>
                <p:oleObj name="Equation" r:id="rId17" imgW="3327120" imgH="350496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8900" y="7162800"/>
                        <a:ext cx="3324225" cy="2681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3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93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93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3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939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92" grpId="0" animBg="1"/>
      <p:bldP spid="229393" grpId="0"/>
      <p:bldP spid="12" grpId="0"/>
      <p:bldP spid="13" grpId="0" animBg="1"/>
      <p:bldP spid="14" grpId="0" animBg="1"/>
      <p:bldP spid="15" grpId="0" animBg="1"/>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562600" cy="1143000"/>
          </a:xfrm>
        </p:spPr>
        <p:txBody>
          <a:bodyPr/>
          <a:lstStyle/>
          <a:p>
            <a:r>
              <a:rPr lang="en-US" dirty="0" smtClean="0"/>
              <a:t>Area ratio if the D</a:t>
            </a:r>
            <a:r>
              <a:rPr lang="en-US" baseline="-25000" dirty="0" smtClean="0"/>
              <a:t>M</a:t>
            </a:r>
            <a:r>
              <a:rPr lang="en-US" dirty="0" smtClean="0"/>
              <a:t> and D</a:t>
            </a:r>
            <a:r>
              <a:rPr lang="en-US" baseline="-25000" dirty="0" smtClean="0"/>
              <a:t>D</a:t>
            </a:r>
            <a:r>
              <a:rPr lang="en-US" dirty="0" smtClean="0"/>
              <a:t> cause the same </a:t>
            </a:r>
            <a:r>
              <a:rPr lang="en-US" dirty="0" err="1" smtClean="0">
                <a:latin typeface="Symbol" pitchFamily="18" charset="2"/>
              </a:rPr>
              <a:t>e</a:t>
            </a:r>
            <a:r>
              <a:rPr lang="en-US" baseline="-25000" dirty="0" err="1" smtClean="0"/>
              <a:t>Max</a:t>
            </a:r>
            <a:endParaRPr lang="en-US" dirty="0"/>
          </a:p>
        </p:txBody>
      </p:sp>
      <p:graphicFrame>
        <p:nvGraphicFramePr>
          <p:cNvPr id="6" name="Object 2"/>
          <p:cNvGraphicFramePr>
            <a:graphicFrameLocks noChangeAspect="1"/>
          </p:cNvGraphicFramePr>
          <p:nvPr/>
        </p:nvGraphicFramePr>
        <p:xfrm>
          <a:off x="1136650" y="1905000"/>
          <a:ext cx="3543300" cy="2946400"/>
        </p:xfrm>
        <a:graphic>
          <a:graphicData uri="http://schemas.openxmlformats.org/presentationml/2006/ole">
            <mc:AlternateContent xmlns:mc="http://schemas.openxmlformats.org/markup-compatibility/2006">
              <mc:Choice xmlns:v="urn:schemas-microsoft-com:vml" Requires="v">
                <p:oleObj spid="_x0000_s329810" name="Equation" r:id="rId4" imgW="3543120" imgH="2946240" progId="Equation.DSMT4">
                  <p:embed/>
                </p:oleObj>
              </mc:Choice>
              <mc:Fallback>
                <p:oleObj name="Equation" r:id="rId4" imgW="3543120" imgH="2946240" progId="Equation.DSMT4">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6650" y="1905000"/>
                        <a:ext cx="3543300" cy="29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2"/>
          <p:cNvGraphicFramePr>
            <a:graphicFrameLocks noChangeAspect="1"/>
          </p:cNvGraphicFramePr>
          <p:nvPr/>
        </p:nvGraphicFramePr>
        <p:xfrm>
          <a:off x="1104900" y="5359400"/>
          <a:ext cx="1168400" cy="850900"/>
        </p:xfrm>
        <a:graphic>
          <a:graphicData uri="http://schemas.openxmlformats.org/presentationml/2006/ole">
            <mc:AlternateContent xmlns:mc="http://schemas.openxmlformats.org/markup-compatibility/2006">
              <mc:Choice xmlns:v="urn:schemas-microsoft-com:vml" Requires="v">
                <p:oleObj spid="_x0000_s329811" name="Equation" r:id="rId6" imgW="1168200" imgH="850680" progId="Equation.DSMT4">
                  <p:embed/>
                </p:oleObj>
              </mc:Choice>
              <mc:Fallback>
                <p:oleObj name="Equation" r:id="rId6" imgW="1168200" imgH="85068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4900" y="5359400"/>
                        <a:ext cx="11684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29736" name="Picture 8"/>
          <p:cNvPicPr>
            <a:picLocks noChangeAspect="1" noChangeArrowheads="1"/>
          </p:cNvPicPr>
          <p:nvPr/>
        </p:nvPicPr>
        <p:blipFill>
          <a:blip r:embed="rId8" cstate="print"/>
          <a:srcRect/>
          <a:stretch>
            <a:fillRect/>
          </a:stretch>
        </p:blipFill>
        <p:spPr bwMode="auto">
          <a:xfrm>
            <a:off x="5486400" y="3352800"/>
            <a:ext cx="3314700" cy="2943225"/>
          </a:xfrm>
          <a:prstGeom prst="rect">
            <a:avLst/>
          </a:prstGeom>
          <a:noFill/>
          <a:ln w="9525">
            <a:noFill/>
            <a:miter lim="800000"/>
            <a:headEnd/>
            <a:tailEnd/>
          </a:ln>
          <a:effectLst/>
        </p:spPr>
      </p:pic>
      <p:grpSp>
        <p:nvGrpSpPr>
          <p:cNvPr id="11" name="Group 10"/>
          <p:cNvGrpSpPr/>
          <p:nvPr/>
        </p:nvGrpSpPr>
        <p:grpSpPr>
          <a:xfrm>
            <a:off x="6238683" y="73151"/>
            <a:ext cx="2781873" cy="1097280"/>
            <a:chOff x="6238683" y="73151"/>
            <a:chExt cx="2781873" cy="1097280"/>
          </a:xfrm>
        </p:grpSpPr>
        <p:pic>
          <p:nvPicPr>
            <p:cNvPr id="12" name="Picture 11" descr="Manifold Ports.png"/>
            <p:cNvPicPr>
              <a:picLocks noChangeAspect="1"/>
            </p:cNvPicPr>
            <p:nvPr/>
          </p:nvPicPr>
          <p:blipFill>
            <a:blip r:embed="rId9" cstate="print"/>
            <a:srcRect l="37492" t="10933" r="28806" b="17200"/>
            <a:stretch>
              <a:fillRect/>
            </a:stretch>
          </p:blipFill>
          <p:spPr>
            <a:xfrm rot="16200000" flipV="1">
              <a:off x="7128986" y="-721140"/>
              <a:ext cx="1001268" cy="2781873"/>
            </a:xfrm>
            <a:prstGeom prst="rect">
              <a:avLst/>
            </a:prstGeom>
          </p:spPr>
        </p:pic>
        <p:pic>
          <p:nvPicPr>
            <p:cNvPr id="13" name="Picture 12" descr="Manifold Ports.png"/>
            <p:cNvPicPr>
              <a:picLocks noChangeAspect="1"/>
            </p:cNvPicPr>
            <p:nvPr/>
          </p:nvPicPr>
          <p:blipFill>
            <a:blip r:embed="rId10" cstate="print"/>
            <a:srcRect l="38809" t="39090" r="56670" b="53751"/>
            <a:stretch>
              <a:fillRect/>
            </a:stretch>
          </p:blipFill>
          <p:spPr>
            <a:xfrm rot="16200000" flipV="1">
              <a:off x="6793277" y="-374190"/>
              <a:ext cx="841345" cy="1736028"/>
            </a:xfrm>
            <a:prstGeom prst="rect">
              <a:avLst/>
            </a:prstGeom>
          </p:spPr>
        </p:pic>
        <p:cxnSp>
          <p:nvCxnSpPr>
            <p:cNvPr id="14" name="Straight Connector 13"/>
            <p:cNvCxnSpPr/>
            <p:nvPr/>
          </p:nvCxnSpPr>
          <p:spPr bwMode="auto">
            <a:xfrm>
              <a:off x="6336792" y="896112"/>
              <a:ext cx="811721" cy="180213"/>
            </a:xfrm>
            <a:prstGeom prst="line">
              <a:avLst/>
            </a:prstGeom>
            <a:noFill/>
            <a:ln w="12700" cap="flat" cmpd="sng" algn="ctr">
              <a:solidFill>
                <a:schemeClr val="tx2"/>
              </a:solidFill>
              <a:prstDash val="solid"/>
              <a:round/>
              <a:headEnd type="none" w="lg" len="med"/>
              <a:tailEnd type="none" w="lg" len="med"/>
            </a:ln>
            <a:effectLst/>
          </p:spPr>
        </p:cxnSp>
        <p:cxnSp>
          <p:nvCxnSpPr>
            <p:cNvPr id="15" name="Straight Connector 14"/>
            <p:cNvCxnSpPr/>
            <p:nvPr/>
          </p:nvCxnSpPr>
          <p:spPr bwMode="auto">
            <a:xfrm rot="10800000" flipV="1">
              <a:off x="7419975" y="895349"/>
              <a:ext cx="647702" cy="176213"/>
            </a:xfrm>
            <a:prstGeom prst="line">
              <a:avLst/>
            </a:prstGeom>
            <a:noFill/>
            <a:ln w="12700" cap="flat" cmpd="sng" algn="ctr">
              <a:solidFill>
                <a:schemeClr val="tx2"/>
              </a:solidFill>
              <a:prstDash val="solid"/>
              <a:round/>
              <a:headEnd type="none" w="lg" len="med"/>
              <a:tailEnd type="none" w="lg" len="med"/>
            </a:ln>
            <a:effectLst/>
          </p:spPr>
        </p:cxnSp>
        <p:sp>
          <p:nvSpPr>
            <p:cNvPr id="16" name="Rectangle 15"/>
            <p:cNvSpPr/>
            <p:nvPr/>
          </p:nvSpPr>
          <p:spPr bwMode="auto">
            <a:xfrm>
              <a:off x="7148513" y="995363"/>
              <a:ext cx="276225" cy="123825"/>
            </a:xfrm>
            <a:prstGeom prst="rect">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s-GT" sz="2800" b="0" i="0" u="none" strike="noStrike" cap="none" normalizeH="0" baseline="0" smtClean="0">
                <a:ln>
                  <a:noFill/>
                </a:ln>
                <a:solidFill>
                  <a:schemeClr val="tx1"/>
                </a:solidFill>
                <a:effectLst/>
                <a:latin typeface="Times New Roman" pitchFamily="18" charset="0"/>
              </a:endParaRPr>
            </a:p>
          </p:txBody>
        </p:sp>
      </p:grpSp>
      <p:pic>
        <p:nvPicPr>
          <p:cNvPr id="17" name="Content Placeholder 3" descr="channel and manifold.png"/>
          <p:cNvPicPr>
            <a:picLocks noChangeAspect="1"/>
          </p:cNvPicPr>
          <p:nvPr/>
        </p:nvPicPr>
        <p:blipFill>
          <a:blip r:embed="rId11" cstate="print"/>
          <a:srcRect l="16028" t="9778" r="54735" b="17111"/>
          <a:stretch>
            <a:fillRect/>
          </a:stretch>
        </p:blipFill>
        <p:spPr bwMode="auto">
          <a:xfrm rot="16200000">
            <a:off x="6704350" y="763250"/>
            <a:ext cx="1011244" cy="3294744"/>
          </a:xfrm>
          <a:prstGeom prst="rect">
            <a:avLst/>
          </a:prstGeom>
          <a:noFill/>
          <a:ln w="9525">
            <a:noFill/>
            <a:miter lim="800000"/>
            <a:headEnd/>
            <a:tailEnd/>
          </a:ln>
          <a:effectLst/>
        </p:spPr>
      </p:pic>
      <p:sp>
        <p:nvSpPr>
          <p:cNvPr id="3" name="TextBox 2"/>
          <p:cNvSpPr txBox="1"/>
          <p:nvPr/>
        </p:nvSpPr>
        <p:spPr>
          <a:xfrm>
            <a:off x="990600" y="6400800"/>
            <a:ext cx="7899791" cy="523220"/>
          </a:xfrm>
          <a:prstGeom prst="rect">
            <a:avLst/>
          </a:prstGeom>
          <a:noFill/>
        </p:spPr>
        <p:txBody>
          <a:bodyPr wrap="none" rtlCol="0">
            <a:spAutoFit/>
          </a:bodyPr>
          <a:lstStyle/>
          <a:p>
            <a:r>
              <a:rPr lang="en-US" dirty="0" smtClean="0"/>
              <a:t>But apparently energy dissipation rate doesn’t matter!</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Sedimentation tank controls</a:t>
            </a:r>
          </a:p>
        </p:txBody>
      </p:sp>
      <p:pic>
        <p:nvPicPr>
          <p:cNvPr id="680" name="Picture 68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7669" y="2351033"/>
            <a:ext cx="5448324" cy="4143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722"/>
          <p:cNvSpPr txBox="1">
            <a:spLocks noChangeArrowheads="1"/>
          </p:cNvSpPr>
          <p:nvPr/>
        </p:nvSpPr>
        <p:spPr bwMode="auto">
          <a:xfrm>
            <a:off x="5659789" y="4884900"/>
            <a:ext cx="3217511" cy="3810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Entrance from the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Straight Arrow Connector 723"/>
          <p:cNvSpPr>
            <a:spLocks noChangeShapeType="1"/>
          </p:cNvSpPr>
          <p:nvPr/>
        </p:nvSpPr>
        <p:spPr bwMode="auto">
          <a:xfrm flipH="1">
            <a:off x="5488291" y="5075402"/>
            <a:ext cx="247701" cy="66659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6" name="Text Box 724"/>
          <p:cNvSpPr txBox="1">
            <a:spLocks noChangeArrowheads="1"/>
          </p:cNvSpPr>
          <p:nvPr/>
        </p:nvSpPr>
        <p:spPr bwMode="auto">
          <a:xfrm>
            <a:off x="1925975" y="2427234"/>
            <a:ext cx="6598899" cy="7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Weir</a:t>
            </a:r>
            <a:r>
              <a:rPr kumimoji="0" lang="en-US" sz="1800" b="0" i="0" u="none" strike="noStrike" cap="none" normalizeH="0" dirty="0">
                <a:ln>
                  <a:noFill/>
                </a:ln>
                <a:solidFill>
                  <a:schemeClr val="tx1"/>
                </a:solidFill>
                <a:effectLst/>
                <a:latin typeface="Calibri" pitchFamily="34" charset="0"/>
                <a:cs typeface="Arial" pitchFamily="34" charset="0"/>
              </a:rPr>
              <a:t> that maintains the water level in the flocculator when flocculating to waste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7" name="Straight Arrow Connector 725"/>
          <p:cNvSpPr>
            <a:spLocks noChangeShapeType="1"/>
          </p:cNvSpPr>
          <p:nvPr/>
        </p:nvSpPr>
        <p:spPr bwMode="auto">
          <a:xfrm flipH="1">
            <a:off x="1478274" y="2676939"/>
            <a:ext cx="447702"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8" name="Text Box 726"/>
          <p:cNvSpPr txBox="1">
            <a:spLocks noChangeArrowheads="1"/>
          </p:cNvSpPr>
          <p:nvPr/>
        </p:nvSpPr>
        <p:spPr bwMode="auto">
          <a:xfrm>
            <a:off x="2773680" y="3170148"/>
            <a:ext cx="5446395"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Wall between inlet and outlet channels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9" name="Straight Arrow Connector 732"/>
          <p:cNvSpPr>
            <a:spLocks noChangeShapeType="1"/>
          </p:cNvSpPr>
          <p:nvPr/>
        </p:nvSpPr>
        <p:spPr bwMode="auto">
          <a:xfrm flipH="1">
            <a:off x="2439882" y="3374951"/>
            <a:ext cx="371897" cy="862016"/>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0" name="Text Box 727"/>
          <p:cNvSpPr txBox="1">
            <a:spLocks noChangeArrowheads="1"/>
          </p:cNvSpPr>
          <p:nvPr/>
        </p:nvSpPr>
        <p:spPr bwMode="auto">
          <a:xfrm>
            <a:off x="4802488" y="4369254"/>
            <a:ext cx="3084211" cy="4169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to the filters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1" name="Straight Arrow Connector 728"/>
          <p:cNvSpPr>
            <a:spLocks noChangeShapeType="1"/>
          </p:cNvSpPr>
          <p:nvPr/>
        </p:nvSpPr>
        <p:spPr bwMode="auto">
          <a:xfrm flipH="1">
            <a:off x="3564283" y="4513172"/>
            <a:ext cx="1238205" cy="546110"/>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2" name="Straight Arrow Connector 729"/>
          <p:cNvSpPr>
            <a:spLocks noChangeShapeType="1"/>
          </p:cNvSpPr>
          <p:nvPr/>
        </p:nvSpPr>
        <p:spPr bwMode="auto">
          <a:xfrm>
            <a:off x="4802489" y="4513172"/>
            <a:ext cx="241301" cy="1492327"/>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3" name="Text Box 730"/>
          <p:cNvSpPr txBox="1">
            <a:spLocks noChangeArrowheads="1"/>
          </p:cNvSpPr>
          <p:nvPr/>
        </p:nvSpPr>
        <p:spPr bwMode="auto">
          <a:xfrm>
            <a:off x="3659483" y="3608356"/>
            <a:ext cx="4789191" cy="54101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Exit weir that maintains</a:t>
            </a:r>
            <a:r>
              <a:rPr kumimoji="0" lang="en-US" sz="1800" b="0" i="0" u="none" strike="noStrike" cap="none" normalizeH="0" dirty="0">
                <a:ln>
                  <a:noFill/>
                </a:ln>
                <a:solidFill>
                  <a:schemeClr val="tx1"/>
                </a:solidFill>
                <a:effectLst/>
                <a:latin typeface="Calibri" pitchFamily="34" charset="0"/>
                <a:cs typeface="Arial" pitchFamily="34" charset="0"/>
              </a:rPr>
              <a:t> the water level in the sedimentation tank (and flocculator)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5" name="Straight Arrow Connector 732"/>
          <p:cNvSpPr>
            <a:spLocks noChangeShapeType="1"/>
          </p:cNvSpPr>
          <p:nvPr/>
        </p:nvSpPr>
        <p:spPr bwMode="auto">
          <a:xfrm flipH="1">
            <a:off x="3011830" y="3880759"/>
            <a:ext cx="647653" cy="976991"/>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
        <p:nvSpPr>
          <p:cNvPr id="16" name="Text Box 726"/>
          <p:cNvSpPr txBox="1">
            <a:spLocks noChangeArrowheads="1"/>
          </p:cNvSpPr>
          <p:nvPr/>
        </p:nvSpPr>
        <p:spPr bwMode="auto">
          <a:xfrm>
            <a:off x="1531760" y="1968341"/>
            <a:ext cx="3977063" cy="40960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defTabSz="914400" rtl="0" eaLnBrk="1" fontAlgn="base" latinLnBrk="0" hangingPunct="1">
              <a:lnSpc>
                <a:spcPct val="100000"/>
              </a:lnSpc>
              <a:spcBef>
                <a:spcPct val="0"/>
              </a:spcBef>
              <a:spcAft>
                <a:spcPts val="1000"/>
              </a:spcAft>
              <a:buClrTx/>
              <a:buSzTx/>
              <a:buFontTx/>
              <a:buNone/>
              <a:tabLst/>
            </a:pPr>
            <a:r>
              <a:rPr kumimoji="0" lang="en-US" sz="1800" b="0" i="0" u="none" strike="noStrike" cap="none" normalizeH="0" baseline="0" dirty="0">
                <a:ln>
                  <a:noFill/>
                </a:ln>
                <a:solidFill>
                  <a:schemeClr val="tx1"/>
                </a:solidFill>
                <a:effectLst/>
                <a:latin typeface="Calibri" pitchFamily="34" charset="0"/>
                <a:cs typeface="Arial" pitchFamily="34" charset="0"/>
              </a:rPr>
              <a:t>Drain for flocculated</a:t>
            </a:r>
            <a:r>
              <a:rPr kumimoji="0" lang="en-US" sz="1800" b="0" i="0" u="none" strike="noStrike" cap="none" normalizeH="0" dirty="0">
                <a:ln>
                  <a:noFill/>
                </a:ln>
                <a:solidFill>
                  <a:schemeClr val="tx1"/>
                </a:solidFill>
                <a:effectLst/>
                <a:latin typeface="Calibri" pitchFamily="34" charset="0"/>
                <a:cs typeface="Arial" pitchFamily="34" charset="0"/>
              </a:rPr>
              <a:t> water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Straight Arrow Connector 725"/>
          <p:cNvSpPr>
            <a:spLocks noChangeShapeType="1"/>
          </p:cNvSpPr>
          <p:nvPr/>
        </p:nvSpPr>
        <p:spPr bwMode="auto">
          <a:xfrm flipH="1">
            <a:off x="906773" y="2173145"/>
            <a:ext cx="671927" cy="739213"/>
          </a:xfrm>
          <a:prstGeom prst="straightConnector1">
            <a:avLst/>
          </a:prstGeom>
          <a:noFill/>
          <a:ln w="19050">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rgbClr val="974706">
                      <a:alpha val="50000"/>
                    </a:srgbClr>
                  </a:outerShdw>
                </a:effectLst>
              </a14:hiddenEffects>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2986952"/>
      </p:ext>
    </p:extLst>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5715000" cy="1143000"/>
          </a:xfrm>
        </p:spPr>
        <p:txBody>
          <a:bodyPr/>
          <a:lstStyle/>
          <a:p>
            <a:r>
              <a:rPr lang="en-US" dirty="0" smtClean="0"/>
              <a:t>Importance of Area Ratio </a:t>
            </a:r>
            <a:endParaRPr lang="en-US" dirty="0"/>
          </a:p>
        </p:txBody>
      </p:sp>
      <p:graphicFrame>
        <p:nvGraphicFramePr>
          <p:cNvPr id="5" name="Object 3"/>
          <p:cNvGraphicFramePr>
            <a:graphicFrameLocks noChangeAspect="1"/>
          </p:cNvGraphicFramePr>
          <p:nvPr/>
        </p:nvGraphicFramePr>
        <p:xfrm>
          <a:off x="3175000" y="2209800"/>
          <a:ext cx="482600" cy="800100"/>
        </p:xfrm>
        <a:graphic>
          <a:graphicData uri="http://schemas.openxmlformats.org/presentationml/2006/ole">
            <mc:AlternateContent xmlns:mc="http://schemas.openxmlformats.org/markup-compatibility/2006">
              <mc:Choice xmlns:v="urn:schemas-microsoft-com:vml" Requires="v">
                <p:oleObj spid="_x0000_s296100" name="Equation" r:id="rId4" imgW="482400" imgH="799920" progId="Equation.DSMT4">
                  <p:embed/>
                </p:oleObj>
              </mc:Choice>
              <mc:Fallback>
                <p:oleObj name="Equation" r:id="rId4" imgW="482400" imgH="79992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5000" y="22098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 name="Picture 7"/>
          <p:cNvPicPr>
            <a:picLocks noChangeAspect="1" noChangeArrowheads="1"/>
          </p:cNvPicPr>
          <p:nvPr/>
        </p:nvPicPr>
        <p:blipFill>
          <a:blip r:embed="rId6" cstate="print"/>
          <a:srcRect/>
          <a:stretch>
            <a:fillRect/>
          </a:stretch>
        </p:blipFill>
        <p:spPr bwMode="auto">
          <a:xfrm>
            <a:off x="6477000" y="228600"/>
            <a:ext cx="2590800" cy="1068388"/>
          </a:xfrm>
          <a:prstGeom prst="rect">
            <a:avLst/>
          </a:prstGeom>
          <a:noFill/>
          <a:ln w="12700">
            <a:noFill/>
            <a:miter lim="800000"/>
            <a:headEnd type="none" w="lg" len="med"/>
            <a:tailEnd type="none" w="lg" len="med"/>
          </a:ln>
          <a:effectLst/>
        </p:spPr>
      </p:pic>
      <p:graphicFrame>
        <p:nvGraphicFramePr>
          <p:cNvPr id="295941" name="Object 3"/>
          <p:cNvGraphicFramePr>
            <a:graphicFrameLocks noChangeAspect="1"/>
          </p:cNvGraphicFramePr>
          <p:nvPr/>
        </p:nvGraphicFramePr>
        <p:xfrm>
          <a:off x="5943600" y="533400"/>
          <a:ext cx="482600" cy="800100"/>
        </p:xfrm>
        <a:graphic>
          <a:graphicData uri="http://schemas.openxmlformats.org/presentationml/2006/ole">
            <mc:AlternateContent xmlns:mc="http://schemas.openxmlformats.org/markup-compatibility/2006">
              <mc:Choice xmlns:v="urn:schemas-microsoft-com:vml" Requires="v">
                <p:oleObj spid="_x0000_s296101" name="Equation" r:id="rId7" imgW="482400" imgH="799920" progId="Equation.DSMT4">
                  <p:embed/>
                </p:oleObj>
              </mc:Choice>
              <mc:Fallback>
                <p:oleObj name="Equation" r:id="rId7" imgW="482400" imgH="79992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533400"/>
                        <a:ext cx="482600" cy="800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6477000" y="2895600"/>
            <a:ext cx="2667000" cy="1384995"/>
          </a:xfrm>
          <a:prstGeom prst="rect">
            <a:avLst/>
          </a:prstGeom>
          <a:noFill/>
        </p:spPr>
        <p:txBody>
          <a:bodyPr wrap="square" rtlCol="0">
            <a:spAutoFit/>
          </a:bodyPr>
          <a:lstStyle/>
          <a:p>
            <a:r>
              <a:rPr lang="en-US" dirty="0" smtClean="0"/>
              <a:t>Effect of pressure recovery</a:t>
            </a:r>
            <a:endParaRPr lang="en-US" dirty="0"/>
          </a:p>
        </p:txBody>
      </p:sp>
      <p:pic>
        <p:nvPicPr>
          <p:cNvPr id="12" name="Picture 10"/>
          <p:cNvPicPr>
            <a:picLocks noChangeAspect="1" noChangeArrowheads="1"/>
          </p:cNvPicPr>
          <p:nvPr/>
        </p:nvPicPr>
        <p:blipFill>
          <a:blip r:embed="rId9" cstate="print"/>
          <a:srcRect/>
          <a:stretch>
            <a:fillRect/>
          </a:stretch>
        </p:blipFill>
        <p:spPr bwMode="auto">
          <a:xfrm>
            <a:off x="6248400" y="1905000"/>
            <a:ext cx="1152525" cy="962025"/>
          </a:xfrm>
          <a:prstGeom prst="rect">
            <a:avLst/>
          </a:prstGeom>
          <a:noFill/>
          <a:ln w="9525">
            <a:noFill/>
            <a:miter lim="800000"/>
            <a:headEnd/>
            <a:tailEnd/>
          </a:ln>
          <a:effectLst/>
        </p:spPr>
      </p:pic>
      <p:graphicFrame>
        <p:nvGraphicFramePr>
          <p:cNvPr id="295946" name="Object 10"/>
          <p:cNvGraphicFramePr>
            <a:graphicFrameLocks noChangeAspect="1"/>
          </p:cNvGraphicFramePr>
          <p:nvPr/>
        </p:nvGraphicFramePr>
        <p:xfrm>
          <a:off x="152400" y="1828800"/>
          <a:ext cx="6274400" cy="4724400"/>
        </p:xfrm>
        <a:graphic>
          <a:graphicData uri="http://schemas.openxmlformats.org/presentationml/2006/ole">
            <mc:AlternateContent xmlns:mc="http://schemas.openxmlformats.org/markup-compatibility/2006">
              <mc:Choice xmlns:v="urn:schemas-microsoft-com:vml" Requires="v">
                <p:oleObj spid="_x0000_s296102" name="Mathcad" r:id="rId10" imgW="4819680" imgH="3629160" progId="Mathcad">
                  <p:embed/>
                </p:oleObj>
              </mc:Choice>
              <mc:Fallback>
                <p:oleObj name="Mathcad" r:id="rId10" imgW="4819680" imgH="3629160" progId="Mathcad">
                  <p:embed/>
                  <p:pic>
                    <p:nvPicPr>
                      <p:cNvPr id="0"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1828800"/>
                        <a:ext cx="627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7315200" y="2133600"/>
            <a:ext cx="902811" cy="523220"/>
          </a:xfrm>
          <a:prstGeom prst="rect">
            <a:avLst/>
          </a:prstGeom>
          <a:noFill/>
        </p:spPr>
        <p:txBody>
          <a:bodyPr wrap="none" rtlCol="0">
            <a:spAutoFit/>
          </a:bodyPr>
          <a:lstStyle/>
          <a:p>
            <a:r>
              <a:rPr lang="en-US" dirty="0" smtClean="0"/>
              <a:t>ports</a:t>
            </a:r>
            <a:endParaRPr lang="en-US" dirty="0"/>
          </a:p>
        </p:txBody>
      </p:sp>
      <p:graphicFrame>
        <p:nvGraphicFramePr>
          <p:cNvPr id="295947" name="Object 11"/>
          <p:cNvGraphicFramePr>
            <a:graphicFrameLocks noChangeAspect="1"/>
          </p:cNvGraphicFramePr>
          <p:nvPr/>
        </p:nvGraphicFramePr>
        <p:xfrm>
          <a:off x="6477000" y="4724400"/>
          <a:ext cx="2082800" cy="927100"/>
        </p:xfrm>
        <a:graphic>
          <a:graphicData uri="http://schemas.openxmlformats.org/presentationml/2006/ole">
            <mc:AlternateContent xmlns:mc="http://schemas.openxmlformats.org/markup-compatibility/2006">
              <mc:Choice xmlns:v="urn:schemas-microsoft-com:vml" Requires="v">
                <p:oleObj spid="_x0000_s296103" name="Equation" r:id="rId12" imgW="2082600" imgH="927000" progId="Equation.DSMT4">
                  <p:embed/>
                </p:oleObj>
              </mc:Choice>
              <mc:Fallback>
                <p:oleObj name="Equation" r:id="rId12" imgW="2082600" imgH="927000" progId="Equation.DSMT4">
                  <p:embed/>
                  <p:pic>
                    <p:nvPicPr>
                      <p:cNvPr id="0" name="Picture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77000" y="4724400"/>
                        <a:ext cx="20828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95950" name="Picture 14"/>
          <p:cNvPicPr>
            <a:picLocks noChangeAspect="1" noChangeArrowheads="1"/>
          </p:cNvPicPr>
          <p:nvPr/>
        </p:nvPicPr>
        <p:blipFill>
          <a:blip r:embed="rId14" cstate="print"/>
          <a:srcRect/>
          <a:stretch>
            <a:fillRect/>
          </a:stretch>
        </p:blipFill>
        <p:spPr bwMode="auto">
          <a:xfrm>
            <a:off x="6629400" y="5715000"/>
            <a:ext cx="1447800" cy="617963"/>
          </a:xfrm>
          <a:prstGeom prst="rect">
            <a:avLst/>
          </a:prstGeom>
          <a:noFill/>
          <a:ln w="9525">
            <a:noFill/>
            <a:miter lim="800000"/>
            <a:headEnd/>
            <a:tailEnd/>
          </a:ln>
          <a:effectLst/>
        </p:spPr>
      </p:pic>
      <p:cxnSp>
        <p:nvCxnSpPr>
          <p:cNvPr id="21" name="Straight Arrow Connector 20"/>
          <p:cNvCxnSpPr>
            <a:endCxn id="295950" idx="1"/>
          </p:cNvCxnSpPr>
          <p:nvPr/>
        </p:nvCxnSpPr>
        <p:spPr bwMode="auto">
          <a:xfrm rot="16200000" flipH="1">
            <a:off x="4417509" y="3812091"/>
            <a:ext cx="3814182" cy="609600"/>
          </a:xfrm>
          <a:prstGeom prst="curvedConnector2">
            <a:avLst/>
          </a:prstGeom>
          <a:noFill/>
          <a:ln w="12700" cap="flat" cmpd="sng" algn="ctr">
            <a:solidFill>
              <a:schemeClr val="tx2"/>
            </a:solidFill>
            <a:prstDash val="solid"/>
            <a:round/>
            <a:headEnd type="none" w="lg" len="med"/>
            <a:tailEnd type="arrow"/>
          </a:ln>
          <a:effectLst/>
        </p:spPr>
      </p:cxn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One more Issue: </a:t>
            </a:r>
            <a:r>
              <a:rPr lang="en-US" i="1" dirty="0" smtClean="0"/>
              <a:t>Vena </a:t>
            </a:r>
            <a:r>
              <a:rPr lang="en-US" i="1" dirty="0" err="1" smtClean="0"/>
              <a:t>Contracta</a:t>
            </a:r>
            <a:r>
              <a:rPr lang="en-US" i="1" dirty="0" smtClean="0"/>
              <a:t> </a:t>
            </a:r>
            <a:r>
              <a:rPr lang="en-US" dirty="0" smtClean="0"/>
              <a:t>with High Velocity Manifold</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vena </a:t>
            </a:r>
            <a:r>
              <a:rPr lang="en-US" i="1" dirty="0" err="1" smtClean="0"/>
              <a:t>contracta</a:t>
            </a:r>
            <a:r>
              <a:rPr lang="en-US" dirty="0" smtClean="0"/>
              <a:t> at each port must be much more pronounced (small </a:t>
            </a:r>
            <a:r>
              <a:rPr lang="en-US" i="1" dirty="0" err="1" smtClean="0">
                <a:latin typeface="Symbol" pitchFamily="18" charset="2"/>
              </a:rPr>
              <a:t>P</a:t>
            </a:r>
            <a:r>
              <a:rPr lang="en-US" i="1" baseline="-25000" dirty="0" err="1" smtClean="0"/>
              <a:t>vc</a:t>
            </a:r>
            <a:r>
              <a:rPr lang="en-US" dirty="0" smtClean="0"/>
              <a:t>) when the velocity inside the manifold is high.</a:t>
            </a:r>
          </a:p>
          <a:p>
            <a:r>
              <a:rPr lang="en-US" dirty="0" smtClean="0"/>
              <a:t>If the </a:t>
            </a:r>
            <a:r>
              <a:rPr lang="en-US" i="1" dirty="0" smtClean="0"/>
              <a:t>vena </a:t>
            </a:r>
            <a:r>
              <a:rPr lang="en-US" i="1" dirty="0" err="1" smtClean="0"/>
              <a:t>contracta</a:t>
            </a:r>
            <a:r>
              <a:rPr lang="en-US" i="1" dirty="0" smtClean="0"/>
              <a:t>, </a:t>
            </a:r>
            <a:r>
              <a:rPr lang="en-US" i="1" dirty="0" err="1" smtClean="0">
                <a:latin typeface="Symbol" pitchFamily="18" charset="2"/>
              </a:rPr>
              <a:t>P</a:t>
            </a:r>
            <a:r>
              <a:rPr lang="en-US" i="1" baseline="-25000" dirty="0" err="1" smtClean="0"/>
              <a:t>vc</a:t>
            </a:r>
            <a:r>
              <a:rPr lang="en-US" i="1" dirty="0" smtClean="0"/>
              <a:t>,</a:t>
            </a:r>
            <a:r>
              <a:rPr lang="en-US" dirty="0" smtClean="0"/>
              <a:t> is smaller, then the velocities are higher and the energy dissipation rate is higher. </a:t>
            </a:r>
          </a:p>
          <a:p>
            <a:r>
              <a:rPr lang="en-US" dirty="0" smtClean="0"/>
              <a:t>This requires further investigation</a:t>
            </a:r>
            <a:endParaRPr lang="en-US" dirty="0"/>
          </a:p>
        </p:txBody>
      </p:sp>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noFill/>
          <a:ln/>
        </p:spPr>
        <p:txBody>
          <a:bodyPr/>
          <a:lstStyle/>
          <a:p>
            <a:r>
              <a:rPr lang="en-US" dirty="0" smtClean="0"/>
              <a:t>Manifold Conclusions</a:t>
            </a:r>
          </a:p>
        </p:txBody>
      </p:sp>
      <p:sp>
        <p:nvSpPr>
          <p:cNvPr id="224259" name="Rectangle 3"/>
          <p:cNvSpPr>
            <a:spLocks noGrp="1" noChangeArrowheads="1"/>
          </p:cNvSpPr>
          <p:nvPr>
            <p:ph idx="1"/>
          </p:nvPr>
        </p:nvSpPr>
        <p:spPr/>
        <p:txBody>
          <a:bodyPr/>
          <a:lstStyle/>
          <a:p>
            <a:r>
              <a:rPr lang="en-US" sz="2800" dirty="0" smtClean="0"/>
              <a:t>Outlet manifolds (launder) require an iterative design to get the manifold diameter</a:t>
            </a:r>
          </a:p>
          <a:p>
            <a:r>
              <a:rPr lang="en-US" sz="2800" dirty="0" smtClean="0"/>
              <a:t>Inlet manifold design has complex constraints…</a:t>
            </a:r>
          </a:p>
          <a:p>
            <a:pPr lvl="1"/>
            <a:r>
              <a:rPr lang="en-US" sz="2400" dirty="0" smtClean="0"/>
              <a:t>Avoid breaking flocs</a:t>
            </a:r>
          </a:p>
          <a:p>
            <a:pPr lvl="1"/>
            <a:r>
              <a:rPr lang="en-US" sz="2400" dirty="0" smtClean="0"/>
              <a:t>Don’t let flocs settle (ignore if ports are on bottom)</a:t>
            </a:r>
          </a:p>
          <a:p>
            <a:pPr lvl="1"/>
            <a:r>
              <a:rPr lang="en-US" sz="2400" dirty="0" smtClean="0"/>
              <a:t>Distribute flow uniformly</a:t>
            </a:r>
          </a:p>
          <a:p>
            <a:pPr lvl="1"/>
            <a:r>
              <a:rPr lang="en-US" sz="2400" dirty="0" smtClean="0"/>
              <a:t>Eliminate horizontal velocity in the </a:t>
            </a:r>
            <a:r>
              <a:rPr lang="en-US" sz="2400" dirty="0" err="1" smtClean="0"/>
              <a:t>sed</a:t>
            </a:r>
            <a:r>
              <a:rPr lang="en-US" sz="2400" dirty="0" smtClean="0"/>
              <a:t> tank</a:t>
            </a:r>
          </a:p>
          <a:p>
            <a:pPr lvl="1"/>
            <a:r>
              <a:rPr lang="en-US" sz="2400" dirty="0" smtClean="0"/>
              <a:t>Produce jets to </a:t>
            </a:r>
            <a:r>
              <a:rPr lang="en-US" sz="2400" dirty="0" err="1" smtClean="0"/>
              <a:t>resuspend</a:t>
            </a:r>
            <a:r>
              <a:rPr lang="en-US" sz="2400" dirty="0" smtClean="0"/>
              <a:t> flocs to form floc blanket</a:t>
            </a: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z="4000" smtClean="0"/>
              <a:t>Head loss in an AguaClara Plant</a:t>
            </a:r>
            <a:endParaRPr lang="en-US" sz="4000"/>
          </a:p>
        </p:txBody>
      </p:sp>
      <p:sp>
        <p:nvSpPr>
          <p:cNvPr id="41987" name="Rectangle 3"/>
          <p:cNvSpPr>
            <a:spLocks noGrp="1" noChangeArrowheads="1"/>
          </p:cNvSpPr>
          <p:nvPr>
            <p:ph idx="1"/>
          </p:nvPr>
        </p:nvSpPr>
        <p:spPr>
          <a:xfrm>
            <a:off x="1524000" y="4495800"/>
            <a:ext cx="7010400" cy="1981200"/>
          </a:xfrm>
        </p:spPr>
        <p:txBody>
          <a:bodyPr/>
          <a:lstStyle/>
          <a:p>
            <a:r>
              <a:rPr lang="en-US" sz="2800" smtClean="0"/>
              <a:t>Why isn’t there much head loss between the flocculator and the launder pipe?</a:t>
            </a:r>
          </a:p>
          <a:p>
            <a:r>
              <a:rPr lang="en-US" sz="2800" smtClean="0"/>
              <a:t>How do we ensure that the flow divides equally between sedimentation tanks?</a:t>
            </a:r>
            <a:endParaRPr lang="en-US" sz="2800"/>
          </a:p>
        </p:txBody>
      </p:sp>
      <p:pic>
        <p:nvPicPr>
          <p:cNvPr id="5" name="Picture 4" descr="50 lps plant 4.png"/>
          <p:cNvPicPr>
            <a:picLocks noChangeAspect="1"/>
          </p:cNvPicPr>
          <p:nvPr/>
        </p:nvPicPr>
        <p:blipFill>
          <a:blip r:embed="rId3" cstate="print"/>
          <a:srcRect l="7324" t="17902" r="23102" b="21882"/>
          <a:stretch>
            <a:fillRect/>
          </a:stretch>
        </p:blipFill>
        <p:spPr>
          <a:xfrm>
            <a:off x="4343400" y="1676400"/>
            <a:ext cx="4343400" cy="2819400"/>
          </a:xfrm>
          <a:prstGeom prst="rect">
            <a:avLst/>
          </a:prstGeom>
        </p:spPr>
      </p:pic>
      <p:pic>
        <p:nvPicPr>
          <p:cNvPr id="91139" name="Picture 3"/>
          <p:cNvPicPr>
            <a:picLocks noChangeAspect="1" noChangeArrowheads="1"/>
          </p:cNvPicPr>
          <p:nvPr/>
        </p:nvPicPr>
        <p:blipFill>
          <a:blip r:embed="rId4" cstate="print"/>
          <a:srcRect l="19231" t="78433" r="9763"/>
          <a:stretch>
            <a:fillRect/>
          </a:stretch>
        </p:blipFill>
        <p:spPr bwMode="auto">
          <a:xfrm>
            <a:off x="1219200" y="2362200"/>
            <a:ext cx="2286000" cy="1096963"/>
          </a:xfrm>
          <a:prstGeom prst="rect">
            <a:avLst/>
          </a:prstGeom>
          <a:noFill/>
          <a:ln w="9525">
            <a:noFill/>
            <a:miter lim="800000"/>
            <a:headEnd/>
            <a:tailEnd/>
          </a:ln>
          <a:effectLst/>
        </p:spPr>
      </p:pic>
      <p:pic>
        <p:nvPicPr>
          <p:cNvPr id="11" name="Picture 3"/>
          <p:cNvPicPr>
            <a:picLocks noChangeAspect="1" noChangeArrowheads="1"/>
          </p:cNvPicPr>
          <p:nvPr/>
        </p:nvPicPr>
        <p:blipFill>
          <a:blip r:embed="rId4" cstate="print"/>
          <a:srcRect r="76331" b="25094"/>
          <a:stretch>
            <a:fillRect/>
          </a:stretch>
        </p:blipFill>
        <p:spPr bwMode="auto">
          <a:xfrm>
            <a:off x="76200" y="2297668"/>
            <a:ext cx="762000" cy="3810000"/>
          </a:xfrm>
          <a:prstGeom prst="rect">
            <a:avLst/>
          </a:prstGeom>
          <a:noFill/>
          <a:ln w="9525">
            <a:noFill/>
            <a:miter lim="800000"/>
            <a:headEnd/>
            <a:tailEnd/>
          </a:ln>
          <a:effectLst/>
        </p:spPr>
      </p:pic>
      <p:pic>
        <p:nvPicPr>
          <p:cNvPr id="91140" name="Picture 4"/>
          <p:cNvPicPr>
            <a:picLocks noChangeAspect="1" noChangeArrowheads="1"/>
          </p:cNvPicPr>
          <p:nvPr/>
        </p:nvPicPr>
        <p:blipFill>
          <a:blip r:embed="rId5" cstate="print"/>
          <a:srcRect l="14201" t="7885" r="73964" b="25094"/>
          <a:stretch>
            <a:fillRect/>
          </a:stretch>
        </p:blipFill>
        <p:spPr bwMode="auto">
          <a:xfrm>
            <a:off x="762000" y="1828800"/>
            <a:ext cx="480060" cy="4295246"/>
          </a:xfrm>
          <a:prstGeom prst="rect">
            <a:avLst/>
          </a:prstGeom>
          <a:noFill/>
          <a:ln w="9525">
            <a:noFill/>
            <a:miter lim="800000"/>
            <a:headEnd/>
            <a:tailEnd/>
          </a:ln>
          <a:effectLst/>
        </p:spPr>
      </p:pic>
      <p:sp>
        <p:nvSpPr>
          <p:cNvPr id="35" name="TextBox 34"/>
          <p:cNvSpPr txBox="1"/>
          <p:nvPr/>
        </p:nvSpPr>
        <p:spPr>
          <a:xfrm>
            <a:off x="533400" y="6183868"/>
            <a:ext cx="415498" cy="369332"/>
          </a:xfrm>
          <a:prstGeom prst="rect">
            <a:avLst/>
          </a:prstGeom>
          <a:noFill/>
        </p:spPr>
        <p:txBody>
          <a:bodyPr wrap="none" rtlCol="0">
            <a:spAutoFit/>
          </a:bodyPr>
          <a:lstStyle/>
          <a:p>
            <a:r>
              <a:rPr lang="es-GT" sz="1800" dirty="0" smtClean="0"/>
              <a:t>10</a:t>
            </a:r>
            <a:endParaRPr lang="es-GT" sz="1800" dirty="0"/>
          </a:p>
        </p:txBody>
      </p:sp>
      <p:sp>
        <p:nvSpPr>
          <p:cNvPr id="36" name="TextBox 35"/>
          <p:cNvSpPr txBox="1"/>
          <p:nvPr/>
        </p:nvSpPr>
        <p:spPr>
          <a:xfrm>
            <a:off x="914400" y="6183868"/>
            <a:ext cx="415498" cy="369332"/>
          </a:xfrm>
          <a:prstGeom prst="rect">
            <a:avLst/>
          </a:prstGeom>
          <a:noFill/>
        </p:spPr>
        <p:txBody>
          <a:bodyPr wrap="none" rtlCol="0">
            <a:spAutoFit/>
          </a:bodyPr>
          <a:lstStyle/>
          <a:p>
            <a:r>
              <a:rPr lang="es-GT" sz="1800" dirty="0" smtClean="0"/>
              <a:t>50</a:t>
            </a:r>
            <a:endParaRPr lang="es-GT" sz="1800" dirty="0"/>
          </a:p>
        </p:txBody>
      </p:sp>
      <p:sp>
        <p:nvSpPr>
          <p:cNvPr id="37" name="TextBox 36"/>
          <p:cNvSpPr txBox="1"/>
          <p:nvPr/>
        </p:nvSpPr>
        <p:spPr>
          <a:xfrm>
            <a:off x="685800" y="6488668"/>
            <a:ext cx="492443" cy="369332"/>
          </a:xfrm>
          <a:prstGeom prst="rect">
            <a:avLst/>
          </a:prstGeom>
          <a:noFill/>
        </p:spPr>
        <p:txBody>
          <a:bodyPr wrap="none" rtlCol="0">
            <a:spAutoFit/>
          </a:bodyPr>
          <a:lstStyle/>
          <a:p>
            <a:r>
              <a:rPr lang="es-GT" sz="1800" dirty="0" smtClean="0"/>
              <a:t>L/s</a:t>
            </a:r>
            <a:endParaRPr lang="es-GT" sz="1800" dirty="0"/>
          </a:p>
        </p:txBody>
      </p:sp>
      <p:sp>
        <p:nvSpPr>
          <p:cNvPr id="17" name="TextBox 16"/>
          <p:cNvSpPr txBox="1"/>
          <p:nvPr/>
        </p:nvSpPr>
        <p:spPr>
          <a:xfrm>
            <a:off x="1524000" y="2399488"/>
            <a:ext cx="1905000" cy="1015663"/>
          </a:xfrm>
          <a:prstGeom prst="rect">
            <a:avLst/>
          </a:prstGeom>
          <a:solidFill>
            <a:schemeClr val="bg1"/>
          </a:solidFill>
        </p:spPr>
        <p:txBody>
          <a:bodyPr wrap="square" rtlCol="0">
            <a:spAutoFit/>
          </a:bodyPr>
          <a:lstStyle/>
          <a:p>
            <a:r>
              <a:rPr lang="en-US" sz="1200" dirty="0" smtClean="0"/>
              <a:t>Rapid Mix Orifice</a:t>
            </a:r>
          </a:p>
          <a:p>
            <a:r>
              <a:rPr lang="en-US" sz="1200" dirty="0" smtClean="0"/>
              <a:t>Rapid Mix Pipe</a:t>
            </a:r>
          </a:p>
          <a:p>
            <a:r>
              <a:rPr lang="en-US" sz="1200" dirty="0" smtClean="0"/>
              <a:t>Flocculator</a:t>
            </a:r>
          </a:p>
          <a:p>
            <a:r>
              <a:rPr lang="en-US" sz="1200" dirty="0" smtClean="0"/>
              <a:t>Launder</a:t>
            </a:r>
          </a:p>
          <a:p>
            <a:r>
              <a:rPr lang="en-US" sz="1200" dirty="0" smtClean="0"/>
              <a:t>Settled water weir</a:t>
            </a:r>
            <a:endParaRPr lang="en-US" sz="1200" dirty="0"/>
          </a:p>
        </p:txBody>
      </p:sp>
      <p:cxnSp>
        <p:nvCxnSpPr>
          <p:cNvPr id="15" name="Straight Arrow Connector 14"/>
          <p:cNvCxnSpPr/>
          <p:nvPr/>
        </p:nvCxnSpPr>
        <p:spPr bwMode="auto">
          <a:xfrm flipV="1">
            <a:off x="2819400" y="2286000"/>
            <a:ext cx="1905000" cy="228600"/>
          </a:xfrm>
          <a:prstGeom prst="straightConnector1">
            <a:avLst/>
          </a:prstGeom>
          <a:noFill/>
          <a:ln w="38100" cap="flat" cmpd="sng" algn="ctr">
            <a:solidFill>
              <a:schemeClr val="accent1"/>
            </a:solidFill>
            <a:prstDash val="solid"/>
            <a:round/>
            <a:headEnd type="none" w="lg" len="med"/>
            <a:tailEnd type="arrow"/>
          </a:ln>
          <a:effectLst/>
        </p:spPr>
      </p:cxnSp>
      <p:cxnSp>
        <p:nvCxnSpPr>
          <p:cNvPr id="16" name="Straight Arrow Connector 15"/>
          <p:cNvCxnSpPr/>
          <p:nvPr/>
        </p:nvCxnSpPr>
        <p:spPr bwMode="auto">
          <a:xfrm>
            <a:off x="2667000" y="2743200"/>
            <a:ext cx="2057400" cy="1588"/>
          </a:xfrm>
          <a:prstGeom prst="bentConnector3">
            <a:avLst>
              <a:gd name="adj1" fmla="val 50000"/>
            </a:avLst>
          </a:prstGeom>
          <a:noFill/>
          <a:ln w="38100" cap="flat" cmpd="sng" algn="ctr">
            <a:solidFill>
              <a:schemeClr val="accent1"/>
            </a:solidFill>
            <a:prstDash val="solid"/>
            <a:round/>
            <a:headEnd type="none" w="lg" len="med"/>
            <a:tailEnd type="arrow"/>
          </a:ln>
          <a:effectLst/>
        </p:spPr>
      </p:cxnSp>
      <p:cxnSp>
        <p:nvCxnSpPr>
          <p:cNvPr id="20" name="Straight Arrow Connector 15"/>
          <p:cNvCxnSpPr/>
          <p:nvPr/>
        </p:nvCxnSpPr>
        <p:spPr bwMode="auto">
          <a:xfrm>
            <a:off x="2438400" y="2895600"/>
            <a:ext cx="2590800" cy="457200"/>
          </a:xfrm>
          <a:prstGeom prst="bentConnector3">
            <a:avLst>
              <a:gd name="adj1" fmla="val 79287"/>
            </a:avLst>
          </a:prstGeom>
          <a:noFill/>
          <a:ln w="38100" cap="flat" cmpd="sng" algn="ctr">
            <a:solidFill>
              <a:schemeClr val="accent1"/>
            </a:solidFill>
            <a:prstDash val="solid"/>
            <a:round/>
            <a:headEnd type="none" w="lg" len="med"/>
            <a:tailEnd type="arrow"/>
          </a:ln>
          <a:effectLst/>
        </p:spPr>
      </p:cxnSp>
      <p:cxnSp>
        <p:nvCxnSpPr>
          <p:cNvPr id="25" name="Straight Arrow Connector 15"/>
          <p:cNvCxnSpPr/>
          <p:nvPr/>
        </p:nvCxnSpPr>
        <p:spPr bwMode="auto">
          <a:xfrm>
            <a:off x="2209800" y="3124200"/>
            <a:ext cx="5562600" cy="457200"/>
          </a:xfrm>
          <a:prstGeom prst="bentConnector3">
            <a:avLst>
              <a:gd name="adj1" fmla="val 35310"/>
            </a:avLst>
          </a:prstGeom>
          <a:noFill/>
          <a:ln w="38100" cap="flat" cmpd="sng" algn="ctr">
            <a:solidFill>
              <a:schemeClr val="accent1"/>
            </a:solidFill>
            <a:prstDash val="solid"/>
            <a:round/>
            <a:headEnd type="none" w="lg" len="med"/>
            <a:tailEnd type="arrow"/>
          </a:ln>
          <a:effectLst/>
        </p:spPr>
      </p:cxnSp>
      <p:sp>
        <p:nvSpPr>
          <p:cNvPr id="33" name="Freeform 32"/>
          <p:cNvSpPr/>
          <p:nvPr/>
        </p:nvSpPr>
        <p:spPr bwMode="auto">
          <a:xfrm>
            <a:off x="2819401" y="2838856"/>
            <a:ext cx="5282012" cy="1047344"/>
          </a:xfrm>
          <a:custGeom>
            <a:avLst/>
            <a:gdLst>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138015"/>
              <a:gd name="connsiteX1" fmla="*/ 1375873 w 5131750"/>
              <a:gd name="connsiteY1" fmla="*/ 1051133 h 1138015"/>
              <a:gd name="connsiteX2" fmla="*/ 4580546 w 5131750"/>
              <a:gd name="connsiteY2" fmla="*/ 957129 h 1138015"/>
              <a:gd name="connsiteX3" fmla="*/ 4683095 w 5131750"/>
              <a:gd name="connsiteY3" fmla="*/ 0 h 1138015"/>
              <a:gd name="connsiteX0" fmla="*/ 0 w 5131750"/>
              <a:gd name="connsiteY0" fmla="*/ 435836 h 1051133"/>
              <a:gd name="connsiteX1" fmla="*/ 1375873 w 5131750"/>
              <a:gd name="connsiteY1" fmla="*/ 1051133 h 1051133"/>
              <a:gd name="connsiteX2" fmla="*/ 4580546 w 5131750"/>
              <a:gd name="connsiteY2" fmla="*/ 957129 h 1051133"/>
              <a:gd name="connsiteX3" fmla="*/ 4683095 w 5131750"/>
              <a:gd name="connsiteY3" fmla="*/ 0 h 1051133"/>
              <a:gd name="connsiteX0" fmla="*/ 0 w 4683095"/>
              <a:gd name="connsiteY0" fmla="*/ 435836 h 1051133"/>
              <a:gd name="connsiteX1" fmla="*/ 1375873 w 4683095"/>
              <a:gd name="connsiteY1" fmla="*/ 1051133 h 1051133"/>
              <a:gd name="connsiteX2" fmla="*/ 4580546 w 4683095"/>
              <a:gd name="connsiteY2" fmla="*/ 957129 h 1051133"/>
              <a:gd name="connsiteX3" fmla="*/ 4683095 w 4683095"/>
              <a:gd name="connsiteY3" fmla="*/ 0 h 1051133"/>
              <a:gd name="connsiteX0" fmla="*/ 0 w 4683095"/>
              <a:gd name="connsiteY0" fmla="*/ 435836 h 1051133"/>
              <a:gd name="connsiteX1" fmla="*/ 1375873 w 4683095"/>
              <a:gd name="connsiteY1" fmla="*/ 1051133 h 1051133"/>
              <a:gd name="connsiteX2" fmla="*/ 4582683 w 4683095"/>
              <a:gd name="connsiteY2" fmla="*/ 1031905 h 1051133"/>
              <a:gd name="connsiteX3" fmla="*/ 4683095 w 4683095"/>
              <a:gd name="connsiteY3" fmla="*/ 0 h 1051133"/>
              <a:gd name="connsiteX0" fmla="*/ 0 w 4683095"/>
              <a:gd name="connsiteY0" fmla="*/ 435836 h 1051133"/>
              <a:gd name="connsiteX1" fmla="*/ 1375873 w 4683095"/>
              <a:gd name="connsiteY1" fmla="*/ 1051133 h 1051133"/>
              <a:gd name="connsiteX2" fmla="*/ 4658883 w 4683095"/>
              <a:gd name="connsiteY2" fmla="*/ 1031905 h 1051133"/>
              <a:gd name="connsiteX3" fmla="*/ 4683095 w 4683095"/>
              <a:gd name="connsiteY3" fmla="*/ 0 h 1051133"/>
            </a:gdLst>
            <a:ahLst/>
            <a:cxnLst>
              <a:cxn ang="0">
                <a:pos x="connsiteX0" y="connsiteY0"/>
              </a:cxn>
              <a:cxn ang="0">
                <a:pos x="connsiteX1" y="connsiteY1"/>
              </a:cxn>
              <a:cxn ang="0">
                <a:pos x="connsiteX2" y="connsiteY2"/>
              </a:cxn>
              <a:cxn ang="0">
                <a:pos x="connsiteX3" y="connsiteY3"/>
              </a:cxn>
            </a:cxnLst>
            <a:rect l="l" t="t" r="r" b="b"/>
            <a:pathLst>
              <a:path w="4683095" h="1051133">
                <a:moveTo>
                  <a:pt x="0" y="435836"/>
                </a:moveTo>
                <a:lnTo>
                  <a:pt x="1375873" y="1051133"/>
                </a:lnTo>
                <a:lnTo>
                  <a:pt x="4658883" y="1031905"/>
                </a:lnTo>
                <a:lnTo>
                  <a:pt x="4683095" y="0"/>
                </a:lnTo>
              </a:path>
            </a:pathLst>
          </a:custGeom>
          <a:noFill/>
          <a:ln w="38100" cap="flat" cmpd="sng" algn="ctr">
            <a:solidFill>
              <a:schemeClr val="accent1"/>
            </a:solidFill>
            <a:prstDash val="solid"/>
            <a:round/>
            <a:headEnd type="none" w="lg" len="med"/>
            <a:tailEnd type="arrow" w="lg" len="med"/>
          </a:ln>
          <a:effectLst/>
        </p:spPr>
        <p:txBody>
          <a:bodyPr vert="horz" wrap="square" lIns="91440" tIns="45720" rIns="91440" bIns="45720" numCol="1" rtlCol="0" anchor="ctr"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s-GT" sz="2800" b="1" i="0" u="none" strike="noStrike" cap="none" normalizeH="0" baseline="0" smtClean="0">
              <a:ln>
                <a:noFill/>
              </a:ln>
              <a:solidFill>
                <a:schemeClr val="tx1"/>
              </a:solidFill>
              <a:effectLst/>
              <a:latin typeface="Times New Roman" pitchFamily="18" charset="0"/>
            </a:endParaRPr>
          </a:p>
        </p:txBody>
      </p:sp>
      <p:sp>
        <p:nvSpPr>
          <p:cNvPr id="26" name="TextBox 25"/>
          <p:cNvSpPr txBox="1"/>
          <p:nvPr/>
        </p:nvSpPr>
        <p:spPr>
          <a:xfrm rot="16200000">
            <a:off x="-1206101" y="3952686"/>
            <a:ext cx="2935419" cy="400110"/>
          </a:xfrm>
          <a:prstGeom prst="rect">
            <a:avLst/>
          </a:prstGeom>
          <a:solidFill>
            <a:schemeClr val="bg1"/>
          </a:solidFill>
        </p:spPr>
        <p:txBody>
          <a:bodyPr wrap="none" rtlCol="0">
            <a:spAutoFit/>
          </a:bodyPr>
          <a:lstStyle/>
          <a:p>
            <a:r>
              <a:rPr lang="en-US" sz="2000" dirty="0" smtClean="0"/>
              <a:t>Cumulative head loss (cm)</a:t>
            </a:r>
            <a:endParaRPr lang="en-US" sz="2000" dirty="0"/>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63" name="Picture 11"/>
          <p:cNvPicPr>
            <a:picLocks noChangeAspect="1" noChangeArrowheads="1"/>
          </p:cNvPicPr>
          <p:nvPr/>
        </p:nvPicPr>
        <p:blipFill>
          <a:blip r:embed="rId4" cstate="print"/>
          <a:srcRect/>
          <a:stretch>
            <a:fillRect/>
          </a:stretch>
        </p:blipFill>
        <p:spPr bwMode="auto">
          <a:xfrm>
            <a:off x="6238875" y="1852613"/>
            <a:ext cx="2905125" cy="1706562"/>
          </a:xfrm>
          <a:prstGeom prst="rect">
            <a:avLst/>
          </a:prstGeom>
          <a:noFill/>
          <a:ln w="12700">
            <a:noFill/>
            <a:miter lim="800000"/>
            <a:headEnd type="none" w="lg" len="med"/>
            <a:tailEnd type="none" w="lg" len="med"/>
          </a:ln>
          <a:effectLst/>
        </p:spPr>
      </p:pic>
      <p:sp>
        <p:nvSpPr>
          <p:cNvPr id="74754" name="Rectangle 2"/>
          <p:cNvSpPr>
            <a:spLocks noGrp="1" noChangeArrowheads="1"/>
          </p:cNvSpPr>
          <p:nvPr>
            <p:ph type="title"/>
          </p:nvPr>
        </p:nvSpPr>
        <p:spPr>
          <a:xfrm>
            <a:off x="0" y="304800"/>
            <a:ext cx="9144000" cy="1143000"/>
          </a:xfrm>
          <a:effectLst/>
        </p:spPr>
        <p:txBody>
          <a:bodyPr/>
          <a:lstStyle/>
          <a:p>
            <a:r>
              <a:rPr lang="en-US" sz="3600" dirty="0" smtClean="0"/>
              <a:t>Settled Water Weir: Controls the Plant Level</a:t>
            </a:r>
            <a:endParaRPr lang="en-US" sz="3600" dirty="0"/>
          </a:p>
        </p:txBody>
      </p:sp>
      <p:graphicFrame>
        <p:nvGraphicFramePr>
          <p:cNvPr id="74756" name="Object 4">
            <a:hlinkClick r:id="" action="ppaction://ole?verb=0"/>
          </p:cNvPr>
          <p:cNvGraphicFramePr>
            <a:graphicFrameLocks/>
          </p:cNvGraphicFramePr>
          <p:nvPr/>
        </p:nvGraphicFramePr>
        <p:xfrm>
          <a:off x="215900" y="2133600"/>
          <a:ext cx="2570163" cy="709613"/>
        </p:xfrm>
        <a:graphic>
          <a:graphicData uri="http://schemas.openxmlformats.org/presentationml/2006/ole">
            <mc:AlternateContent xmlns:mc="http://schemas.openxmlformats.org/markup-compatibility/2006">
              <mc:Choice xmlns:v="urn:schemas-microsoft-com:vml" Requires="v">
                <p:oleObj spid="_x0000_s328823" name="Equation" r:id="rId5" imgW="2590560" imgH="736560" progId="Equation.DSMT4">
                  <p:embed/>
                </p:oleObj>
              </mc:Choice>
              <mc:Fallback>
                <p:oleObj name="Equation" r:id="rId5" imgW="2590560" imgH="736560" progId="Equation.DSMT4">
                  <p:embed/>
                  <p:pic>
                    <p:nvPicPr>
                      <p:cNvPr id="0" name="Picture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 y="2133600"/>
                        <a:ext cx="2570163" cy="70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59" name="Object 7">
            <a:hlinkClick r:id="" action="ppaction://ole?verb=0"/>
          </p:cNvPr>
          <p:cNvGraphicFramePr>
            <a:graphicFrameLocks/>
          </p:cNvGraphicFramePr>
          <p:nvPr/>
        </p:nvGraphicFramePr>
        <p:xfrm>
          <a:off x="139700" y="3276600"/>
          <a:ext cx="2443163" cy="808038"/>
        </p:xfrm>
        <a:graphic>
          <a:graphicData uri="http://schemas.openxmlformats.org/presentationml/2006/ole">
            <mc:AlternateContent xmlns:mc="http://schemas.openxmlformats.org/markup-compatibility/2006">
              <mc:Choice xmlns:v="urn:schemas-microsoft-com:vml" Requires="v">
                <p:oleObj spid="_x0000_s328824" name="Equation" r:id="rId7" imgW="2463480" imgH="838080" progId="Equation.DSMT4">
                  <p:embed/>
                </p:oleObj>
              </mc:Choice>
              <mc:Fallback>
                <p:oleObj name="Equation" r:id="rId7" imgW="2463480" imgH="838080" progId="Equation.DSMT4">
                  <p:embed/>
                  <p:pic>
                    <p:nvPicPr>
                      <p:cNvPr id="0" name="Picture 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00" y="3276600"/>
                        <a:ext cx="2443163"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0" name="Object 8">
            <a:hlinkClick r:id="" action="ppaction://ole?verb=0"/>
          </p:cNvPr>
          <p:cNvGraphicFramePr>
            <a:graphicFrameLocks/>
          </p:cNvGraphicFramePr>
          <p:nvPr/>
        </p:nvGraphicFramePr>
        <p:xfrm>
          <a:off x="88900" y="4648200"/>
          <a:ext cx="4406900" cy="1603375"/>
        </p:xfrm>
        <a:graphic>
          <a:graphicData uri="http://schemas.openxmlformats.org/presentationml/2006/ole">
            <mc:AlternateContent xmlns:mc="http://schemas.openxmlformats.org/markup-compatibility/2006">
              <mc:Choice xmlns:v="urn:schemas-microsoft-com:vml" Requires="v">
                <p:oleObj spid="_x0000_s328825" name="Equation" r:id="rId9" imgW="4444920" imgH="1663560" progId="Equation.DSMT4">
                  <p:embed/>
                </p:oleObj>
              </mc:Choice>
              <mc:Fallback>
                <p:oleObj name="Equation" r:id="rId9" imgW="4444920" imgH="1663560" progId="Equation.DSMT4">
                  <p:embed/>
                  <p:pic>
                    <p:nvPicPr>
                      <p:cNvPr id="0" name="Picture 4"/>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900" y="4648200"/>
                        <a:ext cx="44069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4761" name="Picture 9"/>
          <p:cNvPicPr>
            <a:picLocks noChangeAspect="1" noChangeArrowheads="1"/>
          </p:cNvPicPr>
          <p:nvPr/>
        </p:nvPicPr>
        <p:blipFill>
          <a:blip r:embed="rId11" cstate="print"/>
          <a:srcRect/>
          <a:stretch>
            <a:fillRect/>
          </a:stretch>
        </p:blipFill>
        <p:spPr bwMode="auto">
          <a:xfrm>
            <a:off x="6096000" y="4148667"/>
            <a:ext cx="3048000" cy="2709333"/>
          </a:xfrm>
          <a:prstGeom prst="rect">
            <a:avLst/>
          </a:prstGeom>
          <a:noFill/>
          <a:ln w="12700">
            <a:noFill/>
            <a:miter lim="800000"/>
            <a:headEnd type="none" w="lg" len="med"/>
            <a:tailEnd type="none" w="lg" len="med"/>
          </a:ln>
          <a:effectLst/>
        </p:spPr>
      </p:pic>
      <p:sp>
        <p:nvSpPr>
          <p:cNvPr id="74762" name="Text Box 10"/>
          <p:cNvSpPr txBox="1">
            <a:spLocks noChangeArrowheads="1"/>
          </p:cNvSpPr>
          <p:nvPr/>
        </p:nvSpPr>
        <p:spPr bwMode="auto">
          <a:xfrm>
            <a:off x="2895600" y="2286000"/>
            <a:ext cx="3505200" cy="2308324"/>
          </a:xfrm>
          <a:prstGeom prst="rect">
            <a:avLst/>
          </a:prstGeom>
          <a:noFill/>
          <a:ln w="12700">
            <a:noFill/>
            <a:miter lim="800000"/>
            <a:headEnd type="none" w="lg" len="med"/>
            <a:tailEnd type="none" w="lg" len="med"/>
          </a:ln>
          <a:effectLst/>
        </p:spPr>
        <p:txBody>
          <a:bodyPr wrap="square">
            <a:spAutoFit/>
          </a:bodyPr>
          <a:lstStyle/>
          <a:p>
            <a:r>
              <a:rPr lang="en-US" sz="2400" b="0" dirty="0" smtClean="0"/>
              <a:t>With a maximum H of 5 cm the sedimentation tank water level can change a total of 10 cm! Launders have 5 cm of head loss also.</a:t>
            </a:r>
            <a:endParaRPr lang="en-US" sz="2400" b="0" dirty="0"/>
          </a:p>
        </p:txBody>
      </p:sp>
      <p:sp>
        <p:nvSpPr>
          <p:cNvPr id="9" name="TextBox 8"/>
          <p:cNvSpPr txBox="1"/>
          <p:nvPr/>
        </p:nvSpPr>
        <p:spPr>
          <a:xfrm>
            <a:off x="1371600" y="1752600"/>
            <a:ext cx="5346335" cy="400110"/>
          </a:xfrm>
          <a:prstGeom prst="rect">
            <a:avLst/>
          </a:prstGeom>
          <a:noFill/>
        </p:spPr>
        <p:txBody>
          <a:bodyPr wrap="none" rtlCol="0">
            <a:spAutoFit/>
          </a:bodyPr>
          <a:lstStyle/>
          <a:p>
            <a:r>
              <a:rPr lang="en-US" sz="2000" dirty="0" smtClean="0"/>
              <a:t>H is water level measured from the top of the weir</a:t>
            </a:r>
            <a:endParaRPr lang="en-US" sz="2000" dirty="0"/>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smtClean="0"/>
              <a:t>Hydraulic Conclusions</a:t>
            </a:r>
            <a:endParaRPr lang="en-US" dirty="0"/>
          </a:p>
        </p:txBody>
      </p:sp>
      <p:sp>
        <p:nvSpPr>
          <p:cNvPr id="70659" name="Rectangle 3"/>
          <p:cNvSpPr>
            <a:spLocks noGrp="1" noChangeArrowheads="1"/>
          </p:cNvSpPr>
          <p:nvPr>
            <p:ph idx="1"/>
          </p:nvPr>
        </p:nvSpPr>
        <p:spPr>
          <a:xfrm>
            <a:off x="685800" y="1981200"/>
            <a:ext cx="7772400" cy="4572000"/>
          </a:xfrm>
        </p:spPr>
        <p:txBody>
          <a:bodyPr/>
          <a:lstStyle/>
          <a:p>
            <a:r>
              <a:rPr lang="en-US" sz="2600" dirty="0" smtClean="0"/>
              <a:t>The water level in the plant is set by the settled water weir</a:t>
            </a:r>
          </a:p>
          <a:p>
            <a:r>
              <a:rPr lang="en-US" sz="2600" dirty="0" smtClean="0"/>
              <a:t>The most significant head loss in the sedimentation tank is the orifices in the launder</a:t>
            </a:r>
          </a:p>
          <a:p>
            <a:r>
              <a:rPr lang="en-US" sz="2600" dirty="0" smtClean="0"/>
              <a:t>The water level increases through the flocculator. </a:t>
            </a:r>
          </a:p>
          <a:p>
            <a:r>
              <a:rPr lang="en-US" sz="2600" dirty="0" smtClean="0"/>
              <a:t>The entrance tank water level is significantly higher than the flocculator due to head loss in the rapid mix orifice </a:t>
            </a:r>
          </a:p>
          <a:p>
            <a:r>
              <a:rPr lang="en-US" sz="2600" dirty="0" smtClean="0"/>
              <a:t>The stock tanks have to be even higher to be able to flow by gravity thru the chemical doser and into the entrance tank.</a:t>
            </a:r>
            <a:endParaRPr lang="en-US" sz="2600" dirty="0"/>
          </a:p>
        </p:txBody>
      </p:sp>
    </p:spTree>
  </p:cSld>
  <p:clrMapOvr>
    <a:masterClrMapping/>
  </p:clrMapOvr>
  <p:transition>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0" y="304800"/>
            <a:ext cx="7772400" cy="1143000"/>
          </a:xfrm>
        </p:spPr>
        <p:txBody>
          <a:bodyPr/>
          <a:lstStyle/>
          <a:p>
            <a:pPr>
              <a:defRPr/>
            </a:pPr>
            <a:r>
              <a:rPr lang="en-US" smtClean="0"/>
              <a:t>Will the flow be the same?</a:t>
            </a:r>
          </a:p>
        </p:txBody>
      </p:sp>
      <p:sp>
        <p:nvSpPr>
          <p:cNvPr id="179203" name="Freeform 3"/>
          <p:cNvSpPr>
            <a:spLocks/>
          </p:cNvSpPr>
          <p:nvPr/>
        </p:nvSpPr>
        <p:spPr bwMode="auto">
          <a:xfrm>
            <a:off x="889000" y="1684338"/>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sp>
        <p:nvSpPr>
          <p:cNvPr id="179204" name="Rectangle 4"/>
          <p:cNvSpPr>
            <a:spLocks noChangeArrowheads="1"/>
          </p:cNvSpPr>
          <p:nvPr/>
        </p:nvSpPr>
        <p:spPr bwMode="auto">
          <a:xfrm>
            <a:off x="7423150" y="2289175"/>
            <a:ext cx="1211263" cy="3533775"/>
          </a:xfrm>
          <a:prstGeom prst="rect">
            <a:avLst/>
          </a:prstGeom>
          <a:solidFill>
            <a:schemeClr val="hlink"/>
          </a:solidFill>
          <a:ln w="12700">
            <a:noFill/>
            <a:miter lim="800000"/>
            <a:headEnd type="none" w="lg" len="med"/>
            <a:tailEnd type="none" w="lg" len="med"/>
          </a:ln>
        </p:spPr>
        <p:txBody>
          <a:bodyPr wrap="none" anchor="ctr">
            <a:spAutoFit/>
          </a:bodyPr>
          <a:lstStyle/>
          <a:p>
            <a:endParaRPr lang="en-US"/>
          </a:p>
        </p:txBody>
      </p:sp>
      <p:sp>
        <p:nvSpPr>
          <p:cNvPr id="179205" name="Freeform 5"/>
          <p:cNvSpPr>
            <a:spLocks/>
          </p:cNvSpPr>
          <p:nvPr/>
        </p:nvSpPr>
        <p:spPr bwMode="auto">
          <a:xfrm>
            <a:off x="7423150" y="2079625"/>
            <a:ext cx="1211263" cy="3756025"/>
          </a:xfrm>
          <a:custGeom>
            <a:avLst/>
            <a:gdLst>
              <a:gd name="T0" fmla="*/ 0 w 763"/>
              <a:gd name="T1" fmla="*/ 0 h 2366"/>
              <a:gd name="T2" fmla="*/ 0 w 763"/>
              <a:gd name="T3" fmla="*/ 3756025 h 2366"/>
              <a:gd name="T4" fmla="*/ 1211263 w 763"/>
              <a:gd name="T5" fmla="*/ 3756025 h 2366"/>
              <a:gd name="T6" fmla="*/ 1211263 w 763"/>
              <a:gd name="T7" fmla="*/ 49212 h 2366"/>
              <a:gd name="T8" fmla="*/ 0 60000 65536"/>
              <a:gd name="T9" fmla="*/ 0 60000 65536"/>
              <a:gd name="T10" fmla="*/ 0 60000 65536"/>
              <a:gd name="T11" fmla="*/ 0 60000 65536"/>
              <a:gd name="T12" fmla="*/ 0 w 763"/>
              <a:gd name="T13" fmla="*/ 0 h 2366"/>
              <a:gd name="T14" fmla="*/ 763 w 763"/>
              <a:gd name="T15" fmla="*/ 2366 h 2366"/>
            </a:gdLst>
            <a:ahLst/>
            <a:cxnLst>
              <a:cxn ang="T8">
                <a:pos x="T0" y="T1"/>
              </a:cxn>
              <a:cxn ang="T9">
                <a:pos x="T2" y="T3"/>
              </a:cxn>
              <a:cxn ang="T10">
                <a:pos x="T4" y="T5"/>
              </a:cxn>
              <a:cxn ang="T11">
                <a:pos x="T6" y="T7"/>
              </a:cxn>
            </a:cxnLst>
            <a:rect l="T12" t="T13" r="T14" b="T15"/>
            <a:pathLst>
              <a:path w="763" h="2366">
                <a:moveTo>
                  <a:pt x="0" y="0"/>
                </a:moveTo>
                <a:lnTo>
                  <a:pt x="0" y="2366"/>
                </a:lnTo>
                <a:lnTo>
                  <a:pt x="763" y="2366"/>
                </a:lnTo>
                <a:lnTo>
                  <a:pt x="763" y="31"/>
                </a:lnTo>
              </a:path>
            </a:pathLst>
          </a:custGeom>
          <a:noFill/>
          <a:ln w="28575">
            <a:solidFill>
              <a:schemeClr val="tx1"/>
            </a:solidFill>
            <a:round/>
            <a:headEnd type="none" w="lg" len="med"/>
            <a:tailEnd type="none" w="lg" len="med"/>
          </a:ln>
        </p:spPr>
        <p:txBody>
          <a:bodyPr wrap="none" anchor="ctr">
            <a:spAutoFit/>
          </a:bodyPr>
          <a:lstStyle/>
          <a:p>
            <a:endParaRPr lang="en-US"/>
          </a:p>
        </p:txBody>
      </p:sp>
      <p:grpSp>
        <p:nvGrpSpPr>
          <p:cNvPr id="179206" name="Group 6"/>
          <p:cNvGrpSpPr>
            <a:grpSpLocks/>
          </p:cNvGrpSpPr>
          <p:nvPr/>
        </p:nvGrpSpPr>
        <p:grpSpPr bwMode="auto">
          <a:xfrm>
            <a:off x="2422525" y="3448050"/>
            <a:ext cx="393700" cy="965200"/>
            <a:chOff x="1526" y="2124"/>
            <a:chExt cx="248" cy="1713"/>
          </a:xfrm>
        </p:grpSpPr>
        <p:sp>
          <p:nvSpPr>
            <p:cNvPr id="179207" name="Line 7"/>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08" name="Line 8"/>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09" name="Group 9"/>
          <p:cNvGrpSpPr>
            <a:grpSpLocks/>
          </p:cNvGrpSpPr>
          <p:nvPr/>
        </p:nvGrpSpPr>
        <p:grpSpPr bwMode="auto">
          <a:xfrm rot="5400000">
            <a:off x="4583113" y="1284287"/>
            <a:ext cx="393700" cy="3127375"/>
            <a:chOff x="1526" y="2124"/>
            <a:chExt cx="248" cy="1713"/>
          </a:xfrm>
        </p:grpSpPr>
        <p:sp>
          <p:nvSpPr>
            <p:cNvPr id="179210" name="Line 10"/>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1" name="Line 11"/>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2" name="Group 12"/>
          <p:cNvGrpSpPr>
            <a:grpSpLocks/>
          </p:cNvGrpSpPr>
          <p:nvPr/>
        </p:nvGrpSpPr>
        <p:grpSpPr bwMode="auto">
          <a:xfrm rot="5400000">
            <a:off x="4612482" y="3426619"/>
            <a:ext cx="393700" cy="3176587"/>
            <a:chOff x="1526" y="2124"/>
            <a:chExt cx="248" cy="1713"/>
          </a:xfrm>
        </p:grpSpPr>
        <p:sp>
          <p:nvSpPr>
            <p:cNvPr id="179213" name="Line 13"/>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14" name="Line 14"/>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15" name="Group 15"/>
          <p:cNvGrpSpPr>
            <a:grpSpLocks/>
          </p:cNvGrpSpPr>
          <p:nvPr/>
        </p:nvGrpSpPr>
        <p:grpSpPr bwMode="auto">
          <a:xfrm>
            <a:off x="2422525" y="2647950"/>
            <a:ext cx="814388" cy="839788"/>
            <a:chOff x="1526" y="2156"/>
            <a:chExt cx="513" cy="529"/>
          </a:xfrm>
        </p:grpSpPr>
        <p:sp>
          <p:nvSpPr>
            <p:cNvPr id="179216" name="Arc 16"/>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17" name="Arc 17"/>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18" name="Group 18"/>
          <p:cNvGrpSpPr>
            <a:grpSpLocks/>
          </p:cNvGrpSpPr>
          <p:nvPr/>
        </p:nvGrpSpPr>
        <p:grpSpPr bwMode="auto">
          <a:xfrm rot="5400000">
            <a:off x="6319838" y="2640013"/>
            <a:ext cx="814387" cy="839787"/>
            <a:chOff x="1526" y="2156"/>
            <a:chExt cx="513" cy="529"/>
          </a:xfrm>
        </p:grpSpPr>
        <p:sp>
          <p:nvSpPr>
            <p:cNvPr id="179219" name="Arc 19"/>
            <p:cNvSpPr>
              <a:spLocks/>
            </p:cNvSpPr>
            <p:nvPr/>
          </p:nvSpPr>
          <p:spPr bwMode="auto">
            <a:xfrm flipH="1">
              <a:off x="1526" y="2156"/>
              <a:ext cx="513" cy="529"/>
            </a:xfrm>
            <a:custGeom>
              <a:avLst/>
              <a:gdLst>
                <a:gd name="T0" fmla="*/ 0 w 21600"/>
                <a:gd name="T1" fmla="*/ 0 h 21600"/>
                <a:gd name="T2" fmla="*/ 12 w 21600"/>
                <a:gd name="T3" fmla="*/ 13 h 21600"/>
                <a:gd name="T4" fmla="*/ 0 w 21600"/>
                <a:gd name="T5" fmla="*/ 1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0" name="Arc 20"/>
            <p:cNvSpPr>
              <a:spLocks/>
            </p:cNvSpPr>
            <p:nvPr/>
          </p:nvSpPr>
          <p:spPr bwMode="auto">
            <a:xfrm flipH="1">
              <a:off x="1782" y="2412"/>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grpSp>
      <p:grpSp>
        <p:nvGrpSpPr>
          <p:cNvPr id="179221" name="Group 21"/>
          <p:cNvGrpSpPr>
            <a:grpSpLocks/>
          </p:cNvGrpSpPr>
          <p:nvPr/>
        </p:nvGrpSpPr>
        <p:grpSpPr bwMode="auto">
          <a:xfrm>
            <a:off x="6751638" y="3440113"/>
            <a:ext cx="393700" cy="989012"/>
            <a:chOff x="1526" y="2124"/>
            <a:chExt cx="248" cy="1713"/>
          </a:xfrm>
        </p:grpSpPr>
        <p:sp>
          <p:nvSpPr>
            <p:cNvPr id="179222" name="Line 22"/>
            <p:cNvSpPr>
              <a:spLocks noChangeShapeType="1"/>
            </p:cNvSpPr>
            <p:nvPr/>
          </p:nvSpPr>
          <p:spPr bwMode="auto">
            <a:xfrm>
              <a:off x="1526"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sp>
          <p:nvSpPr>
            <p:cNvPr id="179223" name="Line 23"/>
            <p:cNvSpPr>
              <a:spLocks noChangeShapeType="1"/>
            </p:cNvSpPr>
            <p:nvPr/>
          </p:nvSpPr>
          <p:spPr bwMode="auto">
            <a:xfrm>
              <a:off x="1774" y="2124"/>
              <a:ext cx="0" cy="1713"/>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4" name="Group 24"/>
          <p:cNvGrpSpPr>
            <a:grpSpLocks/>
          </p:cNvGrpSpPr>
          <p:nvPr/>
        </p:nvGrpSpPr>
        <p:grpSpPr bwMode="auto">
          <a:xfrm>
            <a:off x="2043113" y="4418013"/>
            <a:ext cx="1219200" cy="800100"/>
            <a:chOff x="1287" y="3271"/>
            <a:chExt cx="768" cy="504"/>
          </a:xfrm>
        </p:grpSpPr>
        <p:sp>
          <p:nvSpPr>
            <p:cNvPr id="179225" name="Arc 25"/>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6" name="Arc 26"/>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27" name="Line 27"/>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grpSp>
        <p:nvGrpSpPr>
          <p:cNvPr id="179228" name="Group 28"/>
          <p:cNvGrpSpPr>
            <a:grpSpLocks/>
          </p:cNvGrpSpPr>
          <p:nvPr/>
        </p:nvGrpSpPr>
        <p:grpSpPr bwMode="auto">
          <a:xfrm>
            <a:off x="6372225" y="4410075"/>
            <a:ext cx="1219200" cy="800100"/>
            <a:chOff x="1287" y="3271"/>
            <a:chExt cx="768" cy="504"/>
          </a:xfrm>
        </p:grpSpPr>
        <p:sp>
          <p:nvSpPr>
            <p:cNvPr id="179229" name="Arc 29"/>
            <p:cNvSpPr>
              <a:spLocks/>
            </p:cNvSpPr>
            <p:nvPr/>
          </p:nvSpPr>
          <p:spPr bwMode="auto">
            <a:xfrm rot="10800000" flipH="1">
              <a:off x="1287" y="3271"/>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0" name="Arc 30"/>
            <p:cNvSpPr>
              <a:spLocks/>
            </p:cNvSpPr>
            <p:nvPr/>
          </p:nvSpPr>
          <p:spPr bwMode="auto">
            <a:xfrm rot="16200000" flipH="1">
              <a:off x="1783" y="3279"/>
              <a:ext cx="241" cy="257"/>
            </a:xfrm>
            <a:custGeom>
              <a:avLst/>
              <a:gdLst>
                <a:gd name="T0" fmla="*/ 0 w 21600"/>
                <a:gd name="T1" fmla="*/ 0 h 21600"/>
                <a:gd name="T2" fmla="*/ 3 w 21600"/>
                <a:gd name="T3" fmla="*/ 3 h 21600"/>
                <a:gd name="T4" fmla="*/ 0 w 21600"/>
                <a:gd name="T5" fmla="*/ 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p:spPr>
          <p:txBody>
            <a:bodyPr anchor="ctr">
              <a:spAutoFit/>
            </a:bodyPr>
            <a:lstStyle/>
            <a:p>
              <a:endParaRPr lang="en-US"/>
            </a:p>
          </p:txBody>
        </p:sp>
        <p:sp>
          <p:nvSpPr>
            <p:cNvPr id="179231" name="Line 31"/>
            <p:cNvSpPr>
              <a:spLocks noChangeShapeType="1"/>
            </p:cNvSpPr>
            <p:nvPr/>
          </p:nvSpPr>
          <p:spPr bwMode="auto">
            <a:xfrm>
              <a:off x="1292" y="3775"/>
              <a:ext cx="763" cy="0"/>
            </a:xfrm>
            <a:prstGeom prst="line">
              <a:avLst/>
            </a:prstGeom>
            <a:noFill/>
            <a:ln w="28575">
              <a:solidFill>
                <a:schemeClr val="tx1"/>
              </a:solidFill>
              <a:round/>
              <a:headEnd type="none" w="lg" len="med"/>
              <a:tailEnd type="none" w="lg" len="med"/>
            </a:ln>
          </p:spPr>
          <p:txBody>
            <a:bodyPr wrap="none" anchor="ctr">
              <a:spAutoFit/>
            </a:bodyPr>
            <a:lstStyle/>
            <a:p>
              <a:endParaRPr lang="en-US"/>
            </a:p>
          </p:txBody>
        </p:sp>
      </p:grpSp>
      <p:sp>
        <p:nvSpPr>
          <p:cNvPr id="179232" name="Line 32"/>
          <p:cNvSpPr>
            <a:spLocks noChangeShapeType="1"/>
          </p:cNvSpPr>
          <p:nvPr/>
        </p:nvSpPr>
        <p:spPr bwMode="auto">
          <a:xfrm>
            <a:off x="1681163" y="1906588"/>
            <a:ext cx="6548437" cy="0"/>
          </a:xfrm>
          <a:prstGeom prst="line">
            <a:avLst/>
          </a:prstGeom>
          <a:noFill/>
          <a:ln w="12700">
            <a:solidFill>
              <a:schemeClr val="tx1"/>
            </a:solidFill>
            <a:round/>
            <a:headEnd type="none" w="lg" len="med"/>
            <a:tailEnd type="none" w="lg" len="med"/>
          </a:ln>
        </p:spPr>
        <p:txBody>
          <a:bodyPr wrap="none" anchor="ctr">
            <a:spAutoFit/>
          </a:bodyPr>
          <a:lstStyle/>
          <a:p>
            <a:endParaRPr lang="en-US"/>
          </a:p>
        </p:txBody>
      </p:sp>
      <p:sp>
        <p:nvSpPr>
          <p:cNvPr id="179233" name="Text Box 33"/>
          <p:cNvSpPr txBox="1">
            <a:spLocks noChangeArrowheads="1"/>
          </p:cNvSpPr>
          <p:nvPr/>
        </p:nvSpPr>
        <p:spPr bwMode="auto">
          <a:xfrm>
            <a:off x="7702550" y="1822450"/>
            <a:ext cx="579438" cy="519113"/>
          </a:xfrm>
          <a:prstGeom prst="rect">
            <a:avLst/>
          </a:prstGeom>
          <a:noFill/>
          <a:ln w="12700">
            <a:noFill/>
            <a:miter lim="800000"/>
            <a:headEnd type="none" w="lg" len="med"/>
            <a:tailEnd type="none" w="lg" len="med"/>
          </a:ln>
        </p:spPr>
        <p:txBody>
          <a:bodyPr wrap="none">
            <a:spAutoFit/>
          </a:bodyPr>
          <a:lstStyle/>
          <a:p>
            <a:r>
              <a:rPr lang="en-US">
                <a:latin typeface="Symbol" pitchFamily="18" charset="2"/>
              </a:rPr>
              <a:t>D</a:t>
            </a:r>
            <a:r>
              <a:rPr lang="en-US"/>
              <a:t>h</a:t>
            </a:r>
          </a:p>
        </p:txBody>
      </p:sp>
      <p:sp>
        <p:nvSpPr>
          <p:cNvPr id="179234" name="Text Box 34"/>
          <p:cNvSpPr txBox="1">
            <a:spLocks noChangeArrowheads="1"/>
          </p:cNvSpPr>
          <p:nvPr/>
        </p:nvSpPr>
        <p:spPr bwMode="auto">
          <a:xfrm>
            <a:off x="352425" y="5862638"/>
            <a:ext cx="184150" cy="519112"/>
          </a:xfrm>
          <a:prstGeom prst="rect">
            <a:avLst/>
          </a:prstGeom>
          <a:noFill/>
          <a:ln w="12700">
            <a:noFill/>
            <a:miter lim="800000"/>
            <a:headEnd type="none" w="lg" len="med"/>
            <a:tailEnd type="none" w="lg" len="med"/>
          </a:ln>
        </p:spPr>
        <p:txBody>
          <a:bodyPr wrap="none">
            <a:spAutoFit/>
          </a:bodyPr>
          <a:lstStyle/>
          <a:p>
            <a:endParaRPr lang="en-US"/>
          </a:p>
        </p:txBody>
      </p:sp>
      <p:sp>
        <p:nvSpPr>
          <p:cNvPr id="179235" name="Text Box 35"/>
          <p:cNvSpPr txBox="1">
            <a:spLocks noChangeArrowheads="1"/>
          </p:cNvSpPr>
          <p:nvPr/>
        </p:nvSpPr>
        <p:spPr bwMode="auto">
          <a:xfrm>
            <a:off x="4148138" y="2563813"/>
            <a:ext cx="935037" cy="519112"/>
          </a:xfrm>
          <a:prstGeom prst="rect">
            <a:avLst/>
          </a:prstGeom>
          <a:noFill/>
          <a:ln w="12700">
            <a:noFill/>
            <a:miter lim="800000"/>
            <a:headEnd type="none" w="lg" len="med"/>
            <a:tailEnd type="none" w="lg" len="med"/>
          </a:ln>
        </p:spPr>
        <p:txBody>
          <a:bodyPr wrap="none">
            <a:spAutoFit/>
          </a:bodyPr>
          <a:lstStyle/>
          <a:p>
            <a:r>
              <a:rPr lang="en-US"/>
              <a:t>Long</a:t>
            </a:r>
          </a:p>
        </p:txBody>
      </p:sp>
      <p:sp>
        <p:nvSpPr>
          <p:cNvPr id="179236" name="Text Box 36"/>
          <p:cNvSpPr txBox="1">
            <a:spLocks noChangeArrowheads="1"/>
          </p:cNvSpPr>
          <p:nvPr/>
        </p:nvSpPr>
        <p:spPr bwMode="auto">
          <a:xfrm>
            <a:off x="4149725" y="4740275"/>
            <a:ext cx="955675" cy="519113"/>
          </a:xfrm>
          <a:prstGeom prst="rect">
            <a:avLst/>
          </a:prstGeom>
          <a:noFill/>
          <a:ln w="12700">
            <a:noFill/>
            <a:miter lim="800000"/>
            <a:headEnd type="none" w="lg" len="med"/>
            <a:tailEnd type="none" w="lg" len="med"/>
          </a:ln>
        </p:spPr>
        <p:txBody>
          <a:bodyPr wrap="none">
            <a:spAutoFit/>
          </a:bodyPr>
          <a:lstStyle/>
          <a:p>
            <a:r>
              <a:rPr lang="en-US"/>
              <a:t>Short</a:t>
            </a:r>
          </a:p>
        </p:txBody>
      </p:sp>
      <p:sp>
        <p:nvSpPr>
          <p:cNvPr id="9253" name="Text Box 37"/>
          <p:cNvSpPr txBox="1">
            <a:spLocks noChangeArrowheads="1"/>
          </p:cNvSpPr>
          <p:nvPr/>
        </p:nvSpPr>
        <p:spPr bwMode="auto">
          <a:xfrm>
            <a:off x="0" y="5782215"/>
            <a:ext cx="9382697" cy="461665"/>
          </a:xfrm>
          <a:prstGeom prst="rect">
            <a:avLst/>
          </a:prstGeom>
          <a:noFill/>
          <a:ln w="12700">
            <a:noFill/>
            <a:miter lim="800000"/>
            <a:headEnd type="none" w="lg" len="med"/>
            <a:tailEnd type="none" w="lg" len="med"/>
          </a:ln>
        </p:spPr>
        <p:txBody>
          <a:bodyPr wrap="none">
            <a:spAutoFit/>
          </a:bodyPr>
          <a:lstStyle/>
          <a:p>
            <a:r>
              <a:rPr lang="en-US" sz="2400" dirty="0" smtClean="0">
                <a:solidFill>
                  <a:schemeClr val="folHlink"/>
                </a:solidFill>
                <a:latin typeface="Symbol" panose="05050102010706020507" pitchFamily="18" charset="2"/>
              </a:rPr>
              <a:t>D</a:t>
            </a:r>
            <a:r>
              <a:rPr lang="en-US" sz="2400" dirty="0" smtClean="0">
                <a:solidFill>
                  <a:schemeClr val="folHlink"/>
                </a:solidFill>
              </a:rPr>
              <a:t>h = head </a:t>
            </a:r>
            <a:r>
              <a:rPr lang="en-US" sz="2400" dirty="0">
                <a:solidFill>
                  <a:schemeClr val="folHlink"/>
                </a:solidFill>
              </a:rPr>
              <a:t>loss for long route = head loss for short route </a:t>
            </a:r>
            <a:r>
              <a:rPr lang="en-US" sz="2400" dirty="0" smtClean="0">
                <a:solidFill>
                  <a:schemeClr val="folHlink"/>
                </a:solidFill>
              </a:rPr>
              <a:t>(if </a:t>
            </a:r>
            <a:r>
              <a:rPr lang="en-US" sz="2400" dirty="0">
                <a:solidFill>
                  <a:schemeClr val="folHlink"/>
                </a:solidFill>
              </a:rPr>
              <a:t>KE is </a:t>
            </a:r>
            <a:r>
              <a:rPr lang="en-US" sz="2400" dirty="0" smtClean="0">
                <a:solidFill>
                  <a:schemeClr val="folHlink"/>
                </a:solidFill>
              </a:rPr>
              <a:t>ignored)</a:t>
            </a:r>
            <a:endParaRPr lang="en-US" sz="2400" dirty="0">
              <a:solidFill>
                <a:schemeClr val="folHlink"/>
              </a:solidFill>
            </a:endParaRPr>
          </a:p>
        </p:txBody>
      </p:sp>
      <p:sp>
        <p:nvSpPr>
          <p:cNvPr id="9254" name="Text Box 38"/>
          <p:cNvSpPr txBox="1">
            <a:spLocks noChangeArrowheads="1"/>
          </p:cNvSpPr>
          <p:nvPr/>
        </p:nvSpPr>
        <p:spPr bwMode="auto">
          <a:xfrm>
            <a:off x="427038" y="6184900"/>
            <a:ext cx="5295039" cy="523220"/>
          </a:xfrm>
          <a:prstGeom prst="rect">
            <a:avLst/>
          </a:prstGeom>
          <a:noFill/>
          <a:ln w="12700">
            <a:noFill/>
            <a:miter lim="800000"/>
            <a:headEnd type="none" w="lg" len="med"/>
            <a:tailEnd type="none" w="lg" len="med"/>
          </a:ln>
        </p:spPr>
        <p:txBody>
          <a:bodyPr wrap="none">
            <a:spAutoFit/>
          </a:bodyPr>
          <a:lstStyle/>
          <a:p>
            <a:r>
              <a:rPr lang="en-US" dirty="0">
                <a:solidFill>
                  <a:schemeClr val="folHlink"/>
                </a:solidFill>
              </a:rPr>
              <a:t>Q for long </a:t>
            </a:r>
            <a:r>
              <a:rPr lang="en-US" dirty="0" smtClean="0">
                <a:solidFill>
                  <a:schemeClr val="folHlink"/>
                </a:solidFill>
              </a:rPr>
              <a:t>route &lt; </a:t>
            </a:r>
            <a:r>
              <a:rPr lang="en-US" dirty="0">
                <a:solidFill>
                  <a:schemeClr val="folHlink"/>
                </a:solidFill>
              </a:rPr>
              <a:t>Q for short route</a:t>
            </a:r>
          </a:p>
        </p:txBody>
      </p:sp>
      <p:sp>
        <p:nvSpPr>
          <p:cNvPr id="179239" name="Text Box 39"/>
          <p:cNvSpPr txBox="1">
            <a:spLocks noChangeArrowheads="1"/>
          </p:cNvSpPr>
          <p:nvPr/>
        </p:nvSpPr>
        <p:spPr bwMode="auto">
          <a:xfrm rot="-2311015">
            <a:off x="2460625" y="282257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0" name="Text Box 40"/>
          <p:cNvSpPr txBox="1">
            <a:spLocks noChangeArrowheads="1"/>
          </p:cNvSpPr>
          <p:nvPr/>
        </p:nvSpPr>
        <p:spPr bwMode="auto">
          <a:xfrm rot="2097280">
            <a:off x="6335713" y="2717800"/>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1" name="Text Box 41"/>
          <p:cNvSpPr txBox="1">
            <a:spLocks noChangeArrowheads="1"/>
          </p:cNvSpPr>
          <p:nvPr/>
        </p:nvSpPr>
        <p:spPr bwMode="auto">
          <a:xfrm rot="-5400000">
            <a:off x="2301875" y="4213225"/>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179242" name="Text Box 42"/>
          <p:cNvSpPr txBox="1">
            <a:spLocks noChangeArrowheads="1"/>
          </p:cNvSpPr>
          <p:nvPr/>
        </p:nvSpPr>
        <p:spPr bwMode="auto">
          <a:xfrm>
            <a:off x="2971800" y="4822825"/>
            <a:ext cx="828675" cy="396875"/>
          </a:xfrm>
          <a:prstGeom prst="rect">
            <a:avLst/>
          </a:prstGeom>
          <a:noFill/>
          <a:ln w="12700">
            <a:noFill/>
            <a:miter lim="800000"/>
            <a:headEnd type="none" w="lg" len="med"/>
            <a:tailEnd type="none" w="lg" len="med"/>
          </a:ln>
        </p:spPr>
        <p:txBody>
          <a:bodyPr wrap="none">
            <a:spAutoFit/>
          </a:bodyPr>
          <a:lstStyle/>
          <a:p>
            <a:r>
              <a:rPr lang="en-US" sz="2000"/>
              <a:t>K=0.2</a:t>
            </a:r>
          </a:p>
        </p:txBody>
      </p:sp>
      <p:sp>
        <p:nvSpPr>
          <p:cNvPr id="179243" name="Rectangle 43"/>
          <p:cNvSpPr>
            <a:spLocks noChangeArrowheads="1"/>
          </p:cNvSpPr>
          <p:nvPr/>
        </p:nvSpPr>
        <p:spPr bwMode="auto">
          <a:xfrm>
            <a:off x="889000" y="1893888"/>
            <a:ext cx="1187450" cy="3533775"/>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4" name="Text Box 44"/>
          <p:cNvSpPr txBox="1">
            <a:spLocks noChangeArrowheads="1"/>
          </p:cNvSpPr>
          <p:nvPr/>
        </p:nvSpPr>
        <p:spPr bwMode="auto">
          <a:xfrm>
            <a:off x="1179513" y="4725988"/>
            <a:ext cx="828675" cy="396875"/>
          </a:xfrm>
          <a:prstGeom prst="rect">
            <a:avLst/>
          </a:prstGeom>
          <a:noFill/>
          <a:ln w="12700">
            <a:noFill/>
            <a:miter lim="800000"/>
            <a:headEnd type="none" w="lg" len="med"/>
            <a:tailEnd type="none" w="lg" len="med"/>
          </a:ln>
        </p:spPr>
        <p:txBody>
          <a:bodyPr wrap="none">
            <a:spAutoFit/>
          </a:bodyPr>
          <a:lstStyle/>
          <a:p>
            <a:r>
              <a:rPr lang="en-US" sz="2000"/>
              <a:t>K=0.5</a:t>
            </a:r>
          </a:p>
        </p:txBody>
      </p:sp>
      <p:sp>
        <p:nvSpPr>
          <p:cNvPr id="179245" name="Rectangle 45"/>
          <p:cNvSpPr>
            <a:spLocks noChangeArrowheads="1"/>
          </p:cNvSpPr>
          <p:nvPr/>
        </p:nvSpPr>
        <p:spPr bwMode="auto">
          <a:xfrm>
            <a:off x="1931988" y="4827588"/>
            <a:ext cx="185737" cy="357187"/>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6" name="Rectangle 46"/>
          <p:cNvSpPr>
            <a:spLocks noChangeArrowheads="1"/>
          </p:cNvSpPr>
          <p:nvPr/>
        </p:nvSpPr>
        <p:spPr bwMode="auto">
          <a:xfrm>
            <a:off x="7394575" y="4791075"/>
            <a:ext cx="827088" cy="431800"/>
          </a:xfrm>
          <a:prstGeom prst="rect">
            <a:avLst/>
          </a:prstGeom>
          <a:solidFill>
            <a:schemeClr val="hlink"/>
          </a:solidFill>
          <a:ln w="12700">
            <a:noFill/>
            <a:miter lim="800000"/>
            <a:headEnd type="none" w="lg" len="med"/>
            <a:tailEnd type="none" w="lg" len="med"/>
          </a:ln>
        </p:spPr>
        <p:txBody>
          <a:bodyPr anchor="ctr">
            <a:spAutoFit/>
          </a:bodyPr>
          <a:lstStyle/>
          <a:p>
            <a:endParaRPr lang="en-US"/>
          </a:p>
        </p:txBody>
      </p:sp>
      <p:sp>
        <p:nvSpPr>
          <p:cNvPr id="179247" name="Text Box 47"/>
          <p:cNvSpPr txBox="1">
            <a:spLocks noChangeArrowheads="1"/>
          </p:cNvSpPr>
          <p:nvPr/>
        </p:nvSpPr>
        <p:spPr bwMode="auto">
          <a:xfrm>
            <a:off x="7578725" y="4687888"/>
            <a:ext cx="638175" cy="396875"/>
          </a:xfrm>
          <a:prstGeom prst="rect">
            <a:avLst/>
          </a:prstGeom>
          <a:noFill/>
          <a:ln w="12700">
            <a:noFill/>
            <a:miter lim="800000"/>
            <a:headEnd type="none" w="lg" len="med"/>
            <a:tailEnd type="none" w="lg" len="med"/>
          </a:ln>
        </p:spPr>
        <p:txBody>
          <a:bodyPr wrap="none">
            <a:spAutoFit/>
          </a:bodyPr>
          <a:lstStyle/>
          <a:p>
            <a:r>
              <a:rPr lang="en-US" sz="2000"/>
              <a:t>K=1</a:t>
            </a:r>
          </a:p>
        </p:txBody>
      </p:sp>
      <p:sp>
        <p:nvSpPr>
          <p:cNvPr id="9264" name="Oval 48"/>
          <p:cNvSpPr>
            <a:spLocks noChangeArrowheads="1"/>
          </p:cNvSpPr>
          <p:nvPr/>
        </p:nvSpPr>
        <p:spPr bwMode="auto">
          <a:xfrm>
            <a:off x="2582863" y="4819650"/>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9265" name="Oval 49"/>
          <p:cNvSpPr>
            <a:spLocks noChangeArrowheads="1"/>
          </p:cNvSpPr>
          <p:nvPr/>
        </p:nvSpPr>
        <p:spPr bwMode="auto">
          <a:xfrm>
            <a:off x="6899275" y="4848225"/>
            <a:ext cx="88900" cy="111125"/>
          </a:xfrm>
          <a:prstGeom prst="ellipse">
            <a:avLst/>
          </a:prstGeom>
          <a:solidFill>
            <a:schemeClr val="folHlink"/>
          </a:solidFill>
          <a:ln w="12700">
            <a:solidFill>
              <a:schemeClr val="folHlink"/>
            </a:solidFill>
            <a:round/>
            <a:headEnd type="none" w="lg" len="med"/>
            <a:tailEnd type="none" w="lg" len="med"/>
          </a:ln>
        </p:spPr>
        <p:txBody>
          <a:bodyPr wrap="none" anchor="ctr">
            <a:spAutoFit/>
          </a:bodyPr>
          <a:lstStyle/>
          <a:p>
            <a:endParaRPr lang="en-US"/>
          </a:p>
        </p:txBody>
      </p:sp>
      <p:sp>
        <p:nvSpPr>
          <p:cNvPr id="179257" name="Text Box 57"/>
          <p:cNvSpPr txBox="1">
            <a:spLocks noChangeArrowheads="1"/>
          </p:cNvSpPr>
          <p:nvPr/>
        </p:nvSpPr>
        <p:spPr bwMode="auto">
          <a:xfrm>
            <a:off x="7205663" y="533400"/>
            <a:ext cx="1176337" cy="762000"/>
          </a:xfrm>
          <a:prstGeom prst="rect">
            <a:avLst/>
          </a:prstGeom>
          <a:noFill/>
          <a:ln w="12700">
            <a:noFill/>
            <a:miter lim="800000"/>
            <a:headEnd type="none" w="lg" len="med"/>
            <a:tailEnd type="none" w="lg" len="med"/>
          </a:ln>
          <a:effectLst/>
        </p:spPr>
        <p:txBody>
          <a:bodyPr wrap="none">
            <a:spAutoFit/>
          </a:bodyPr>
          <a:lstStyle/>
          <a:p>
            <a:r>
              <a:rPr lang="en-US" sz="4400">
                <a:solidFill>
                  <a:schemeClr val="folHlink"/>
                </a:solidFill>
              </a:rPr>
              <a:t>NO!</a:t>
            </a:r>
          </a:p>
        </p:txBody>
      </p:sp>
      <p:sp>
        <p:nvSpPr>
          <p:cNvPr id="179258" name="Text Box 58"/>
          <p:cNvSpPr txBox="1">
            <a:spLocks noChangeArrowheads="1"/>
          </p:cNvSpPr>
          <p:nvPr/>
        </p:nvSpPr>
        <p:spPr bwMode="auto">
          <a:xfrm>
            <a:off x="2019300" y="1819275"/>
            <a:ext cx="5457825" cy="519113"/>
          </a:xfrm>
          <a:prstGeom prst="rect">
            <a:avLst/>
          </a:prstGeom>
          <a:noFill/>
          <a:ln w="12700">
            <a:noFill/>
            <a:miter lim="800000"/>
            <a:headEnd type="none" w="lg" len="med"/>
            <a:tailEnd type="none" w="lg" len="med"/>
          </a:ln>
          <a:effectLst/>
        </p:spPr>
        <p:txBody>
          <a:bodyPr wrap="none">
            <a:spAutoFit/>
          </a:bodyPr>
          <a:lstStyle/>
          <a:p>
            <a:r>
              <a:rPr lang="en-US"/>
              <a:t>An example to illustrate the concepts</a:t>
            </a:r>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964265" y="3710075"/>
            <a:ext cx="3665136" cy="40230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6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9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3" grpId="0"/>
      <p:bldP spid="9254" grpId="0"/>
      <p:bldP spid="9264" grpId="0" animBg="1"/>
      <p:bldP spid="9265" grpId="0" animBg="1"/>
      <p:bldP spid="17925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noFill/>
          <a:ln/>
        </p:spPr>
        <p:txBody>
          <a:bodyPr/>
          <a:lstStyle/>
          <a:p>
            <a:r>
              <a:rPr lang="en-US" sz="4000" dirty="0" smtClean="0"/>
              <a:t>Flow Division </a:t>
            </a:r>
            <a:r>
              <a:rPr lang="en-US" sz="4000" dirty="0" smtClean="0"/>
              <a:t>Analysis between two parallel paths (flow division between filter layers)</a:t>
            </a:r>
            <a:endParaRPr lang="en-US" sz="4000" dirty="0" smtClean="0"/>
          </a:p>
        </p:txBody>
      </p:sp>
      <p:sp>
        <p:nvSpPr>
          <p:cNvPr id="13" name="Left Brace 12"/>
          <p:cNvSpPr/>
          <p:nvPr/>
        </p:nvSpPr>
        <p:spPr bwMode="auto">
          <a:xfrm rot="16200000">
            <a:off x="5883733" y="2528648"/>
            <a:ext cx="391004" cy="342900"/>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sp>
        <p:nvSpPr>
          <p:cNvPr id="14" name="Left Brace 13"/>
          <p:cNvSpPr/>
          <p:nvPr/>
        </p:nvSpPr>
        <p:spPr bwMode="auto">
          <a:xfrm rot="16200000">
            <a:off x="8082299" y="2488337"/>
            <a:ext cx="425837" cy="478364"/>
          </a:xfrm>
          <a:prstGeom prst="leftBrace">
            <a:avLst/>
          </a:prstGeom>
          <a:noFill/>
          <a:ln w="12700" cap="flat" cmpd="sng" algn="ctr">
            <a:solidFill>
              <a:schemeClr val="tx2"/>
            </a:solidFill>
            <a:prstDash val="solid"/>
            <a:round/>
            <a:headEnd type="none" w="lg" len="med"/>
            <a:tailEnd type="none" w="lg"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2800" b="0" i="0" u="none" strike="noStrike" cap="none" normalizeH="0" baseline="0" smtClean="0">
              <a:ln>
                <a:noFill/>
              </a:ln>
              <a:solidFill>
                <a:schemeClr val="tx1"/>
              </a:solidFill>
              <a:effectLst/>
              <a:latin typeface="Times New Roman" pitchFamily="18" charset="0"/>
            </a:endParaRPr>
          </a:p>
        </p:txBody>
      </p:sp>
      <p:cxnSp>
        <p:nvCxnSpPr>
          <p:cNvPr id="16" name="Straight Arrow Connector 15"/>
          <p:cNvCxnSpPr>
            <a:stCxn id="13" idx="1"/>
          </p:cNvCxnSpPr>
          <p:nvPr/>
        </p:nvCxnSpPr>
        <p:spPr bwMode="auto">
          <a:xfrm>
            <a:off x="6079235" y="2895600"/>
            <a:ext cx="1159765" cy="388898"/>
          </a:xfrm>
          <a:prstGeom prst="straightConnector1">
            <a:avLst/>
          </a:prstGeom>
          <a:noFill/>
          <a:ln w="12700" cap="flat" cmpd="sng" algn="ctr">
            <a:solidFill>
              <a:schemeClr val="tx2"/>
            </a:solidFill>
            <a:prstDash val="solid"/>
            <a:round/>
            <a:headEnd type="none" w="lg" len="med"/>
            <a:tailEnd type="arrow"/>
          </a:ln>
          <a:effectLst/>
        </p:spPr>
      </p:cxnSp>
      <p:cxnSp>
        <p:nvCxnSpPr>
          <p:cNvPr id="18" name="Straight Arrow Connector 17"/>
          <p:cNvCxnSpPr>
            <a:stCxn id="14" idx="1"/>
          </p:cNvCxnSpPr>
          <p:nvPr/>
        </p:nvCxnSpPr>
        <p:spPr bwMode="auto">
          <a:xfrm flipH="1">
            <a:off x="8153400" y="2940438"/>
            <a:ext cx="141818" cy="328666"/>
          </a:xfrm>
          <a:prstGeom prst="straightConnector1">
            <a:avLst/>
          </a:prstGeom>
          <a:noFill/>
          <a:ln w="12700" cap="flat" cmpd="sng" algn="ctr">
            <a:solidFill>
              <a:schemeClr val="tx2"/>
            </a:solidFill>
            <a:prstDash val="solid"/>
            <a:round/>
            <a:headEnd type="none" w="lg" len="med"/>
            <a:tailEnd type="arrow"/>
          </a:ln>
          <a:effectLst/>
        </p:spPr>
      </p:cxnSp>
      <p:sp>
        <p:nvSpPr>
          <p:cNvPr id="24" name="TextBox 23"/>
          <p:cNvSpPr txBox="1"/>
          <p:nvPr/>
        </p:nvSpPr>
        <p:spPr>
          <a:xfrm>
            <a:off x="3061952" y="3819606"/>
            <a:ext cx="6224781" cy="523220"/>
          </a:xfrm>
          <a:prstGeom prst="rect">
            <a:avLst/>
          </a:prstGeom>
          <a:noFill/>
        </p:spPr>
        <p:txBody>
          <a:bodyPr wrap="none" rtlCol="0">
            <a:spAutoFit/>
          </a:bodyPr>
          <a:lstStyle/>
          <a:p>
            <a:r>
              <a:rPr lang="en-US" dirty="0" smtClean="0"/>
              <a:t>Short path head loss = long path head loss</a:t>
            </a:r>
            <a:endParaRPr lang="en-US" dirty="0"/>
          </a:p>
        </p:txBody>
      </p:sp>
      <p:cxnSp>
        <p:nvCxnSpPr>
          <p:cNvPr id="23" name="Straight Arrow Connector 22"/>
          <p:cNvCxnSpPr/>
          <p:nvPr/>
        </p:nvCxnSpPr>
        <p:spPr bwMode="auto">
          <a:xfrm flipH="1" flipV="1">
            <a:off x="2209801" y="2626793"/>
            <a:ext cx="3216173" cy="914398"/>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sp>
        <p:nvSpPr>
          <p:cNvPr id="6" name="TextBox 5"/>
          <p:cNvSpPr txBox="1"/>
          <p:nvPr/>
        </p:nvSpPr>
        <p:spPr>
          <a:xfrm>
            <a:off x="5105400" y="1506085"/>
            <a:ext cx="1778051" cy="523220"/>
          </a:xfrm>
          <a:prstGeom prst="rect">
            <a:avLst/>
          </a:prstGeom>
          <a:noFill/>
        </p:spPr>
        <p:txBody>
          <a:bodyPr wrap="none" rtlCol="0">
            <a:spAutoFit/>
          </a:bodyPr>
          <a:lstStyle/>
          <a:p>
            <a:r>
              <a:rPr lang="en-US" dirty="0" smtClean="0"/>
              <a:t>expansions</a:t>
            </a:r>
            <a:endParaRPr lang="en-US" dirty="0"/>
          </a:p>
        </p:txBody>
      </p:sp>
      <p:sp>
        <p:nvSpPr>
          <p:cNvPr id="22" name="TextBox 21"/>
          <p:cNvSpPr txBox="1"/>
          <p:nvPr/>
        </p:nvSpPr>
        <p:spPr>
          <a:xfrm>
            <a:off x="7162800" y="1453398"/>
            <a:ext cx="1698029" cy="523220"/>
          </a:xfrm>
          <a:prstGeom prst="rect">
            <a:avLst/>
          </a:prstGeom>
          <a:noFill/>
        </p:spPr>
        <p:txBody>
          <a:bodyPr wrap="none" rtlCol="0">
            <a:spAutoFit/>
          </a:bodyPr>
          <a:lstStyle/>
          <a:p>
            <a:r>
              <a:rPr lang="en-US" dirty="0" smtClean="0"/>
              <a:t>wall shear</a:t>
            </a:r>
            <a:endParaRPr lang="en-US" dirty="0"/>
          </a:p>
        </p:txBody>
      </p:sp>
      <p:sp>
        <p:nvSpPr>
          <p:cNvPr id="26" name="TextBox 25"/>
          <p:cNvSpPr txBox="1"/>
          <p:nvPr/>
        </p:nvSpPr>
        <p:spPr>
          <a:xfrm>
            <a:off x="85301" y="1542723"/>
            <a:ext cx="4936544" cy="523220"/>
          </a:xfrm>
          <a:prstGeom prst="rect">
            <a:avLst/>
          </a:prstGeom>
          <a:noFill/>
        </p:spPr>
        <p:txBody>
          <a:bodyPr wrap="none" rtlCol="0">
            <a:spAutoFit/>
          </a:bodyPr>
          <a:lstStyle/>
          <a:p>
            <a:r>
              <a:rPr lang="en-US" dirty="0" smtClean="0"/>
              <a:t>Total change in piezometric head</a:t>
            </a:r>
            <a:endParaRPr lang="en-US" dirty="0"/>
          </a:p>
        </p:txBody>
      </p:sp>
      <p:sp>
        <p:nvSpPr>
          <p:cNvPr id="27" name="TextBox 26"/>
          <p:cNvSpPr txBox="1"/>
          <p:nvPr/>
        </p:nvSpPr>
        <p:spPr>
          <a:xfrm>
            <a:off x="438322" y="2920095"/>
            <a:ext cx="3542958" cy="523220"/>
          </a:xfrm>
          <a:prstGeom prst="rect">
            <a:avLst/>
          </a:prstGeom>
          <a:noFill/>
        </p:spPr>
        <p:txBody>
          <a:bodyPr wrap="none" rtlCol="0">
            <a:spAutoFit/>
          </a:bodyPr>
          <a:lstStyle/>
          <a:p>
            <a:r>
              <a:rPr lang="en-US" dirty="0" smtClean="0"/>
              <a:t>Switch velocity to flow</a:t>
            </a:r>
            <a:endParaRPr lang="en-US" dirty="0"/>
          </a:p>
        </p:txBody>
      </p:sp>
      <p:pic>
        <p:nvPicPr>
          <p:cNvPr id="12" name="Picture 11"/>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1084938" y="2127762"/>
            <a:ext cx="1366304" cy="460922"/>
          </a:xfrm>
          <a:prstGeom prst="rect">
            <a:avLst/>
          </a:prstGeom>
        </p:spPr>
      </p:pic>
      <p:pic>
        <p:nvPicPr>
          <p:cNvPr id="15" name="Picture 14"/>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5443818" y="1975890"/>
            <a:ext cx="1324236" cy="460922"/>
          </a:xfrm>
          <a:prstGeom prst="rect">
            <a:avLst/>
          </a:prstGeom>
        </p:spPr>
      </p:pic>
      <p:pic>
        <p:nvPicPr>
          <p:cNvPr id="17" name="Picture 16"/>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7329910" y="1975890"/>
            <a:ext cx="1530919" cy="460922"/>
          </a:xfrm>
          <a:prstGeom prst="rect">
            <a:avLst/>
          </a:prstGeom>
        </p:spPr>
      </p:pic>
      <p:pic>
        <p:nvPicPr>
          <p:cNvPr id="20" name="Picture 19"/>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6243006" y="3359412"/>
            <a:ext cx="2196695" cy="369469"/>
          </a:xfrm>
          <a:prstGeom prst="rect">
            <a:avLst/>
          </a:prstGeom>
        </p:spPr>
      </p:pic>
      <p:pic>
        <p:nvPicPr>
          <p:cNvPr id="25" name="Picture 24"/>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944126" y="3534692"/>
            <a:ext cx="1768697" cy="475554"/>
          </a:xfrm>
          <a:prstGeom prst="rect">
            <a:avLst/>
          </a:prstGeom>
        </p:spPr>
      </p:pic>
      <p:pic>
        <p:nvPicPr>
          <p:cNvPr id="28" name="Picture 27"/>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944126" y="4523915"/>
            <a:ext cx="1362646" cy="338375"/>
          </a:xfrm>
          <a:prstGeom prst="rect">
            <a:avLst/>
          </a:prstGeom>
        </p:spPr>
      </p:pic>
      <p:pic>
        <p:nvPicPr>
          <p:cNvPr id="177153" name="Picture 177152"/>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3522106" y="4466465"/>
            <a:ext cx="1479706" cy="338375"/>
          </a:xfrm>
          <a:prstGeom prst="rect">
            <a:avLst/>
          </a:prstGeom>
        </p:spPr>
      </p:pic>
      <p:pic>
        <p:nvPicPr>
          <p:cNvPr id="177155" name="Picture 177154"/>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6565321" y="4477311"/>
            <a:ext cx="1543723" cy="338375"/>
          </a:xfrm>
          <a:prstGeom prst="rect">
            <a:avLst/>
          </a:prstGeom>
        </p:spPr>
      </p:pic>
      <p:pic>
        <p:nvPicPr>
          <p:cNvPr id="177157" name="Picture 177156"/>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370687" y="6061669"/>
            <a:ext cx="2130849" cy="338375"/>
          </a:xfrm>
          <a:prstGeom prst="rect">
            <a:avLst/>
          </a:prstGeom>
        </p:spPr>
      </p:pic>
      <p:pic>
        <p:nvPicPr>
          <p:cNvPr id="177158" name="Picture 177157"/>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5153785" y="5554058"/>
            <a:ext cx="2476541" cy="545058"/>
          </a:xfrm>
          <a:prstGeom prst="rect">
            <a:avLst/>
          </a:prstGeom>
        </p:spPr>
      </p:pic>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a:spLocks noGrp="1" noChangeArrowheads="1"/>
          </p:cNvSpPr>
          <p:nvPr>
            <p:ph type="title"/>
          </p:nvPr>
        </p:nvSpPr>
        <p:spPr>
          <a:noFill/>
          <a:ln/>
        </p:spPr>
        <p:txBody>
          <a:bodyPr/>
          <a:lstStyle/>
          <a:p>
            <a:r>
              <a:rPr lang="en-US" smtClean="0"/>
              <a:t>How did the flow divide?</a:t>
            </a:r>
          </a:p>
        </p:txBody>
      </p:sp>
      <p:grpSp>
        <p:nvGrpSpPr>
          <p:cNvPr id="10" name="Group 50"/>
          <p:cNvGrpSpPr>
            <a:grpSpLocks/>
          </p:cNvGrpSpPr>
          <p:nvPr/>
        </p:nvGrpSpPr>
        <p:grpSpPr bwMode="auto">
          <a:xfrm>
            <a:off x="3354388" y="1595438"/>
            <a:ext cx="395287" cy="976312"/>
            <a:chOff x="3121" y="1494"/>
            <a:chExt cx="249" cy="615"/>
          </a:xfrm>
        </p:grpSpPr>
        <p:sp>
          <p:nvSpPr>
            <p:cNvPr id="182323" name="Line 51"/>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4" name="Line 52"/>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pSp>
        <p:nvGrpSpPr>
          <p:cNvPr id="11" name="Group 53"/>
          <p:cNvGrpSpPr>
            <a:grpSpLocks/>
          </p:cNvGrpSpPr>
          <p:nvPr/>
        </p:nvGrpSpPr>
        <p:grpSpPr bwMode="auto">
          <a:xfrm>
            <a:off x="3352800" y="3748088"/>
            <a:ext cx="395288" cy="976312"/>
            <a:chOff x="3121" y="1494"/>
            <a:chExt cx="249" cy="615"/>
          </a:xfrm>
        </p:grpSpPr>
        <p:sp>
          <p:nvSpPr>
            <p:cNvPr id="182326" name="Line 54"/>
            <p:cNvSpPr>
              <a:spLocks noChangeShapeType="1"/>
            </p:cNvSpPr>
            <p:nvPr/>
          </p:nvSpPr>
          <p:spPr bwMode="auto">
            <a:xfrm>
              <a:off x="3254" y="1494"/>
              <a:ext cx="0" cy="615"/>
            </a:xfrm>
            <a:prstGeom prst="line">
              <a:avLst/>
            </a:prstGeom>
            <a:noFill/>
            <a:ln w="57150">
              <a:solidFill>
                <a:schemeClr val="folHlink"/>
              </a:solidFill>
              <a:round/>
              <a:headEnd type="none" w="lg" len="med"/>
              <a:tailEnd type="none" w="lg" len="med"/>
            </a:ln>
          </p:spPr>
          <p:txBody>
            <a:bodyPr wrap="none" anchor="ctr">
              <a:spAutoFit/>
            </a:bodyPr>
            <a:lstStyle/>
            <a:p>
              <a:endParaRPr lang="en-US"/>
            </a:p>
          </p:txBody>
        </p:sp>
        <p:sp>
          <p:nvSpPr>
            <p:cNvPr id="182327" name="Line 55"/>
            <p:cNvSpPr>
              <a:spLocks noChangeShapeType="1"/>
            </p:cNvSpPr>
            <p:nvPr/>
          </p:nvSpPr>
          <p:spPr bwMode="auto">
            <a:xfrm>
              <a:off x="3121" y="1790"/>
              <a:ext cx="249" cy="0"/>
            </a:xfrm>
            <a:prstGeom prst="line">
              <a:avLst/>
            </a:prstGeom>
            <a:noFill/>
            <a:ln w="28575">
              <a:solidFill>
                <a:schemeClr val="bg1"/>
              </a:solidFill>
              <a:round/>
              <a:headEnd type="none" w="lg" len="med"/>
              <a:tailEnd type="none" w="lg" len="med"/>
            </a:ln>
          </p:spPr>
          <p:txBody>
            <a:bodyPr wrap="none" anchor="ctr">
              <a:spAutoFit/>
            </a:bodyPr>
            <a:lstStyle/>
            <a:p>
              <a:endParaRPr lang="en-US"/>
            </a:p>
          </p:txBody>
        </p:sp>
      </p:grpSp>
      <p:graphicFrame>
        <p:nvGraphicFramePr>
          <p:cNvPr id="182330" name="Object 2 1"/>
          <p:cNvGraphicFramePr>
            <a:graphicFrameLocks noChangeAspect="1"/>
          </p:cNvGraphicFramePr>
          <p:nvPr/>
        </p:nvGraphicFramePr>
        <p:xfrm>
          <a:off x="685800" y="5715000"/>
          <a:ext cx="2312988" cy="828675"/>
        </p:xfrm>
        <a:graphic>
          <a:graphicData uri="http://schemas.openxmlformats.org/presentationml/2006/ole">
            <mc:AlternateContent xmlns:mc="http://schemas.openxmlformats.org/markup-compatibility/2006">
              <mc:Choice xmlns:v="urn:schemas-microsoft-com:vml" Requires="v">
                <p:oleObj spid="_x0000_s182447" name="Equation" r:id="rId6" imgW="1765080" imgH="825480" progId="Equation.DSMT4">
                  <p:embed/>
                </p:oleObj>
              </mc:Choice>
              <mc:Fallback>
                <p:oleObj name="Equation" r:id="rId6" imgW="1765080" imgH="825480" progId="Equation.DSMT4">
                  <p:embed/>
                  <p:pic>
                    <p:nvPicPr>
                      <p:cNvPr id="0" name="Picture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5715000"/>
                        <a:ext cx="2312988" cy="8286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 uri="{53640926-AAD7-44D8-BBD7-CCE9431645EC}">
                          <a14:shadowObscured xmlns:a14="http://schemas.microsoft.com/office/drawing/2010/main" val="1"/>
                        </a:ext>
                      </a:extLst>
                    </p:spPr>
                  </p:pic>
                </p:oleObj>
              </mc:Fallback>
            </mc:AlternateContent>
          </a:graphicData>
        </a:graphic>
      </p:graphicFrame>
      <p:grpSp>
        <p:nvGrpSpPr>
          <p:cNvPr id="182383" name="Group 111"/>
          <p:cNvGrpSpPr>
            <a:grpSpLocks/>
          </p:cNvGrpSpPr>
          <p:nvPr/>
        </p:nvGrpSpPr>
        <p:grpSpPr bwMode="auto">
          <a:xfrm>
            <a:off x="0" y="1752600"/>
            <a:ext cx="5591175" cy="2708275"/>
            <a:chOff x="0" y="1104"/>
            <a:chExt cx="3522" cy="1706"/>
          </a:xfrm>
        </p:grpSpPr>
        <p:sp>
          <p:nvSpPr>
            <p:cNvPr id="182333" name="AutoShape 61"/>
            <p:cNvSpPr>
              <a:spLocks noChangeAspect="1" noChangeArrowheads="1" noTextEdit="1"/>
            </p:cNvSpPr>
            <p:nvPr/>
          </p:nvSpPr>
          <p:spPr bwMode="auto">
            <a:xfrm>
              <a:off x="0" y="1104"/>
              <a:ext cx="3522" cy="1706"/>
            </a:xfrm>
            <a:prstGeom prst="rect">
              <a:avLst/>
            </a:prstGeom>
            <a:noFill/>
            <a:ln w="9525">
              <a:noFill/>
              <a:miter lim="800000"/>
              <a:headEnd/>
              <a:tailEnd/>
            </a:ln>
          </p:spPr>
          <p:txBody>
            <a:bodyPr/>
            <a:lstStyle/>
            <a:p>
              <a:endParaRPr lang="en-US"/>
            </a:p>
          </p:txBody>
        </p:sp>
        <p:sp>
          <p:nvSpPr>
            <p:cNvPr id="182335" name="Line 63"/>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6" name="Line 64"/>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7" name="Line 65"/>
            <p:cNvSpPr>
              <a:spLocks noChangeShapeType="1"/>
            </p:cNvSpPr>
            <p:nvPr/>
          </p:nvSpPr>
          <p:spPr bwMode="auto">
            <a:xfrm>
              <a:off x="250" y="1661"/>
              <a:ext cx="0" cy="612"/>
            </a:xfrm>
            <a:prstGeom prst="line">
              <a:avLst/>
            </a:prstGeom>
            <a:noFill/>
            <a:ln w="26988">
              <a:solidFill>
                <a:srgbClr val="663300"/>
              </a:solidFill>
              <a:round/>
              <a:headEnd/>
              <a:tailEnd/>
            </a:ln>
          </p:spPr>
          <p:txBody>
            <a:bodyPr/>
            <a:lstStyle/>
            <a:p>
              <a:endParaRPr lang="en-US"/>
            </a:p>
          </p:txBody>
        </p:sp>
        <p:sp>
          <p:nvSpPr>
            <p:cNvPr id="182338" name="Line 66"/>
            <p:cNvSpPr>
              <a:spLocks noChangeShapeType="1"/>
            </p:cNvSpPr>
            <p:nvPr/>
          </p:nvSpPr>
          <p:spPr bwMode="auto">
            <a:xfrm>
              <a:off x="499" y="1661"/>
              <a:ext cx="0" cy="612"/>
            </a:xfrm>
            <a:prstGeom prst="line">
              <a:avLst/>
            </a:prstGeom>
            <a:noFill/>
            <a:ln w="26988">
              <a:solidFill>
                <a:srgbClr val="663300"/>
              </a:solidFill>
              <a:round/>
              <a:headEnd/>
              <a:tailEnd/>
            </a:ln>
          </p:spPr>
          <p:txBody>
            <a:bodyPr/>
            <a:lstStyle/>
            <a:p>
              <a:endParaRPr lang="en-US"/>
            </a:p>
          </p:txBody>
        </p:sp>
        <p:sp>
          <p:nvSpPr>
            <p:cNvPr id="182339" name="Line 67"/>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0" name="Line 68"/>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1" name="Line 69"/>
            <p:cNvSpPr>
              <a:spLocks noChangeShapeType="1"/>
            </p:cNvSpPr>
            <p:nvPr/>
          </p:nvSpPr>
          <p:spPr bwMode="auto">
            <a:xfrm flipH="1">
              <a:off x="749" y="1158"/>
              <a:ext cx="1968" cy="0"/>
            </a:xfrm>
            <a:prstGeom prst="line">
              <a:avLst/>
            </a:prstGeom>
            <a:noFill/>
            <a:ln w="26988">
              <a:solidFill>
                <a:srgbClr val="663300"/>
              </a:solidFill>
              <a:round/>
              <a:headEnd/>
              <a:tailEnd/>
            </a:ln>
          </p:spPr>
          <p:txBody>
            <a:bodyPr/>
            <a:lstStyle/>
            <a:p>
              <a:endParaRPr lang="en-US"/>
            </a:p>
          </p:txBody>
        </p:sp>
        <p:sp>
          <p:nvSpPr>
            <p:cNvPr id="182342" name="Line 70"/>
            <p:cNvSpPr>
              <a:spLocks noChangeShapeType="1"/>
            </p:cNvSpPr>
            <p:nvPr/>
          </p:nvSpPr>
          <p:spPr bwMode="auto">
            <a:xfrm flipH="1">
              <a:off x="749" y="1410"/>
              <a:ext cx="1968" cy="0"/>
            </a:xfrm>
            <a:prstGeom prst="line">
              <a:avLst/>
            </a:prstGeom>
            <a:noFill/>
            <a:ln w="26988">
              <a:solidFill>
                <a:srgbClr val="663300"/>
              </a:solidFill>
              <a:round/>
              <a:headEnd/>
              <a:tailEnd/>
            </a:ln>
          </p:spPr>
          <p:txBody>
            <a:bodyPr/>
            <a:lstStyle/>
            <a:p>
              <a:endParaRPr lang="en-US"/>
            </a:p>
          </p:txBody>
        </p:sp>
        <p:sp>
          <p:nvSpPr>
            <p:cNvPr id="182343" name="Line 71"/>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4" name="Line 72"/>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5" name="Line 73"/>
            <p:cNvSpPr>
              <a:spLocks noChangeShapeType="1"/>
            </p:cNvSpPr>
            <p:nvPr/>
          </p:nvSpPr>
          <p:spPr bwMode="auto">
            <a:xfrm flipH="1">
              <a:off x="749" y="2525"/>
              <a:ext cx="2002" cy="0"/>
            </a:xfrm>
            <a:prstGeom prst="line">
              <a:avLst/>
            </a:prstGeom>
            <a:noFill/>
            <a:ln w="26988">
              <a:solidFill>
                <a:srgbClr val="663300"/>
              </a:solidFill>
              <a:round/>
              <a:headEnd/>
              <a:tailEnd/>
            </a:ln>
          </p:spPr>
          <p:txBody>
            <a:bodyPr/>
            <a:lstStyle/>
            <a:p>
              <a:endParaRPr lang="en-US"/>
            </a:p>
          </p:txBody>
        </p:sp>
        <p:sp>
          <p:nvSpPr>
            <p:cNvPr id="182346" name="Line 74"/>
            <p:cNvSpPr>
              <a:spLocks noChangeShapeType="1"/>
            </p:cNvSpPr>
            <p:nvPr/>
          </p:nvSpPr>
          <p:spPr bwMode="auto">
            <a:xfrm flipH="1">
              <a:off x="749" y="2776"/>
              <a:ext cx="2002" cy="0"/>
            </a:xfrm>
            <a:prstGeom prst="line">
              <a:avLst/>
            </a:prstGeom>
            <a:noFill/>
            <a:ln w="26988">
              <a:solidFill>
                <a:srgbClr val="663300"/>
              </a:solidFill>
              <a:round/>
              <a:headEnd/>
              <a:tailEnd/>
            </a:ln>
          </p:spPr>
          <p:txBody>
            <a:bodyPr/>
            <a:lstStyle/>
            <a:p>
              <a:endParaRPr lang="en-US"/>
            </a:p>
          </p:txBody>
        </p:sp>
        <p:sp>
          <p:nvSpPr>
            <p:cNvPr id="182347" name="Freeform 75"/>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48" name="Freeform 76"/>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49" name="Freeform 77"/>
            <p:cNvSpPr>
              <a:spLocks/>
            </p:cNvSpPr>
            <p:nvPr/>
          </p:nvSpPr>
          <p:spPr bwMode="auto">
            <a:xfrm>
              <a:off x="250" y="1158"/>
              <a:ext cx="510" cy="531"/>
            </a:xfrm>
            <a:custGeom>
              <a:avLst/>
              <a:gdLst/>
              <a:ahLst/>
              <a:cxnLst>
                <a:cxn ang="0">
                  <a:pos x="510" y="0"/>
                </a:cxn>
                <a:cxn ang="0">
                  <a:pos x="487" y="0"/>
                </a:cxn>
                <a:cxn ang="0">
                  <a:pos x="459" y="7"/>
                </a:cxn>
                <a:cxn ang="0">
                  <a:pos x="431" y="7"/>
                </a:cxn>
                <a:cxn ang="0">
                  <a:pos x="408" y="14"/>
                </a:cxn>
                <a:cxn ang="0">
                  <a:pos x="385" y="21"/>
                </a:cxn>
                <a:cxn ang="0">
                  <a:pos x="357" y="28"/>
                </a:cxn>
                <a:cxn ang="0">
                  <a:pos x="334" y="34"/>
                </a:cxn>
                <a:cxn ang="0">
                  <a:pos x="311" y="41"/>
                </a:cxn>
                <a:cxn ang="0">
                  <a:pos x="289" y="55"/>
                </a:cxn>
                <a:cxn ang="0">
                  <a:pos x="266" y="68"/>
                </a:cxn>
                <a:cxn ang="0">
                  <a:pos x="243" y="75"/>
                </a:cxn>
                <a:cxn ang="0">
                  <a:pos x="226" y="89"/>
                </a:cxn>
                <a:cxn ang="0">
                  <a:pos x="204" y="109"/>
                </a:cxn>
                <a:cxn ang="0">
                  <a:pos x="187" y="123"/>
                </a:cxn>
                <a:cxn ang="0">
                  <a:pos x="147" y="157"/>
                </a:cxn>
                <a:cxn ang="0">
                  <a:pos x="113" y="191"/>
                </a:cxn>
                <a:cxn ang="0">
                  <a:pos x="85" y="231"/>
                </a:cxn>
                <a:cxn ang="0">
                  <a:pos x="73" y="259"/>
                </a:cxn>
                <a:cxn ang="0">
                  <a:pos x="62" y="279"/>
                </a:cxn>
                <a:cxn ang="0">
                  <a:pos x="51" y="299"/>
                </a:cxn>
                <a:cxn ang="0">
                  <a:pos x="39" y="327"/>
                </a:cxn>
                <a:cxn ang="0">
                  <a:pos x="28" y="347"/>
                </a:cxn>
                <a:cxn ang="0">
                  <a:pos x="22" y="374"/>
                </a:cxn>
                <a:cxn ang="0">
                  <a:pos x="17" y="401"/>
                </a:cxn>
                <a:cxn ang="0">
                  <a:pos x="11" y="422"/>
                </a:cxn>
                <a:cxn ang="0">
                  <a:pos x="5" y="449"/>
                </a:cxn>
                <a:cxn ang="0">
                  <a:pos x="0" y="476"/>
                </a:cxn>
                <a:cxn ang="0">
                  <a:pos x="0" y="503"/>
                </a:cxn>
                <a:cxn ang="0">
                  <a:pos x="0" y="531"/>
                </a:cxn>
              </a:cxnLst>
              <a:rect l="0" t="0" r="r" b="b"/>
              <a:pathLst>
                <a:path w="510" h="531">
                  <a:moveTo>
                    <a:pt x="510" y="0"/>
                  </a:moveTo>
                  <a:lnTo>
                    <a:pt x="487" y="0"/>
                  </a:lnTo>
                  <a:lnTo>
                    <a:pt x="459" y="7"/>
                  </a:lnTo>
                  <a:lnTo>
                    <a:pt x="431" y="7"/>
                  </a:lnTo>
                  <a:lnTo>
                    <a:pt x="408" y="14"/>
                  </a:lnTo>
                  <a:lnTo>
                    <a:pt x="385" y="21"/>
                  </a:lnTo>
                  <a:lnTo>
                    <a:pt x="357" y="28"/>
                  </a:lnTo>
                  <a:lnTo>
                    <a:pt x="334" y="34"/>
                  </a:lnTo>
                  <a:lnTo>
                    <a:pt x="311" y="41"/>
                  </a:lnTo>
                  <a:lnTo>
                    <a:pt x="289" y="55"/>
                  </a:lnTo>
                  <a:lnTo>
                    <a:pt x="266" y="68"/>
                  </a:lnTo>
                  <a:lnTo>
                    <a:pt x="243" y="75"/>
                  </a:lnTo>
                  <a:lnTo>
                    <a:pt x="226" y="89"/>
                  </a:lnTo>
                  <a:lnTo>
                    <a:pt x="204" y="109"/>
                  </a:lnTo>
                  <a:lnTo>
                    <a:pt x="187" y="123"/>
                  </a:lnTo>
                  <a:lnTo>
                    <a:pt x="147" y="157"/>
                  </a:lnTo>
                  <a:lnTo>
                    <a:pt x="113" y="191"/>
                  </a:lnTo>
                  <a:lnTo>
                    <a:pt x="85" y="231"/>
                  </a:lnTo>
                  <a:lnTo>
                    <a:pt x="73" y="259"/>
                  </a:lnTo>
                  <a:lnTo>
                    <a:pt x="62" y="279"/>
                  </a:lnTo>
                  <a:lnTo>
                    <a:pt x="51" y="299"/>
                  </a:lnTo>
                  <a:lnTo>
                    <a:pt x="39" y="327"/>
                  </a:lnTo>
                  <a:lnTo>
                    <a:pt x="28" y="347"/>
                  </a:lnTo>
                  <a:lnTo>
                    <a:pt x="22" y="374"/>
                  </a:lnTo>
                  <a:lnTo>
                    <a:pt x="17" y="401"/>
                  </a:lnTo>
                  <a:lnTo>
                    <a:pt x="11" y="422"/>
                  </a:lnTo>
                  <a:lnTo>
                    <a:pt x="5" y="449"/>
                  </a:lnTo>
                  <a:lnTo>
                    <a:pt x="0" y="476"/>
                  </a:lnTo>
                  <a:lnTo>
                    <a:pt x="0" y="503"/>
                  </a:lnTo>
                  <a:lnTo>
                    <a:pt x="0" y="531"/>
                  </a:lnTo>
                </a:path>
              </a:pathLst>
            </a:custGeom>
            <a:noFill/>
            <a:ln w="26988">
              <a:solidFill>
                <a:srgbClr val="663300"/>
              </a:solidFill>
              <a:prstDash val="solid"/>
              <a:round/>
              <a:headEnd/>
              <a:tailEnd/>
            </a:ln>
          </p:spPr>
          <p:txBody>
            <a:bodyPr/>
            <a:lstStyle/>
            <a:p>
              <a:endParaRPr lang="en-US"/>
            </a:p>
          </p:txBody>
        </p:sp>
        <p:sp>
          <p:nvSpPr>
            <p:cNvPr id="182350" name="Freeform 78"/>
            <p:cNvSpPr>
              <a:spLocks/>
            </p:cNvSpPr>
            <p:nvPr/>
          </p:nvSpPr>
          <p:spPr bwMode="auto">
            <a:xfrm>
              <a:off x="505" y="1417"/>
              <a:ext cx="238" cy="258"/>
            </a:xfrm>
            <a:custGeom>
              <a:avLst/>
              <a:gdLst/>
              <a:ahLst/>
              <a:cxnLst>
                <a:cxn ang="0">
                  <a:pos x="238" y="0"/>
                </a:cxn>
                <a:cxn ang="0">
                  <a:pos x="215" y="0"/>
                </a:cxn>
                <a:cxn ang="0">
                  <a:pos x="193" y="6"/>
                </a:cxn>
                <a:cxn ang="0">
                  <a:pos x="170" y="13"/>
                </a:cxn>
                <a:cxn ang="0">
                  <a:pos x="147" y="20"/>
                </a:cxn>
                <a:cxn ang="0">
                  <a:pos x="125" y="27"/>
                </a:cxn>
                <a:cxn ang="0">
                  <a:pos x="108" y="40"/>
                </a:cxn>
                <a:cxn ang="0">
                  <a:pos x="85" y="54"/>
                </a:cxn>
                <a:cxn ang="0">
                  <a:pos x="68" y="74"/>
                </a:cxn>
                <a:cxn ang="0">
                  <a:pos x="56" y="95"/>
                </a:cxn>
                <a:cxn ang="0">
                  <a:pos x="39" y="108"/>
                </a:cxn>
                <a:cxn ang="0">
                  <a:pos x="28" y="136"/>
                </a:cxn>
                <a:cxn ang="0">
                  <a:pos x="17" y="156"/>
                </a:cxn>
                <a:cxn ang="0">
                  <a:pos x="11" y="176"/>
                </a:cxn>
                <a:cxn ang="0">
                  <a:pos x="5" y="204"/>
                </a:cxn>
                <a:cxn ang="0">
                  <a:pos x="0" y="231"/>
                </a:cxn>
                <a:cxn ang="0">
                  <a:pos x="0" y="258"/>
                </a:cxn>
              </a:cxnLst>
              <a:rect l="0" t="0" r="r" b="b"/>
              <a:pathLst>
                <a:path w="238" h="258">
                  <a:moveTo>
                    <a:pt x="238" y="0"/>
                  </a:moveTo>
                  <a:lnTo>
                    <a:pt x="215" y="0"/>
                  </a:lnTo>
                  <a:lnTo>
                    <a:pt x="193" y="6"/>
                  </a:lnTo>
                  <a:lnTo>
                    <a:pt x="170" y="13"/>
                  </a:lnTo>
                  <a:lnTo>
                    <a:pt x="147" y="20"/>
                  </a:lnTo>
                  <a:lnTo>
                    <a:pt x="125" y="27"/>
                  </a:lnTo>
                  <a:lnTo>
                    <a:pt x="108" y="40"/>
                  </a:lnTo>
                  <a:lnTo>
                    <a:pt x="85" y="54"/>
                  </a:lnTo>
                  <a:lnTo>
                    <a:pt x="68" y="74"/>
                  </a:lnTo>
                  <a:lnTo>
                    <a:pt x="56" y="95"/>
                  </a:lnTo>
                  <a:lnTo>
                    <a:pt x="39" y="108"/>
                  </a:lnTo>
                  <a:lnTo>
                    <a:pt x="28" y="136"/>
                  </a:lnTo>
                  <a:lnTo>
                    <a:pt x="17" y="156"/>
                  </a:lnTo>
                  <a:lnTo>
                    <a:pt x="11" y="176"/>
                  </a:lnTo>
                  <a:lnTo>
                    <a:pt x="5" y="204"/>
                  </a:lnTo>
                  <a:lnTo>
                    <a:pt x="0" y="231"/>
                  </a:lnTo>
                  <a:lnTo>
                    <a:pt x="0" y="258"/>
                  </a:lnTo>
                </a:path>
              </a:pathLst>
            </a:custGeom>
            <a:noFill/>
            <a:ln w="26988">
              <a:solidFill>
                <a:srgbClr val="663300"/>
              </a:solidFill>
              <a:prstDash val="solid"/>
              <a:round/>
              <a:headEnd/>
              <a:tailEnd/>
            </a:ln>
          </p:spPr>
          <p:txBody>
            <a:bodyPr/>
            <a:lstStyle/>
            <a:p>
              <a:endParaRPr lang="en-US"/>
            </a:p>
          </p:txBody>
        </p:sp>
        <p:sp>
          <p:nvSpPr>
            <p:cNvPr id="182351" name="Freeform 79"/>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2" name="Freeform 80"/>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3" name="Freeform 81"/>
            <p:cNvSpPr>
              <a:spLocks/>
            </p:cNvSpPr>
            <p:nvPr/>
          </p:nvSpPr>
          <p:spPr bwMode="auto">
            <a:xfrm>
              <a:off x="2694" y="1165"/>
              <a:ext cx="527" cy="510"/>
            </a:xfrm>
            <a:custGeom>
              <a:avLst/>
              <a:gdLst/>
              <a:ahLst/>
              <a:cxnLst>
                <a:cxn ang="0">
                  <a:pos x="527" y="510"/>
                </a:cxn>
                <a:cxn ang="0">
                  <a:pos x="527" y="483"/>
                </a:cxn>
                <a:cxn ang="0">
                  <a:pos x="527" y="456"/>
                </a:cxn>
                <a:cxn ang="0">
                  <a:pos x="522" y="435"/>
                </a:cxn>
                <a:cxn ang="0">
                  <a:pos x="516" y="408"/>
                </a:cxn>
                <a:cxn ang="0">
                  <a:pos x="510" y="381"/>
                </a:cxn>
                <a:cxn ang="0">
                  <a:pos x="505" y="360"/>
                </a:cxn>
                <a:cxn ang="0">
                  <a:pos x="499" y="333"/>
                </a:cxn>
                <a:cxn ang="0">
                  <a:pos x="488" y="313"/>
                </a:cxn>
                <a:cxn ang="0">
                  <a:pos x="476" y="286"/>
                </a:cxn>
                <a:cxn ang="0">
                  <a:pos x="465" y="265"/>
                </a:cxn>
                <a:cxn ang="0">
                  <a:pos x="454" y="245"/>
                </a:cxn>
                <a:cxn ang="0">
                  <a:pos x="437" y="224"/>
                </a:cxn>
                <a:cxn ang="0">
                  <a:pos x="425" y="204"/>
                </a:cxn>
                <a:cxn ang="0">
                  <a:pos x="408" y="184"/>
                </a:cxn>
                <a:cxn ang="0">
                  <a:pos x="374" y="150"/>
                </a:cxn>
                <a:cxn ang="0">
                  <a:pos x="335" y="116"/>
                </a:cxn>
                <a:cxn ang="0">
                  <a:pos x="318" y="102"/>
                </a:cxn>
                <a:cxn ang="0">
                  <a:pos x="295" y="89"/>
                </a:cxn>
                <a:cxn ang="0">
                  <a:pos x="272" y="75"/>
                </a:cxn>
                <a:cxn ang="0">
                  <a:pos x="255" y="61"/>
                </a:cxn>
                <a:cxn ang="0">
                  <a:pos x="227" y="48"/>
                </a:cxn>
                <a:cxn ang="0">
                  <a:pos x="204" y="41"/>
                </a:cxn>
                <a:cxn ang="0">
                  <a:pos x="181" y="27"/>
                </a:cxn>
                <a:cxn ang="0">
                  <a:pos x="159" y="21"/>
                </a:cxn>
                <a:cxn ang="0">
                  <a:pos x="130" y="14"/>
                </a:cxn>
                <a:cxn ang="0">
                  <a:pos x="108" y="7"/>
                </a:cxn>
                <a:cxn ang="0">
                  <a:pos x="79" y="7"/>
                </a:cxn>
                <a:cxn ang="0">
                  <a:pos x="57" y="0"/>
                </a:cxn>
                <a:cxn ang="0">
                  <a:pos x="28" y="0"/>
                </a:cxn>
                <a:cxn ang="0">
                  <a:pos x="0" y="0"/>
                </a:cxn>
              </a:cxnLst>
              <a:rect l="0" t="0" r="r" b="b"/>
              <a:pathLst>
                <a:path w="527" h="510">
                  <a:moveTo>
                    <a:pt x="527" y="510"/>
                  </a:moveTo>
                  <a:lnTo>
                    <a:pt x="527" y="483"/>
                  </a:lnTo>
                  <a:lnTo>
                    <a:pt x="527" y="456"/>
                  </a:lnTo>
                  <a:lnTo>
                    <a:pt x="522" y="435"/>
                  </a:lnTo>
                  <a:lnTo>
                    <a:pt x="516" y="408"/>
                  </a:lnTo>
                  <a:lnTo>
                    <a:pt x="510" y="381"/>
                  </a:lnTo>
                  <a:lnTo>
                    <a:pt x="505" y="360"/>
                  </a:lnTo>
                  <a:lnTo>
                    <a:pt x="499" y="333"/>
                  </a:lnTo>
                  <a:lnTo>
                    <a:pt x="488" y="313"/>
                  </a:lnTo>
                  <a:lnTo>
                    <a:pt x="476" y="286"/>
                  </a:lnTo>
                  <a:lnTo>
                    <a:pt x="465" y="265"/>
                  </a:lnTo>
                  <a:lnTo>
                    <a:pt x="454" y="245"/>
                  </a:lnTo>
                  <a:lnTo>
                    <a:pt x="437" y="224"/>
                  </a:lnTo>
                  <a:lnTo>
                    <a:pt x="425" y="204"/>
                  </a:lnTo>
                  <a:lnTo>
                    <a:pt x="408" y="184"/>
                  </a:lnTo>
                  <a:lnTo>
                    <a:pt x="374" y="150"/>
                  </a:lnTo>
                  <a:lnTo>
                    <a:pt x="335" y="116"/>
                  </a:lnTo>
                  <a:lnTo>
                    <a:pt x="318" y="102"/>
                  </a:lnTo>
                  <a:lnTo>
                    <a:pt x="295" y="89"/>
                  </a:lnTo>
                  <a:lnTo>
                    <a:pt x="272" y="75"/>
                  </a:lnTo>
                  <a:lnTo>
                    <a:pt x="255" y="61"/>
                  </a:lnTo>
                  <a:lnTo>
                    <a:pt x="227" y="48"/>
                  </a:lnTo>
                  <a:lnTo>
                    <a:pt x="204" y="41"/>
                  </a:lnTo>
                  <a:lnTo>
                    <a:pt x="181" y="27"/>
                  </a:lnTo>
                  <a:lnTo>
                    <a:pt x="159" y="21"/>
                  </a:lnTo>
                  <a:lnTo>
                    <a:pt x="130" y="14"/>
                  </a:lnTo>
                  <a:lnTo>
                    <a:pt x="108" y="7"/>
                  </a:lnTo>
                  <a:lnTo>
                    <a:pt x="79" y="7"/>
                  </a:lnTo>
                  <a:lnTo>
                    <a:pt x="57" y="0"/>
                  </a:lnTo>
                  <a:lnTo>
                    <a:pt x="28" y="0"/>
                  </a:lnTo>
                  <a:lnTo>
                    <a:pt x="0" y="0"/>
                  </a:lnTo>
                </a:path>
              </a:pathLst>
            </a:custGeom>
            <a:noFill/>
            <a:ln w="26988">
              <a:solidFill>
                <a:srgbClr val="663300"/>
              </a:solidFill>
              <a:prstDash val="solid"/>
              <a:round/>
              <a:headEnd/>
              <a:tailEnd/>
            </a:ln>
          </p:spPr>
          <p:txBody>
            <a:bodyPr/>
            <a:lstStyle/>
            <a:p>
              <a:endParaRPr lang="en-US"/>
            </a:p>
          </p:txBody>
        </p:sp>
        <p:sp>
          <p:nvSpPr>
            <p:cNvPr id="182354" name="Freeform 82"/>
            <p:cNvSpPr>
              <a:spLocks/>
            </p:cNvSpPr>
            <p:nvPr/>
          </p:nvSpPr>
          <p:spPr bwMode="auto">
            <a:xfrm>
              <a:off x="2711" y="1417"/>
              <a:ext cx="255" cy="244"/>
            </a:xfrm>
            <a:custGeom>
              <a:avLst/>
              <a:gdLst/>
              <a:ahLst/>
              <a:cxnLst>
                <a:cxn ang="0">
                  <a:pos x="255" y="244"/>
                </a:cxn>
                <a:cxn ang="0">
                  <a:pos x="255" y="217"/>
                </a:cxn>
                <a:cxn ang="0">
                  <a:pos x="250" y="197"/>
                </a:cxn>
                <a:cxn ang="0">
                  <a:pos x="244" y="170"/>
                </a:cxn>
                <a:cxn ang="0">
                  <a:pos x="238" y="149"/>
                </a:cxn>
                <a:cxn ang="0">
                  <a:pos x="227" y="129"/>
                </a:cxn>
                <a:cxn ang="0">
                  <a:pos x="210" y="108"/>
                </a:cxn>
                <a:cxn ang="0">
                  <a:pos x="198" y="88"/>
                </a:cxn>
                <a:cxn ang="0">
                  <a:pos x="181" y="74"/>
                </a:cxn>
                <a:cxn ang="0">
                  <a:pos x="164" y="54"/>
                </a:cxn>
                <a:cxn ang="0">
                  <a:pos x="142" y="40"/>
                </a:cxn>
                <a:cxn ang="0">
                  <a:pos x="119" y="34"/>
                </a:cxn>
                <a:cxn ang="0">
                  <a:pos x="96" y="20"/>
                </a:cxn>
                <a:cxn ang="0">
                  <a:pos x="74" y="13"/>
                </a:cxn>
                <a:cxn ang="0">
                  <a:pos x="51" y="6"/>
                </a:cxn>
                <a:cxn ang="0">
                  <a:pos x="23" y="0"/>
                </a:cxn>
                <a:cxn ang="0">
                  <a:pos x="0" y="0"/>
                </a:cxn>
              </a:cxnLst>
              <a:rect l="0" t="0" r="r" b="b"/>
              <a:pathLst>
                <a:path w="255" h="244">
                  <a:moveTo>
                    <a:pt x="255" y="244"/>
                  </a:moveTo>
                  <a:lnTo>
                    <a:pt x="255" y="217"/>
                  </a:lnTo>
                  <a:lnTo>
                    <a:pt x="250" y="197"/>
                  </a:lnTo>
                  <a:lnTo>
                    <a:pt x="244" y="170"/>
                  </a:lnTo>
                  <a:lnTo>
                    <a:pt x="238" y="149"/>
                  </a:lnTo>
                  <a:lnTo>
                    <a:pt x="227" y="129"/>
                  </a:lnTo>
                  <a:lnTo>
                    <a:pt x="210" y="108"/>
                  </a:lnTo>
                  <a:lnTo>
                    <a:pt x="198" y="88"/>
                  </a:lnTo>
                  <a:lnTo>
                    <a:pt x="181" y="74"/>
                  </a:lnTo>
                  <a:lnTo>
                    <a:pt x="164" y="54"/>
                  </a:lnTo>
                  <a:lnTo>
                    <a:pt x="142" y="40"/>
                  </a:lnTo>
                  <a:lnTo>
                    <a:pt x="119" y="34"/>
                  </a:lnTo>
                  <a:lnTo>
                    <a:pt x="96" y="20"/>
                  </a:lnTo>
                  <a:lnTo>
                    <a:pt x="74" y="13"/>
                  </a:lnTo>
                  <a:lnTo>
                    <a:pt x="51" y="6"/>
                  </a:lnTo>
                  <a:lnTo>
                    <a:pt x="23" y="0"/>
                  </a:lnTo>
                  <a:lnTo>
                    <a:pt x="0" y="0"/>
                  </a:lnTo>
                </a:path>
              </a:pathLst>
            </a:custGeom>
            <a:noFill/>
            <a:ln w="26988">
              <a:solidFill>
                <a:srgbClr val="663300"/>
              </a:solidFill>
              <a:prstDash val="solid"/>
              <a:round/>
              <a:headEnd/>
              <a:tailEnd/>
            </a:ln>
          </p:spPr>
          <p:txBody>
            <a:bodyPr/>
            <a:lstStyle/>
            <a:p>
              <a:endParaRPr lang="en-US"/>
            </a:p>
          </p:txBody>
        </p:sp>
        <p:sp>
          <p:nvSpPr>
            <p:cNvPr id="182355" name="Line 83"/>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6" name="Line 84"/>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7" name="Line 85"/>
            <p:cNvSpPr>
              <a:spLocks noChangeShapeType="1"/>
            </p:cNvSpPr>
            <p:nvPr/>
          </p:nvSpPr>
          <p:spPr bwMode="auto">
            <a:xfrm>
              <a:off x="2972" y="1661"/>
              <a:ext cx="0" cy="619"/>
            </a:xfrm>
            <a:prstGeom prst="line">
              <a:avLst/>
            </a:prstGeom>
            <a:noFill/>
            <a:ln w="26988">
              <a:solidFill>
                <a:srgbClr val="663300"/>
              </a:solidFill>
              <a:round/>
              <a:headEnd/>
              <a:tailEnd/>
            </a:ln>
          </p:spPr>
          <p:txBody>
            <a:bodyPr/>
            <a:lstStyle/>
            <a:p>
              <a:endParaRPr lang="en-US"/>
            </a:p>
          </p:txBody>
        </p:sp>
        <p:sp>
          <p:nvSpPr>
            <p:cNvPr id="182358" name="Line 86"/>
            <p:cNvSpPr>
              <a:spLocks noChangeShapeType="1"/>
            </p:cNvSpPr>
            <p:nvPr/>
          </p:nvSpPr>
          <p:spPr bwMode="auto">
            <a:xfrm>
              <a:off x="3221" y="1661"/>
              <a:ext cx="0" cy="619"/>
            </a:xfrm>
            <a:prstGeom prst="line">
              <a:avLst/>
            </a:prstGeom>
            <a:noFill/>
            <a:ln w="26988">
              <a:solidFill>
                <a:srgbClr val="663300"/>
              </a:solidFill>
              <a:round/>
              <a:headEnd/>
              <a:tailEnd/>
            </a:ln>
          </p:spPr>
          <p:txBody>
            <a:bodyPr/>
            <a:lstStyle/>
            <a:p>
              <a:endParaRPr lang="en-US"/>
            </a:p>
          </p:txBody>
        </p:sp>
        <p:sp>
          <p:nvSpPr>
            <p:cNvPr id="182359" name="Freeform 87"/>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0" name="Freeform 88"/>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1" name="Line 89"/>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2" name="Freeform 90"/>
            <p:cNvSpPr>
              <a:spLocks/>
            </p:cNvSpPr>
            <p:nvPr/>
          </p:nvSpPr>
          <p:spPr bwMode="auto">
            <a:xfrm>
              <a:off x="11" y="2273"/>
              <a:ext cx="239" cy="258"/>
            </a:xfrm>
            <a:custGeom>
              <a:avLst/>
              <a:gdLst/>
              <a:ahLst/>
              <a:cxnLst>
                <a:cxn ang="0">
                  <a:pos x="0" y="258"/>
                </a:cxn>
                <a:cxn ang="0">
                  <a:pos x="23" y="258"/>
                </a:cxn>
                <a:cxn ang="0">
                  <a:pos x="46" y="252"/>
                </a:cxn>
                <a:cxn ang="0">
                  <a:pos x="68" y="245"/>
                </a:cxn>
                <a:cxn ang="0">
                  <a:pos x="91" y="238"/>
                </a:cxn>
                <a:cxn ang="0">
                  <a:pos x="114" y="224"/>
                </a:cxn>
                <a:cxn ang="0">
                  <a:pos x="131" y="211"/>
                </a:cxn>
                <a:cxn ang="0">
                  <a:pos x="153" y="197"/>
                </a:cxn>
                <a:cxn ang="0">
                  <a:pos x="170" y="184"/>
                </a:cxn>
                <a:cxn ang="0">
                  <a:pos x="188" y="163"/>
                </a:cxn>
                <a:cxn ang="0">
                  <a:pos x="199" y="143"/>
                </a:cxn>
                <a:cxn ang="0">
                  <a:pos x="210" y="122"/>
                </a:cxn>
                <a:cxn ang="0">
                  <a:pos x="222" y="102"/>
                </a:cxn>
                <a:cxn ang="0">
                  <a:pos x="227" y="75"/>
                </a:cxn>
                <a:cxn ang="0">
                  <a:pos x="233" y="54"/>
                </a:cxn>
                <a:cxn ang="0">
                  <a:pos x="239" y="27"/>
                </a:cxn>
                <a:cxn ang="0">
                  <a:pos x="239" y="0"/>
                </a:cxn>
              </a:cxnLst>
              <a:rect l="0" t="0" r="r" b="b"/>
              <a:pathLst>
                <a:path w="239" h="258">
                  <a:moveTo>
                    <a:pt x="0" y="258"/>
                  </a:moveTo>
                  <a:lnTo>
                    <a:pt x="23" y="258"/>
                  </a:lnTo>
                  <a:lnTo>
                    <a:pt x="46" y="252"/>
                  </a:lnTo>
                  <a:lnTo>
                    <a:pt x="68" y="245"/>
                  </a:lnTo>
                  <a:lnTo>
                    <a:pt x="91" y="238"/>
                  </a:lnTo>
                  <a:lnTo>
                    <a:pt x="114" y="224"/>
                  </a:lnTo>
                  <a:lnTo>
                    <a:pt x="131" y="211"/>
                  </a:lnTo>
                  <a:lnTo>
                    <a:pt x="153" y="197"/>
                  </a:lnTo>
                  <a:lnTo>
                    <a:pt x="170" y="184"/>
                  </a:lnTo>
                  <a:lnTo>
                    <a:pt x="188" y="163"/>
                  </a:lnTo>
                  <a:lnTo>
                    <a:pt x="199" y="143"/>
                  </a:lnTo>
                  <a:lnTo>
                    <a:pt x="210" y="122"/>
                  </a:lnTo>
                  <a:lnTo>
                    <a:pt x="222" y="102"/>
                  </a:lnTo>
                  <a:lnTo>
                    <a:pt x="227" y="75"/>
                  </a:lnTo>
                  <a:lnTo>
                    <a:pt x="233" y="54"/>
                  </a:lnTo>
                  <a:lnTo>
                    <a:pt x="239" y="27"/>
                  </a:lnTo>
                  <a:lnTo>
                    <a:pt x="239" y="0"/>
                  </a:lnTo>
                </a:path>
              </a:pathLst>
            </a:custGeom>
            <a:noFill/>
            <a:ln w="26988">
              <a:solidFill>
                <a:srgbClr val="663300"/>
              </a:solidFill>
              <a:prstDash val="solid"/>
              <a:round/>
              <a:headEnd/>
              <a:tailEnd/>
            </a:ln>
          </p:spPr>
          <p:txBody>
            <a:bodyPr/>
            <a:lstStyle/>
            <a:p>
              <a:endParaRPr lang="en-US"/>
            </a:p>
          </p:txBody>
        </p:sp>
        <p:sp>
          <p:nvSpPr>
            <p:cNvPr id="182363" name="Freeform 91"/>
            <p:cNvSpPr>
              <a:spLocks/>
            </p:cNvSpPr>
            <p:nvPr/>
          </p:nvSpPr>
          <p:spPr bwMode="auto">
            <a:xfrm>
              <a:off x="499" y="2287"/>
              <a:ext cx="255" cy="244"/>
            </a:xfrm>
            <a:custGeom>
              <a:avLst/>
              <a:gdLst/>
              <a:ahLst/>
              <a:cxnLst>
                <a:cxn ang="0">
                  <a:pos x="0" y="0"/>
                </a:cxn>
                <a:cxn ang="0">
                  <a:pos x="0" y="27"/>
                </a:cxn>
                <a:cxn ang="0">
                  <a:pos x="6" y="54"/>
                </a:cxn>
                <a:cxn ang="0">
                  <a:pos x="11" y="74"/>
                </a:cxn>
                <a:cxn ang="0">
                  <a:pos x="17" y="95"/>
                </a:cxn>
                <a:cxn ang="0">
                  <a:pos x="28" y="115"/>
                </a:cxn>
                <a:cxn ang="0">
                  <a:pos x="40" y="136"/>
                </a:cxn>
                <a:cxn ang="0">
                  <a:pos x="57" y="156"/>
                </a:cxn>
                <a:cxn ang="0">
                  <a:pos x="74" y="176"/>
                </a:cxn>
                <a:cxn ang="0">
                  <a:pos x="91" y="190"/>
                </a:cxn>
                <a:cxn ang="0">
                  <a:pos x="114" y="204"/>
                </a:cxn>
                <a:cxn ang="0">
                  <a:pos x="131" y="217"/>
                </a:cxn>
                <a:cxn ang="0">
                  <a:pos x="153" y="224"/>
                </a:cxn>
                <a:cxn ang="0">
                  <a:pos x="182" y="231"/>
                </a:cxn>
                <a:cxn ang="0">
                  <a:pos x="204" y="238"/>
                </a:cxn>
                <a:cxn ang="0">
                  <a:pos x="227" y="244"/>
                </a:cxn>
                <a:cxn ang="0">
                  <a:pos x="255" y="244"/>
                </a:cxn>
              </a:cxnLst>
              <a:rect l="0" t="0" r="r" b="b"/>
              <a:pathLst>
                <a:path w="255" h="244">
                  <a:moveTo>
                    <a:pt x="0" y="0"/>
                  </a:moveTo>
                  <a:lnTo>
                    <a:pt x="0" y="27"/>
                  </a:lnTo>
                  <a:lnTo>
                    <a:pt x="6" y="54"/>
                  </a:lnTo>
                  <a:lnTo>
                    <a:pt x="11" y="74"/>
                  </a:lnTo>
                  <a:lnTo>
                    <a:pt x="17" y="95"/>
                  </a:lnTo>
                  <a:lnTo>
                    <a:pt x="28" y="115"/>
                  </a:lnTo>
                  <a:lnTo>
                    <a:pt x="40" y="136"/>
                  </a:lnTo>
                  <a:lnTo>
                    <a:pt x="57" y="156"/>
                  </a:lnTo>
                  <a:lnTo>
                    <a:pt x="74" y="176"/>
                  </a:lnTo>
                  <a:lnTo>
                    <a:pt x="91" y="190"/>
                  </a:lnTo>
                  <a:lnTo>
                    <a:pt x="114" y="204"/>
                  </a:lnTo>
                  <a:lnTo>
                    <a:pt x="131" y="217"/>
                  </a:lnTo>
                  <a:lnTo>
                    <a:pt x="153" y="224"/>
                  </a:lnTo>
                  <a:lnTo>
                    <a:pt x="182" y="231"/>
                  </a:lnTo>
                  <a:lnTo>
                    <a:pt x="204" y="238"/>
                  </a:lnTo>
                  <a:lnTo>
                    <a:pt x="227" y="244"/>
                  </a:lnTo>
                  <a:lnTo>
                    <a:pt x="255" y="244"/>
                  </a:lnTo>
                </a:path>
              </a:pathLst>
            </a:custGeom>
            <a:noFill/>
            <a:ln w="26988">
              <a:solidFill>
                <a:srgbClr val="663300"/>
              </a:solidFill>
              <a:prstDash val="solid"/>
              <a:round/>
              <a:headEnd/>
              <a:tailEnd/>
            </a:ln>
          </p:spPr>
          <p:txBody>
            <a:bodyPr/>
            <a:lstStyle/>
            <a:p>
              <a:endParaRPr lang="en-US"/>
            </a:p>
          </p:txBody>
        </p:sp>
        <p:sp>
          <p:nvSpPr>
            <p:cNvPr id="182364" name="Line 92"/>
            <p:cNvSpPr>
              <a:spLocks noChangeShapeType="1"/>
            </p:cNvSpPr>
            <p:nvPr/>
          </p:nvSpPr>
          <p:spPr bwMode="auto">
            <a:xfrm>
              <a:off x="17" y="2776"/>
              <a:ext cx="760" cy="0"/>
            </a:xfrm>
            <a:prstGeom prst="line">
              <a:avLst/>
            </a:prstGeom>
            <a:noFill/>
            <a:ln w="26988">
              <a:solidFill>
                <a:srgbClr val="663300"/>
              </a:solidFill>
              <a:round/>
              <a:headEnd/>
              <a:tailEnd/>
            </a:ln>
          </p:spPr>
          <p:txBody>
            <a:bodyPr/>
            <a:lstStyle/>
            <a:p>
              <a:endParaRPr lang="en-US"/>
            </a:p>
          </p:txBody>
        </p:sp>
        <p:sp>
          <p:nvSpPr>
            <p:cNvPr id="182365" name="Freeform 93"/>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6" name="Freeform 94"/>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67" name="Line 95"/>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68" name="Freeform 96"/>
            <p:cNvSpPr>
              <a:spLocks/>
            </p:cNvSpPr>
            <p:nvPr/>
          </p:nvSpPr>
          <p:spPr bwMode="auto">
            <a:xfrm>
              <a:off x="2734" y="2266"/>
              <a:ext cx="244" cy="259"/>
            </a:xfrm>
            <a:custGeom>
              <a:avLst/>
              <a:gdLst/>
              <a:ahLst/>
              <a:cxnLst>
                <a:cxn ang="0">
                  <a:pos x="0" y="259"/>
                </a:cxn>
                <a:cxn ang="0">
                  <a:pos x="28" y="259"/>
                </a:cxn>
                <a:cxn ang="0">
                  <a:pos x="51" y="252"/>
                </a:cxn>
                <a:cxn ang="0">
                  <a:pos x="73" y="245"/>
                </a:cxn>
                <a:cxn ang="0">
                  <a:pos x="96" y="238"/>
                </a:cxn>
                <a:cxn ang="0">
                  <a:pos x="119" y="231"/>
                </a:cxn>
                <a:cxn ang="0">
                  <a:pos x="136" y="218"/>
                </a:cxn>
                <a:cxn ang="0">
                  <a:pos x="153" y="204"/>
                </a:cxn>
                <a:cxn ang="0">
                  <a:pos x="170" y="184"/>
                </a:cxn>
                <a:cxn ang="0">
                  <a:pos x="187" y="163"/>
                </a:cxn>
                <a:cxn ang="0">
                  <a:pos x="198" y="150"/>
                </a:cxn>
                <a:cxn ang="0">
                  <a:pos x="215" y="123"/>
                </a:cxn>
                <a:cxn ang="0">
                  <a:pos x="221" y="102"/>
                </a:cxn>
                <a:cxn ang="0">
                  <a:pos x="232" y="82"/>
                </a:cxn>
                <a:cxn ang="0">
                  <a:pos x="238" y="55"/>
                </a:cxn>
                <a:cxn ang="0">
                  <a:pos x="244" y="27"/>
                </a:cxn>
                <a:cxn ang="0">
                  <a:pos x="244" y="0"/>
                </a:cxn>
              </a:cxnLst>
              <a:rect l="0" t="0" r="r" b="b"/>
              <a:pathLst>
                <a:path w="244" h="259">
                  <a:moveTo>
                    <a:pt x="0" y="259"/>
                  </a:moveTo>
                  <a:lnTo>
                    <a:pt x="28" y="259"/>
                  </a:lnTo>
                  <a:lnTo>
                    <a:pt x="51" y="252"/>
                  </a:lnTo>
                  <a:lnTo>
                    <a:pt x="73" y="245"/>
                  </a:lnTo>
                  <a:lnTo>
                    <a:pt x="96" y="238"/>
                  </a:lnTo>
                  <a:lnTo>
                    <a:pt x="119" y="231"/>
                  </a:lnTo>
                  <a:lnTo>
                    <a:pt x="136" y="218"/>
                  </a:lnTo>
                  <a:lnTo>
                    <a:pt x="153" y="204"/>
                  </a:lnTo>
                  <a:lnTo>
                    <a:pt x="170" y="184"/>
                  </a:lnTo>
                  <a:lnTo>
                    <a:pt x="187" y="163"/>
                  </a:lnTo>
                  <a:lnTo>
                    <a:pt x="198" y="150"/>
                  </a:lnTo>
                  <a:lnTo>
                    <a:pt x="215" y="123"/>
                  </a:lnTo>
                  <a:lnTo>
                    <a:pt x="221" y="102"/>
                  </a:lnTo>
                  <a:lnTo>
                    <a:pt x="232" y="82"/>
                  </a:lnTo>
                  <a:lnTo>
                    <a:pt x="238" y="55"/>
                  </a:lnTo>
                  <a:lnTo>
                    <a:pt x="244" y="27"/>
                  </a:lnTo>
                  <a:lnTo>
                    <a:pt x="244" y="0"/>
                  </a:lnTo>
                </a:path>
              </a:pathLst>
            </a:custGeom>
            <a:noFill/>
            <a:ln w="26988">
              <a:solidFill>
                <a:srgbClr val="663300"/>
              </a:solidFill>
              <a:prstDash val="solid"/>
              <a:round/>
              <a:headEnd/>
              <a:tailEnd/>
            </a:ln>
          </p:spPr>
          <p:txBody>
            <a:bodyPr/>
            <a:lstStyle/>
            <a:p>
              <a:endParaRPr lang="en-US"/>
            </a:p>
          </p:txBody>
        </p:sp>
        <p:sp>
          <p:nvSpPr>
            <p:cNvPr id="182369" name="Freeform 97"/>
            <p:cNvSpPr>
              <a:spLocks/>
            </p:cNvSpPr>
            <p:nvPr/>
          </p:nvSpPr>
          <p:spPr bwMode="auto">
            <a:xfrm>
              <a:off x="3221" y="2287"/>
              <a:ext cx="261" cy="238"/>
            </a:xfrm>
            <a:custGeom>
              <a:avLst/>
              <a:gdLst/>
              <a:ahLst/>
              <a:cxnLst>
                <a:cxn ang="0">
                  <a:pos x="0" y="0"/>
                </a:cxn>
                <a:cxn ang="0">
                  <a:pos x="6" y="20"/>
                </a:cxn>
                <a:cxn ang="0">
                  <a:pos x="6" y="47"/>
                </a:cxn>
                <a:cxn ang="0">
                  <a:pos x="12" y="68"/>
                </a:cxn>
                <a:cxn ang="0">
                  <a:pos x="23" y="95"/>
                </a:cxn>
                <a:cxn ang="0">
                  <a:pos x="34" y="115"/>
                </a:cxn>
                <a:cxn ang="0">
                  <a:pos x="46" y="136"/>
                </a:cxn>
                <a:cxn ang="0">
                  <a:pos x="63" y="149"/>
                </a:cxn>
                <a:cxn ang="0">
                  <a:pos x="80" y="170"/>
                </a:cxn>
                <a:cxn ang="0">
                  <a:pos x="97" y="183"/>
                </a:cxn>
                <a:cxn ang="0">
                  <a:pos x="114" y="197"/>
                </a:cxn>
                <a:cxn ang="0">
                  <a:pos x="137" y="210"/>
                </a:cxn>
                <a:cxn ang="0">
                  <a:pos x="159" y="217"/>
                </a:cxn>
                <a:cxn ang="0">
                  <a:pos x="182" y="231"/>
                </a:cxn>
                <a:cxn ang="0">
                  <a:pos x="205" y="231"/>
                </a:cxn>
                <a:cxn ang="0">
                  <a:pos x="233" y="238"/>
                </a:cxn>
                <a:cxn ang="0">
                  <a:pos x="261" y="238"/>
                </a:cxn>
              </a:cxnLst>
              <a:rect l="0" t="0" r="r" b="b"/>
              <a:pathLst>
                <a:path w="261" h="238">
                  <a:moveTo>
                    <a:pt x="0" y="0"/>
                  </a:moveTo>
                  <a:lnTo>
                    <a:pt x="6" y="20"/>
                  </a:lnTo>
                  <a:lnTo>
                    <a:pt x="6" y="47"/>
                  </a:lnTo>
                  <a:lnTo>
                    <a:pt x="12" y="68"/>
                  </a:lnTo>
                  <a:lnTo>
                    <a:pt x="23" y="95"/>
                  </a:lnTo>
                  <a:lnTo>
                    <a:pt x="34" y="115"/>
                  </a:lnTo>
                  <a:lnTo>
                    <a:pt x="46" y="136"/>
                  </a:lnTo>
                  <a:lnTo>
                    <a:pt x="63" y="149"/>
                  </a:lnTo>
                  <a:lnTo>
                    <a:pt x="80" y="170"/>
                  </a:lnTo>
                  <a:lnTo>
                    <a:pt x="97" y="183"/>
                  </a:lnTo>
                  <a:lnTo>
                    <a:pt x="114" y="197"/>
                  </a:lnTo>
                  <a:lnTo>
                    <a:pt x="137" y="210"/>
                  </a:lnTo>
                  <a:lnTo>
                    <a:pt x="159" y="217"/>
                  </a:lnTo>
                  <a:lnTo>
                    <a:pt x="182" y="231"/>
                  </a:lnTo>
                  <a:lnTo>
                    <a:pt x="205" y="231"/>
                  </a:lnTo>
                  <a:lnTo>
                    <a:pt x="233" y="238"/>
                  </a:lnTo>
                  <a:lnTo>
                    <a:pt x="261" y="238"/>
                  </a:lnTo>
                </a:path>
              </a:pathLst>
            </a:custGeom>
            <a:noFill/>
            <a:ln w="26988">
              <a:solidFill>
                <a:srgbClr val="663300"/>
              </a:solidFill>
              <a:prstDash val="solid"/>
              <a:round/>
              <a:headEnd/>
              <a:tailEnd/>
            </a:ln>
          </p:spPr>
          <p:txBody>
            <a:bodyPr/>
            <a:lstStyle/>
            <a:p>
              <a:endParaRPr lang="en-US"/>
            </a:p>
          </p:txBody>
        </p:sp>
        <p:sp>
          <p:nvSpPr>
            <p:cNvPr id="182370" name="Line 98"/>
            <p:cNvSpPr>
              <a:spLocks noChangeShapeType="1"/>
            </p:cNvSpPr>
            <p:nvPr/>
          </p:nvSpPr>
          <p:spPr bwMode="auto">
            <a:xfrm>
              <a:off x="2739" y="2769"/>
              <a:ext cx="766" cy="0"/>
            </a:xfrm>
            <a:prstGeom prst="line">
              <a:avLst/>
            </a:prstGeom>
            <a:noFill/>
            <a:ln w="26988">
              <a:solidFill>
                <a:srgbClr val="663300"/>
              </a:solidFill>
              <a:round/>
              <a:headEnd/>
              <a:tailEnd/>
            </a:ln>
          </p:spPr>
          <p:txBody>
            <a:bodyPr/>
            <a:lstStyle/>
            <a:p>
              <a:endParaRPr lang="en-US"/>
            </a:p>
          </p:txBody>
        </p:sp>
        <p:sp>
          <p:nvSpPr>
            <p:cNvPr id="182371" name="Rectangle 99"/>
            <p:cNvSpPr>
              <a:spLocks noChangeArrowheads="1"/>
            </p:cNvSpPr>
            <p:nvPr/>
          </p:nvSpPr>
          <p:spPr bwMode="auto">
            <a:xfrm>
              <a:off x="1395" y="1158"/>
              <a:ext cx="473" cy="269"/>
            </a:xfrm>
            <a:prstGeom prst="rect">
              <a:avLst/>
            </a:prstGeom>
            <a:noFill/>
            <a:ln w="9525">
              <a:noFill/>
              <a:miter lim="800000"/>
              <a:headEnd/>
              <a:tailEnd/>
            </a:ln>
          </p:spPr>
          <p:txBody>
            <a:bodyPr wrap="none" lIns="0" tIns="0" rIns="0" bIns="0">
              <a:spAutoFit/>
            </a:bodyPr>
            <a:lstStyle/>
            <a:p>
              <a:r>
                <a:rPr lang="en-US">
                  <a:solidFill>
                    <a:srgbClr val="663300"/>
                  </a:solidFill>
                </a:rPr>
                <a:t>Long</a:t>
              </a:r>
              <a:endParaRPr lang="en-US"/>
            </a:p>
          </p:txBody>
        </p:sp>
        <p:sp>
          <p:nvSpPr>
            <p:cNvPr id="182372" name="Rectangle 100"/>
            <p:cNvSpPr>
              <a:spLocks noChangeArrowheads="1"/>
            </p:cNvSpPr>
            <p:nvPr/>
          </p:nvSpPr>
          <p:spPr bwMode="auto">
            <a:xfrm>
              <a:off x="1395" y="2525"/>
              <a:ext cx="486" cy="269"/>
            </a:xfrm>
            <a:prstGeom prst="rect">
              <a:avLst/>
            </a:prstGeom>
            <a:noFill/>
            <a:ln w="9525">
              <a:noFill/>
              <a:miter lim="800000"/>
              <a:headEnd/>
              <a:tailEnd/>
            </a:ln>
          </p:spPr>
          <p:txBody>
            <a:bodyPr wrap="none" lIns="0" tIns="0" rIns="0" bIns="0">
              <a:spAutoFit/>
            </a:bodyPr>
            <a:lstStyle/>
            <a:p>
              <a:r>
                <a:rPr lang="en-US">
                  <a:solidFill>
                    <a:srgbClr val="663300"/>
                  </a:solidFill>
                </a:rPr>
                <a:t>Short</a:t>
              </a:r>
              <a:endParaRPr lang="en-US"/>
            </a:p>
          </p:txBody>
        </p:sp>
        <p:sp>
          <p:nvSpPr>
            <p:cNvPr id="182373" name="Rectangle 101"/>
            <p:cNvSpPr>
              <a:spLocks noChangeArrowheads="1"/>
            </p:cNvSpPr>
            <p:nvPr/>
          </p:nvSpPr>
          <p:spPr bwMode="auto">
            <a:xfrm rot="19260000">
              <a:off x="317" y="128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4" name="Rectangle 102"/>
            <p:cNvSpPr>
              <a:spLocks noChangeArrowheads="1"/>
            </p:cNvSpPr>
            <p:nvPr/>
          </p:nvSpPr>
          <p:spPr bwMode="auto">
            <a:xfrm rot="2100000">
              <a:off x="2778" y="1218"/>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5" name="Rectangle 103"/>
            <p:cNvSpPr>
              <a:spLocks noChangeArrowheads="1"/>
            </p:cNvSpPr>
            <p:nvPr/>
          </p:nvSpPr>
          <p:spPr bwMode="auto">
            <a:xfrm rot="16200000">
              <a:off x="232" y="2177"/>
              <a:ext cx="286" cy="192"/>
            </a:xfrm>
            <a:prstGeom prst="rect">
              <a:avLst/>
            </a:prstGeom>
            <a:noFill/>
            <a:ln w="9525">
              <a:noFill/>
              <a:miter lim="800000"/>
              <a:headEnd/>
              <a:tailEnd/>
            </a:ln>
          </p:spPr>
          <p:txBody>
            <a:bodyPr wrap="none" lIns="0" tIns="0" rIns="0" bIns="0">
              <a:spAutoFit/>
            </a:bodyPr>
            <a:lstStyle/>
            <a:p>
              <a:r>
                <a:rPr lang="en-US" sz="2000">
                  <a:solidFill>
                    <a:srgbClr val="663300"/>
                  </a:solidFill>
                </a:rPr>
                <a:t>K=1</a:t>
              </a:r>
              <a:endParaRPr lang="en-US"/>
            </a:p>
          </p:txBody>
        </p:sp>
        <p:sp>
          <p:nvSpPr>
            <p:cNvPr id="182376" name="Rectangle 104"/>
            <p:cNvSpPr>
              <a:spLocks noChangeArrowheads="1"/>
            </p:cNvSpPr>
            <p:nvPr/>
          </p:nvSpPr>
          <p:spPr bwMode="auto">
            <a:xfrm>
              <a:off x="652" y="2572"/>
              <a:ext cx="406" cy="192"/>
            </a:xfrm>
            <a:prstGeom prst="rect">
              <a:avLst/>
            </a:prstGeom>
            <a:noFill/>
            <a:ln w="9525">
              <a:noFill/>
              <a:miter lim="800000"/>
              <a:headEnd/>
              <a:tailEnd/>
            </a:ln>
          </p:spPr>
          <p:txBody>
            <a:bodyPr wrap="none" lIns="0" tIns="0" rIns="0" bIns="0">
              <a:spAutoFit/>
            </a:bodyPr>
            <a:lstStyle/>
            <a:p>
              <a:r>
                <a:rPr lang="en-US" sz="2000">
                  <a:solidFill>
                    <a:srgbClr val="663300"/>
                  </a:solidFill>
                </a:rPr>
                <a:t>K=0.2</a:t>
              </a:r>
              <a:endParaRPr lang="en-US"/>
            </a:p>
          </p:txBody>
        </p:sp>
        <p:sp>
          <p:nvSpPr>
            <p:cNvPr id="182377" name="Freeform 105"/>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close/>
                </a:path>
              </a:pathLst>
            </a:custGeom>
            <a:solidFill>
              <a:srgbClr val="AC0000"/>
            </a:solidFill>
            <a:ln w="9525">
              <a:noFill/>
              <a:round/>
              <a:headEnd/>
              <a:tailEnd/>
            </a:ln>
          </p:spPr>
          <p:txBody>
            <a:bodyPr/>
            <a:lstStyle/>
            <a:p>
              <a:endParaRPr lang="en-US"/>
            </a:p>
          </p:txBody>
        </p:sp>
        <p:sp>
          <p:nvSpPr>
            <p:cNvPr id="182378" name="Freeform 106"/>
            <p:cNvSpPr>
              <a:spLocks/>
            </p:cNvSpPr>
            <p:nvPr/>
          </p:nvSpPr>
          <p:spPr bwMode="auto">
            <a:xfrm>
              <a:off x="352" y="2525"/>
              <a:ext cx="51" cy="74"/>
            </a:xfrm>
            <a:custGeom>
              <a:avLst/>
              <a:gdLst/>
              <a:ahLst/>
              <a:cxnLst>
                <a:cxn ang="0">
                  <a:pos x="28" y="0"/>
                </a:cxn>
                <a:cxn ang="0">
                  <a:pos x="22" y="0"/>
                </a:cxn>
                <a:cxn ang="0">
                  <a:pos x="17" y="6"/>
                </a:cxn>
                <a:cxn ang="0">
                  <a:pos x="11" y="6"/>
                </a:cxn>
                <a:cxn ang="0">
                  <a:pos x="5" y="13"/>
                </a:cxn>
                <a:cxn ang="0">
                  <a:pos x="0" y="20"/>
                </a:cxn>
                <a:cxn ang="0">
                  <a:pos x="0" y="27"/>
                </a:cxn>
                <a:cxn ang="0">
                  <a:pos x="0" y="34"/>
                </a:cxn>
                <a:cxn ang="0">
                  <a:pos x="0" y="40"/>
                </a:cxn>
                <a:cxn ang="0">
                  <a:pos x="0" y="47"/>
                </a:cxn>
                <a:cxn ang="0">
                  <a:pos x="5" y="61"/>
                </a:cxn>
                <a:cxn ang="0">
                  <a:pos x="11" y="68"/>
                </a:cxn>
                <a:cxn ang="0">
                  <a:pos x="17" y="68"/>
                </a:cxn>
                <a:cxn ang="0">
                  <a:pos x="22" y="74"/>
                </a:cxn>
                <a:cxn ang="0">
                  <a:pos x="28" y="74"/>
                </a:cxn>
                <a:cxn ang="0">
                  <a:pos x="34" y="74"/>
                </a:cxn>
                <a:cxn ang="0">
                  <a:pos x="34" y="68"/>
                </a:cxn>
                <a:cxn ang="0">
                  <a:pos x="39" y="68"/>
                </a:cxn>
                <a:cxn ang="0">
                  <a:pos x="45" y="61"/>
                </a:cxn>
                <a:cxn ang="0">
                  <a:pos x="51" y="47"/>
                </a:cxn>
                <a:cxn ang="0">
                  <a:pos x="51" y="40"/>
                </a:cxn>
                <a:cxn ang="0">
                  <a:pos x="51" y="34"/>
                </a:cxn>
                <a:cxn ang="0">
                  <a:pos x="51" y="27"/>
                </a:cxn>
                <a:cxn ang="0">
                  <a:pos x="51" y="20"/>
                </a:cxn>
                <a:cxn ang="0">
                  <a:pos x="45" y="13"/>
                </a:cxn>
                <a:cxn ang="0">
                  <a:pos x="39" y="6"/>
                </a:cxn>
                <a:cxn ang="0">
                  <a:pos x="34" y="6"/>
                </a:cxn>
                <a:cxn ang="0">
                  <a:pos x="34" y="0"/>
                </a:cxn>
                <a:cxn ang="0">
                  <a:pos x="28" y="0"/>
                </a:cxn>
              </a:cxnLst>
              <a:rect l="0" t="0" r="r" b="b"/>
              <a:pathLst>
                <a:path w="51" h="74">
                  <a:moveTo>
                    <a:pt x="28" y="0"/>
                  </a:moveTo>
                  <a:lnTo>
                    <a:pt x="22" y="0"/>
                  </a:lnTo>
                  <a:lnTo>
                    <a:pt x="17" y="6"/>
                  </a:lnTo>
                  <a:lnTo>
                    <a:pt x="11" y="6"/>
                  </a:lnTo>
                  <a:lnTo>
                    <a:pt x="5" y="13"/>
                  </a:lnTo>
                  <a:lnTo>
                    <a:pt x="0" y="20"/>
                  </a:lnTo>
                  <a:lnTo>
                    <a:pt x="0" y="27"/>
                  </a:lnTo>
                  <a:lnTo>
                    <a:pt x="0" y="34"/>
                  </a:lnTo>
                  <a:lnTo>
                    <a:pt x="0" y="40"/>
                  </a:lnTo>
                  <a:lnTo>
                    <a:pt x="0" y="47"/>
                  </a:lnTo>
                  <a:lnTo>
                    <a:pt x="5" y="61"/>
                  </a:lnTo>
                  <a:lnTo>
                    <a:pt x="11" y="68"/>
                  </a:lnTo>
                  <a:lnTo>
                    <a:pt x="17" y="68"/>
                  </a:lnTo>
                  <a:lnTo>
                    <a:pt x="22" y="74"/>
                  </a:lnTo>
                  <a:lnTo>
                    <a:pt x="28" y="74"/>
                  </a:lnTo>
                  <a:lnTo>
                    <a:pt x="34" y="74"/>
                  </a:lnTo>
                  <a:lnTo>
                    <a:pt x="34" y="68"/>
                  </a:lnTo>
                  <a:lnTo>
                    <a:pt x="39" y="68"/>
                  </a:lnTo>
                  <a:lnTo>
                    <a:pt x="45" y="61"/>
                  </a:lnTo>
                  <a:lnTo>
                    <a:pt x="51" y="47"/>
                  </a:lnTo>
                  <a:lnTo>
                    <a:pt x="51" y="40"/>
                  </a:lnTo>
                  <a:lnTo>
                    <a:pt x="51" y="34"/>
                  </a:lnTo>
                  <a:lnTo>
                    <a:pt x="51" y="27"/>
                  </a:lnTo>
                  <a:lnTo>
                    <a:pt x="51" y="20"/>
                  </a:lnTo>
                  <a:lnTo>
                    <a:pt x="45" y="13"/>
                  </a:lnTo>
                  <a:lnTo>
                    <a:pt x="39" y="6"/>
                  </a:lnTo>
                  <a:lnTo>
                    <a:pt x="34" y="6"/>
                  </a:lnTo>
                  <a:lnTo>
                    <a:pt x="34" y="0"/>
                  </a:lnTo>
                  <a:lnTo>
                    <a:pt x="28" y="0"/>
                  </a:lnTo>
                </a:path>
              </a:pathLst>
            </a:custGeom>
            <a:noFill/>
            <a:ln w="9525">
              <a:solidFill>
                <a:srgbClr val="AC0000"/>
              </a:solidFill>
              <a:prstDash val="solid"/>
              <a:round/>
              <a:headEnd/>
              <a:tailEnd/>
            </a:ln>
          </p:spPr>
          <p:txBody>
            <a:bodyPr/>
            <a:lstStyle/>
            <a:p>
              <a:endParaRPr lang="en-US"/>
            </a:p>
          </p:txBody>
        </p:sp>
        <p:sp>
          <p:nvSpPr>
            <p:cNvPr id="182379" name="Freeform 107"/>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close/>
                </a:path>
              </a:pathLst>
            </a:custGeom>
            <a:solidFill>
              <a:srgbClr val="AC0000"/>
            </a:solidFill>
            <a:ln w="9525">
              <a:noFill/>
              <a:round/>
              <a:headEnd/>
              <a:tailEnd/>
            </a:ln>
          </p:spPr>
          <p:txBody>
            <a:bodyPr/>
            <a:lstStyle/>
            <a:p>
              <a:endParaRPr lang="en-US"/>
            </a:p>
          </p:txBody>
        </p:sp>
        <p:sp>
          <p:nvSpPr>
            <p:cNvPr id="182380" name="Freeform 108"/>
            <p:cNvSpPr>
              <a:spLocks/>
            </p:cNvSpPr>
            <p:nvPr/>
          </p:nvSpPr>
          <p:spPr bwMode="auto">
            <a:xfrm>
              <a:off x="3068" y="2545"/>
              <a:ext cx="57" cy="68"/>
            </a:xfrm>
            <a:custGeom>
              <a:avLst/>
              <a:gdLst/>
              <a:ahLst/>
              <a:cxnLst>
                <a:cxn ang="0">
                  <a:pos x="29" y="0"/>
                </a:cxn>
                <a:cxn ang="0">
                  <a:pos x="23" y="0"/>
                </a:cxn>
                <a:cxn ang="0">
                  <a:pos x="17" y="0"/>
                </a:cxn>
                <a:cxn ang="0">
                  <a:pos x="12" y="7"/>
                </a:cxn>
                <a:cxn ang="0">
                  <a:pos x="6" y="7"/>
                </a:cxn>
                <a:cxn ang="0">
                  <a:pos x="0" y="20"/>
                </a:cxn>
                <a:cxn ang="0">
                  <a:pos x="0" y="27"/>
                </a:cxn>
                <a:cxn ang="0">
                  <a:pos x="0" y="34"/>
                </a:cxn>
                <a:cxn ang="0">
                  <a:pos x="0" y="41"/>
                </a:cxn>
                <a:cxn ang="0">
                  <a:pos x="0" y="48"/>
                </a:cxn>
                <a:cxn ang="0">
                  <a:pos x="6" y="61"/>
                </a:cxn>
                <a:cxn ang="0">
                  <a:pos x="12" y="61"/>
                </a:cxn>
                <a:cxn ang="0">
                  <a:pos x="17" y="68"/>
                </a:cxn>
                <a:cxn ang="0">
                  <a:pos x="23" y="68"/>
                </a:cxn>
                <a:cxn ang="0">
                  <a:pos x="29" y="68"/>
                </a:cxn>
                <a:cxn ang="0">
                  <a:pos x="34" y="68"/>
                </a:cxn>
                <a:cxn ang="0">
                  <a:pos x="40" y="68"/>
                </a:cxn>
                <a:cxn ang="0">
                  <a:pos x="40" y="61"/>
                </a:cxn>
                <a:cxn ang="0">
                  <a:pos x="46" y="61"/>
                </a:cxn>
                <a:cxn ang="0">
                  <a:pos x="51" y="48"/>
                </a:cxn>
                <a:cxn ang="0">
                  <a:pos x="57" y="41"/>
                </a:cxn>
                <a:cxn ang="0">
                  <a:pos x="57" y="34"/>
                </a:cxn>
                <a:cxn ang="0">
                  <a:pos x="57" y="27"/>
                </a:cxn>
                <a:cxn ang="0">
                  <a:pos x="51" y="20"/>
                </a:cxn>
                <a:cxn ang="0">
                  <a:pos x="46" y="7"/>
                </a:cxn>
                <a:cxn ang="0">
                  <a:pos x="40" y="7"/>
                </a:cxn>
                <a:cxn ang="0">
                  <a:pos x="40" y="0"/>
                </a:cxn>
                <a:cxn ang="0">
                  <a:pos x="34" y="0"/>
                </a:cxn>
                <a:cxn ang="0">
                  <a:pos x="29" y="0"/>
                </a:cxn>
              </a:cxnLst>
              <a:rect l="0" t="0" r="r" b="b"/>
              <a:pathLst>
                <a:path w="57" h="68">
                  <a:moveTo>
                    <a:pt x="29" y="0"/>
                  </a:moveTo>
                  <a:lnTo>
                    <a:pt x="23" y="0"/>
                  </a:lnTo>
                  <a:lnTo>
                    <a:pt x="17" y="0"/>
                  </a:lnTo>
                  <a:lnTo>
                    <a:pt x="12" y="7"/>
                  </a:lnTo>
                  <a:lnTo>
                    <a:pt x="6" y="7"/>
                  </a:lnTo>
                  <a:lnTo>
                    <a:pt x="0" y="20"/>
                  </a:lnTo>
                  <a:lnTo>
                    <a:pt x="0" y="27"/>
                  </a:lnTo>
                  <a:lnTo>
                    <a:pt x="0" y="34"/>
                  </a:lnTo>
                  <a:lnTo>
                    <a:pt x="0" y="41"/>
                  </a:lnTo>
                  <a:lnTo>
                    <a:pt x="0" y="48"/>
                  </a:lnTo>
                  <a:lnTo>
                    <a:pt x="6" y="61"/>
                  </a:lnTo>
                  <a:lnTo>
                    <a:pt x="12" y="61"/>
                  </a:lnTo>
                  <a:lnTo>
                    <a:pt x="17" y="68"/>
                  </a:lnTo>
                  <a:lnTo>
                    <a:pt x="23" y="68"/>
                  </a:lnTo>
                  <a:lnTo>
                    <a:pt x="29" y="68"/>
                  </a:lnTo>
                  <a:lnTo>
                    <a:pt x="34" y="68"/>
                  </a:lnTo>
                  <a:lnTo>
                    <a:pt x="40" y="68"/>
                  </a:lnTo>
                  <a:lnTo>
                    <a:pt x="40" y="61"/>
                  </a:lnTo>
                  <a:lnTo>
                    <a:pt x="46" y="61"/>
                  </a:lnTo>
                  <a:lnTo>
                    <a:pt x="51" y="48"/>
                  </a:lnTo>
                  <a:lnTo>
                    <a:pt x="57" y="41"/>
                  </a:lnTo>
                  <a:lnTo>
                    <a:pt x="57" y="34"/>
                  </a:lnTo>
                  <a:lnTo>
                    <a:pt x="57" y="27"/>
                  </a:lnTo>
                  <a:lnTo>
                    <a:pt x="51" y="20"/>
                  </a:lnTo>
                  <a:lnTo>
                    <a:pt x="46" y="7"/>
                  </a:lnTo>
                  <a:lnTo>
                    <a:pt x="40" y="7"/>
                  </a:lnTo>
                  <a:lnTo>
                    <a:pt x="40" y="0"/>
                  </a:lnTo>
                  <a:lnTo>
                    <a:pt x="34" y="0"/>
                  </a:lnTo>
                  <a:lnTo>
                    <a:pt x="29" y="0"/>
                  </a:lnTo>
                </a:path>
              </a:pathLst>
            </a:custGeom>
            <a:noFill/>
            <a:ln w="9525">
              <a:solidFill>
                <a:srgbClr val="AC0000"/>
              </a:solidFill>
              <a:prstDash val="solid"/>
              <a:round/>
              <a:headEnd/>
              <a:tailEnd/>
            </a:ln>
          </p:spPr>
          <p:txBody>
            <a:bodyPr/>
            <a:lstStyle/>
            <a:p>
              <a:endParaRPr lang="en-US"/>
            </a:p>
          </p:txBody>
        </p:sp>
      </p:grpSp>
      <p:sp>
        <p:nvSpPr>
          <p:cNvPr id="182381" name="Rectangle 109"/>
          <p:cNvSpPr>
            <a:spLocks noChangeArrowheads="1"/>
          </p:cNvSpPr>
          <p:nvPr/>
        </p:nvSpPr>
        <p:spPr bwMode="auto">
          <a:xfrm>
            <a:off x="1219200" y="2743200"/>
            <a:ext cx="1963738" cy="427038"/>
          </a:xfrm>
          <a:prstGeom prst="rect">
            <a:avLst/>
          </a:prstGeom>
          <a:noFill/>
          <a:ln w="9525">
            <a:noFill/>
            <a:miter lim="800000"/>
            <a:headEnd/>
            <a:tailEnd/>
          </a:ln>
        </p:spPr>
        <p:txBody>
          <a:bodyPr wrap="none" lIns="0" tIns="0" rIns="0" bIns="0">
            <a:spAutoFit/>
          </a:bodyPr>
          <a:lstStyle/>
          <a:p>
            <a:r>
              <a:rPr lang="en-US">
                <a:solidFill>
                  <a:srgbClr val="663300"/>
                </a:solidFill>
              </a:rPr>
              <a:t>Improve this?</a:t>
            </a:r>
            <a:endParaRPr lang="en-US"/>
          </a:p>
        </p:txBody>
      </p:sp>
      <p:sp>
        <p:nvSpPr>
          <p:cNvPr id="182388" name="Text Box 116"/>
          <p:cNvSpPr txBox="1">
            <a:spLocks noChangeArrowheads="1"/>
          </p:cNvSpPr>
          <p:nvPr/>
        </p:nvSpPr>
        <p:spPr bwMode="auto">
          <a:xfrm>
            <a:off x="4724400" y="5029200"/>
            <a:ext cx="2251075" cy="519113"/>
          </a:xfrm>
          <a:prstGeom prst="rect">
            <a:avLst/>
          </a:prstGeom>
          <a:noFill/>
          <a:ln w="12700">
            <a:noFill/>
            <a:miter lim="800000"/>
            <a:headEnd type="none" w="lg" len="med"/>
            <a:tailEnd type="none" w="lg" len="med"/>
          </a:ln>
          <a:effectLst/>
        </p:spPr>
        <p:txBody>
          <a:bodyPr wrap="none">
            <a:spAutoFit/>
          </a:bodyPr>
          <a:lstStyle/>
          <a:p>
            <a:r>
              <a:rPr lang="en-US" dirty="0"/>
              <a:t>Set </a:t>
            </a:r>
            <a:r>
              <a:rPr lang="en-US" dirty="0">
                <a:latin typeface="Symbol" pitchFamily="18" charset="2"/>
              </a:rPr>
              <a:t>P</a:t>
            </a:r>
            <a:r>
              <a:rPr lang="en-US" baseline="-25000" dirty="0"/>
              <a:t>Q</a:t>
            </a:r>
            <a:r>
              <a:rPr lang="en-US" dirty="0"/>
              <a:t> to 0.95</a:t>
            </a:r>
          </a:p>
        </p:txBody>
      </p:sp>
      <p:pic>
        <p:nvPicPr>
          <p:cNvPr id="182389" name="Picture 117"/>
          <p:cNvPicPr>
            <a:picLocks noChangeAspect="1" noChangeArrowheads="1"/>
          </p:cNvPicPr>
          <p:nvPr/>
        </p:nvPicPr>
        <p:blipFill>
          <a:blip r:embed="rId8" cstate="print"/>
          <a:srcRect/>
          <a:stretch>
            <a:fillRect/>
          </a:stretch>
        </p:blipFill>
        <p:spPr bwMode="auto">
          <a:xfrm>
            <a:off x="4800600" y="5562600"/>
            <a:ext cx="3962400" cy="923925"/>
          </a:xfrm>
          <a:prstGeom prst="rect">
            <a:avLst/>
          </a:prstGeom>
          <a:noFill/>
          <a:ln w="12700">
            <a:noFill/>
            <a:miter lim="800000"/>
            <a:headEnd type="none" w="lg" len="med"/>
            <a:tailEnd type="none" w="lg" len="med"/>
          </a:ln>
          <a:effectLst/>
        </p:spPr>
      </p:pic>
      <p:pic>
        <p:nvPicPr>
          <p:cNvPr id="7" name="Picture 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550285" y="1770518"/>
            <a:ext cx="2697856" cy="545058"/>
          </a:xfrm>
          <a:prstGeom prst="rect">
            <a:avLst/>
          </a:prstGeom>
        </p:spPr>
      </p:pic>
      <p:pic>
        <p:nvPicPr>
          <p:cNvPr id="8" name="Picture 7"/>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252420" y="3010735"/>
            <a:ext cx="2990506" cy="59078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3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23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2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81" grpId="0"/>
      <p:bldP spid="1823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152400" y="228600"/>
            <a:ext cx="8763000" cy="1143000"/>
          </a:xfrm>
          <a:noFill/>
          <a:ln/>
        </p:spPr>
        <p:txBody>
          <a:bodyPr/>
          <a:lstStyle/>
          <a:p>
            <a:r>
              <a:rPr lang="en-US" sz="4000" dirty="0" smtClean="0"/>
              <a:t>How can we make water split equally between several paths in a manifold?</a:t>
            </a:r>
          </a:p>
        </p:txBody>
      </p:sp>
      <p:sp>
        <p:nvSpPr>
          <p:cNvPr id="173082" name="Rectangle 26"/>
          <p:cNvSpPr>
            <a:spLocks noGrp="1" noChangeArrowheads="1"/>
          </p:cNvSpPr>
          <p:nvPr>
            <p:ph idx="1"/>
          </p:nvPr>
        </p:nvSpPr>
        <p:spPr/>
        <p:txBody>
          <a:bodyPr/>
          <a:lstStyle/>
          <a:p>
            <a:r>
              <a:rPr lang="en-US" dirty="0" smtClean="0"/>
              <a:t>Draw a manifold with ports that you think would give unequal flow</a:t>
            </a:r>
          </a:p>
          <a:p>
            <a:endParaRPr lang="en-US" dirty="0" smtClean="0"/>
          </a:p>
          <a:p>
            <a:r>
              <a:rPr lang="en-US" dirty="0" smtClean="0"/>
              <a:t>Draw a manifold with ports that you think would give equal flow</a:t>
            </a:r>
          </a:p>
          <a:p>
            <a:endParaRPr lang="en-US" dirty="0" smtClean="0"/>
          </a:p>
          <a:p>
            <a:r>
              <a:rPr lang="en-US" dirty="0" smtClean="0"/>
              <a:t>What do you think is important?</a:t>
            </a:r>
          </a:p>
        </p:txBody>
      </p:sp>
      <p:pic>
        <p:nvPicPr>
          <p:cNvPr id="173083" name="Picture 27"/>
          <p:cNvPicPr>
            <a:picLocks noChangeAspect="1" noChangeArrowheads="1"/>
          </p:cNvPicPr>
          <p:nvPr/>
        </p:nvPicPr>
        <p:blipFill>
          <a:blip r:embed="rId3" cstate="print"/>
          <a:srcRect/>
          <a:stretch>
            <a:fillRect/>
          </a:stretch>
        </p:blipFill>
        <p:spPr bwMode="auto">
          <a:xfrm>
            <a:off x="5957888" y="5957888"/>
            <a:ext cx="3186112" cy="900112"/>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noFill/>
          <a:ln/>
        </p:spPr>
        <p:txBody>
          <a:bodyPr/>
          <a:lstStyle/>
          <a:p>
            <a:r>
              <a:rPr lang="en-US" dirty="0" smtClean="0"/>
              <a:t>Flow distribution between ports in an inlet manifold</a:t>
            </a:r>
          </a:p>
        </p:txBody>
      </p:sp>
      <p:sp>
        <p:nvSpPr>
          <p:cNvPr id="154627" name="Rectangle 3"/>
          <p:cNvSpPr>
            <a:spLocks noGrp="1" noChangeArrowheads="1"/>
          </p:cNvSpPr>
          <p:nvPr>
            <p:ph idx="1"/>
          </p:nvPr>
        </p:nvSpPr>
        <p:spPr>
          <a:xfrm>
            <a:off x="457200" y="1600200"/>
            <a:ext cx="3581400" cy="2514600"/>
          </a:xfrm>
        </p:spPr>
        <p:txBody>
          <a:bodyPr/>
          <a:lstStyle/>
          <a:p>
            <a:pPr>
              <a:lnSpc>
                <a:spcPct val="80000"/>
              </a:lnSpc>
            </a:pPr>
            <a:r>
              <a:rPr lang="en-US" sz="2000" dirty="0" smtClean="0"/>
              <a:t>Which port is going to get the most flow?</a:t>
            </a:r>
          </a:p>
          <a:p>
            <a:pPr>
              <a:lnSpc>
                <a:spcPct val="80000"/>
              </a:lnSpc>
            </a:pPr>
            <a:r>
              <a:rPr lang="en-US" sz="2000" dirty="0" smtClean="0"/>
              <a:t>There is a very gradual flow expansion!</a:t>
            </a:r>
          </a:p>
          <a:p>
            <a:pPr>
              <a:lnSpc>
                <a:spcPct val="80000"/>
              </a:lnSpc>
            </a:pPr>
            <a:r>
              <a:rPr lang="en-US" sz="2000" dirty="0" smtClean="0"/>
              <a:t>The water is being stopped by pressure on the end cap</a:t>
            </a:r>
          </a:p>
          <a:p>
            <a:pPr>
              <a:lnSpc>
                <a:spcPct val="80000"/>
              </a:lnSpc>
            </a:pPr>
            <a:r>
              <a:rPr lang="en-US" sz="2000" dirty="0" smtClean="0"/>
              <a:t>Where is the manifold pressure highest?</a:t>
            </a:r>
          </a:p>
        </p:txBody>
      </p:sp>
      <p:grpSp>
        <p:nvGrpSpPr>
          <p:cNvPr id="154628" name="Group 24"/>
          <p:cNvGrpSpPr>
            <a:grpSpLocks/>
          </p:cNvGrpSpPr>
          <p:nvPr/>
        </p:nvGrpSpPr>
        <p:grpSpPr bwMode="auto">
          <a:xfrm>
            <a:off x="838200" y="5041105"/>
            <a:ext cx="7713663" cy="1727200"/>
            <a:chOff x="2564" y="2924"/>
            <a:chExt cx="2928" cy="1088"/>
          </a:xfrm>
        </p:grpSpPr>
        <p:sp>
          <p:nvSpPr>
            <p:cNvPr id="154629"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54630"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154634" name="Group 26"/>
          <p:cNvGrpSpPr>
            <a:grpSpLocks/>
          </p:cNvGrpSpPr>
          <p:nvPr/>
        </p:nvGrpSpPr>
        <p:grpSpPr bwMode="auto">
          <a:xfrm>
            <a:off x="5645150" y="4599780"/>
            <a:ext cx="658813" cy="717550"/>
            <a:chOff x="6248400" y="4267200"/>
            <a:chExt cx="659199" cy="717550"/>
          </a:xfrm>
        </p:grpSpPr>
        <p:sp>
          <p:nvSpPr>
            <p:cNvPr id="154635"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6"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54637" name="Group 29"/>
          <p:cNvGrpSpPr>
            <a:grpSpLocks/>
          </p:cNvGrpSpPr>
          <p:nvPr/>
        </p:nvGrpSpPr>
        <p:grpSpPr bwMode="auto">
          <a:xfrm>
            <a:off x="3565525" y="4599780"/>
            <a:ext cx="379413" cy="717550"/>
            <a:chOff x="4495800" y="4267200"/>
            <a:chExt cx="379413" cy="717550"/>
          </a:xfrm>
        </p:grpSpPr>
        <p:sp>
          <p:nvSpPr>
            <p:cNvPr id="154638"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9"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54640" name="Group 32"/>
          <p:cNvGrpSpPr>
            <a:grpSpLocks/>
          </p:cNvGrpSpPr>
          <p:nvPr/>
        </p:nvGrpSpPr>
        <p:grpSpPr bwMode="auto">
          <a:xfrm>
            <a:off x="7985125" y="4599780"/>
            <a:ext cx="379413" cy="717550"/>
            <a:chOff x="7924800" y="4267200"/>
            <a:chExt cx="379413" cy="717550"/>
          </a:xfrm>
        </p:grpSpPr>
        <p:sp>
          <p:nvSpPr>
            <p:cNvPr id="154641"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42"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54643"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54649"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54650" name="Group 26"/>
          <p:cNvGrpSpPr>
            <a:grpSpLocks/>
          </p:cNvGrpSpPr>
          <p:nvPr/>
        </p:nvGrpSpPr>
        <p:grpSpPr bwMode="auto">
          <a:xfrm>
            <a:off x="1355725" y="4599780"/>
            <a:ext cx="361950" cy="717550"/>
            <a:chOff x="854" y="2842"/>
            <a:chExt cx="228" cy="452"/>
          </a:xfrm>
        </p:grpSpPr>
        <p:sp>
          <p:nvSpPr>
            <p:cNvPr id="154633"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54632"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154644" name="Group 36"/>
          <p:cNvGrpSpPr>
            <a:grpSpLocks/>
          </p:cNvGrpSpPr>
          <p:nvPr/>
        </p:nvGrpSpPr>
        <p:grpSpPr bwMode="auto">
          <a:xfrm rot="10800000" flipV="1">
            <a:off x="1447800" y="4980780"/>
            <a:ext cx="6630988" cy="382588"/>
            <a:chOff x="1446211" y="4114006"/>
            <a:chExt cx="6630988" cy="915988"/>
          </a:xfrm>
        </p:grpSpPr>
        <p:cxnSp>
          <p:nvCxnSpPr>
            <p:cNvPr id="154645"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154646"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154647"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154648"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 name="Lightning Bolt 1"/>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7" name="Lightning Bolt 26"/>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46" name="Left Brace 45"/>
          <p:cNvSpPr/>
          <p:nvPr/>
        </p:nvSpPr>
        <p:spPr bwMode="auto">
          <a:xfrm rot="16200000" flipH="1">
            <a:off x="4829076" y="1347543"/>
            <a:ext cx="133748" cy="871109"/>
          </a:xfrm>
          <a:prstGeom prst="leftBrace">
            <a:avLst/>
          </a:prstGeom>
          <a:noFill/>
          <a:ln w="12700" cap="flat" cmpd="sng" algn="ctr">
            <a:solidFill>
              <a:schemeClr val="tx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17" name="Straight Arrow Connector 16"/>
          <p:cNvCxnSpPr>
            <a:endCxn id="154632"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7" name="Picture 6"/>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7307460" y="741025"/>
            <a:ext cx="1355330" cy="486529"/>
          </a:xfrm>
          <a:prstGeom prst="rect">
            <a:avLst/>
          </a:prstGeom>
        </p:spPr>
      </p:pic>
      <p:pic>
        <p:nvPicPr>
          <p:cNvPr id="61" name="Picture 60"/>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4463745" y="1843380"/>
            <a:ext cx="4495881" cy="424166"/>
          </a:xfrm>
          <a:prstGeom prst="rect">
            <a:avLst/>
          </a:prstGeom>
        </p:spPr>
      </p:pic>
      <p:pic>
        <p:nvPicPr>
          <p:cNvPr id="50" name="Picture 49"/>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4782400" y="1506317"/>
            <a:ext cx="461050" cy="241503"/>
          </a:xfrm>
          <a:prstGeom prst="rect">
            <a:avLst/>
          </a:prstGeom>
        </p:spPr>
      </p:pic>
      <p:pic>
        <p:nvPicPr>
          <p:cNvPr id="154654" name="Picture 154653"/>
          <p:cNvPicPr>
            <a:picLocks noChangeAspect="1"/>
          </p:cNvPicPr>
          <p:nvPr>
            <p:custDataLst>
              <p:tags r:id="rId4"/>
            </p:custDataLst>
          </p:nvPr>
        </p:nvPicPr>
        <p:blipFill>
          <a:blip r:embed="rId19"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154652" name="Picture 154651"/>
          <p:cNvPicPr>
            <a:picLocks noChangeAspect="1"/>
          </p:cNvPicPr>
          <p:nvPr>
            <p:custDataLst>
              <p:tags r:id="rId5"/>
            </p:custDataLst>
          </p:nvPr>
        </p:nvPicPr>
        <p:blipFill>
          <a:blip r:embed="rId20"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19" name="Picture 18"/>
          <p:cNvPicPr>
            <a:picLocks noChangeAspect="1"/>
          </p:cNvPicPr>
          <p:nvPr>
            <p:custDataLst>
              <p:tags r:id="rId6"/>
            </p:custDataLst>
          </p:nvPr>
        </p:nvPicPr>
        <p:blipFill>
          <a:blip r:embed="rId21"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20" name="Picture 19"/>
          <p:cNvPicPr>
            <a:picLocks noChangeAspect="1"/>
          </p:cNvPicPr>
          <p:nvPr>
            <p:custDataLst>
              <p:tags r:id="rId7"/>
            </p:custDataLst>
          </p:nvPr>
        </p:nvPicPr>
        <p:blipFill>
          <a:blip r:embed="rId22"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21" name="Picture 20"/>
          <p:cNvPicPr>
            <a:picLocks noChangeAspect="1"/>
          </p:cNvPicPr>
          <p:nvPr>
            <p:custDataLst>
              <p:tags r:id="rId8"/>
            </p:custDataLst>
          </p:nvPr>
        </p:nvPicPr>
        <p:blipFill>
          <a:blip r:embed="rId23"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pic>
        <p:nvPicPr>
          <p:cNvPr id="62" name="Picture 61"/>
          <p:cNvPicPr>
            <a:picLocks noChangeAspect="1"/>
          </p:cNvPicPr>
          <p:nvPr>
            <p:custDataLst>
              <p:tags r:id="rId9"/>
            </p:custDataLst>
          </p:nvPr>
        </p:nvPicPr>
        <p:blipFill>
          <a:blip r:embed="rId24" cstate="print">
            <a:extLst>
              <a:ext uri="{28A0092B-C50C-407E-A947-70E740481C1C}">
                <a14:useLocalDpi xmlns:a14="http://schemas.microsoft.com/office/drawing/2010/main" val="0"/>
              </a:ext>
            </a:extLst>
          </a:blip>
          <a:stretch>
            <a:fillRect/>
          </a:stretch>
        </p:blipFill>
        <p:spPr>
          <a:xfrm>
            <a:off x="4453270" y="2408497"/>
            <a:ext cx="4142808" cy="541400"/>
          </a:xfrm>
          <a:prstGeom prst="rect">
            <a:avLst/>
          </a:prstGeom>
        </p:spPr>
      </p:pic>
      <p:pic>
        <p:nvPicPr>
          <p:cNvPr id="63" name="Picture 62"/>
          <p:cNvPicPr>
            <a:picLocks noChangeAspect="1"/>
          </p:cNvPicPr>
          <p:nvPr>
            <p:custDataLst>
              <p:tags r:id="rId10"/>
            </p:custDataLst>
          </p:nvPr>
        </p:nvPicPr>
        <p:blipFill>
          <a:blip r:embed="rId25" cstate="print">
            <a:extLst>
              <a:ext uri="{28A0092B-C50C-407E-A947-70E740481C1C}">
                <a14:useLocalDpi xmlns:a14="http://schemas.microsoft.com/office/drawing/2010/main" val="0"/>
              </a:ext>
            </a:extLst>
          </a:blip>
          <a:stretch>
            <a:fillRect/>
          </a:stretch>
        </p:blipFill>
        <p:spPr>
          <a:xfrm>
            <a:off x="4533900" y="3268600"/>
            <a:ext cx="3274006" cy="541400"/>
          </a:xfrm>
          <a:prstGeom prst="rect">
            <a:avLst/>
          </a:prstGeom>
        </p:spPr>
      </p:pic>
      <p:pic>
        <p:nvPicPr>
          <p:cNvPr id="154624" name="Picture 154623"/>
          <p:cNvPicPr>
            <a:picLocks noChangeAspect="1"/>
          </p:cNvPicPr>
          <p:nvPr>
            <p:custDataLst>
              <p:tags r:id="rId11"/>
            </p:custDataLst>
          </p:nvPr>
        </p:nvPicPr>
        <p:blipFill>
          <a:blip r:embed="rId26" cstate="print">
            <a:extLst>
              <a:ext uri="{28A0092B-C50C-407E-A947-70E740481C1C}">
                <a14:useLocalDpi xmlns:a14="http://schemas.microsoft.com/office/drawing/2010/main" val="0"/>
              </a:ext>
            </a:extLst>
          </a:blip>
          <a:stretch>
            <a:fillRect/>
          </a:stretch>
        </p:blipFill>
        <p:spPr>
          <a:xfrm>
            <a:off x="4541438" y="3954400"/>
            <a:ext cx="3043549" cy="541400"/>
          </a:xfrm>
          <a:prstGeom prst="rect">
            <a:avLst/>
          </a:prstGeom>
        </p:spPr>
      </p:pic>
      <p:cxnSp>
        <p:nvCxnSpPr>
          <p:cNvPr id="36" name="Straight Connector 35"/>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69" name="Straight Connector 6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71" name="TextBox 7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52" name="Picture 51"/>
          <p:cNvPicPr>
            <a:picLocks noChangeAspect="1"/>
          </p:cNvPicPr>
          <p:nvPr>
            <p:custDataLst>
              <p:tags r:id="rId12"/>
            </p:custDataLst>
          </p:nvPr>
        </p:nvPicPr>
        <p:blipFill>
          <a:blip r:embed="rId27" cstate="print">
            <a:extLst>
              <a:ext uri="{28A0092B-C50C-407E-A947-70E740481C1C}">
                <a14:useLocalDpi xmlns:a14="http://schemas.microsoft.com/office/drawing/2010/main" val="0"/>
              </a:ext>
            </a:extLst>
          </a:blip>
          <a:stretch>
            <a:fillRect/>
          </a:stretch>
        </p:blipFill>
        <p:spPr>
          <a:xfrm>
            <a:off x="6886252" y="1498500"/>
            <a:ext cx="492414" cy="243071"/>
          </a:xfrm>
          <a:prstGeom prst="rect">
            <a:avLst/>
          </a:prstGeom>
        </p:spPr>
      </p:pic>
      <p:sp>
        <p:nvSpPr>
          <p:cNvPr id="101" name="TextBox 100"/>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1" name="Picture 50"/>
          <p:cNvPicPr>
            <a:picLocks noChangeAspect="1"/>
          </p:cNvPicPr>
          <p:nvPr>
            <p:custDataLst>
              <p:tags r:id="rId13"/>
            </p:custDataLst>
          </p:nvPr>
        </p:nvPicPr>
        <p:blipFill>
          <a:blip r:embed="rId26" cstate="print">
            <a:extLst>
              <a:ext uri="{28A0092B-C50C-407E-A947-70E740481C1C}">
                <a14:useLocalDpi xmlns:a14="http://schemas.microsoft.com/office/drawing/2010/main" val="0"/>
              </a:ext>
            </a:extLst>
          </a:blip>
          <a:stretch>
            <a:fillRect/>
          </a:stretch>
        </p:blipFill>
        <p:spPr>
          <a:xfrm>
            <a:off x="3842021" y="5641280"/>
            <a:ext cx="3043549" cy="541400"/>
          </a:xfrm>
          <a:prstGeom prst="rect">
            <a:avLst/>
          </a:prstGeom>
          <a:solidFill>
            <a:schemeClr val="bg1"/>
          </a:solidFill>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t>Change in piezometric head from port 1 to port n </a:t>
            </a:r>
            <a:r>
              <a:rPr lang="en-US" sz="3200" b="0" dirty="0" smtClean="0"/>
              <a:t>(inlet manifold)</a:t>
            </a:r>
            <a:endParaRPr lang="en-US" sz="3200" b="0" dirty="0"/>
          </a:p>
        </p:txBody>
      </p:sp>
      <p:sp>
        <p:nvSpPr>
          <p:cNvPr id="3" name="Content Placeholder 2"/>
          <p:cNvSpPr>
            <a:spLocks noGrp="1"/>
          </p:cNvSpPr>
          <p:nvPr>
            <p:ph idx="1"/>
          </p:nvPr>
        </p:nvSpPr>
        <p:spPr/>
        <p:txBody>
          <a:bodyPr/>
          <a:lstStyle/>
          <a:p>
            <a:r>
              <a:rPr lang="en-US" sz="2800" dirty="0" smtClean="0"/>
              <a:t>For short (</a:t>
            </a:r>
            <a:r>
              <a:rPr lang="en-US" sz="2800" dirty="0" err="1" smtClean="0"/>
              <a:t>fL</a:t>
            </a:r>
            <a:r>
              <a:rPr lang="en-US" sz="2800" dirty="0" smtClean="0"/>
              <a:t>/d </a:t>
            </a:r>
            <a:r>
              <a:rPr lang="en-US" sz="2800" dirty="0"/>
              <a:t>&lt;&lt;</a:t>
            </a:r>
            <a:r>
              <a:rPr lang="en-US" sz="2800" dirty="0" smtClean="0"/>
              <a:t>1), straight (K=0) inlet manifolds the change in piezometric head is equal to the initial velocity head</a:t>
            </a:r>
          </a:p>
          <a:p>
            <a:r>
              <a:rPr lang="en-US" sz="2800" dirty="0" smtClean="0"/>
              <a:t>The same for outlet manifolds except piezometric head decreases in the direction of flow</a:t>
            </a:r>
          </a:p>
        </p:txBody>
      </p:sp>
      <p:pic>
        <p:nvPicPr>
          <p:cNvPr id="53" name="Picture 52"/>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6303963" y="591342"/>
            <a:ext cx="2772850" cy="541400"/>
          </a:xfrm>
          <a:prstGeom prst="rect">
            <a:avLst/>
          </a:prstGeom>
        </p:spPr>
      </p:pic>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0" y="4599780"/>
            <a:ext cx="658813" cy="717550"/>
            <a:chOff x="6248400" y="4267200"/>
            <a:chExt cx="659199"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659199" cy="519113"/>
            </a:xfrm>
            <a:prstGeom prst="rect">
              <a:avLst/>
            </a:prstGeom>
            <a:noFill/>
            <a:ln w="9525">
              <a:noFill/>
              <a:miter lim="800000"/>
              <a:headEnd/>
              <a:tailEnd/>
            </a:ln>
          </p:spPr>
          <p:txBody>
            <a:bodyPr wrap="none">
              <a:spAutoFit/>
            </a:bodyPr>
            <a:lstStyle/>
            <a:p>
              <a:r>
                <a:rPr lang="en-US"/>
                <a:t>n-1</a:t>
              </a:r>
            </a:p>
          </p:txBody>
        </p:sp>
      </p:grpSp>
      <p:grpSp>
        <p:nvGrpSpPr>
          <p:cNvPr id="11" name="Group 29"/>
          <p:cNvGrpSpPr>
            <a:grpSpLocks/>
          </p:cNvGrpSpPr>
          <p:nvPr/>
        </p:nvGrpSpPr>
        <p:grpSpPr bwMode="auto">
          <a:xfrm>
            <a:off x="3565525" y="4599780"/>
            <a:ext cx="379413" cy="717550"/>
            <a:chOff x="4495800" y="4267200"/>
            <a:chExt cx="379413"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361950" cy="519113"/>
            </a:xfrm>
            <a:prstGeom prst="rect">
              <a:avLst/>
            </a:prstGeom>
            <a:noFill/>
            <a:ln w="9525">
              <a:noFill/>
              <a:miter lim="800000"/>
              <a:headEnd/>
              <a:tailEnd/>
            </a:ln>
          </p:spPr>
          <p:txBody>
            <a:bodyPr wrap="none">
              <a:spAutoFit/>
            </a:bodyPr>
            <a:lstStyle/>
            <a:p>
              <a:r>
                <a:rPr lang="en-US"/>
                <a:t>2</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a:t>n</a:t>
              </a:r>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a:off x="1431925" y="5971380"/>
            <a:ext cx="6096000" cy="0"/>
          </a:xfrm>
          <a:prstGeom prst="line">
            <a:avLst/>
          </a:prstGeom>
          <a:noFill/>
          <a:ln w="38100">
            <a:solidFill>
              <a:schemeClr val="tx1"/>
            </a:solidFill>
            <a:round/>
            <a:headEnd type="none" w="lg" len="med"/>
            <a:tailEnd type="triangle" w="lg" len="med"/>
          </a:ln>
          <a:effectLst/>
        </p:spPr>
        <p:txBody>
          <a:bodyPr wrap="none" anchor="ctr">
            <a:spAutoFit/>
          </a:bodyPr>
          <a:lstStyle/>
          <a:p>
            <a:endParaRPr lang="en-US"/>
          </a:p>
        </p:txBody>
      </p:sp>
      <p:grpSp>
        <p:nvGrpSpPr>
          <p:cNvPr id="19" name="Group 26"/>
          <p:cNvGrpSpPr>
            <a:grpSpLocks/>
          </p:cNvGrpSpPr>
          <p:nvPr/>
        </p:nvGrpSpPr>
        <p:grpSpPr bwMode="auto">
          <a:xfrm>
            <a:off x="1355725" y="4599780"/>
            <a:ext cx="361950" cy="717550"/>
            <a:chOff x="854" y="2842"/>
            <a:chExt cx="228"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8" cy="327"/>
            </a:xfrm>
            <a:prstGeom prst="rect">
              <a:avLst/>
            </a:prstGeom>
            <a:noFill/>
            <a:ln w="9525">
              <a:noFill/>
              <a:miter lim="800000"/>
              <a:headEnd/>
              <a:tailEnd/>
            </a:ln>
          </p:spPr>
          <p:txBody>
            <a:bodyPr wrap="none">
              <a:spAutoFit/>
            </a:bodyPr>
            <a:lstStyle/>
            <a:p>
              <a:r>
                <a:rPr lang="en-US"/>
                <a:t>1</a:t>
              </a:r>
            </a:p>
          </p:txBody>
        </p:sp>
      </p:grpSp>
      <p:grpSp>
        <p:nvGrpSpPr>
          <p:cNvPr id="22" name="Group 36"/>
          <p:cNvGrpSpPr>
            <a:grpSpLocks/>
          </p:cNvGrpSpPr>
          <p:nvPr/>
        </p:nvGrpSpPr>
        <p:grpSpPr bwMode="auto">
          <a:xfrm rot="10800000" flipV="1">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1" cy="96469"/>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5" name="Picture 34"/>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1246242" y="4293991"/>
            <a:ext cx="466409" cy="288991"/>
          </a:xfrm>
          <a:prstGeom prst="rect">
            <a:avLst/>
          </a:prstGeom>
        </p:spPr>
      </p:pic>
      <p:pic>
        <p:nvPicPr>
          <p:cNvPr id="36" name="Picture 35"/>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3487818" y="4336546"/>
            <a:ext cx="471896" cy="288991"/>
          </a:xfrm>
          <a:prstGeom prst="rect">
            <a:avLst/>
          </a:prstGeom>
        </p:spPr>
      </p:pic>
      <p:pic>
        <p:nvPicPr>
          <p:cNvPr id="37" name="Picture 3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7917780" y="4323327"/>
            <a:ext cx="502990" cy="290820"/>
          </a:xfrm>
          <a:prstGeom prst="rect">
            <a:avLst/>
          </a:prstGeom>
        </p:spPr>
      </p:pic>
      <p:cxnSp>
        <p:nvCxnSpPr>
          <p:cNvPr id="38" name="Straight Connector 37"/>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9" name="Straight Connector 38"/>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40" name="TextBox 39"/>
          <p:cNvSpPr txBox="1"/>
          <p:nvPr/>
        </p:nvSpPr>
        <p:spPr>
          <a:xfrm>
            <a:off x="854969" y="557423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41" name="TextBox 40"/>
          <p:cNvSpPr txBox="1"/>
          <p:nvPr/>
        </p:nvSpPr>
        <p:spPr>
          <a:xfrm>
            <a:off x="7543800" y="574959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pic>
        <p:nvPicPr>
          <p:cNvPr id="4" name="Picture 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6440194" y="2337928"/>
            <a:ext cx="1637006" cy="541400"/>
          </a:xfrm>
          <a:prstGeom prst="rect">
            <a:avLst/>
          </a:prstGeom>
        </p:spPr>
      </p:pic>
      <p:sp>
        <p:nvSpPr>
          <p:cNvPr id="46" name="TextBox 45"/>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50" name="Picture 49"/>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51" name="Picture 50"/>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8"/>
            </p:custDataLst>
          </p:nvPr>
        </p:nvPicPr>
        <p:blipFill>
          <a:blip r:embed="rId14" cstate="print">
            <a:extLst>
              <a:ext uri="{28A0092B-C50C-407E-A947-70E740481C1C}">
                <a14:useLocalDpi xmlns:a14="http://schemas.microsoft.com/office/drawing/2010/main" val="0"/>
              </a:ext>
            </a:extLst>
          </a:blip>
          <a:stretch>
            <a:fillRect/>
          </a:stretch>
        </p:blipFill>
        <p:spPr>
          <a:xfrm>
            <a:off x="4259702" y="5627806"/>
            <a:ext cx="1637006" cy="541400"/>
          </a:xfrm>
          <a:prstGeom prst="rect">
            <a:avLst/>
          </a:prstGeom>
          <a:solidFill>
            <a:schemeClr val="bg1"/>
          </a:solidFill>
        </p:spPr>
      </p:pic>
    </p:spTree>
    <p:extLst>
      <p:ext uri="{BB962C8B-B14F-4D97-AF65-F5344CB8AC3E}">
        <p14:creationId xmlns:p14="http://schemas.microsoft.com/office/powerpoint/2010/main" val="212853692"/>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019800" cy="1143000"/>
          </a:xfrm>
        </p:spPr>
        <p:txBody>
          <a:bodyPr/>
          <a:lstStyle/>
          <a:p>
            <a:r>
              <a:rPr lang="en-US" sz="3200" b="0" dirty="0">
                <a:solidFill>
                  <a:srgbClr val="00005A"/>
                </a:solidFill>
              </a:rPr>
              <a:t>Change in piezometric head from port 1 to port n </a:t>
            </a:r>
            <a:r>
              <a:rPr lang="en-US" sz="3200" b="0" dirty="0" smtClean="0">
                <a:solidFill>
                  <a:srgbClr val="00005A"/>
                </a:solidFill>
              </a:rPr>
              <a:t>(outlet </a:t>
            </a:r>
            <a:r>
              <a:rPr lang="en-US" sz="3200" b="0" dirty="0">
                <a:solidFill>
                  <a:srgbClr val="00005A"/>
                </a:solidFill>
              </a:rPr>
              <a:t>manifold)</a:t>
            </a:r>
            <a:endParaRPr lang="en-US" dirty="0"/>
          </a:p>
        </p:txBody>
      </p:sp>
      <p:sp>
        <p:nvSpPr>
          <p:cNvPr id="3" name="Content Placeholder 2"/>
          <p:cNvSpPr>
            <a:spLocks noGrp="1"/>
          </p:cNvSpPr>
          <p:nvPr>
            <p:ph idx="1"/>
          </p:nvPr>
        </p:nvSpPr>
        <p:spPr/>
        <p:txBody>
          <a:bodyPr/>
          <a:lstStyle/>
          <a:p>
            <a:r>
              <a:rPr lang="en-US" dirty="0"/>
              <a:t>For short (</a:t>
            </a:r>
            <a:r>
              <a:rPr lang="en-US" dirty="0" err="1"/>
              <a:t>fL</a:t>
            </a:r>
            <a:r>
              <a:rPr lang="en-US" dirty="0"/>
              <a:t>/d &lt;&lt;1), straight (K=0) </a:t>
            </a:r>
            <a:r>
              <a:rPr lang="en-US" dirty="0" smtClean="0"/>
              <a:t>outlet </a:t>
            </a:r>
            <a:r>
              <a:rPr lang="en-US" dirty="0"/>
              <a:t>manifolds the change in piezometric head is equal to the </a:t>
            </a:r>
            <a:r>
              <a:rPr lang="en-US" dirty="0" smtClean="0"/>
              <a:t>negative final </a:t>
            </a:r>
            <a:r>
              <a:rPr lang="en-US" dirty="0"/>
              <a:t>velocity head</a:t>
            </a:r>
          </a:p>
          <a:p>
            <a:endParaRPr lang="en-US" dirty="0"/>
          </a:p>
        </p:txBody>
      </p:sp>
      <p:grpSp>
        <p:nvGrpSpPr>
          <p:cNvPr id="5" name="Group 24"/>
          <p:cNvGrpSpPr>
            <a:grpSpLocks/>
          </p:cNvGrpSpPr>
          <p:nvPr/>
        </p:nvGrpSpPr>
        <p:grpSpPr bwMode="auto">
          <a:xfrm>
            <a:off x="838200" y="5041105"/>
            <a:ext cx="7713663" cy="1727200"/>
            <a:chOff x="2564" y="2924"/>
            <a:chExt cx="2928" cy="1088"/>
          </a:xfrm>
        </p:grpSpPr>
        <p:sp>
          <p:nvSpPr>
            <p:cNvPr id="6" name="Rectangle 25 1"/>
            <p:cNvSpPr>
              <a:spLocks noChangeArrowheads="1"/>
            </p:cNvSpPr>
            <p:nvPr/>
          </p:nvSpPr>
          <p:spPr bwMode="auto">
            <a:xfrm>
              <a:off x="2564" y="292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7" name="Rectangle 26"/>
            <p:cNvSpPr>
              <a:spLocks noChangeArrowheads="1"/>
            </p:cNvSpPr>
            <p:nvPr/>
          </p:nvSpPr>
          <p:spPr bwMode="auto">
            <a:xfrm>
              <a:off x="2564" y="3964"/>
              <a:ext cx="2928" cy="48"/>
            </a:xfrm>
            <a:prstGeom prst="rect">
              <a:avLst/>
            </a:prstGeom>
            <a:solidFill>
              <a:schemeClr val="accent1"/>
            </a:solidFill>
            <a:ln w="12700">
              <a:solidFill>
                <a:schemeClr val="tx1"/>
              </a:solidFill>
              <a:miter lim="800000"/>
              <a:headEnd/>
              <a:tailEnd/>
            </a:ln>
          </p:spPr>
          <p:txBody>
            <a:bodyPr wrap="none" anchor="ctr"/>
            <a:lstStyle/>
            <a:p>
              <a:endParaRPr lang="en-US"/>
            </a:p>
          </p:txBody>
        </p:sp>
      </p:grpSp>
      <p:grpSp>
        <p:nvGrpSpPr>
          <p:cNvPr id="8" name="Group 26"/>
          <p:cNvGrpSpPr>
            <a:grpSpLocks/>
          </p:cNvGrpSpPr>
          <p:nvPr/>
        </p:nvGrpSpPr>
        <p:grpSpPr bwMode="auto">
          <a:xfrm>
            <a:off x="5645156" y="4599780"/>
            <a:ext cx="364202" cy="717550"/>
            <a:chOff x="6248400" y="4267200"/>
            <a:chExt cx="364415" cy="717550"/>
          </a:xfrm>
        </p:grpSpPr>
        <p:sp>
          <p:nvSpPr>
            <p:cNvPr id="9" name="Rectangle 27"/>
            <p:cNvSpPr>
              <a:spLocks noChangeArrowheads="1"/>
            </p:cNvSpPr>
            <p:nvPr/>
          </p:nvSpPr>
          <p:spPr bwMode="auto">
            <a:xfrm>
              <a:off x="6400889" y="4465638"/>
              <a:ext cx="184258"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0" name="TextBox 28"/>
            <p:cNvSpPr txBox="1">
              <a:spLocks noChangeArrowheads="1"/>
            </p:cNvSpPr>
            <p:nvPr/>
          </p:nvSpPr>
          <p:spPr bwMode="auto">
            <a:xfrm>
              <a:off x="6248400" y="4267200"/>
              <a:ext cx="364415" cy="523220"/>
            </a:xfrm>
            <a:prstGeom prst="rect">
              <a:avLst/>
            </a:prstGeom>
            <a:noFill/>
            <a:ln w="9525">
              <a:noFill/>
              <a:miter lim="800000"/>
              <a:headEnd/>
              <a:tailEnd/>
            </a:ln>
          </p:spPr>
          <p:txBody>
            <a:bodyPr wrap="none">
              <a:spAutoFit/>
            </a:bodyPr>
            <a:lstStyle/>
            <a:p>
              <a:r>
                <a:rPr lang="en-US" dirty="0" smtClean="0"/>
                <a:t>2</a:t>
              </a:r>
              <a:endParaRPr lang="en-US" dirty="0"/>
            </a:p>
          </p:txBody>
        </p:sp>
      </p:grpSp>
      <p:grpSp>
        <p:nvGrpSpPr>
          <p:cNvPr id="11" name="Group 29"/>
          <p:cNvGrpSpPr>
            <a:grpSpLocks/>
          </p:cNvGrpSpPr>
          <p:nvPr/>
        </p:nvGrpSpPr>
        <p:grpSpPr bwMode="auto">
          <a:xfrm>
            <a:off x="3565525" y="4599780"/>
            <a:ext cx="681427" cy="717550"/>
            <a:chOff x="4495800" y="4267200"/>
            <a:chExt cx="681427" cy="717550"/>
          </a:xfrm>
        </p:grpSpPr>
        <p:sp>
          <p:nvSpPr>
            <p:cNvPr id="12" name="Rectangle 30"/>
            <p:cNvSpPr>
              <a:spLocks noChangeArrowheads="1"/>
            </p:cNvSpPr>
            <p:nvPr/>
          </p:nvSpPr>
          <p:spPr bwMode="auto">
            <a:xfrm>
              <a:off x="4495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3" name="TextBox 31"/>
            <p:cNvSpPr txBox="1">
              <a:spLocks noChangeArrowheads="1"/>
            </p:cNvSpPr>
            <p:nvPr/>
          </p:nvSpPr>
          <p:spPr bwMode="auto">
            <a:xfrm>
              <a:off x="4513263" y="4267200"/>
              <a:ext cx="663964" cy="523220"/>
            </a:xfrm>
            <a:prstGeom prst="rect">
              <a:avLst/>
            </a:prstGeom>
            <a:noFill/>
            <a:ln w="9525">
              <a:noFill/>
              <a:miter lim="800000"/>
              <a:headEnd/>
              <a:tailEnd/>
            </a:ln>
          </p:spPr>
          <p:txBody>
            <a:bodyPr wrap="none">
              <a:spAutoFit/>
            </a:bodyPr>
            <a:lstStyle/>
            <a:p>
              <a:r>
                <a:rPr lang="en-US" dirty="0"/>
                <a:t>n-1</a:t>
              </a:r>
            </a:p>
          </p:txBody>
        </p:sp>
      </p:grpSp>
      <p:grpSp>
        <p:nvGrpSpPr>
          <p:cNvPr id="14" name="Group 32"/>
          <p:cNvGrpSpPr>
            <a:grpSpLocks/>
          </p:cNvGrpSpPr>
          <p:nvPr/>
        </p:nvGrpSpPr>
        <p:grpSpPr bwMode="auto">
          <a:xfrm>
            <a:off x="7985125" y="4599780"/>
            <a:ext cx="379413" cy="717550"/>
            <a:chOff x="7924800" y="4267200"/>
            <a:chExt cx="379413" cy="717550"/>
          </a:xfrm>
        </p:grpSpPr>
        <p:sp>
          <p:nvSpPr>
            <p:cNvPr id="15" name="Rectangle 33"/>
            <p:cNvSpPr>
              <a:spLocks noChangeArrowheads="1"/>
            </p:cNvSpPr>
            <p:nvPr/>
          </p:nvSpPr>
          <p:spPr bwMode="auto">
            <a:xfrm>
              <a:off x="7924800" y="4465638"/>
              <a:ext cx="184150" cy="519112"/>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16" name="TextBox 34"/>
            <p:cNvSpPr txBox="1">
              <a:spLocks noChangeArrowheads="1"/>
            </p:cNvSpPr>
            <p:nvPr/>
          </p:nvSpPr>
          <p:spPr bwMode="auto">
            <a:xfrm>
              <a:off x="7942263" y="4267200"/>
              <a:ext cx="361950" cy="519113"/>
            </a:xfrm>
            <a:prstGeom prst="rect">
              <a:avLst/>
            </a:prstGeom>
            <a:noFill/>
            <a:ln w="9525">
              <a:noFill/>
              <a:miter lim="800000"/>
              <a:headEnd/>
              <a:tailEnd/>
            </a:ln>
          </p:spPr>
          <p:txBody>
            <a:bodyPr wrap="none">
              <a:spAutoFit/>
            </a:bodyPr>
            <a:lstStyle/>
            <a:p>
              <a:r>
                <a:rPr lang="en-US" dirty="0" smtClean="0"/>
                <a:t>1</a:t>
              </a:r>
              <a:endParaRPr lang="en-US" dirty="0"/>
            </a:p>
          </p:txBody>
        </p:sp>
      </p:grpSp>
      <p:sp>
        <p:nvSpPr>
          <p:cNvPr id="17" name="Rectangle 25 2"/>
          <p:cNvSpPr>
            <a:spLocks noChangeArrowheads="1"/>
          </p:cNvSpPr>
          <p:nvPr/>
        </p:nvSpPr>
        <p:spPr bwMode="auto">
          <a:xfrm rot="5400000">
            <a:off x="7673181" y="5865812"/>
            <a:ext cx="1693863" cy="76200"/>
          </a:xfrm>
          <a:prstGeom prst="rect">
            <a:avLst/>
          </a:prstGeom>
          <a:solidFill>
            <a:schemeClr val="accent1"/>
          </a:solidFill>
          <a:ln w="12700">
            <a:solidFill>
              <a:schemeClr val="tx1"/>
            </a:solidFill>
            <a:miter lim="800000"/>
            <a:headEnd/>
            <a:tailEnd/>
          </a:ln>
        </p:spPr>
        <p:txBody>
          <a:bodyPr rot="10800000" vert="eaVert" wrap="none" anchor="ctr"/>
          <a:lstStyle/>
          <a:p>
            <a:endParaRPr lang="en-US"/>
          </a:p>
        </p:txBody>
      </p:sp>
      <p:sp>
        <p:nvSpPr>
          <p:cNvPr id="18" name="Line 25"/>
          <p:cNvSpPr>
            <a:spLocks noChangeShapeType="1"/>
          </p:cNvSpPr>
          <p:nvPr/>
        </p:nvSpPr>
        <p:spPr bwMode="auto">
          <a:xfrm flipH="1">
            <a:off x="304800" y="5971380"/>
            <a:ext cx="7223125" cy="0"/>
          </a:xfrm>
          <a:prstGeom prst="line">
            <a:avLst/>
          </a:prstGeom>
          <a:noFill/>
          <a:ln w="38100">
            <a:solidFill>
              <a:schemeClr val="tx1"/>
            </a:solidFill>
            <a:round/>
            <a:headEnd type="none" w="lg" len="med"/>
            <a:tailEnd type="triangle" w="lg" len="med"/>
          </a:ln>
          <a:effectLst/>
        </p:spPr>
        <p:txBody>
          <a:bodyPr wrap="square" anchor="ctr">
            <a:spAutoFit/>
          </a:bodyPr>
          <a:lstStyle/>
          <a:p>
            <a:endParaRPr lang="en-US"/>
          </a:p>
        </p:txBody>
      </p:sp>
      <p:grpSp>
        <p:nvGrpSpPr>
          <p:cNvPr id="19" name="Group 26"/>
          <p:cNvGrpSpPr>
            <a:grpSpLocks/>
          </p:cNvGrpSpPr>
          <p:nvPr/>
        </p:nvGrpSpPr>
        <p:grpSpPr bwMode="auto">
          <a:xfrm>
            <a:off x="1355726" y="4599780"/>
            <a:ext cx="363538" cy="717550"/>
            <a:chOff x="854" y="2842"/>
            <a:chExt cx="229" cy="452"/>
          </a:xfrm>
        </p:grpSpPr>
        <p:sp>
          <p:nvSpPr>
            <p:cNvPr id="20" name="Rectangle 25 3"/>
            <p:cNvSpPr>
              <a:spLocks noChangeArrowheads="1"/>
            </p:cNvSpPr>
            <p:nvPr/>
          </p:nvSpPr>
          <p:spPr bwMode="auto">
            <a:xfrm>
              <a:off x="854" y="2967"/>
              <a:ext cx="116" cy="327"/>
            </a:xfrm>
            <a:prstGeom prst="rect">
              <a:avLst/>
            </a:prstGeom>
            <a:solidFill>
              <a:schemeClr val="bg1"/>
            </a:solidFill>
            <a:ln w="12700" algn="ctr">
              <a:noFill/>
              <a:round/>
              <a:headEnd type="none" w="lg" len="med"/>
              <a:tailEnd type="none" w="lg" len="med"/>
            </a:ln>
          </p:spPr>
          <p:txBody>
            <a:bodyPr wrap="none" anchor="ctr">
              <a:spAutoFit/>
            </a:bodyPr>
            <a:lstStyle/>
            <a:p>
              <a:endParaRPr lang="en-US"/>
            </a:p>
          </p:txBody>
        </p:sp>
        <p:sp>
          <p:nvSpPr>
            <p:cNvPr id="21" name="TextBox 24"/>
            <p:cNvSpPr txBox="1">
              <a:spLocks noChangeArrowheads="1"/>
            </p:cNvSpPr>
            <p:nvPr/>
          </p:nvSpPr>
          <p:spPr bwMode="auto">
            <a:xfrm>
              <a:off x="854" y="2842"/>
              <a:ext cx="229" cy="330"/>
            </a:xfrm>
            <a:prstGeom prst="rect">
              <a:avLst/>
            </a:prstGeom>
            <a:noFill/>
            <a:ln w="9525">
              <a:noFill/>
              <a:miter lim="800000"/>
              <a:headEnd/>
              <a:tailEnd/>
            </a:ln>
          </p:spPr>
          <p:txBody>
            <a:bodyPr wrap="none">
              <a:spAutoFit/>
            </a:bodyPr>
            <a:lstStyle/>
            <a:p>
              <a:r>
                <a:rPr lang="en-US" dirty="0" smtClean="0"/>
                <a:t>n</a:t>
              </a:r>
              <a:endParaRPr lang="en-US" dirty="0"/>
            </a:p>
          </p:txBody>
        </p:sp>
      </p:grpSp>
      <p:grpSp>
        <p:nvGrpSpPr>
          <p:cNvPr id="22" name="Group 36"/>
          <p:cNvGrpSpPr>
            <a:grpSpLocks/>
          </p:cNvGrpSpPr>
          <p:nvPr/>
        </p:nvGrpSpPr>
        <p:grpSpPr bwMode="auto">
          <a:xfrm rot="10800000">
            <a:off x="1447800" y="4980780"/>
            <a:ext cx="6630988" cy="382588"/>
            <a:chOff x="1446211" y="4114006"/>
            <a:chExt cx="6630988" cy="915988"/>
          </a:xfrm>
        </p:grpSpPr>
        <p:cxnSp>
          <p:nvCxnSpPr>
            <p:cNvPr id="23" name="Straight Arrow Connector 37"/>
            <p:cNvCxnSpPr>
              <a:cxnSpLocks noChangeShapeType="1"/>
            </p:cNvCxnSpPr>
            <p:nvPr/>
          </p:nvCxnSpPr>
          <p:spPr bwMode="auto">
            <a:xfrm rot="5400000" flipH="1" flipV="1">
              <a:off x="989805" y="4572000"/>
              <a:ext cx="914400" cy="1588"/>
            </a:xfrm>
            <a:prstGeom prst="straightConnector1">
              <a:avLst/>
            </a:prstGeom>
            <a:noFill/>
            <a:ln w="12700" algn="ctr">
              <a:solidFill>
                <a:schemeClr val="tx1"/>
              </a:solidFill>
              <a:round/>
              <a:headEnd type="none" w="lg" len="med"/>
              <a:tailEnd type="arrow" w="med" len="med"/>
            </a:ln>
          </p:spPr>
        </p:cxnSp>
        <p:cxnSp>
          <p:nvCxnSpPr>
            <p:cNvPr id="24" name="Straight Arrow Connector 38"/>
            <p:cNvCxnSpPr>
              <a:cxnSpLocks noChangeShapeType="1"/>
            </p:cNvCxnSpPr>
            <p:nvPr/>
          </p:nvCxnSpPr>
          <p:spPr bwMode="auto">
            <a:xfrm rot="5400000" flipH="1" flipV="1">
              <a:off x="3199605" y="4571206"/>
              <a:ext cx="914400" cy="1588"/>
            </a:xfrm>
            <a:prstGeom prst="straightConnector1">
              <a:avLst/>
            </a:prstGeom>
            <a:noFill/>
            <a:ln w="12700" algn="ctr">
              <a:solidFill>
                <a:schemeClr val="tx1"/>
              </a:solidFill>
              <a:round/>
              <a:headEnd type="none" w="lg" len="med"/>
              <a:tailEnd type="arrow" w="med" len="med"/>
            </a:ln>
          </p:spPr>
        </p:cxnSp>
        <p:cxnSp>
          <p:nvCxnSpPr>
            <p:cNvPr id="25" name="Straight Arrow Connector 39"/>
            <p:cNvCxnSpPr>
              <a:cxnSpLocks noChangeShapeType="1"/>
            </p:cNvCxnSpPr>
            <p:nvPr/>
          </p:nvCxnSpPr>
          <p:spPr bwMode="auto">
            <a:xfrm rot="5400000" flipH="1" flipV="1">
              <a:off x="5409405" y="4570412"/>
              <a:ext cx="914400" cy="1588"/>
            </a:xfrm>
            <a:prstGeom prst="straightConnector1">
              <a:avLst/>
            </a:prstGeom>
            <a:noFill/>
            <a:ln w="12700" algn="ctr">
              <a:solidFill>
                <a:schemeClr val="tx1"/>
              </a:solidFill>
              <a:round/>
              <a:headEnd type="none" w="lg" len="med"/>
              <a:tailEnd type="arrow" w="med" len="med"/>
            </a:ln>
          </p:spPr>
        </p:cxnSp>
        <p:cxnSp>
          <p:nvCxnSpPr>
            <p:cNvPr id="26" name="Straight Arrow Connector 40"/>
            <p:cNvCxnSpPr>
              <a:cxnSpLocks noChangeShapeType="1"/>
            </p:cNvCxnSpPr>
            <p:nvPr/>
          </p:nvCxnSpPr>
          <p:spPr bwMode="auto">
            <a:xfrm rot="5400000" flipH="1" flipV="1">
              <a:off x="7619205" y="4571206"/>
              <a:ext cx="914400" cy="1588"/>
            </a:xfrm>
            <a:prstGeom prst="straightConnector1">
              <a:avLst/>
            </a:prstGeom>
            <a:noFill/>
            <a:ln w="12700" algn="ctr">
              <a:solidFill>
                <a:schemeClr val="tx1"/>
              </a:solidFill>
              <a:round/>
              <a:headEnd type="none" w="lg" len="med"/>
              <a:tailEnd type="arrow" w="med" len="med"/>
            </a:ln>
          </p:spPr>
        </p:cxnSp>
      </p:grpSp>
      <p:sp>
        <p:nvSpPr>
          <p:cNvPr id="27" name="Lightning Bolt 26"/>
          <p:cNvSpPr/>
          <p:nvPr/>
        </p:nvSpPr>
        <p:spPr bwMode="auto">
          <a:xfrm>
            <a:off x="4343400" y="479821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8" name="Lightning Bolt 27"/>
          <p:cNvSpPr/>
          <p:nvPr/>
        </p:nvSpPr>
        <p:spPr bwMode="auto">
          <a:xfrm>
            <a:off x="4463744" y="6491288"/>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sp>
        <p:nvSpPr>
          <p:cNvPr id="29" name="Lightning Bolt 28"/>
          <p:cNvSpPr/>
          <p:nvPr/>
        </p:nvSpPr>
        <p:spPr bwMode="auto">
          <a:xfrm>
            <a:off x="4463744" y="5695949"/>
            <a:ext cx="381000" cy="519112"/>
          </a:xfrm>
          <a:prstGeom prst="lightningBolt">
            <a:avLst/>
          </a:prstGeom>
          <a:solidFill>
            <a:schemeClr val="bg1"/>
          </a:solidFill>
          <a:ln w="12700" cap="flat" cmpd="sng" algn="ctr">
            <a:solidFill>
              <a:schemeClr val="bg1"/>
            </a:solidFill>
            <a:prstDash val="solid"/>
            <a:round/>
            <a:headEnd type="none" w="lg" len="med"/>
            <a:tailEnd type="none" w="lg" len="med"/>
          </a:ln>
          <a:effectLst/>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Century Gothic" pitchFamily="34" charset="0"/>
              <a:cs typeface="Arial" charset="0"/>
            </a:endParaRPr>
          </a:p>
        </p:txBody>
      </p:sp>
      <p:cxnSp>
        <p:nvCxnSpPr>
          <p:cNvPr id="30" name="Straight Arrow Connector 29"/>
          <p:cNvCxnSpPr>
            <a:endCxn id="21" idx="1"/>
          </p:cNvCxnSpPr>
          <p:nvPr/>
        </p:nvCxnSpPr>
        <p:spPr bwMode="auto">
          <a:xfrm>
            <a:off x="1156494" y="4762868"/>
            <a:ext cx="199232" cy="98850"/>
          </a:xfrm>
          <a:prstGeom prst="straightConnector1">
            <a:avLst/>
          </a:prstGeom>
          <a:solidFill>
            <a:schemeClr val="accent1"/>
          </a:solidFill>
          <a:ln w="12700" cap="flat" cmpd="sng" algn="ctr">
            <a:solidFill>
              <a:schemeClr val="tx1"/>
            </a:solidFill>
            <a:prstDash val="solid"/>
            <a:round/>
            <a:headEnd type="none" w="lg" len="med"/>
            <a:tailEnd type="triangle"/>
          </a:ln>
          <a:effectLst/>
        </p:spPr>
      </p:cxnSp>
      <p:pic>
        <p:nvPicPr>
          <p:cNvPr id="32" name="Picture 31"/>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898129" y="4268455"/>
            <a:ext cx="466409" cy="288991"/>
          </a:xfrm>
          <a:prstGeom prst="rect">
            <a:avLst/>
          </a:prstGeom>
        </p:spPr>
      </p:pic>
      <p:pic>
        <p:nvPicPr>
          <p:cNvPr id="33" name="Picture 32"/>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5631452" y="4267757"/>
            <a:ext cx="471896" cy="288991"/>
          </a:xfrm>
          <a:prstGeom prst="rect">
            <a:avLst/>
          </a:prstGeom>
        </p:spPr>
      </p:pic>
      <p:pic>
        <p:nvPicPr>
          <p:cNvPr id="34" name="Picture 33"/>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188732" y="4252231"/>
            <a:ext cx="502990" cy="290820"/>
          </a:xfrm>
          <a:prstGeom prst="rect">
            <a:avLst/>
          </a:prstGeom>
        </p:spPr>
      </p:pic>
      <p:cxnSp>
        <p:nvCxnSpPr>
          <p:cNvPr id="35" name="Straight Connector 34"/>
          <p:cNvCxnSpPr/>
          <p:nvPr/>
        </p:nvCxnSpPr>
        <p:spPr bwMode="auto">
          <a:xfrm>
            <a:off x="1122934"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cxnSp>
        <p:nvCxnSpPr>
          <p:cNvPr id="36" name="Straight Connector 35"/>
          <p:cNvCxnSpPr/>
          <p:nvPr/>
        </p:nvCxnSpPr>
        <p:spPr bwMode="auto">
          <a:xfrm>
            <a:off x="7918250" y="5117305"/>
            <a:ext cx="0" cy="1574800"/>
          </a:xfrm>
          <a:prstGeom prst="line">
            <a:avLst/>
          </a:prstGeom>
          <a:solidFill>
            <a:schemeClr val="accent1"/>
          </a:solidFill>
          <a:ln w="38100" cap="flat" cmpd="sng" algn="ctr">
            <a:solidFill>
              <a:schemeClr val="tx1"/>
            </a:solidFill>
            <a:prstDash val="sysDash"/>
            <a:round/>
            <a:headEnd type="none" w="lg" len="med"/>
            <a:tailEnd type="none" w="lg" len="med"/>
          </a:ln>
          <a:effectLst/>
        </p:spPr>
      </p:cxnSp>
      <p:sp>
        <p:nvSpPr>
          <p:cNvPr id="37" name="TextBox 36"/>
          <p:cNvSpPr txBox="1"/>
          <p:nvPr/>
        </p:nvSpPr>
        <p:spPr>
          <a:xfrm>
            <a:off x="854969" y="5574235"/>
            <a:ext cx="603050" cy="523220"/>
          </a:xfrm>
          <a:prstGeom prst="rect">
            <a:avLst/>
          </a:prstGeom>
          <a:solidFill>
            <a:schemeClr val="bg1"/>
          </a:solidFill>
        </p:spPr>
        <p:txBody>
          <a:bodyPr wrap="none" rtlCol="0">
            <a:spAutoFit/>
          </a:bodyPr>
          <a:lstStyle/>
          <a:p>
            <a:r>
              <a:rPr lang="en-US" dirty="0" err="1" smtClean="0"/>
              <a:t>cs</a:t>
            </a:r>
            <a:r>
              <a:rPr lang="en-US" baseline="-25000" dirty="0" err="1" smtClean="0"/>
              <a:t>n</a:t>
            </a:r>
            <a:endParaRPr lang="en-US" dirty="0"/>
          </a:p>
        </p:txBody>
      </p:sp>
      <p:sp>
        <p:nvSpPr>
          <p:cNvPr id="38" name="TextBox 37"/>
          <p:cNvSpPr txBox="1"/>
          <p:nvPr/>
        </p:nvSpPr>
        <p:spPr>
          <a:xfrm>
            <a:off x="7543800" y="5749595"/>
            <a:ext cx="603050" cy="523220"/>
          </a:xfrm>
          <a:prstGeom prst="rect">
            <a:avLst/>
          </a:prstGeom>
          <a:solidFill>
            <a:schemeClr val="bg1"/>
          </a:solidFill>
        </p:spPr>
        <p:txBody>
          <a:bodyPr wrap="none" rtlCol="0">
            <a:spAutoFit/>
          </a:bodyPr>
          <a:lstStyle/>
          <a:p>
            <a:r>
              <a:rPr lang="en-US" dirty="0" smtClean="0"/>
              <a:t>cs</a:t>
            </a:r>
            <a:r>
              <a:rPr lang="en-US" baseline="-25000" dirty="0" smtClean="0"/>
              <a:t>1</a:t>
            </a:r>
            <a:endParaRPr lang="en-US" dirty="0"/>
          </a:p>
        </p:txBody>
      </p:sp>
      <p:sp>
        <p:nvSpPr>
          <p:cNvPr id="39" name="TextBox 38"/>
          <p:cNvSpPr txBox="1"/>
          <p:nvPr/>
        </p:nvSpPr>
        <p:spPr>
          <a:xfrm>
            <a:off x="3652832" y="6129822"/>
            <a:ext cx="2226892" cy="523220"/>
          </a:xfrm>
          <a:prstGeom prst="rect">
            <a:avLst/>
          </a:prstGeom>
          <a:noFill/>
        </p:spPr>
        <p:txBody>
          <a:bodyPr wrap="none" rtlCol="0">
            <a:spAutoFit/>
          </a:bodyPr>
          <a:lstStyle/>
          <a:p>
            <a:r>
              <a:rPr lang="en-US" dirty="0" smtClean="0"/>
              <a:t>Inlet manifold</a:t>
            </a:r>
            <a:endParaRPr lang="en-US" dirty="0"/>
          </a:p>
        </p:txBody>
      </p:sp>
      <p:pic>
        <p:nvPicPr>
          <p:cNvPr id="40" name="Picture 3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839571" y="5704502"/>
            <a:ext cx="1230956" cy="495674"/>
          </a:xfrm>
          <a:prstGeom prst="rect">
            <a:avLst/>
          </a:prstGeom>
          <a:solidFill>
            <a:schemeClr val="bg1"/>
          </a:solidFill>
        </p:spPr>
      </p:pic>
      <p:pic>
        <p:nvPicPr>
          <p:cNvPr id="41" name="Picture 40"/>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674816" y="4681133"/>
            <a:ext cx="316427" cy="224974"/>
          </a:xfrm>
          <a:prstGeom prst="rect">
            <a:avLst/>
          </a:prstGeom>
        </p:spPr>
      </p:pic>
      <p:pic>
        <p:nvPicPr>
          <p:cNvPr id="47" name="Picture 46"/>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3742172" y="5666509"/>
            <a:ext cx="2639325" cy="524939"/>
          </a:xfrm>
          <a:prstGeom prst="rect">
            <a:avLst/>
          </a:prstGeom>
          <a:solidFill>
            <a:schemeClr val="bg1"/>
          </a:solidFill>
        </p:spPr>
      </p:pic>
      <p:pic>
        <p:nvPicPr>
          <p:cNvPr id="48" name="Picture 47"/>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5797556" y="3153324"/>
            <a:ext cx="1904045" cy="524939"/>
          </a:xfrm>
          <a:prstGeom prst="rect">
            <a:avLst/>
          </a:prstGeom>
          <a:solidFill>
            <a:schemeClr val="bg1"/>
          </a:solidFill>
        </p:spPr>
      </p:pic>
    </p:spTree>
    <p:extLst>
      <p:ext uri="{BB962C8B-B14F-4D97-AF65-F5344CB8AC3E}">
        <p14:creationId xmlns:p14="http://schemas.microsoft.com/office/powerpoint/2010/main" val="3847877044"/>
      </p:ext>
    </p:extLst>
  </p:cSld>
  <p:clrMapOvr>
    <a:masterClrMapping/>
  </p:clrMapOvr>
  <p:transition>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4.76181"/>
  <p:tag name="ORIGINALWIDTH" val="84.01173"/>
  <p:tag name="LATEXADDIN" val="\documentclass{article}&#10;\usepackage{amsmath}&#10;\pagestyle{empty}&#10;\begin{document}&#10;$  \Psi $&#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221.2809"/>
  <p:tag name="ORIGINALWIDTH" val="1098.153"/>
  <p:tag name="LATEXADDIN" val="\documentclass{article}&#10;\usepackage{amsmath}&#10;\pagestyle{empty}&#10;\begin{document}&#10;$  \mathrm{f}=\frac{0.25}{\left[\log \left(\frac{\varepsilon}{3.7 D}+\frac{5.74}{\mathrm{Re}^{0.9}}\right)\right]^{2}}$&#10;&#10;&#10;\end{document}"/>
  <p:tag name="IGUANATEXSIZE" val="24"/>
  <p:tag name="IGUANATEXCURSOR" val="198"/>
  <p:tag name="TRANSPARENCY" val="True"/>
  <p:tag name="FILENAME" val=""/>
  <p:tag name="LATEXENGINEID" val="1"/>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23.0172"/>
  <p:tag name="ORIGINALWIDTH" val="184.5257"/>
  <p:tag name="LATEXADDIN" val="\documentclass{article}&#10;\usepackage{amsmath}&#10;\pagestyle{empty}&#10;\begin{document}&#10;$  C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242.063"/>
  <p:tag name="LATEXADDIN" val="\documentclass{article}&#10;\usepackage{amsmath}&#10;\pagestyle{empty}&#10;\begin{document}&#10;$  \Delta \Psi_{\text {total}}=\frac{1}{2 g}\left(\frac{Q_{M}}{A_{M}}\right)^{2}\left[\frac{n-1}{n}-\mathrm{f}_{i} \frac{L_{M}}{D_{M}} \frac{(2 n-1)}{6 n}\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52.911"/>
  <p:tag name="LATEXADDIN" val="\documentclass{article}&#10;\usepackage{amsmath}&#10;\pagestyle{empty}&#10;\begin{document}&#10;$  \sum_{i=1}^{n-1} \Delta H_e=\frac{V_{M}^{2}}{2 g} \frac{n-1}{n}$&#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132.0184"/>
  <p:tag name="ORIGINALWIDTH" val="303.7924"/>
  <p:tag name="LATEXADDIN" val="\documentclass{article}&#10;\usepackage{amsmath}&#10;\pagestyle{empty}&#10;\begin{document}&#10;$  C_{p_{long}}$&#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536.964"/>
  <p:tag name="LATEXADDIN" val="\documentclass{article}&#10;\usepackage{amsmath}&#10;\pagestyle{empty}&#10;\begin{document}&#10;$  K_{\text {Control}} = \frac{\Pi_{Q}^{2} C_{p_{Long}}-C_{p_{Short}}}{1-\Pi_{Q}^{2}}$&#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098.153"/>
  <p:tag name="LATEXADDIN" val="\documentclass{article}&#10;\usepackage{amsmath}&#10;\pagestyle{empty}&#10;\begin{document}&#10;$  K_{\text {Control}} = \frac{\Pi_{Q}^{2} C_{p_{Long}}}{1-\Pi_{Q}^{2}}$&#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132.0184"/>
  <p:tag name="ORIGINALWIDTH" val="333.0464"/>
  <p:tag name="LATEXADDIN" val="\documentclass{article}&#10;\usepackage{amsmath}&#10;\pagestyle{empty}&#10;\begin{document}&#10;$  C_{p_{Long}}$&#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05.3764"/>
  <p:tag name="LATEXADDIN" val="\documentclass{article}&#10;\usepackage{amsmath}&#10;\pagestyle{empty}&#10;\begin{document}&#10;$  \left[\mathrm{f}_{i} \frac{L_{M}}{D_{M}} \frac{(2 n-1)}{6 n}+1\right]$&#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698.987"/>
  <p:tag name="LATEXADDIN" val="\documentclass{article}&#10;\usepackage{amsmath}&#10;\pagestyle{empty}&#10;\begin{document}&#10;$  \Psi_{M_1}+\frac{\bar v_{M_1}^2}{2 g}=\Psi_{M_n}+\frac{\bar v_{M_n}^2}{2 g}+h_{L}$&#10;&#10;&#10;\end{document}"/>
  <p:tag name="IGUANATEXSIZE" val="24"/>
  <p:tag name="IGUANATEXCURSOR" val="144"/>
  <p:tag name="TRANSPARENCY" val="True"/>
  <p:tag name="FILENAME" val=""/>
  <p:tag name="LATEXENGINEID" val="1"/>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030.644"/>
  <p:tag name="LATEXADDIN" val="\documentclass{article}&#10;\usepackage{amsmath}&#10;\pagestyle{empty}&#10;\begin{document}&#10;$  \left[\frac{n-1}{n}-\mathrm{f} \frac{L_{M}}{D_{M}} \frac{(2 n-1)}{6 n}\right]$&#10;&#10;&#10;\end{document}"/>
  <p:tag name="IGUANATEXSIZE" val="24"/>
  <p:tag name="IGUANATEXCURSOR" val="160"/>
  <p:tag name="TRANSPARENCY" val="True"/>
  <p:tag name="FILENAME" val=""/>
  <p:tag name="LATEXENGINEID" val="1"/>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716.35"/>
  <p:tag name="LATEXADDIN" val="\documentclass{article}&#10;\usepackage{amsmath}&#10;\pagestyle{empty}&#10;\begin{document}&#10;$  h_{e_{p}}=K_{e_{p}} \frac{V_{v c}^{2}}{2 g}$&#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111.7656"/>
  <p:tag name="ORIGINALWIDTH" val="616.5861"/>
  <p:tag name="LATEXADDIN" val="\documentclass{article}&#10;\usepackage{amsmath}&#10;\pagestyle{empty}&#10;\begin{document}&#10;$  n Q_{P}=Q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1441.701"/>
  <p:tag name="LATEXADDIN" val="\documentclass{article}&#10;\usepackage{amsmath}&#10;\pagestyle{empty}&#10;\begin{document}&#10;$  \frac{V_{M}}{V_{v c}}=\frac{Q_{M}}{A_{M}} \frac{A_{P} \Pi_{v c}}{Q_{P}}=\frac{n \Pi_{v c} D_{P}^{2}}{D_{M}^{2}}$&#10;&#10;&#10;\end{document}"/>
  <p:tag name="IGUANATEXSIZE" val="24"/>
  <p:tag name="IGUANATEXCURSOR" val="194"/>
  <p:tag name="TRANSPARENCY" val="True"/>
  <p:tag name="FILENAME" val=""/>
  <p:tag name="LATEXENGINEID" val="1"/>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915.8778"/>
  <p:tag name="LATEXADDIN" val="\documentclass{article}&#10;\usepackage{amsmath}&#10;\pagestyle{empty}&#10;\begin{document}&#10;$  V_{v c}=V_{M} \frac{D_{M}^{2}}{n \Pi_{v c} D_{P}^{2}}$&#10;&#10;&#10;\end{document}"/>
  <p:tag name="IGUANATEXSIZE" val="24"/>
  <p:tag name="IGUANATEXCURSOR" val="136"/>
  <p:tag name="TRANSPARENCY" val="True"/>
  <p:tag name="FILENAME" val=""/>
  <p:tag name="LATEXENGINEID" val="1"/>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392.944"/>
  <p:tag name="LATEXADDIN" val="\documentclass{article}&#10;\usepackage{amsmath}&#10;\pagestyle{empty}&#10;\begin{document}&#10;$  h_{e_{p}}=K_{e_{P}}\left(\frac{D_{M}^{2}}{n \Pi_{v c} D_{P}^{2}}\right)^{2} \frac{V_{M}^{2}}{2 g}$&#10;&#10;&#10;\end{document}"/>
  <p:tag name="IGUANATEXSIZE" val="24"/>
  <p:tag name="IGUANATEXCURSOR" val="180"/>
  <p:tag name="TRANSPARENCY" val="True"/>
  <p:tag name="FILENAME" val=""/>
  <p:tag name="LATEXENGINEID" val="1"/>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105.0146"/>
  <p:tag name="ORIGINALWIDTH" val="400.5559"/>
  <p:tag name="LATEXADDIN" val="\documentclass{article}&#10;\usepackage{amsmath}&#10;\pagestyle{empty}&#10;\begin{document}&#10;$  K_{Contol}$&#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485.207"/>
  <p:tag name="LATEXADDIN" val="\documentclass{article}&#10;\usepackage{amsmath}&#10;\pagestyle{empty}&#10;\begin{document}&#10;$  K_{Control}=K_{e_{P}}\left(\frac{D_{M}^{2}}{n \Pi_{v c} D_{P}^{2}}\right)^{2}$&#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135.769"/>
  <p:tag name="ORIGINALWIDTH" val="1281.179"/>
  <p:tag name="LATEXADDIN" val="\documentclass{article}&#10;\usepackage{amsmath}&#10;\pagestyle{empty}&#10;\begin{document}&#10;$  Q=\Pi_{v c} A_{orifice} \sqrt{2 g \Delta h}$&#10;&#10;&#10;\end{document}"/>
  <p:tag name="IGUANATEXSIZE" val="24"/>
  <p:tag name="IGUANATEXCURSOR" val="105"/>
  <p:tag name="TRANSPARENCY" val="True"/>
  <p:tag name="FILENAME" val=""/>
  <p:tag name="LATEXENGINEID" val="1"/>
  <p:tag name="TEMPFOLDER" val="c:\temp\"/>
  <p:tag name="LATEXFORMHEIGHT" val="312"/>
  <p:tag name="LATEXFORMWIDTH" val="384"/>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963.8845"/>
  <p:tag name="LATEXADDIN" val="\documentclass{article}&#10;\usepackage{amsmath}&#10;\pagestyle{empty}&#10;\begin{document}&#10;$  \Delta h=\frac{1}{2 g}\left(\frac{V_{Port}}{\Pi_{v c}}\right)^{2}$&#10;&#10;&#10;\end{document}"/>
  <p:tag name="IGUANATEXSIZE" val="24"/>
  <p:tag name="IGUANATEXCURSOR" val="123"/>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342.687"/>
  <p:tag name="LATEXADDIN" val="\documentclass{article}&#10;\usepackage{amsmath}&#10;\pagestyle{empty}&#10;\begin{document}&#10;$  \frac{\bar v_{M_1}^2}{2 g}=\Delta\Psi_M+\frac{\bar v_{M_n}^2}{2 g}+h_{L}$&#10;&#10;&#10;\end{document}"/>
  <p:tag name="IGUANATEXSIZE" val="24"/>
  <p:tag name="IGUANATEXCURSOR" val="135"/>
  <p:tag name="TRANSPARENCY" val="True"/>
  <p:tag name="FILENAME" val=""/>
  <p:tag name="LATEXENGINEID" val="1"/>
  <p:tag name="TEMPFOLDER" val="c:\temp\"/>
  <p:tag name="LATEXFORMHEIGHT" val="312"/>
  <p:tag name="LATEXFORMWIDTH" val="384"/>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218.2805"/>
  <p:tag name="ORIGINALWIDTH" val="880.6229"/>
  <p:tag name="LATEXADDIN" val="\documentclass{article}&#10;\usepackage{amsmath}&#10;\pagestyle{empty}&#10;\begin{document}&#10;$  h_{l}=\frac{8 Q_{\mathrm{M}}^{2}}{g \pi^{2}} \frac{C_{P_{Total}}}{D_{M}^{4}}$&#10;&#10;&#10;\end{document}"/>
  <p:tag name="IGUANATEXSIZE" val="24"/>
  <p:tag name="IGUANATEXCURSOR" val="145"/>
  <p:tag name="TRANSPARENCY" val="True"/>
  <p:tag name="FILENAME" val=""/>
  <p:tag name="LATEXENGINEID" val="1"/>
  <p:tag name="TEMPFOLDER" val="c:\temp\"/>
  <p:tag name="LATEXFORMHEIGHT" val="312"/>
  <p:tag name="LATEXFORMWIDTH" val="384"/>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267.7874"/>
  <p:tag name="ORIGINALWIDTH" val="1220.42"/>
  <p:tag name="LATEXADDIN" val="\documentclass{article}&#10;\usepackage{amsmath}&#10;\pagestyle{empty}&#10;\begin{document}&#10;$  D_{M}=\left(\frac{8 Q_{M}^{2}}{g \pi^{2}} \frac{C_{P_{Total}}}{h_{l}}\right)^{\frac{1}{4}}$&#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251.285"/>
  <p:tag name="ORIGINALWIDTH" val="1563.968"/>
  <p:tag name="LATEXADDIN" val="\documentclass{article}&#10;\usepackage{amsmath}&#10;\pagestyle{empty}&#10;\begin{document}&#10;$ K_{Control} =\frac{\Pi_{Q}^{2} C_{p_{Long}}-C_{p_{Short}}}{1-\Pi_{Q}^{2}}$&#10;&#10;&#10;\end{document}"/>
  <p:tag name="IGUANATEXSIZE" val="24"/>
  <p:tag name="IGUANATEXCURSOR" val="137"/>
  <p:tag name="TRANSPARENCY" val="True"/>
  <p:tag name="FILENAME" val=""/>
  <p:tag name="LATEXENGINEID" val="1"/>
  <p:tag name="TEMPFOLDER" val="c:\temp\"/>
  <p:tag name="LATEXFORMHEIGHT" val="312"/>
  <p:tag name="LATEXFORMWIDTH" val="384"/>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58.759"/>
  <p:tag name="LATEXADDIN" val="\documentclass{article}&#10;\usepackage{amsmath}&#10;\pagestyle{empty}&#10;\begin{document}&#10;$  \frac{p_{1}}{\rho g}+z_{1}+\frac{V_{1}^{2}}{2 g}=\frac{p_{2}}{\rho g}+z_{2}+\frac{V_{2}^{2}}{2 g}+h_{L}$&#10;&#10;&#10;\end{document}"/>
  <p:tag name="IGUANATEXSIZE" val="24"/>
  <p:tag name="IGUANATEXCURSOR" val="186"/>
  <p:tag name="TRANSPARENCY" val="True"/>
  <p:tag name="FILENAME" val=""/>
  <p:tag name="LATEXENGINEID" val="1"/>
  <p:tag name="TEMPFOLDER" val="c:\temp\"/>
  <p:tag name="LATEXFORMHEIGHT" val="312"/>
  <p:tag name="LATEXFORMWIDTH" val="384"/>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60.3282"/>
  <p:tag name="LATEXADDIN" val="\documentclass{article}&#10;\usepackage{amsmath}&#10;\pagestyle{empty}&#10;\begin{document}&#10;$  h_{l}=C_{p} \frac{V^{2}}{2 g}$&#10;&#10;&#10;\end{document}"/>
  <p:tag name="IGUANATEXSIZE" val="24"/>
  <p:tag name="IGUANATEXCURSOR" val="112"/>
  <p:tag name="TRANSPARENCY" val="True"/>
  <p:tag name="FILENAME" val=""/>
  <p:tag name="LATEXENGINEID" val="1"/>
  <p:tag name="TEMPFOLDER" val="c:\temp\"/>
  <p:tag name="LATEXFORMHEIGHT" val="312"/>
  <p:tag name="LATEXFORMWIDTH" val="384"/>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43.0758"/>
  <p:tag name="LATEXADDIN" val="\documentclass{article}&#10;\usepackage{amsmath}&#10;\pagestyle{empty}&#10;\begin{document}&#10;$  h_{e}=K \frac{V^{2}}{2 g}$&#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627.8376"/>
  <p:tag name="LATEXADDIN" val="\documentclass{article}&#10;\usepackage{amsmath}&#10;\pagestyle{empty}&#10;\begin{document}&#10;$  h_{f}=f \frac{L}{D} \frac{V^{2}}{2 g}$&#10;&#10;&#10;\end{document}"/>
  <p:tag name="IGUANATEXSIZE" val="24"/>
  <p:tag name="IGUANATEXCURSOR" val="120"/>
  <p:tag name="TRANSPARENCY" val="True"/>
  <p:tag name="FILENAME" val=""/>
  <p:tag name="LATEXENGINEID" val="1"/>
  <p:tag name="TEMPFOLDER" val="c:\temp\"/>
  <p:tag name="LATEXFORMHEIGHT" val="312"/>
  <p:tag name="LATEXFORMWIDTH" val="384"/>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900.8757"/>
  <p:tag name="LATEXADDIN" val="\documentclass{article}&#10;\usepackage{amsmath}&#10;\pagestyle{empty}&#10;\begin{document}&#10;$  C_{p}=\sum K+f \frac{L}{D}$&#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1200"/>
  <p:tag name="ORIGINALHEIGHT" val="195.0272"/>
  <p:tag name="ORIGINALWIDTH" val="725.3513"/>
  <p:tag name="LATEXADDIN" val="\documentclass{article}&#10;\usepackage{amsmath}&#10;\pagestyle{empty}&#10;\begin{document}&#10;$  h_{l}=C_{p} \frac{8 Q^{2}}{g \pi^{2} D^{4}}$&#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558.8279"/>
  <p:tag name="LATEXADDIN" val="\documentclass{article}&#10;\usepackage{amsmath}&#10;\pagestyle{empty}&#10;\begin{document}&#10;$  h_{l} \propto C_{p} Q^{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06.8347"/>
  <p:tag name="LATEXADDIN" val="\documentclass{article}&#10;\usepackage{amsmath}&#10;\pagestyle{empty}&#10;\begin{document}&#10;$  h_{l} \propto C_{p_1} Q_1^{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33.0883"/>
  <p:tag name="LATEXADDIN" val="\documentclass{article}&#10;\usepackage{amsmath}&#10;\pagestyle{empty}&#10;\begin{document}&#10;$  h_{l} \propto C_{p_n} Q_n^{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873.8719"/>
  <p:tag name="LATEXADDIN" val="\documentclass{article}&#10;\usepackage{amsmath}&#10;\pagestyle{empty}&#10;\begin{document}&#10;$  C_{p_1} Q_1^{2}=C_{p_n} Q_n^{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015.642"/>
  <p:tag name="LATEXADDIN" val="\documentclass{article}&#10;\usepackage{amsmath}&#10;\pagestyle{empty}&#10;\begin{document}&#10;$  \Pi_{Q}=\frac{Q_n}{Q_1}=\sqrt{\frac{C_{p_1}}{C_{p_n}}}$&#10;&#10;&#10;\end{document}"/>
  <p:tag name="IGUANATEXSIZE" val="24"/>
  <p:tag name="IGUANATEXCURSOR" val="134"/>
  <p:tag name="TRANSPARENCY" val="True"/>
  <p:tag name="FILENAME" val=""/>
  <p:tag name="LATEXENGINEID" val="1"/>
  <p:tag name="TEMPFOLDER" val="c:\temp\"/>
  <p:tag name="LATEXFORMHEIGHT" val="312"/>
  <p:tag name="LATEXFORMWIDTH" val="384"/>
  <p:tag name="LATEXFORMWRAP" val="True"/>
  <p:tag name="BITMAPVECTOR" val="0"/>
</p:tagLst>
</file>

<file path=ppt/tags/tag134.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06.404"/>
  <p:tag name="LATEXADDIN" val="\documentclass{article}&#10;\usepackage{amsmath}&#10;\pagestyle{empty}&#10;\begin{document}&#10;$  \Pi_{Q}=\sqrt{\frac{C_{p_1}+K_{\mathrm{control}}}{C_{p_n}+K_{\mathrm{control}}}}$&#10;&#10;&#10;\end{document}"/>
  <p:tag name="IGUANATEXSIZE" val="24"/>
  <p:tag name="IGUANATEXCURSOR" val="139"/>
  <p:tag name="TRANSPARENCY" val="True"/>
  <p:tag name="FILENAME" val=""/>
  <p:tag name="LATEXENGINEID" val="1"/>
  <p:tag name="TEMPFOLDER" val="c:\temp\"/>
  <p:tag name="LATEXFORMHEIGHT" val="312"/>
  <p:tag name="LATEXFORMWIDTH" val="384"/>
  <p:tag name="LATEXFORMWRAP" val="True"/>
  <p:tag name="BITMAPVECTOR" val="0"/>
</p:tagLst>
</file>

<file path=ppt/tags/tag135.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226.421"/>
  <p:tag name="LATEXADDIN" val="\documentclass{article}&#10;\usepackage{amsmath}&#10;\pagestyle{empty}&#10;\begin{document}&#10;$  K_{Control} = \frac{\Pi_{Q}^{2} C_{p_n}-C_{p_1}}{1-\Pi_{Q}^{2}}$&#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16.2662"/>
  <p:tag name="ORIGINALWIDTH" val="235.5328"/>
  <p:tag name="LATEXADDIN" val="\documentclass{article}&#10;\usepackage{amsmath}&#10;\pagestyle{empty}&#10;\begin{document}&#10;$  \Psi_{M_n}$&#10;&#10;&#10;\end{document}"/>
  <p:tag name="IGUANATEXSIZE" val="24"/>
  <p:tag name="IGUANATEXCURSOR" val="93"/>
  <p:tag name="TRANSPARENCY" val="True"/>
  <p:tag name="FILENAME" val=""/>
  <p:tag name="LATEXENGINEID" val="1"/>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137.159"/>
  <p:tag name="LATEXADDIN" val="\documentclass{article}&#10;\usepackage{amsmath}&#10;\pagestyle{empty}&#10;\begin{document}&#10;$ \Delta\Psi = \frac{\bar v_{M_1}^{2}-\bar v_{M_n}^{2}}{2 g} - h_{L}$&#10;&#10;&#10;\end{document}"/>
  <p:tag name="IGUANATEXSIZE" val="24"/>
  <p:tag name="IGUANATEXCURSOR" val="124"/>
  <p:tag name="TRANSPARENCY" val="True"/>
  <p:tag name="FILENAME" val=""/>
  <p:tag name="LATEXENGINEID" val="1"/>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75.01048"/>
  <p:tag name="ORIGINALWIDTH" val="54.75764"/>
  <p:tag name="LATEXADDIN" val="\documentclass{article}&#10;\usepackage{amsmath}&#10;\pagestyle{empty}&#10;\begin{document}&#10;$  \bar v$&#10;&#10;&#10;\end{document}"/>
  <p:tag name="IGUANATEXSIZE" val="16"/>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671.3437"/>
  <p:tag name="LATEXADDIN" val="\documentclass{article}&#10;\usepackage{amsmath}&#10;\pagestyle{empty}&#10;\begin{document}&#10;$ \Delta\Psi_M \cong \frac{\bar v_{M_1}^{2}}{2 g}$&#10;&#10;&#10;\end{document}"/>
  <p:tag name="IGUANATEXSIZE" val="24"/>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206.2788"/>
  <p:tag name="LATEXADDIN" val="\documentclass{article}&#10;\usepackage{amsmath}&#10;\pagestyle{empty}&#10;\begin{document}&#10;$  Q_{P_n}$&#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1082.401"/>
  <p:tag name="LATEXADDIN" val="\documentclass{article}&#10;\usepackage{amsmath}&#10;\pagestyle{empty}&#10;\begin{document}&#10;$  \Delta \Psi_M = -\frac{\bar v_{M_n}^2}{2g}-h_L$&#10;&#10;&#10;\end{document}"/>
  <p:tag name="IGUANATEXSIZE" val="24"/>
  <p:tag name="IGUANATEXCURSOR" val="98"/>
  <p:tag name="TRANSPARENCY" val="True"/>
  <p:tag name="FILENAME" val=""/>
  <p:tag name="LATEXENGINEID" val="1"/>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99.5279"/>
  <p:tag name="ORIGINALWIDTH" val="555.8276"/>
  <p:tag name="LATEXADDIN" val="\documentclass{article}&#10;\usepackage{amsmath}&#10;\pagestyle{empty}&#10;\begin{document}&#10;$  \Pi_{Q}=\frac{Q_{P_{1}}}{Q_{P_{n}}}$&#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215.2801"/>
  <p:tag name="ORIGINALWIDTH" val="780.8589"/>
  <p:tag name="LATEXADDIN" val="\documentclass{article}&#10;\usepackage{amsmath}&#10;\pagestyle{empty}&#10;\begin{document}&#10;$  \Delta \Psi_M \cong -\frac{\bar v_{M_n}^2}{2g}$&#10;&#10;&#10;\end{document}"/>
  <p:tag name="IGUANATEXSIZE" val="24"/>
  <p:tag name="IGUANATEXCURSOR" val="129"/>
  <p:tag name="TRANSPARENCY" val="True"/>
  <p:tag name="FILENAME" val=""/>
  <p:tag name="LATEXENGINEID" val="1"/>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46.16"/>
  <p:tag name="LATEXADDIN" val="\documentclass{article}&#10;\usepackage{amsmath}&#10;\pagestyle{empty}&#10;\begin{document}&#10;$  \Psi_{M_1}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1158.912"/>
  <p:tag name="LATEXADDIN" val="\documentclass{article}&#10;\usepackage{amsmath}&#10;\pagestyle{empty}&#10;\begin{document}&#10;$  \Psi_{M_n} = \bar \Psi_{M} + \frac{1}{2}\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50.021"/>
  <p:tag name="ORIGINALWIDTH" val="603.8342"/>
  <p:tag name="LATEXADDIN" val="\documentclass{article}&#10;\usepackage{amsmath}&#10;\pagestyle{empty}&#10;\begin{document}&#10;$ Q_{P_1}^2 \propto \Psi_{M_1}  $&#10;&#10;&#10;\end{document}"/>
  <p:tag name="IGUANATEXSIZE" val="24"/>
  <p:tag name="IGUANATEXCURSOR" val="110"/>
  <p:tag name="TRANSPARENCY" val="True"/>
  <p:tag name="FILENAME" val=""/>
  <p:tag name="LATEXENGINEID" val="1"/>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50.771"/>
  <p:tag name="ORIGINALWIDTH" val="631.5881"/>
  <p:tag name="LATEXADDIN" val="\documentclass{article}&#10;\usepackage{amsmath}&#10;\pagestyle{empty}&#10;\begin{document}&#10;$ Q_{P_n}^2 \propto \Psi_{M_n}  $&#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114.656"/>
  <p:tag name="LATEXADDIN" val="\documentclass{article}&#10;\usepackage{amsmath}&#10;\pagestyle{empty}&#10;\begin{document}&#10;$  \Pi_{Q}=\frac{Q_{P_1}}{Q_{P_n}}=\sqrt{\frac{\Psi_{M_1}}{\Psi_{M_n}}}$&#10;&#10;&#10;\end{document}"/>
  <p:tag name="IGUANATEXSIZE" val="24"/>
  <p:tag name="IGUANATEXCURSOR" val="148"/>
  <p:tag name="TRANSPARENCY" val="True"/>
  <p:tag name="FILENAME" val=""/>
  <p:tag name="LATEXENGINEID" val="1"/>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23.7672"/>
  <p:tag name="ORIGINALWIDTH" val="190.5266"/>
  <p:tag name="LATEXADDIN" val="\documentclass{article}&#10;\usepackage{amsmath}&#10;\pagestyle{empty}&#10;\begin{document}&#10;$  \bar \Psi_{M} $&#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926.3793"/>
  <p:tag name="LATEXADDIN" val="\documentclass{article}&#10;\usepackage{amsmath}&#10;\pagestyle{empty}&#10;\begin{document}&#10;$  \Pi_{Q}^2= \frac{\bar \Psi_{M} - \frac{1}{2}\Delta \Psi_M}{\bar \Psi_{M} + \frac{1}{2}\Delta \Psi_M}$&#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bar \Psi_{M} + \Pi_{Q}^2\frac{1}{2}\Delta \Psi_M= \bar \Psi_{M} - \frac{1}{2}\Delta \Psi_M$&#10;&#10;&#10;\end{document}"/>
  <p:tag name="IGUANATEXSIZE" val="24"/>
  <p:tag name="IGUANATEXCURSOR" val="183"/>
  <p:tag name="TRANSPARENCY" val="True"/>
  <p:tag name="FILENAME" val=""/>
  <p:tag name="LATEXENGINEID" val="1"/>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22.7811"/>
  <p:tag name="ORIGINALWIDTH" val="2361.329"/>
  <p:tag name="LATEXADDIN" val="\documentclass{article}&#10;\usepackage{amsmath}&#10;\pagestyle{empty}&#10;\begin{document}&#10;$  \frac{p_{M_1}}{\rho g}+z_{M_1}+\frac{\bar v_{M_1}^2}{2 g}=\frac{p_{M_n}}{\rho g}+z_{M_n}+\frac{\bar v_{M_n}^2}{2g} + h_{L}$&#10;&#10;&#10;\end{document}"/>
  <p:tag name="IGUANATEXSIZE" val="24"/>
  <p:tag name="IGUANATEXCURSOR" val="184"/>
  <p:tag name="TRANSPARENCY" val="True"/>
  <p:tag name="FILENAME" val=""/>
  <p:tag name="LATEXENGINEID" val="1"/>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2008.03"/>
  <p:tag name="LATEXADDIN" val="\documentclass{article}&#10;\usepackage{amsmath}&#10;\pagestyle{empty}&#10;\begin{document}&#10;$   \Pi_{Q}^2\frac{1}{2}\Delta \Psi_M +\frac{1}{2}\Delta \Psi_M= \bar \Psi_{M} - \Pi_{Q}^2\bar \Psi_{M}$&#10;&#10;&#10;\end{document}"/>
  <p:tag name="IGUANATEXSIZE" val="24"/>
  <p:tag name="IGUANATEXCURSOR" val="84"/>
  <p:tag name="TRANSPARENCY" val="True"/>
  <p:tag name="FILENAME" val=""/>
  <p:tag name="LATEXENGINEID" val="1"/>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294.041"/>
  <p:tag name="LATEXADDIN" val="\documentclass{article}&#10;\usepackage{amsmath}&#10;\pagestyle{empty}&#10;\begin{document}&#10;$  \Delta \Psi_M$&#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57.522"/>
  <p:tag name="ORIGINALWIDTH" val="1715.49"/>
  <p:tag name="LATEXADDIN" val="\documentclass{article}&#10;\usepackage{amsmath}&#10;\pagestyle{empty}&#10;\begin{document}&#10;$   \frac{1}{2}\Delta \Psi_M (\Pi_{Q}^2 + 1)= \bar \Psi_{M}(1 - \Pi_{Q}^2)$&#10;&#10;&#10;\end{document}"/>
  <p:tag name="IGUANATEXSIZE" val="24"/>
  <p:tag name="IGUANATEXCURSOR" val="154"/>
  <p:tag name="TRANSPARENCY" val="True"/>
  <p:tag name="FILENAME" val=""/>
  <p:tag name="LATEXENGINEID" val="1"/>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242.2838"/>
  <p:tag name="ORIGINALWIDTH" val="1031.394"/>
  <p:tag name="LATEXADDIN" val="\documentclass{article}&#10;\usepackage{amsmath}&#10;\pagestyle{empty}&#10;\begin{document}&#10;$   \Delta \Psi_M= 2\bar \Psi_{M}\frac{1 - \Pi_{Q}^2}{\Pi_{Q}^2 + 1}$&#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012.641"/>
  <p:tag name="LATEXADDIN" val="\documentclass{article}&#10;\usepackage{amsmath}&#10;\pagestyle{empty}&#10;\begin{document}&#10;$  \bar \Psi_M \cong \frac{\bar v_{P}^{2}}{2 g} + h_{l_{series}}$&#10;&#10;&#10;\end{document}"/>
  <p:tag name="IGUANATEXSIZE" val="24"/>
  <p:tag name="IGUANATEXCURSOR" val="142"/>
  <p:tag name="TRANSPARENCY" val="True"/>
  <p:tag name="FILENAME" val=""/>
  <p:tag name="LATEXENGINEID" val="1"/>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220.5308"/>
  <p:tag name="LATEXADDIN" val="\documentclass{article}&#10;\usepackage{amsmath}&#10;\pagestyle{empty}&#10;\begin{document}&#10;$  \Psi_{M_1}$&#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838.506"/>
  <p:tag name="LATEXADDIN" val="\documentclass{article}&#10;\usepackage{amsmath}&#10;\pagestyle{empty}&#10;\begin{document}&#10;$   \bar v_{M_1}= 2\sqrt{g (h_{e_{port}} + h_{l_{series}})\frac{1 - \Pi_{Q}^2}{\Pi_{Q}^2 + 1}}$&#10;&#10;&#10;\end{document}"/>
  <p:tag name="IGUANATEXSIZE" val="24"/>
  <p:tag name="IGUANATEXCURSOR" val="118"/>
  <p:tag name="TRANSPARENCY" val="True"/>
  <p:tag name="FILENAME" val=""/>
  <p:tag name="LATEXENGINEID" val="1"/>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49.0347"/>
  <p:tag name="ORIGINALWIDTH" val="1411.697"/>
  <p:tag name="LATEXADDIN" val="\documentclass{article}&#10;\usepackage{amsmath}&#10;\pagestyle{empty}&#10;\begin{document}&#10;$ \Delta\Psi_M = \frac{\bar v_{M_1}^{2}}{2 g} = 2\bar \Psi_{M}\frac{1 - \Pi_{Q}^2}{\Pi_{Q}^2 + 1}$&#10;&#10;&#10;\end{document}"/>
  <p:tag name="IGUANATEXSIZE" val="24"/>
  <p:tag name="IGUANATEXCURSOR" val="177"/>
  <p:tag name="TRANSPARENCY" val="True"/>
  <p:tag name="FILENAME" val=""/>
  <p:tag name="LATEXENGINEID" val="1"/>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135.658"/>
  <p:tag name="LATEXADDIN" val="\documentclass{article}&#10;\usepackage{amsmath}&#10;\pagestyle{empty}&#10;\begin{document}&#10;$   \bar v_{M_1}= 2\sqrt{g\bar \Psi_{M}\frac{1 - \Pi_{Q}^2}{\Pi_{Q}^2 + 1}}$&#10;&#10;&#10;\end{document}"/>
  <p:tag name="IGUANATEXSIZE" val="24"/>
  <p:tag name="IGUANATEXCURSOR" val="96"/>
  <p:tag name="TRANSPARENCY" val="True"/>
  <p:tag name="FILENAME" val=""/>
  <p:tag name="LATEXENGINEID" val="1"/>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1080.151"/>
  <p:tag name="LATEXADDIN" val="\documentclass{article}&#10;\usepackage{amsmath}&#10;\pagestyle{empty}&#10;\begin{document}&#10;$   \bar v_{M_1}= 2\sqrt{g\frac{\bar v_{P}^{2}}{2 g}\frac{1 - \Pi_{Q}^2}{\Pi_{Q}^2 + 1}}$&#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661.5923"/>
  <p:tag name="LATEXADDIN" val="\documentclass{article}&#10;\usepackage{amsmath}&#10;\pagestyle{empty}&#10;\begin{document}&#10;$ \bar v_{P} = \sqrt{2gh_e}$&#10;&#10;&#10;\end{document}"/>
  <p:tag name="IGUANATEXSIZE" val="24"/>
  <p:tag name="IGUANATEXCURSOR" val="92"/>
  <p:tag name="TRANSPARENCY" val="True"/>
  <p:tag name="FILENAME" val=""/>
  <p:tag name="LATEXENGINEID" val="1"/>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298.5417"/>
  <p:tag name="ORIGINALWIDTH" val="922.6287"/>
  <p:tag name="LATEXADDIN" val="\documentclass{article}&#10;\usepackage{amsmath}&#10;\pagestyle{empty}&#10;\begin{document}&#10;$ \frac{\bar v_{P}}{\bar v_{M_1}} = \sqrt{\frac{\Pi_{Q}^2 + 1}{2(1 - \Pi_{Q}^2)}}$&#10;&#10;&#10;\end{document}"/>
  <p:tag name="IGUANATEXSIZE" val="24"/>
  <p:tag name="IGUANATEXCURSOR" val="161"/>
  <p:tag name="TRANSPARENCY" val="True"/>
  <p:tag name="FILENAME" val=""/>
  <p:tag name="LATEXENGINEID" val="1"/>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76.2746"/>
  <p:tag name="ORIGINALWIDTH" val="184.5257"/>
  <p:tag name="LATEXADDIN" val="\documentclass{article}&#10;\usepackage{amsmath}&#10;\pagestyle{empty}&#10;\begin{document}&#10;$ \frac{\bar v_{P}}{\bar v_{M_1}}$&#10;&#10;&#10;\end{document}"/>
  <p:tag name="IGUANATEXSIZE" val="24"/>
  <p:tag name="IGUANATEXCURSOR" val="113"/>
  <p:tag name="TRANSPARENCY" val="True"/>
  <p:tag name="FILENAME" val=""/>
  <p:tag name="LATEXENGINEID" val="1"/>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20.0168"/>
  <p:tag name="ORIGINALWIDTH" val="162.0226"/>
  <p:tag name="LATEXADDIN" val="\documentclass{article}&#10;\usepackage{amsmath}&#10;\pagestyle{empty}&#10;\begin{document}&#10;$\Pi_{Q}$&#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32.5743"/>
  <p:tag name="LATEXADDIN" val="\documentclass{article}&#10;\usepackage{amsmath}&#10;\pagestyle{empty}&#10;\begin{document}&#10;$  h_{l}=C_{p} \frac{\bar v^{2}}{2 g}$&#10;&#10;&#10;\end{document}"/>
  <p:tag name="IGUANATEXSIZE" val="24"/>
  <p:tag name="IGUANATEXCURSOR" val="107"/>
  <p:tag name="TRANSPARENCY" val="True"/>
  <p:tag name="FILENAME" val=""/>
  <p:tag name="LATEXENGINEID" val="1"/>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16.072"/>
  <p:tag name="LATEXADDIN" val="\documentclass{article}&#10;\usepackage{amsmath}&#10;\pagestyle{empty}&#10;\begin{document}&#10;$  h_{e}=K \frac{\bar v^{2}}{2 g}$&#10;&#10;&#10;\end{document}"/>
  <p:tag name="IGUANATEXSIZE" val="24"/>
  <p:tag name="IGUANATEXCURSOR" val="103"/>
  <p:tag name="TRANSPARENCY" val="True"/>
  <p:tag name="FILENAME" val=""/>
  <p:tag name="LATEXENGINEID" val="1"/>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600.8339"/>
  <p:tag name="LATEXADDIN" val="\documentclass{article}&#10;\usepackage{amsmath}&#10;\pagestyle{empty}&#10;\begin{document}&#10;$  h_{f}=f \frac{L}{D} \frac{\bar v^{2}}{2 g}$&#10;&#10;&#10;\end{document}"/>
  <p:tag name="IGUANATEXSIZE" val="24"/>
  <p:tag name="IGUANATEXCURSOR" val="115"/>
  <p:tag name="TRANSPARENCY" val="True"/>
  <p:tag name="FILENAME" val=""/>
  <p:tag name="LATEXENGINEID" val="1"/>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51.5212"/>
  <p:tag name="ORIGINALWIDTH" val="900.8757"/>
  <p:tag name="LATEXADDIN" val="\documentclass{article}&#10;\usepackage{amsmath}&#10;\pagestyle{empty}&#10;\begin{document}&#10;$  C_{p}=\sum K+f \frac{L}{D}$&#10;&#10;&#10;\end{document}"/>
  <p:tag name="IGUANATEXSIZE" val="24"/>
  <p:tag name="IGUANATEXCURSOR" val="109"/>
  <p:tag name="TRANSPARENCY" val="True"/>
  <p:tag name="FILENAME" val=""/>
  <p:tag name="LATEXENGINEID" val="1"/>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195.0272"/>
  <p:tag name="ORIGINALWIDTH" val="725.3513"/>
  <p:tag name="LATEXADDIN" val="\documentclass{article}&#10;\usepackage{amsmath}&#10;\pagestyle{empty}&#10;\begin{document}&#10;$  h_{l}=C_{p} \frac{8 Q^{2}}{g \pi^{2} D^{4}}$&#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558.8279"/>
  <p:tag name="LATEXADDIN" val="\documentclass{article}&#10;\usepackage{amsmath}&#10;\pagestyle{empty}&#10;\begin{document}&#10;$  h_{l} \propto C_{p} Q^{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06.8347"/>
  <p:tag name="LATEXADDIN" val="\documentclass{article}&#10;\usepackage{amsmath}&#10;\pagestyle{empty}&#10;\begin{document}&#10;$  h_{l} \propto C_{p_1} Q_1^{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633.0883"/>
  <p:tag name="LATEXADDIN" val="\documentclass{article}&#10;\usepackage{amsmath}&#10;\pagestyle{empty}&#10;\begin{document}&#10;$  h_{l} \propto C_{p_n} Q_n^{2}$&#10;&#10;&#10;\end{document}"/>
  <p:tag name="IGUANATEXSIZE" val="24"/>
  <p:tag name="IGUANATEXCURSOR" val="108"/>
  <p:tag name="TRANSPARENCY" val="True"/>
  <p:tag name="FILENAME" val=""/>
  <p:tag name="LATEXENGINEID" val="1"/>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38.7694"/>
  <p:tag name="ORIGINALWIDTH" val="873.8719"/>
  <p:tag name="LATEXADDIN" val="\documentclass{article}&#10;\usepackage{amsmath}&#10;\pagestyle{empty}&#10;\begin{document}&#10;$  C_{p_1} Q_1^{2}=C_{p_n} Q_n^{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1015.642"/>
  <p:tag name="LATEXADDIN" val="\documentclass{article}&#10;\usepackage{amsmath}&#10;\pagestyle{empty}&#10;\begin{document}&#10;$  \Pi_{Q}=\frac{Q_n}{Q_1}=\sqrt{\frac{C_{p_1}}{C_{p_n}}}$&#10;&#10;&#10;\end{document}"/>
  <p:tag name="IGUANATEXSIZE" val="24"/>
  <p:tag name="IGUANATEXCURSOR" val="134"/>
  <p:tag name="TRANSPARENCY" val="True"/>
  <p:tag name="FILENAME" val=""/>
  <p:tag name="LATEXENGINEID" val="1"/>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92.26292"/>
  <p:tag name="ORIGINALWIDTH" val="129.7681"/>
  <p:tag name="LATEXADDIN" val="\documentclass{article}&#10;\usepackage{amsmath}&#10;\pagestyle{empty}&#10;\begin{document}&#10;$  \bar v_P$&#10;&#10;&#10;\end{document}"/>
  <p:tag name="IGUANATEXSIZE" val="24"/>
  <p:tag name="IGUANATEXCURSOR" val="91"/>
  <p:tag name="TRANSPARENCY" val="True"/>
  <p:tag name="FILENAME" val=""/>
  <p:tag name="LATEXENGINEID" val="1"/>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398.3056"/>
  <p:tag name="LATEXADDIN" val="\documentclass{article}&#10;\usepackage{amsmath}&#10;\pagestyle{empty}&#10;\begin{document}&#10;$   \Delta \Psi_{total}$&#10;&#10;&#10;\end{document}"/>
  <p:tag name="IGUANATEXSIZE" val="24"/>
  <p:tag name="IGUANATEXCURSOR" val="102"/>
  <p:tag name="TRANSPARENCY" val="True"/>
  <p:tag name="FILENAME" val=""/>
  <p:tag name="LATEXENGINEID" val="1"/>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504.8205"/>
  <p:tag name="LATEXADDIN" val="\documentclass{article}&#10;\usepackage{amsmath}&#10;\pagestyle{empty}&#10;\begin{document}&#10;$  \bar \Psi_M \cong \frac{\bar v_{P}^{2}}{2 g}$&#10;&#10;&#10;\end{document}"/>
  <p:tag name="IGUANATEXSIZE" val="24"/>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222.031"/>
  <p:tag name="ORIGINALWIDTH" val="1248.174"/>
  <p:tag name="LATEXADDIN" val="\documentclass{article}&#10;\usepackage{amsmath}&#10;\pagestyle{empty}&#10;\begin{document}&#10;$ \Delta\Psi_M = \frac{\bar v_{M_1}^{2}-\bar v_{M_n}^{2}}{2 g} - h_{L}$&#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55.2717"/>
  <p:tag name="ORIGINALWIDTH" val="328.5458"/>
  <p:tag name="LATEXADDIN" val="\documentclass{article}&#10;\usepackage{amsmath}&#10;\pagestyle{empty}&#10;\begin{document}&#10;$  \frac{p}{\rho g}+z$&#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34.2687"/>
  <p:tag name="ORIGINALWIDTH" val="1438.701"/>
  <p:tag name="LATEXADDIN" val="\documentclass{article}&#10;\usepackage{amsmath}&#10;\pagestyle{empty}&#10;\begin{document}&#10;$  \rho \mathbf{a}=-(\nabla p+\rho \mathbf{g})+\mu \nabla^{2} \mathbf{V}$&#10;&#10;&#10;\end{document}"/>
  <p:tag name="IGUANATEXSIZE" val="24"/>
  <p:tag name="IGUANATEXCURSOR" val="152"/>
  <p:tag name="TRANSPARENCY" val="True"/>
  <p:tag name="FILENAME" val=""/>
  <p:tag name="LATEXENGINEID" val="1"/>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204.0285"/>
  <p:tag name="ORIGINALWIDTH" val="1804.002"/>
  <p:tag name="LATEXADDIN" val="\documentclass{article}&#10;\usepackage{amsmath}&#10;\pagestyle{empty}&#10;\begin{document}&#10;$  \frac{p_{1}}{\rho g}+z_{1}+\frac{\bar v_{1}^{2}}{2 g}=\frac{p_{2}}{\rho g}+z_{2}+\frac{\bar v_{2}^{2}}{2 g}+h_{L}$&#10;&#10;&#10;\end{document}"/>
  <p:tag name="IGUANATEXSIZE" val="24"/>
  <p:tag name="IGUANATEXCURSOR" val="176"/>
  <p:tag name="TRANSPARENCY" val="True"/>
  <p:tag name="FILENAME" val=""/>
  <p:tag name="LATEXENGINEID" val="1"/>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239.2834"/>
  <p:tag name="ORIGINALWIDTH" val="1251.175"/>
  <p:tag name="LATEXADDIN" val="\documentclass{article}&#10;\usepackage{amsmath}&#10;\pagestyle{empty}&#10;\begin{document}&#10;$  \frac{p_{in}-p_{out}}{\rho g}=\frac{\bar v_{out}^{2}-\bar v_{in}^{2} \frac{A_{in}}{A_{out}}}{g}$&#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187.5261"/>
  <p:tag name="ORIGINALWIDTH" val="1284.179"/>
  <p:tag name="LATEXADDIN" val="\documentclass{article}&#10;\usepackage{amsmath}&#10;\pagestyle{empty}&#10;\begin{document}&#10;$  \frac{p_{out}-p_{in}}{\rho g}=\frac{\left(\bar v_{in}-\bar v_{out}\right) \bar v_{out}}{g}$&#10;&#10;&#10;\end{document}"/>
  <p:tag name="IGUANATEXSIZE" val="24"/>
  <p:tag name="IGUANATEXCURSOR" val="143"/>
  <p:tag name="TRANSPARENCY" val="True"/>
  <p:tag name="FILENAME" val=""/>
  <p:tag name="LATEXENGINEID" val="1"/>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471.8158"/>
  <p:tag name="LATEXADDIN" val="\documentclass{article}&#10;\usepackage{amsmath}&#10;\pagestyle{empty}&#10;\begin{document}&#10;$  \Delta \Psi_{e}&gt;0$&#10;&#10;&#10;\end{document}"/>
  <p:tag name="IGUANATEXSIZE" val="24"/>
  <p:tag name="IGUANATEXCURSOR" val="97"/>
  <p:tag name="TRANSPARENCY" val="True"/>
  <p:tag name="FILENAME" val=""/>
  <p:tag name="LATEXENGINEID" val="1"/>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7"/>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1.2767"/>
  <p:tag name="LATEXADDIN" val="\documentclass{article}&#10;\usepackage{amsmath}&#10;\pagestyle{empty}&#10;\begin{document}&#10;$  Q_{P_1}$&#10;&#10;&#10;\end{document}"/>
  <p:tag name="IGUANATEXSIZE" val="24"/>
  <p:tag name="IGUANATEXCURSOR" val="90"/>
  <p:tag name="TRANSPARENCY" val="True"/>
  <p:tag name="FILENAME" val=""/>
  <p:tag name="LATEXENGINEID" val="1"/>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104.904"/>
  <p:tag name="LATEXADDIN" val="\documentclass{article}&#10;\usepackage{amsmath}&#10;\pagestyle{empty}&#10;\begin{document}&#10;$  \Delta \Psi_{e}=\frac{\left(\bar v_{in}-\bar v_{out}\right) \bar v_{out}}{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186.026"/>
  <p:tag name="ORIGINALWIDTH" val="1888.014"/>
  <p:tag name="LATEXADDIN" val="\documentclass{article}&#10;\usepackage{amsmath}&#10;\pagestyle{empty}&#10;\begin{document}&#10;$  \sum_{i=1}^{n-1} \Delta \Psi_e=\sum_{i=1}^{n-1} \frac{Q_{M}}{n A_{M}} \frac{(n-i) Q_{M}}{n A_{M}} \frac{1}{g}$&#10;&#10;&#10;\end{document}"/>
  <p:tag name="IGUANATEXSIZE" val="24"/>
  <p:tag name="IGUANATEXCURSOR" val="111"/>
  <p:tag name="TRANSPARENCY" val="True"/>
  <p:tag name="FILENAME" val=""/>
  <p:tag name="LATEXENGINEID" val="1"/>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69.219"/>
  <p:tag name="LATEXADDIN" val="\documentclass{article}&#10;\usepackage{amsmath}&#10;\pagestyle{empty}&#10;\begin{document}&#10;$  \sum_{i=1}^{n-1} \Delta \Psi_e=\frac{\bar v_{M}^{2}}{g} \sum_{i=1}^{n-1} \frac{(n-i)}{n^{2}}$&#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137.159"/>
  <p:tag name="LATEXADDIN" val="\documentclass{article}&#10;\usepackage{amsmath}&#10;\pagestyle{empty}&#10;\begin{document}&#10;$  \sum_{i=1}^{n-1} \Delta \Psi_e=\frac{\bar v_{M}^{2}}{g} \frac{n-1}{2 n}$&#10;&#10;&#10;\end{document}"/>
  <p:tag name="IGUANATEXSIZE" val="24"/>
  <p:tag name="IGUANATEXCURSOR" val="126"/>
  <p:tag name="TRANSPARENCY" val="True"/>
  <p:tag name="FILENAME" val=""/>
  <p:tag name="LATEXENGINEID" val="1"/>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180.0251"/>
  <p:tag name="ORIGINALWIDTH" val="873.8719"/>
  <p:tag name="LATEXADDIN" val="\documentclass{article}&#10;\usepackage{amsmath}&#10;\pagestyle{empty}&#10;\begin{document}&#10;$  \bar v_{in}-\bar v_{out}=\frac{Q_{p}}{A_{M}}$&#10;&#10;&#10;\end{document}"/>
  <p:tag name="IGUANATEXSIZE" val="24"/>
  <p:tag name="IGUANATEXCURSOR" val="101"/>
  <p:tag name="TRANSPARENCY" val="True"/>
  <p:tag name="FILENAME" val=""/>
  <p:tag name="LATEXENGINEID" val="1"/>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160.5224"/>
  <p:tag name="ORIGINALWIDTH" val="504.0703"/>
  <p:tag name="LATEXADDIN" val="\documentclass{article}&#10;\usepackage{amsmath}&#10;\pagestyle{empty}&#10;\begin{document}&#10;$  Q_{p}=\frac{Q_{M}}{n}$&#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181.5254"/>
  <p:tag name="ORIGINALWIDTH" val="853.6191"/>
  <p:tag name="LATEXADDIN" val="\documentclass{article}&#10;\usepackage{amsmath}&#10;\pagestyle{empty}&#10;\begin{document}&#10;$  \bar v_{out_{i}}=\frac{(n-i) Q_{M}}{n A_{M}}$&#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388.5543"/>
  <p:tag name="LATEXADDIN" val="\documentclass{article}&#10;\usepackage{amsmath}&#10;\pagestyle{empty}&#10;\begin{document}&#10;$  \sum \Delta\Psi_e$&#10;&#10;&#10;\end{document}"/>
  <p:tag name="IGUANATEXSIZE" val="40"/>
  <p:tag name="IGUANATEXCURSOR" val="100"/>
  <p:tag name="TRANSPARENCY" val="True"/>
  <p:tag name="FILENAME" val=""/>
  <p:tag name="LATEXENGINEID" val="1"/>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42.5199"/>
  <p:tag name="LATEXADDIN" val="\documentclass{article}&#10;\usepackage{amsmath}&#10;\pagestyle{empty}&#10;\begin{document}&#10;$  \frac{\bar v_{M}^{2}}{2g}$&#10;&#10;&#10;\end{document}"/>
  <p:tag name="IGUANATEXSIZE" val="24"/>
  <p:tag name="IGUANATEXCURSOR" val="95"/>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18.5165"/>
  <p:tag name="ORIGINALWIDTH" val="193.527"/>
  <p:tag name="LATEXADDIN" val="\documentclass{article}&#10;\usepackage{amsmath}&#10;\pagestyle{empty}&#10;\begin{document}&#10;$  Q_{P_2}$&#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189.0264"/>
  <p:tag name="ORIGINALWIDTH" val="553.5773"/>
  <p:tag name="LATEXADDIN" val="\documentclass{article}&#10;\usepackage{amsmath}&#10;\pagestyle{empty}&#10;\begin{document}&#10;$  h_{\mathrm{f}}=\mathrm{f} \frac{L}{D} \frac{\bar v^{2}}{2 g}$&#10;&#10;&#10;\end{document}"/>
  <p:tag name="IGUANATEXSIZE" val="24"/>
  <p:tag name="IGUANATEXCURSOR" val="133"/>
  <p:tag name="TRANSPARENCY" val="True"/>
  <p:tag name="FILENAME" val=""/>
  <p:tag name="LATEXENGINEID" val="1"/>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124.5174"/>
  <p:tag name="ORIGINALWIDTH" val="897.8753"/>
  <p:tag name="LATEXADDIN" val="\documentclass{article}&#10;\usepackage{amsmath}&#10;\pagestyle{empty}&#10;\begin{document}&#10;$  L_{M}=L_{P}(n-1)$&#10;&#10;&#10;\end{document}"/>
  <p:tag name="IGUANATEXSIZE" val="24"/>
  <p:tag name="IGUANATEXCURSOR" val="99"/>
  <p:tag name="TRANSPARENCY" val="True"/>
  <p:tag name="FILENAME" val=""/>
  <p:tag name="LATEXENGINEID" val="1"/>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223.5312"/>
  <p:tag name="ORIGINALWIDTH" val="782.3592"/>
  <p:tag name="LATEXADDIN" val="\documentclass{article}&#10;\usepackage{amsmath}&#10;\pagestyle{empty}&#10;\begin{document}&#10;$  h_{\mathrm{f}_{i}}=\mathrm{f}_{i} \frac{L_{P}}{D_{M}} \frac{\bar v_{M_{i}}^{2}}{2 g}$&#10;&#10;&#10;\end{document}"/>
  <p:tag name="IGUANATEXSIZE" val="24"/>
  <p:tag name="IGUANATEXCURSOR" val="149"/>
  <p:tag name="TRANSPARENCY" val="True"/>
  <p:tag name="FILENAME" val=""/>
  <p:tag name="LATEXENGINEID" val="1"/>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171.7739"/>
  <p:tag name="ORIGINALWIDTH" val="977.3864"/>
  <p:tag name="LATEXADDIN" val="\documentclass{article}&#10;\usepackage{amsmath}&#10;\pagestyle{empty}&#10;\begin{document}&#10;$  \bar v_{M_{i}}=\frac{Q_{M}}{n A_{M}}(n-i)$&#10;&#10;&#10;\end{document}"/>
  <p:tag name="IGUANATEXSIZE" val="24"/>
  <p:tag name="IGUANATEXCURSOR" val="89"/>
  <p:tag name="TRANSPARENCY" val="True"/>
  <p:tag name="FILENAME" val=""/>
  <p:tag name="LATEXENGINEID" val="1"/>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67.09417"/>
  <p:tag name="ORIGINALWIDTH" val="719.3802"/>
  <p:tag name="LATEXADDIN" val="\documentclass{article}&#10;\usepackage{amsmath}&#10;\pagestyle{empty}&#10;\begin{document}&#10;$  \sum_{i=1}^{n-1} h_{\mathrm{f}_{i}}=\mathrm{f}_{i} \frac{L_{M}}{D_{M}} \frac{1}{2 g}\left(\frac{Q_{M}}{A_{M}}\right)^{2} \frac{1}{(n-1) n^{2}} \sum_{i=1}^{n-1}(n-i)^{2}$&#10;&#10;&#10;\end{document}"/>
  <p:tag name="IGUANATEXSIZE" val="24"/>
  <p:tag name="IGUANATEXCURSOR" val="251"/>
  <p:tag name="TRANSPARENCY" val="True"/>
  <p:tag name="FILENAME" val=""/>
  <p:tag name="LATEXENGINEID" val="1"/>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170.2738"/>
  <p:tag name="ORIGINALWIDTH" val="1568.469"/>
  <p:tag name="LATEXADDIN" val="\documentclass{article}&#10;\usepackage{amsmath}&#10;\pagestyle{empty}&#10;\begin{document}&#10;$  \sum_{i=1}^{n-1}(n-i)^{2}=\frac{n(n-1)(2 n-1)}{6}$&#10;&#10;&#10;\end{document}"/>
  <p:tag name="IGUANATEXSIZE" val="24"/>
  <p:tag name="IGUANATEXCURSOR" val="132"/>
  <p:tag name="TRANSPARENCY" val="True"/>
  <p:tag name="FILENAME" val=""/>
  <p:tag name="LATEXENGINEID" val="1"/>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49.008"/>
  <p:tag name="LATEXADDIN" val="\documentclass{article}&#10;\usepackage{amsmath}&#10;\pagestyle{empty}&#10;\begin{document}&#10;$  \sum_{i=1}^{n-1} h_{\mathrm{f}_{i}}=\mathrm{f}_{i} \frac{L_{M}}{D_{M}} \frac{1}{2 g}\left(\frac{Q_{M}}{A_{M}}\right)^{2} \frac{(2 n-1)}{6 n}$&#10;&#10;&#10;\end{document}"/>
  <p:tag name="IGUANATEXSIZE" val="24"/>
  <p:tag name="IGUANATEXCURSOR" val="223"/>
  <p:tag name="TRANSPARENCY" val="True"/>
  <p:tag name="FILENAME" val=""/>
  <p:tag name="LATEXENGINEID" val="1"/>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1821.254"/>
  <p:tag name="LATEXADDIN" val="\documentclass{article}&#10;\usepackage{amsmath}&#10;\pagestyle{empty}&#10;\begin{document}&#10;$  \sum_{i=1}^{n} h_{\mathrm{f}_{i}}=\mathrm{f}_{i} \frac{L_{M}}{D_{M}} \frac{1}{2 g}\left(\frac{Q_{M}}{A_{M}}\right)^{2} \frac{(2 n-1)}{6 n}$&#10;&#10;&#10;\end{document}"/>
  <p:tag name="IGUANATEXSIZE" val="24"/>
  <p:tag name="IGUANATEXCURSOR" val="221"/>
  <p:tag name="TRANSPARENCY" val="True"/>
  <p:tag name="FILENAME" val=""/>
  <p:tag name="LATEXENGINEID" val="1"/>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250.535"/>
  <p:tag name="ORIGINALWIDTH" val="2182.054"/>
  <p:tag name="LATEXADDIN" val="\documentclass{article}&#10;\usepackage{amsmath}&#10;\pagestyle{empty}&#10;\begin{document}&#10;$  \Delta \Psi_{\text {total}}=-\frac{1}{2 g}\left(\frac{Q_{M}}{A_{M}}\right)^{2}\left[\mathrm{f}_{i} \frac{L_{M}}{D_{M}} \frac{(2 n-1)}{6 n}+1\right]$&#10;&#10;&#10;\end{document}"/>
  <p:tag name="IGUANATEXSIZE" val="24"/>
  <p:tag name="IGUANATEXCURSOR" val="94"/>
  <p:tag name="TRANSPARENCY" val="True"/>
  <p:tag name="FILENAME" val=""/>
  <p:tag name="LATEXENGINEID" val="1"/>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203.2784"/>
  <p:tag name="ORIGINALWIDTH" val="151.5212"/>
  <p:tag name="LATEXADDIN" val="\documentclass{article}&#10;\usepackage{amsmath}&#10;\pagestyle{empty}&#10;\begin{document}&#10;$  \frac{V_{M}^{2}}{2 g}$&#10;&#10;&#10;\end{document}"/>
  <p:tag name="IGUANATEXSIZE" val="24"/>
  <p:tag name="IGUANATEXCURSOR" val="104"/>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s">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_Lectures">
  <a:themeElements>
    <a:clrScheme name="Classroom">
      <a:dk1>
        <a:srgbClr val="000000"/>
      </a:dk1>
      <a:lt1>
        <a:srgbClr val="FFFFFF"/>
      </a:lt1>
      <a:dk2>
        <a:srgbClr val="00005A"/>
      </a:dk2>
      <a:lt2>
        <a:srgbClr val="810000"/>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lg" len="med"/>
          <a:tailEnd type="none" w="lg" len="med"/>
        </a:ln>
        <a:effec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Century Gothic" pitchFamily="34" charset="0"/>
            <a:cs typeface="Arial" charset="0"/>
          </a:defRPr>
        </a:defPPr>
      </a:lstStyle>
    </a:ln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AguaClara">
  <a:themeElements>
    <a:clrScheme name="classroom">
      <a:dk1>
        <a:srgbClr val="000000"/>
      </a:dk1>
      <a:lt1>
        <a:srgbClr val="FFFFFF"/>
      </a:lt1>
      <a:dk2>
        <a:srgbClr val="00005A"/>
      </a:dk2>
      <a:lt2>
        <a:srgbClr val="FFFFF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smtClean="0">
            <a:latin typeface="+mn-lt"/>
          </a:defRPr>
        </a:defPPr>
      </a:lstStyle>
    </a:txDef>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Lectures</Template>
  <TotalTime>83534</TotalTime>
  <Words>3279</Words>
  <Application>Microsoft Office PowerPoint</Application>
  <PresentationFormat>On-screen Show (4:3)</PresentationFormat>
  <Paragraphs>441</Paragraphs>
  <Slides>58</Slides>
  <Notes>42</Notes>
  <HiddenSlides>0</HiddenSlides>
  <MMClips>0</MMClips>
  <ScaleCrop>false</ScaleCrop>
  <HeadingPairs>
    <vt:vector size="8" baseType="variant">
      <vt:variant>
        <vt:lpstr>Fonts Used</vt:lpstr>
      </vt:variant>
      <vt:variant>
        <vt:i4>9</vt:i4>
      </vt:variant>
      <vt:variant>
        <vt:lpstr>Theme</vt:lpstr>
      </vt:variant>
      <vt:variant>
        <vt:i4>11</vt:i4>
      </vt:variant>
      <vt:variant>
        <vt:lpstr>Embedded OLE Servers</vt:lpstr>
      </vt:variant>
      <vt:variant>
        <vt:i4>2</vt:i4>
      </vt:variant>
      <vt:variant>
        <vt:lpstr>Slide Titles</vt:lpstr>
      </vt:variant>
      <vt:variant>
        <vt:i4>58</vt:i4>
      </vt:variant>
    </vt:vector>
  </HeadingPairs>
  <TitlesOfParts>
    <vt:vector size="80" baseType="lpstr">
      <vt:lpstr>Arial</vt:lpstr>
      <vt:lpstr>Book Antiqua</vt:lpstr>
      <vt:lpstr>Calibri</vt:lpstr>
      <vt:lpstr>Candara</vt:lpstr>
      <vt:lpstr>Century Gothic</vt:lpstr>
      <vt:lpstr>Monotype Sorts</vt:lpstr>
      <vt:lpstr>Symbol</vt:lpstr>
      <vt:lpstr>Times New Roman</vt:lpstr>
      <vt:lpstr>Wingdings</vt:lpstr>
      <vt:lpstr>Lectures</vt:lpstr>
      <vt:lpstr>AguaClara</vt:lpstr>
      <vt:lpstr>1_AguaClara</vt:lpstr>
      <vt:lpstr>2_AguaClara</vt:lpstr>
      <vt:lpstr>3_AguaClara</vt:lpstr>
      <vt:lpstr>4_AguaClara</vt:lpstr>
      <vt:lpstr>5_AguaClara</vt:lpstr>
      <vt:lpstr>6_AguaClara</vt:lpstr>
      <vt:lpstr>7_AguaClara</vt:lpstr>
      <vt:lpstr>8_AguaClara</vt:lpstr>
      <vt:lpstr>1_Lectures</vt:lpstr>
      <vt:lpstr>Equation</vt:lpstr>
      <vt:lpstr>Mathcad</vt:lpstr>
      <vt:lpstr>Inlet and Outlet Manifolds and Plant Hydraulics</vt:lpstr>
      <vt:lpstr>Nomenclature: a start</vt:lpstr>
      <vt:lpstr>Plant Flow Distribution</vt:lpstr>
      <vt:lpstr>Flow distribution</vt:lpstr>
      <vt:lpstr>Sedimentation tank controls</vt:lpstr>
      <vt:lpstr>How can we make water split equally between several paths in a manifold?</vt:lpstr>
      <vt:lpstr>Flow distribution between ports in an inlet manifold</vt:lpstr>
      <vt:lpstr>Change in piezometric head from port 1 to port n (inlet manifold)</vt:lpstr>
      <vt:lpstr>Change in piezometric head from port 1 to port n (outlet manifold)</vt:lpstr>
      <vt:lpstr>Flow Division Analysis for Inlet Manifold</vt:lpstr>
      <vt:lpstr>Solve for the maximum permissible velocity in the manifold</vt:lpstr>
      <vt:lpstr>Relationship between port contracted velocity and manifold velocity</vt:lpstr>
      <vt:lpstr>Manifold velocity</vt:lpstr>
      <vt:lpstr>Manifold Diameter given a port head loss</vt:lpstr>
      <vt:lpstr>Plot port velocity over manifold velocity as a function of PiQ</vt:lpstr>
      <vt:lpstr>Junk Flow Division Analysis</vt:lpstr>
      <vt:lpstr>PowerPoint Presentation</vt:lpstr>
      <vt:lpstr>4 strategies</vt:lpstr>
      <vt:lpstr>Sed Tank as a Circuit: Flow Distribution Challenge</vt:lpstr>
      <vt:lpstr>Manifold: Flow Calculations</vt:lpstr>
      <vt:lpstr>Inlet Manifold</vt:lpstr>
      <vt:lpstr>What is             as a function of n? (sum of the change in piezometric head from expansions)</vt:lpstr>
      <vt:lpstr>Outlet Manifold (Launder)</vt:lpstr>
      <vt:lpstr>Head Loss in a Manifold  (same for inlet or outlet)</vt:lpstr>
      <vt:lpstr>Change in Piezometric Head in an Outlet Manifold</vt:lpstr>
      <vt:lpstr>Change in Piezometric Head in an Inlet Manifold</vt:lpstr>
      <vt:lpstr>Conclusions</vt:lpstr>
      <vt:lpstr>PowerPoint Presentation</vt:lpstr>
      <vt:lpstr>Calculating the Control (Orifice) Pressure Coefficients</vt:lpstr>
      <vt:lpstr>Minor Loss Coefficient for an Orifice Port (in or out)</vt:lpstr>
      <vt:lpstr>Solution Path</vt:lpstr>
      <vt:lpstr>Launder: Traditional Design Guidelines</vt:lpstr>
      <vt:lpstr>Design Constraints</vt:lpstr>
      <vt:lpstr>Design for Outlet Launder</vt:lpstr>
      <vt:lpstr>Outlet Launder Diameter: Iterative solution for DM</vt:lpstr>
      <vt:lpstr>Example Code for Iteration</vt:lpstr>
      <vt:lpstr>Launder Diameter (Approximate Solution)</vt:lpstr>
      <vt:lpstr>Example: Launder</vt:lpstr>
      <vt:lpstr>Example: Launder</vt:lpstr>
      <vt:lpstr>Example: Launder</vt:lpstr>
      <vt:lpstr>More exact solution…</vt:lpstr>
      <vt:lpstr>Why is the launder diameter so large?</vt:lpstr>
      <vt:lpstr>What is the horizontal velocity above the plate settlers without a launder?</vt:lpstr>
      <vt:lpstr>Approach to Find Port Diameter</vt:lpstr>
      <vt:lpstr>What about Inlet Manifold Design?</vt:lpstr>
      <vt:lpstr>Schulz and Okun guidelines: Note these cause floc breakup!</vt:lpstr>
      <vt:lpstr>Schulz and Okun famous quote…</vt:lpstr>
      <vt:lpstr>Flow Distribution Equation for Inlet Manifold</vt:lpstr>
      <vt:lpstr>Area ratio if the DM and DD cause the same eMax</vt:lpstr>
      <vt:lpstr>Importance of Area Ratio </vt:lpstr>
      <vt:lpstr>One more Issue: Vena Contracta with High Velocity Manifold</vt:lpstr>
      <vt:lpstr>Manifold Conclusions</vt:lpstr>
      <vt:lpstr>Head loss in an AguaClara Plant</vt:lpstr>
      <vt:lpstr>Settled Water Weir: Controls the Plant Level</vt:lpstr>
      <vt:lpstr>Hydraulic Conclusions</vt:lpstr>
      <vt:lpstr>Will the flow be the same?</vt:lpstr>
      <vt:lpstr>Flow Division Analysis between two parallel paths (flow division between filter layers)</vt:lpstr>
      <vt:lpstr>How did the flow divide?</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Manifolds</dc:title>
  <dc:creator>Monroe Weber-Shirk</dc:creator>
  <cp:lastModifiedBy>Monroe Weber-Shirk</cp:lastModifiedBy>
  <cp:revision>1280</cp:revision>
  <dcterms:created xsi:type="dcterms:W3CDTF">2008-09-10T15:40:57Z</dcterms:created>
  <dcterms:modified xsi:type="dcterms:W3CDTF">2019-08-27T14:43:21Z</dcterms:modified>
</cp:coreProperties>
</file>