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033FCCD-2F40-41CC-9BC9-1D565FB3982F}">
  <a:tblStyle styleId="{E033FCCD-2F40-41CC-9BC9-1D565FB398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TSansNarrow-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dtec.gr/products/en/water-powered-chemical-dosing-pump/water-powered-dosing-pump-dilution-p-2064.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ff023eb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ff023eb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ff023eb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ff023eb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ff023eb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ff023eb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the chlorine resistant valves that we found had o-rings with EPDM rubber that is only moderately resistant which is not ideal</a:t>
            </a:r>
            <a:endParaRPr/>
          </a:p>
          <a:p>
            <a:pPr indent="0" lvl="0" marL="0" rtl="0" algn="l">
              <a:spcBef>
                <a:spcPts val="0"/>
              </a:spcBef>
              <a:spcAft>
                <a:spcPts val="0"/>
              </a:spcAft>
              <a:buNone/>
            </a:pPr>
            <a:r>
              <a:rPr lang="en"/>
              <a:t>Have to think about alternative float options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5ff023eb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ff023eb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5ff023eb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5ff023eb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report: </a:t>
            </a:r>
            <a:endParaRPr/>
          </a:p>
          <a:p>
            <a:pPr indent="0" lvl="0" marL="0" rtl="0" algn="l">
              <a:spcBef>
                <a:spcPts val="0"/>
              </a:spcBef>
              <a:spcAft>
                <a:spcPts val="0"/>
              </a:spcAft>
              <a:buNone/>
            </a:pPr>
            <a:r>
              <a:rPr lang="en"/>
              <a:t>The flow rate decreases with the larger pipe but the reynolds number is even higher: definitely turbulent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5ff023eb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5ff023eb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highlight>
                  <a:srgbClr val="FFFFFE"/>
                </a:highlight>
              </a:rPr>
              <a:t>1.9kPa currently in AguaClara plants </a:t>
            </a:r>
            <a:endParaRPr sz="1050">
              <a:highlight>
                <a:srgbClr val="FFFFFE"/>
              </a:highlight>
            </a:endParaRPr>
          </a:p>
          <a:p>
            <a:pPr indent="0" lvl="0" marL="0" rtl="0" algn="l">
              <a:spcBef>
                <a:spcPts val="0"/>
              </a:spcBef>
              <a:spcAft>
                <a:spcPts val="0"/>
              </a:spcAft>
              <a:buNone/>
            </a:pPr>
            <a:r>
              <a:rPr lang="en" u="sng">
                <a:solidFill>
                  <a:schemeClr val="accent5"/>
                </a:solidFill>
                <a:hlinkClick r:id="rId2"/>
              </a:rPr>
              <a:t>https://www.adtec.gr/products/en/water-powered-chemical-dosing-pump/water-powered-dosing-pump-dilution-p-2064.html</a:t>
            </a:r>
            <a:endParaRPr sz="1050">
              <a:highlight>
                <a:srgbClr val="FFFFFE"/>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5ff023eb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5ff023eb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a315f60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ca315f60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5ff023eb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5ff023eb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5ff023eb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5ff023eb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m is the flocculater length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a315f60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a315f60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max plant flow rate is 2000 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ff023eb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ff023eb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20.png"/><Relationship Id="rId5" Type="http://schemas.openxmlformats.org/officeDocument/2006/relationships/hyperlink" Target="https://www.engineeringtoolbox.com/pulleys-d_1297.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guaclara.github.io/Textbook/index.html" TargetMode="External"/><Relationship Id="rId4" Type="http://schemas.openxmlformats.org/officeDocument/2006/relationships/hyperlink" Target="https://www.adtec.gr/products/en/water-powered-chemical-dosing-pump/water-powered-dosing-pump-dilution-p-2064.html" TargetMode="External"/><Relationship Id="rId11" Type="http://schemas.openxmlformats.org/officeDocument/2006/relationships/hyperlink" Target="https://hydrosystemseurope.com/product/superdos/" TargetMode="External"/><Relationship Id="rId10" Type="http://schemas.openxmlformats.org/officeDocument/2006/relationships/hyperlink" Target="https://cleverbrand.com/products/reticulated-foam-sheets-12-wide-x-4-ft-long?gclid=EAIaIQobChMI05fH-Mj55QIVgZ6zCh0mSQWMEAAYASAAEgI_rPD_BwE" TargetMode="External"/><Relationship Id="rId12" Type="http://schemas.openxmlformats.org/officeDocument/2006/relationships/hyperlink" Target="https://cms.esi.info/Media/documents/Kera_valves_ML.pdf" TargetMode="External"/><Relationship Id="rId9" Type="http://schemas.openxmlformats.org/officeDocument/2006/relationships/hyperlink" Target="https://www.engineeringtoolbox.com/minor-loss-coefficients-pipes-d_626.html" TargetMode="External"/><Relationship Id="rId5" Type="http://schemas.openxmlformats.org/officeDocument/2006/relationships/hyperlink" Target="https://www.coleparmer.com/i/cole-parmer-pvc-tubing-1-8-x-1-4-50-ft-pk/9660501?PubID=UX&amp;persist=true&amp;ip=no&amp;gclid=EAIaIQobChMI2pv7lO355QIVEz0MCh3HKQBzEAkYAiABEgJaz_D_BwE" TargetMode="External"/><Relationship Id="rId6" Type="http://schemas.openxmlformats.org/officeDocument/2006/relationships/hyperlink" Target="https://omnexus.specialchem.com/selection-guide/polyvinyl-chloride-pvc-plastic" TargetMode="External"/><Relationship Id="rId7" Type="http://schemas.openxmlformats.org/officeDocument/2006/relationships/hyperlink" Target="https://www.dosatronusa.com/d25re09/" TargetMode="External"/><Relationship Id="rId8" Type="http://schemas.openxmlformats.org/officeDocument/2006/relationships/hyperlink" Target="http://www.gatorxl.com/Specificati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2.png"/><Relationship Id="rId6" Type="http://schemas.openxmlformats.org/officeDocument/2006/relationships/hyperlink" Target="https://www.dosatronusa.com/d25re09" TargetMode="External"/><Relationship Id="rId7" Type="http://schemas.openxmlformats.org/officeDocument/2006/relationships/hyperlink" Target="https://hydrosystemseurope.com/product/superdo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hyperlink" Target="https://wadeawalker.wordpress.com/2013/02/07/fluid-dynamics-super-awesome-or-super-awesomer/" TargetMode="External"/><Relationship Id="rId7" Type="http://schemas.openxmlformats.org/officeDocument/2006/relationships/hyperlink" Target="https://www.bostonherald.com/2009/06/08/firefighters-rescue-kitten-stuck-in-pip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hyperlink" Target="https://awwmemes.com/t/fluid-mechanics?s=n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www.coleparmer.com/i/cole-parmer-pvc-tubing-1-8-x-1-4-50-ft-pk/9660501?PubID=UX&amp;persist=true&amp;ip=no&amp;gclid=EAIaIQobChMI2pv7lO355QIVEz0MCh3HKQBzEAkYAiABEgJaz_D_Bw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hyperlink" Target="http://www.cdivalve.com/products/detail/kerick-125-standard-mount-float-valv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 y="1402850"/>
            <a:ext cx="91440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High Flow Chemical Dose Controller</a:t>
            </a:r>
            <a:endParaRPr/>
          </a:p>
        </p:txBody>
      </p:sp>
      <p:sp>
        <p:nvSpPr>
          <p:cNvPr id="67" name="Google Shape;67;p13"/>
          <p:cNvSpPr txBox="1"/>
          <p:nvPr>
            <p:ph idx="1" type="subTitle"/>
          </p:nvPr>
        </p:nvSpPr>
        <p:spPr>
          <a:xfrm>
            <a:off x="2136850" y="25717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Ellie Beaudry, Wenduo Nie and Jillian Foley</a:t>
            </a:r>
            <a:endParaRPr/>
          </a:p>
          <a:p>
            <a:pPr indent="0" lvl="0" marL="0" rtl="0" algn="ctr">
              <a:spcBef>
                <a:spcPts val="0"/>
              </a:spcBef>
              <a:spcAft>
                <a:spcPts val="0"/>
              </a:spcAft>
              <a:buNone/>
            </a:pPr>
            <a:r>
              <a:rPr lang="en"/>
              <a:t>December 18th,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Auxiliary Piping</a:t>
            </a:r>
            <a:endParaRPr/>
          </a:p>
        </p:txBody>
      </p:sp>
      <p:sp>
        <p:nvSpPr>
          <p:cNvPr id="147" name="Google Shape;147;p22"/>
          <p:cNvSpPr txBox="1"/>
          <p:nvPr>
            <p:ph idx="1" type="body"/>
          </p:nvPr>
        </p:nvSpPr>
        <p:spPr>
          <a:xfrm>
            <a:off x="311700" y="1266325"/>
            <a:ext cx="2934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 </a:t>
            </a:r>
            <a:r>
              <a:rPr lang="en" sz="1600">
                <a:solidFill>
                  <a:srgbClr val="000000"/>
                </a:solidFill>
              </a:rPr>
              <a:t>Head loss through all additional tubing is less than 5% of head loss through dosing tubes </a:t>
            </a:r>
            <a:endParaRPr sz="1600">
              <a:solidFill>
                <a:srgbClr val="000000"/>
              </a:solidFill>
            </a:endParaRPr>
          </a:p>
          <a:p>
            <a:pPr indent="0" lvl="0" marL="0" rtl="0" algn="l">
              <a:lnSpc>
                <a:spcPct val="115000"/>
              </a:lnSpc>
              <a:spcBef>
                <a:spcPts val="1600"/>
              </a:spcBef>
              <a:spcAft>
                <a:spcPts val="0"/>
              </a:spcAft>
              <a:buNone/>
            </a:pPr>
            <a:r>
              <a:rPr lang="en"/>
              <a:t>Design Considerations:</a:t>
            </a:r>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Total length: 4 m</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Minor loss coefficient: 3.5</a:t>
            </a:r>
            <a:endParaRPr sz="1600">
              <a:solidFill>
                <a:srgbClr val="000000"/>
              </a:solidFill>
            </a:endParaRPr>
          </a:p>
          <a:p>
            <a:pPr indent="0" lvl="0" marL="0" rtl="0" algn="l">
              <a:spcBef>
                <a:spcPts val="1600"/>
              </a:spcBef>
              <a:spcAft>
                <a:spcPts val="1600"/>
              </a:spcAft>
              <a:buNone/>
            </a:pPr>
            <a:r>
              <a:t/>
            </a:r>
            <a:endParaRPr/>
          </a:p>
        </p:txBody>
      </p:sp>
      <p:pic>
        <p:nvPicPr>
          <p:cNvPr id="148" name="Google Shape;148;p22"/>
          <p:cNvPicPr preferRelativeResize="0"/>
          <p:nvPr/>
        </p:nvPicPr>
        <p:blipFill>
          <a:blip r:embed="rId3">
            <a:alphaModFix/>
          </a:blip>
          <a:stretch>
            <a:fillRect/>
          </a:stretch>
        </p:blipFill>
        <p:spPr>
          <a:xfrm>
            <a:off x="3162450" y="246250"/>
            <a:ext cx="5745625" cy="448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 Sizing </a:t>
            </a:r>
            <a:endParaRPr/>
          </a:p>
        </p:txBody>
      </p:sp>
      <p:sp>
        <p:nvSpPr>
          <p:cNvPr id="154" name="Google Shape;154;p23"/>
          <p:cNvSpPr txBox="1"/>
          <p:nvPr>
            <p:ph idx="1" type="body"/>
          </p:nvPr>
        </p:nvSpPr>
        <p:spPr>
          <a:xfrm>
            <a:off x="311700" y="1266325"/>
            <a:ext cx="2910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 </a:t>
            </a:r>
            <a:r>
              <a:rPr lang="en" sz="1600">
                <a:solidFill>
                  <a:srgbClr val="000000"/>
                </a:solidFill>
              </a:rPr>
              <a:t>float only shifts 1 cm up or down when dosing meter changes from max to min dosage, float size must fit in entrance tank.</a:t>
            </a:r>
            <a:endParaRPr sz="1600">
              <a:solidFill>
                <a:srgbClr val="000000"/>
              </a:solidFill>
            </a:endParaRPr>
          </a:p>
          <a:p>
            <a:pPr indent="0" lvl="0" marL="0" rtl="0" algn="l">
              <a:spcBef>
                <a:spcPts val="1600"/>
              </a:spcBef>
              <a:spcAft>
                <a:spcPts val="1600"/>
              </a:spcAft>
              <a:buNone/>
            </a:pPr>
            <a:r>
              <a:rPr lang="en" sz="1600">
                <a:solidFill>
                  <a:srgbClr val="000000"/>
                </a:solidFill>
              </a:rPr>
              <a:t> </a:t>
            </a:r>
            <a:endParaRPr sz="1600">
              <a:solidFill>
                <a:srgbClr val="000000"/>
              </a:solidFill>
            </a:endParaRPr>
          </a:p>
        </p:txBody>
      </p:sp>
      <p:pic>
        <p:nvPicPr>
          <p:cNvPr id="155" name="Google Shape;155;p23"/>
          <p:cNvPicPr preferRelativeResize="0"/>
          <p:nvPr/>
        </p:nvPicPr>
        <p:blipFill>
          <a:blip r:embed="rId3">
            <a:alphaModFix/>
          </a:blip>
          <a:stretch>
            <a:fillRect/>
          </a:stretch>
        </p:blipFill>
        <p:spPr>
          <a:xfrm>
            <a:off x="3222000" y="200555"/>
            <a:ext cx="5921999" cy="4541420"/>
          </a:xfrm>
          <a:prstGeom prst="rect">
            <a:avLst/>
          </a:prstGeom>
          <a:noFill/>
          <a:ln>
            <a:noFill/>
          </a:ln>
        </p:spPr>
      </p:pic>
      <p:pic>
        <p:nvPicPr>
          <p:cNvPr id="156" name="Google Shape;156;p23"/>
          <p:cNvPicPr preferRelativeResize="0"/>
          <p:nvPr/>
        </p:nvPicPr>
        <p:blipFill>
          <a:blip r:embed="rId4">
            <a:alphaModFix/>
          </a:blip>
          <a:stretch>
            <a:fillRect/>
          </a:stretch>
        </p:blipFill>
        <p:spPr>
          <a:xfrm>
            <a:off x="311694" y="3171244"/>
            <a:ext cx="2910299" cy="359232"/>
          </a:xfrm>
          <a:prstGeom prst="rect">
            <a:avLst/>
          </a:prstGeom>
          <a:noFill/>
          <a:ln>
            <a:noFill/>
          </a:ln>
        </p:spPr>
      </p:pic>
      <p:pic>
        <p:nvPicPr>
          <p:cNvPr id="157" name="Google Shape;157;p23"/>
          <p:cNvPicPr preferRelativeResize="0"/>
          <p:nvPr/>
        </p:nvPicPr>
        <p:blipFill rotWithShape="1">
          <a:blip r:embed="rId5">
            <a:alphaModFix/>
          </a:blip>
          <a:srcRect b="0" l="0" r="9444" t="0"/>
          <a:stretch/>
        </p:blipFill>
        <p:spPr>
          <a:xfrm>
            <a:off x="235500" y="3530475"/>
            <a:ext cx="3857826" cy="420925"/>
          </a:xfrm>
          <a:prstGeom prst="rect">
            <a:avLst/>
          </a:prstGeom>
          <a:noFill/>
          <a:ln>
            <a:noFill/>
          </a:ln>
        </p:spPr>
      </p:pic>
      <p:pic>
        <p:nvPicPr>
          <p:cNvPr id="158" name="Google Shape;158;p23"/>
          <p:cNvPicPr preferRelativeResize="0"/>
          <p:nvPr/>
        </p:nvPicPr>
        <p:blipFill rotWithShape="1">
          <a:blip r:embed="rId6">
            <a:alphaModFix/>
          </a:blip>
          <a:srcRect b="24187" l="0" r="0" t="14015"/>
          <a:stretch/>
        </p:blipFill>
        <p:spPr>
          <a:xfrm>
            <a:off x="207200" y="3937825"/>
            <a:ext cx="3305949" cy="647875"/>
          </a:xfrm>
          <a:prstGeom prst="rect">
            <a:avLst/>
          </a:prstGeom>
          <a:noFill/>
          <a:ln>
            <a:noFill/>
          </a:ln>
        </p:spPr>
      </p:pic>
      <p:sp>
        <p:nvSpPr>
          <p:cNvPr id="159" name="Google Shape;159;p23"/>
          <p:cNvSpPr/>
          <p:nvPr/>
        </p:nvSpPr>
        <p:spPr>
          <a:xfrm>
            <a:off x="311700" y="3895725"/>
            <a:ext cx="3006300" cy="6480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3850" l="11571" r="15605" t="4254"/>
          <a:stretch/>
        </p:blipFill>
        <p:spPr>
          <a:xfrm>
            <a:off x="7084725" y="86125"/>
            <a:ext cx="1946225" cy="1919725"/>
          </a:xfrm>
          <a:prstGeom prst="rect">
            <a:avLst/>
          </a:prstGeom>
          <a:noFill/>
          <a:ln>
            <a:noFill/>
          </a:ln>
        </p:spPr>
      </p:pic>
      <p:sp>
        <p:nvSpPr>
          <p:cNvPr id="165" name="Google Shape;165;p24"/>
          <p:cNvSpPr txBox="1"/>
          <p:nvPr>
            <p:ph type="title"/>
          </p:nvPr>
        </p:nvSpPr>
        <p:spPr>
          <a:xfrm>
            <a:off x="311700" y="190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66" name="Google Shape;166;p24"/>
          <p:cNvSpPr txBox="1"/>
          <p:nvPr>
            <p:ph idx="1" type="body"/>
          </p:nvPr>
        </p:nvSpPr>
        <p:spPr>
          <a:xfrm>
            <a:off x="177250" y="920400"/>
            <a:ext cx="66069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 proposed new code to be added to the CDC class code to check for a Reynold’s number constraint -&gt; GitHub issue 33</a:t>
            </a:r>
            <a:endParaRPr/>
          </a:p>
          <a:p>
            <a:pPr indent="-342900" lvl="0" marL="457200" rtl="0" algn="l">
              <a:lnSpc>
                <a:spcPct val="150000"/>
              </a:lnSpc>
              <a:spcBef>
                <a:spcPts val="0"/>
              </a:spcBef>
              <a:spcAft>
                <a:spcPts val="0"/>
              </a:spcAft>
              <a:buSzPts val="1800"/>
              <a:buChar char="❏"/>
            </a:pPr>
            <a:r>
              <a:rPr lang="en"/>
              <a:t>Using several smaller diameter tubes inside a bigger tube is the most cost effective and practical solution for larger flow plants.</a:t>
            </a:r>
            <a:endParaRPr/>
          </a:p>
          <a:p>
            <a:pPr indent="-342900" lvl="0" marL="457200" rtl="0" algn="l">
              <a:lnSpc>
                <a:spcPct val="150000"/>
              </a:lnSpc>
              <a:spcBef>
                <a:spcPts val="0"/>
              </a:spcBef>
              <a:spcAft>
                <a:spcPts val="0"/>
              </a:spcAft>
              <a:buSzPts val="1800"/>
              <a:buChar char="❏"/>
            </a:pPr>
            <a:r>
              <a:rPr lang="en"/>
              <a:t>More consideration needs to go into reducing the float size either with a pulley system or a different counterweight. </a:t>
            </a:r>
            <a:endParaRPr/>
          </a:p>
          <a:p>
            <a:pPr indent="-342900" lvl="0" marL="457200" rtl="0" algn="l">
              <a:lnSpc>
                <a:spcPct val="150000"/>
              </a:lnSpc>
              <a:spcBef>
                <a:spcPts val="0"/>
              </a:spcBef>
              <a:spcAft>
                <a:spcPts val="0"/>
              </a:spcAft>
              <a:buSzPts val="1800"/>
              <a:buChar char="❏"/>
            </a:pPr>
            <a:r>
              <a:rPr lang="en"/>
              <a:t>All connections must be chlorine resistant. </a:t>
            </a:r>
            <a:endParaRPr/>
          </a:p>
        </p:txBody>
      </p:sp>
      <p:pic>
        <p:nvPicPr>
          <p:cNvPr id="167" name="Google Shape;167;p24"/>
          <p:cNvPicPr preferRelativeResize="0"/>
          <p:nvPr/>
        </p:nvPicPr>
        <p:blipFill>
          <a:blip r:embed="rId4">
            <a:alphaModFix/>
          </a:blip>
          <a:stretch>
            <a:fillRect/>
          </a:stretch>
        </p:blipFill>
        <p:spPr>
          <a:xfrm>
            <a:off x="6784159" y="2301875"/>
            <a:ext cx="2246792" cy="2520800"/>
          </a:xfrm>
          <a:prstGeom prst="rect">
            <a:avLst/>
          </a:prstGeom>
          <a:noFill/>
          <a:ln>
            <a:noFill/>
          </a:ln>
        </p:spPr>
      </p:pic>
      <p:sp>
        <p:nvSpPr>
          <p:cNvPr id="168" name="Google Shape;168;p24"/>
          <p:cNvSpPr txBox="1"/>
          <p:nvPr/>
        </p:nvSpPr>
        <p:spPr>
          <a:xfrm>
            <a:off x="6192575" y="46953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5"/>
              </a:rPr>
              <a:t>https://www.engineeringtoolbox.com/pulleys-d_1297.html</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74" name="Google Shape;174;p25"/>
          <p:cNvSpPr txBox="1"/>
          <p:nvPr>
            <p:ph idx="1" type="body"/>
          </p:nvPr>
        </p:nvSpPr>
        <p:spPr>
          <a:xfrm>
            <a:off x="311700" y="1152425"/>
            <a:ext cx="8520600" cy="38100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AguaClara Textbook </a:t>
            </a:r>
            <a:r>
              <a:rPr lang="en" sz="1000" u="sng">
                <a:solidFill>
                  <a:schemeClr val="hlink"/>
                </a:solidFill>
                <a:highlight>
                  <a:srgbClr val="FFFFFF"/>
                </a:highlight>
                <a:latin typeface="Roboto"/>
                <a:ea typeface="Roboto"/>
                <a:cs typeface="Roboto"/>
                <a:sym typeface="Roboto"/>
                <a:hlinkClick r:id="rId3"/>
              </a:rPr>
              <a:t>https://aguaclara.github.io/Textbook/index.html</a:t>
            </a:r>
            <a:endParaRPr sz="1000" u="sng">
              <a:solidFill>
                <a:schemeClr val="hlink"/>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Adtec-Zerowaste. (n.d.). Retrieved from </a:t>
            </a:r>
            <a:r>
              <a:rPr lang="en" sz="1000" u="sng">
                <a:solidFill>
                  <a:schemeClr val="hlink"/>
                </a:solidFill>
                <a:highlight>
                  <a:srgbClr val="FFFFFF"/>
                </a:highlight>
                <a:latin typeface="Roboto"/>
                <a:ea typeface="Roboto"/>
                <a:cs typeface="Roboto"/>
                <a:sym typeface="Roboto"/>
                <a:hlinkClick r:id="rId4"/>
              </a:rPr>
              <a:t>https://www.adtec.gr/products/en/water-powered-chemical-dosing-pump/water-powered-dosing-pump-dilution-p-2064.html</a:t>
            </a:r>
            <a:r>
              <a:rPr lang="en" sz="1000">
                <a:solidFill>
                  <a:srgbClr val="212121"/>
                </a:solidFill>
                <a:highlight>
                  <a:srgbClr val="FFFFFF"/>
                </a:highlight>
                <a:latin typeface="Roboto"/>
                <a:ea typeface="Roboto"/>
                <a:cs typeface="Roboto"/>
                <a:sym typeface="Roboto"/>
              </a:rPr>
              <a:t>.</a:t>
            </a:r>
            <a:endParaRPr sz="10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Cole-Parmer PVC Tubing, 1/8" x 1/4", 50 Ft/Pk. (n.d.). Retrieved from </a:t>
            </a:r>
            <a:r>
              <a:rPr lang="en" sz="1000" u="sng">
                <a:solidFill>
                  <a:schemeClr val="hlink"/>
                </a:solidFill>
                <a:highlight>
                  <a:srgbClr val="FFFFFF"/>
                </a:highlight>
                <a:latin typeface="Roboto"/>
                <a:ea typeface="Roboto"/>
                <a:cs typeface="Roboto"/>
                <a:sym typeface="Roboto"/>
                <a:hlinkClick r:id="rId5"/>
              </a:rPr>
              <a:t>https://www.coleparmer.com/i/cole-parmer-pvc-tubing-1-8-x-1-4-50-ft-pk/9660501?PubID=UX&amp;persist=true&amp;ip=no&amp;gclid=EAIaIQobChMI2pv7lO355QIVEz0MCh3HKQBzEAkYAiABEgJaz_D_BwE</a:t>
            </a:r>
            <a:r>
              <a:rPr lang="en" sz="1000">
                <a:solidFill>
                  <a:srgbClr val="212121"/>
                </a:solidFill>
                <a:highlight>
                  <a:srgbClr val="FFFFFF"/>
                </a:highlight>
                <a:latin typeface="Roboto"/>
                <a:ea typeface="Roboto"/>
                <a:cs typeface="Roboto"/>
                <a:sym typeface="Roboto"/>
              </a:rPr>
              <a:t>.</a:t>
            </a:r>
            <a:endParaRPr sz="10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Comprehensive Guide on Polyvinyl Chloride (PVC). (n.d.). Retrieved from </a:t>
            </a:r>
            <a:r>
              <a:rPr lang="en" sz="1000" u="sng">
                <a:solidFill>
                  <a:schemeClr val="hlink"/>
                </a:solidFill>
                <a:highlight>
                  <a:srgbClr val="FFFFFF"/>
                </a:highlight>
                <a:latin typeface="Roboto"/>
                <a:ea typeface="Roboto"/>
                <a:cs typeface="Roboto"/>
                <a:sym typeface="Roboto"/>
                <a:hlinkClick r:id="rId6"/>
              </a:rPr>
              <a:t>https://omnexus.specialchem.com/selection-guide/polyvinyl-chloride-pvc-plastic</a:t>
            </a:r>
            <a:r>
              <a:rPr lang="en" sz="1000">
                <a:solidFill>
                  <a:srgbClr val="212121"/>
                </a:solidFill>
                <a:highlight>
                  <a:srgbClr val="FFFFFF"/>
                </a:highlight>
                <a:latin typeface="Roboto"/>
                <a:ea typeface="Roboto"/>
                <a:cs typeface="Roboto"/>
                <a:sym typeface="Roboto"/>
              </a:rPr>
              <a:t>.</a:t>
            </a:r>
            <a:endParaRPr sz="10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D25RE09. (n.d.). Retrieved from </a:t>
            </a:r>
            <a:r>
              <a:rPr lang="en" sz="1000" u="sng">
                <a:solidFill>
                  <a:schemeClr val="hlink"/>
                </a:solidFill>
                <a:highlight>
                  <a:srgbClr val="FFFFFF"/>
                </a:highlight>
                <a:latin typeface="Roboto"/>
                <a:ea typeface="Roboto"/>
                <a:cs typeface="Roboto"/>
                <a:sym typeface="Roboto"/>
                <a:hlinkClick r:id="rId7"/>
              </a:rPr>
              <a:t>https://www.dosatronusa.com/d25re09/</a:t>
            </a:r>
            <a:r>
              <a:rPr lang="en" sz="1000">
                <a:solidFill>
                  <a:srgbClr val="212121"/>
                </a:solidFill>
                <a:highlight>
                  <a:srgbClr val="FFFFFF"/>
                </a:highlight>
                <a:latin typeface="Roboto"/>
                <a:ea typeface="Roboto"/>
                <a:cs typeface="Roboto"/>
                <a:sym typeface="Roboto"/>
              </a:rPr>
              <a:t>.</a:t>
            </a:r>
            <a:endParaRPr sz="10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Gator-XL - Water Powered Chemical Feed Pump Injector - Specifications. (n.d.). Retrieved from </a:t>
            </a:r>
            <a:r>
              <a:rPr lang="en" sz="1000" u="sng">
                <a:solidFill>
                  <a:schemeClr val="hlink"/>
                </a:solidFill>
                <a:highlight>
                  <a:srgbClr val="FFFFFF"/>
                </a:highlight>
                <a:latin typeface="Roboto"/>
                <a:ea typeface="Roboto"/>
                <a:cs typeface="Roboto"/>
                <a:sym typeface="Roboto"/>
                <a:hlinkClick r:id="rId8"/>
              </a:rPr>
              <a:t>http://www.gatorxl.com/Specifications.html</a:t>
            </a:r>
            <a:r>
              <a:rPr lang="en" sz="1000">
                <a:solidFill>
                  <a:srgbClr val="212121"/>
                </a:solidFill>
                <a:highlight>
                  <a:srgbClr val="FFFFFF"/>
                </a:highlight>
                <a:latin typeface="Roboto"/>
                <a:ea typeface="Roboto"/>
                <a:cs typeface="Roboto"/>
                <a:sym typeface="Roboto"/>
              </a:rPr>
              <a:t>.</a:t>
            </a:r>
            <a:endParaRPr sz="10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Minor or Dynamic Loss Coefficients for Pipe or Tube System Components. (n.d.). Retrieved from </a:t>
            </a:r>
            <a:r>
              <a:rPr lang="en" sz="1000" u="sng">
                <a:solidFill>
                  <a:schemeClr val="hlink"/>
                </a:solidFill>
                <a:highlight>
                  <a:srgbClr val="FFFFFF"/>
                </a:highlight>
                <a:latin typeface="Roboto"/>
                <a:ea typeface="Roboto"/>
                <a:cs typeface="Roboto"/>
                <a:sym typeface="Roboto"/>
                <a:hlinkClick r:id="rId9"/>
              </a:rPr>
              <a:t>https://www.engineeringtoolbox.com/minor-loss-coefficients-pipes-d_626.html</a:t>
            </a:r>
            <a:r>
              <a:rPr lang="en" sz="1000">
                <a:solidFill>
                  <a:srgbClr val="212121"/>
                </a:solidFill>
                <a:highlight>
                  <a:srgbClr val="FFFFFF"/>
                </a:highlight>
                <a:latin typeface="Roboto"/>
                <a:ea typeface="Roboto"/>
                <a:cs typeface="Roboto"/>
                <a:sym typeface="Roboto"/>
              </a:rPr>
              <a:t>.</a:t>
            </a:r>
            <a:endParaRPr sz="10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Reticulated Foam Sheets - 12. (n.d.). Retrieved from </a:t>
            </a:r>
            <a:r>
              <a:rPr lang="en" sz="1000" u="sng">
                <a:solidFill>
                  <a:schemeClr val="hlink"/>
                </a:solidFill>
                <a:highlight>
                  <a:srgbClr val="FFFFFF"/>
                </a:highlight>
                <a:latin typeface="Roboto"/>
                <a:ea typeface="Roboto"/>
                <a:cs typeface="Roboto"/>
                <a:sym typeface="Roboto"/>
                <a:hlinkClick r:id="rId10"/>
              </a:rPr>
              <a:t>https://cleverbrand.com/products/reticulated-foam-sheets-12-wide-x-4-ft-long?gclid=EAIaIQobChMI05fH-Mj55QIVgZ6zCh0mSQWMEAAYASAAEgI_rPD_BwE</a:t>
            </a:r>
            <a:r>
              <a:rPr lang="en" sz="1000">
                <a:solidFill>
                  <a:srgbClr val="212121"/>
                </a:solidFill>
                <a:highlight>
                  <a:srgbClr val="FFFFFF"/>
                </a:highlight>
                <a:latin typeface="Roboto"/>
                <a:ea typeface="Roboto"/>
                <a:cs typeface="Roboto"/>
                <a:sym typeface="Roboto"/>
              </a:rPr>
              <a:t>.</a:t>
            </a:r>
            <a:endParaRPr sz="10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SuperDos: Proportional Fertilizer Injector: Hydro Sytems Europe. (n.d.). Retrieved from </a:t>
            </a:r>
            <a:r>
              <a:rPr lang="en" sz="1000" u="sng">
                <a:solidFill>
                  <a:schemeClr val="hlink"/>
                </a:solidFill>
                <a:highlight>
                  <a:srgbClr val="FFFFFF"/>
                </a:highlight>
                <a:latin typeface="Roboto"/>
                <a:ea typeface="Roboto"/>
                <a:cs typeface="Roboto"/>
                <a:sym typeface="Roboto"/>
                <a:hlinkClick r:id="rId11"/>
              </a:rPr>
              <a:t>https://hydrosystemseurope.com/product/superdos/</a:t>
            </a:r>
            <a:r>
              <a:rPr lang="en" sz="1000">
                <a:solidFill>
                  <a:srgbClr val="212121"/>
                </a:solidFill>
                <a:highlight>
                  <a:srgbClr val="FFFFFF"/>
                </a:highlight>
                <a:latin typeface="Roboto"/>
                <a:ea typeface="Roboto"/>
                <a:cs typeface="Roboto"/>
                <a:sym typeface="Roboto"/>
              </a:rPr>
              <a:t>.</a:t>
            </a:r>
            <a:endParaRPr sz="10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1000">
                <a:solidFill>
                  <a:srgbClr val="212121"/>
                </a:solidFill>
                <a:highlight>
                  <a:srgbClr val="FFFFFF"/>
                </a:highlight>
                <a:latin typeface="Roboto"/>
                <a:ea typeface="Roboto"/>
                <a:cs typeface="Roboto"/>
                <a:sym typeface="Roboto"/>
              </a:rPr>
              <a:t>The AYLESBURY™ Float Valve Range. (n.d.). Retrieved from </a:t>
            </a:r>
            <a:r>
              <a:rPr lang="en" sz="1000" u="sng">
                <a:solidFill>
                  <a:schemeClr val="hlink"/>
                </a:solidFill>
                <a:highlight>
                  <a:srgbClr val="FFFFFF"/>
                </a:highlight>
                <a:latin typeface="Roboto"/>
                <a:ea typeface="Roboto"/>
                <a:cs typeface="Roboto"/>
                <a:sym typeface="Roboto"/>
                <a:hlinkClick r:id="rId12"/>
              </a:rPr>
              <a:t>https://cms.esi.info/Media/documents/Kera_valves_ML.pdf</a:t>
            </a:r>
            <a:r>
              <a:rPr lang="en" sz="1000">
                <a:solidFill>
                  <a:srgbClr val="212121"/>
                </a:solidFill>
                <a:highlight>
                  <a:srgbClr val="FFFFFF"/>
                </a:highlight>
                <a:latin typeface="Roboto"/>
                <a:ea typeface="Roboto"/>
                <a:cs typeface="Roboto"/>
                <a:sym typeface="Roboto"/>
              </a:rPr>
              <a:t>.</a:t>
            </a:r>
            <a:endParaRPr sz="1000">
              <a:solidFill>
                <a:srgbClr val="212121"/>
              </a:solidFill>
              <a:highlight>
                <a:srgbClr val="FFFFFF"/>
              </a:highlight>
              <a:latin typeface="Roboto"/>
              <a:ea typeface="Roboto"/>
              <a:cs typeface="Roboto"/>
              <a:sym typeface="Roboto"/>
            </a:endParaRPr>
          </a:p>
          <a:p>
            <a:pPr indent="0" lvl="0" marL="0" rtl="0" algn="l">
              <a:lnSpc>
                <a:spcPct val="100000"/>
              </a:lnSpc>
              <a:spcBef>
                <a:spcPts val="500"/>
              </a:spcBef>
              <a:spcAft>
                <a:spcPts val="160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0" y="-103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 </a:t>
            </a:r>
            <a:endParaRPr/>
          </a:p>
          <a:p>
            <a:pPr indent="0" lvl="0" marL="0" rtl="0" algn="l">
              <a:spcBef>
                <a:spcPts val="0"/>
              </a:spcBef>
              <a:spcAft>
                <a:spcPts val="0"/>
              </a:spcAft>
              <a:buNone/>
            </a:pPr>
            <a:r>
              <a:rPr lang="en"/>
              <a:t>and Context </a:t>
            </a:r>
            <a:endParaRPr/>
          </a:p>
        </p:txBody>
      </p:sp>
      <p:sp>
        <p:nvSpPr>
          <p:cNvPr id="73" name="Google Shape;73;p14"/>
          <p:cNvSpPr txBox="1"/>
          <p:nvPr>
            <p:ph idx="1" type="body"/>
          </p:nvPr>
        </p:nvSpPr>
        <p:spPr>
          <a:xfrm>
            <a:off x="112050" y="1266325"/>
            <a:ext cx="3228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Flow Rate = 430 L/s</a:t>
            </a:r>
            <a:endParaRPr/>
          </a:p>
          <a:p>
            <a:pPr indent="-342900" lvl="0" marL="457200" rtl="0" algn="l">
              <a:spcBef>
                <a:spcPts val="0"/>
              </a:spcBef>
              <a:spcAft>
                <a:spcPts val="0"/>
              </a:spcAft>
              <a:buSzPts val="1800"/>
              <a:buChar char="❏"/>
            </a:pPr>
            <a:r>
              <a:rPr lang="en"/>
              <a:t>At a flow rate of 430 L/s, would need 41 dosing tubes</a:t>
            </a:r>
            <a:endParaRPr/>
          </a:p>
          <a:p>
            <a:pPr indent="-342900" lvl="0" marL="457200" rtl="0" algn="l">
              <a:spcBef>
                <a:spcPts val="0"/>
              </a:spcBef>
              <a:spcAft>
                <a:spcPts val="0"/>
              </a:spcAft>
              <a:buSzPts val="1800"/>
              <a:buChar char="❏"/>
            </a:pPr>
            <a:r>
              <a:rPr lang="en"/>
              <a:t>10 in diameter would need over 15m of tubing </a:t>
            </a:r>
            <a:endParaRPr/>
          </a:p>
          <a:p>
            <a:pPr indent="-342900" lvl="0" marL="457200" rtl="0" algn="l">
              <a:spcBef>
                <a:spcPts val="0"/>
              </a:spcBef>
              <a:spcAft>
                <a:spcPts val="0"/>
              </a:spcAft>
              <a:buSzPts val="1800"/>
              <a:buChar char="❏"/>
            </a:pPr>
            <a:r>
              <a:rPr lang="en"/>
              <a:t>Larger diameter would have turbulent flows</a:t>
            </a:r>
            <a:endParaRPr/>
          </a:p>
        </p:txBody>
      </p:sp>
      <p:pic>
        <p:nvPicPr>
          <p:cNvPr id="74" name="Google Shape;74;p14"/>
          <p:cNvPicPr preferRelativeResize="0"/>
          <p:nvPr/>
        </p:nvPicPr>
        <p:blipFill>
          <a:blip r:embed="rId3">
            <a:alphaModFix/>
          </a:blip>
          <a:stretch>
            <a:fillRect/>
          </a:stretch>
        </p:blipFill>
        <p:spPr>
          <a:xfrm>
            <a:off x="3261259" y="0"/>
            <a:ext cx="588273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0" y="0"/>
            <a:ext cx="2458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Commercially Available Substitutes</a:t>
            </a:r>
            <a:endParaRPr/>
          </a:p>
        </p:txBody>
      </p:sp>
      <p:pic>
        <p:nvPicPr>
          <p:cNvPr id="80" name="Google Shape;80;p15"/>
          <p:cNvPicPr preferRelativeResize="0"/>
          <p:nvPr/>
        </p:nvPicPr>
        <p:blipFill>
          <a:blip r:embed="rId3">
            <a:alphaModFix/>
          </a:blip>
          <a:stretch>
            <a:fillRect/>
          </a:stretch>
        </p:blipFill>
        <p:spPr>
          <a:xfrm>
            <a:off x="2458200" y="9050"/>
            <a:ext cx="2963188" cy="2445224"/>
          </a:xfrm>
          <a:prstGeom prst="rect">
            <a:avLst/>
          </a:prstGeom>
          <a:noFill/>
          <a:ln>
            <a:noFill/>
          </a:ln>
        </p:spPr>
      </p:pic>
      <p:pic>
        <p:nvPicPr>
          <p:cNvPr id="81" name="Google Shape;81;p15"/>
          <p:cNvPicPr preferRelativeResize="0"/>
          <p:nvPr/>
        </p:nvPicPr>
        <p:blipFill>
          <a:blip r:embed="rId4">
            <a:alphaModFix/>
          </a:blip>
          <a:stretch>
            <a:fillRect/>
          </a:stretch>
        </p:blipFill>
        <p:spPr>
          <a:xfrm>
            <a:off x="7397875" y="0"/>
            <a:ext cx="1684575" cy="2347575"/>
          </a:xfrm>
          <a:prstGeom prst="rect">
            <a:avLst/>
          </a:prstGeom>
          <a:noFill/>
          <a:ln>
            <a:noFill/>
          </a:ln>
        </p:spPr>
      </p:pic>
      <p:pic>
        <p:nvPicPr>
          <p:cNvPr id="82" name="Google Shape;82;p15"/>
          <p:cNvPicPr preferRelativeResize="0"/>
          <p:nvPr/>
        </p:nvPicPr>
        <p:blipFill rotWithShape="1">
          <a:blip r:embed="rId5">
            <a:alphaModFix/>
          </a:blip>
          <a:srcRect b="3920" l="3920" r="0" t="0"/>
          <a:stretch/>
        </p:blipFill>
        <p:spPr>
          <a:xfrm>
            <a:off x="5421400" y="-36299"/>
            <a:ext cx="2110675" cy="2304024"/>
          </a:xfrm>
          <a:prstGeom prst="rect">
            <a:avLst/>
          </a:prstGeom>
          <a:noFill/>
          <a:ln>
            <a:noFill/>
          </a:ln>
        </p:spPr>
      </p:pic>
      <p:graphicFrame>
        <p:nvGraphicFramePr>
          <p:cNvPr id="83" name="Google Shape;83;p15"/>
          <p:cNvGraphicFramePr/>
          <p:nvPr/>
        </p:nvGraphicFramePr>
        <p:xfrm>
          <a:off x="129475" y="2301875"/>
          <a:ext cx="3000000" cy="3000000"/>
        </p:xfrm>
        <a:graphic>
          <a:graphicData uri="http://schemas.openxmlformats.org/drawingml/2006/table">
            <a:tbl>
              <a:tblPr>
                <a:noFill/>
                <a:tableStyleId>{E033FCCD-2F40-41CC-9BC9-1D565FB3982F}</a:tableStyleId>
              </a:tblPr>
              <a:tblGrid>
                <a:gridCol w="1257300"/>
                <a:gridCol w="1128050"/>
                <a:gridCol w="1173775"/>
                <a:gridCol w="1220200"/>
                <a:gridCol w="774675"/>
                <a:gridCol w="1110800"/>
                <a:gridCol w="1110800"/>
                <a:gridCol w="1110800"/>
              </a:tblGrid>
              <a:tr h="848300">
                <a:tc>
                  <a:txBody>
                    <a:bodyPr/>
                    <a:lstStyle/>
                    <a:p>
                      <a:pPr indent="0" lvl="0" marL="0" rtl="0" algn="ctr">
                        <a:spcBef>
                          <a:spcPts val="0"/>
                        </a:spcBef>
                        <a:spcAft>
                          <a:spcPts val="0"/>
                        </a:spcAft>
                        <a:buNone/>
                      </a:pPr>
                      <a:r>
                        <a:rPr b="1" lang="en"/>
                        <a:t>System</a:t>
                      </a:r>
                      <a:endParaRPr b="1"/>
                    </a:p>
                  </a:txBody>
                  <a:tcPr marT="91425" marB="91425" marR="91425" marL="91425"/>
                </a:tc>
                <a:tc>
                  <a:txBody>
                    <a:bodyPr/>
                    <a:lstStyle/>
                    <a:p>
                      <a:pPr indent="0" lvl="0" marL="0" rtl="0" algn="ctr">
                        <a:spcBef>
                          <a:spcPts val="0"/>
                        </a:spcBef>
                        <a:spcAft>
                          <a:spcPts val="0"/>
                        </a:spcAft>
                        <a:buNone/>
                      </a:pPr>
                      <a:r>
                        <a:rPr b="1" lang="en"/>
                        <a:t>Dilution</a:t>
                      </a:r>
                      <a:endParaRPr b="1"/>
                    </a:p>
                    <a:p>
                      <a:pPr indent="0" lvl="0" marL="0" rtl="0" algn="ctr">
                        <a:spcBef>
                          <a:spcPts val="0"/>
                        </a:spcBef>
                        <a:spcAft>
                          <a:spcPts val="0"/>
                        </a:spcAft>
                        <a:buNone/>
                      </a:pPr>
                      <a:r>
                        <a:rPr b="1" lang="en"/>
                        <a:t>Range</a:t>
                      </a:r>
                      <a:endParaRPr b="1"/>
                    </a:p>
                  </a:txBody>
                  <a:tcPr marT="91425" marB="91425" marR="91425" marL="91425"/>
                </a:tc>
                <a:tc>
                  <a:txBody>
                    <a:bodyPr/>
                    <a:lstStyle/>
                    <a:p>
                      <a:pPr indent="0" lvl="0" marL="0" rtl="0" algn="ctr">
                        <a:spcBef>
                          <a:spcPts val="0"/>
                        </a:spcBef>
                        <a:spcAft>
                          <a:spcPts val="0"/>
                        </a:spcAft>
                        <a:buNone/>
                      </a:pPr>
                      <a:r>
                        <a:rPr b="1" lang="en"/>
                        <a:t>Water Flow Range</a:t>
                      </a:r>
                      <a:endParaRPr b="1"/>
                    </a:p>
                    <a:p>
                      <a:pPr indent="0" lvl="0" marL="0" rtl="0" algn="ctr">
                        <a:spcBef>
                          <a:spcPts val="0"/>
                        </a:spcBef>
                        <a:spcAft>
                          <a:spcPts val="0"/>
                        </a:spcAft>
                        <a:buNone/>
                      </a:pPr>
                      <a:r>
                        <a:rPr b="1" lang="en"/>
                        <a:t>(LPS)</a:t>
                      </a:r>
                      <a:endParaRPr b="1"/>
                    </a:p>
                  </a:txBody>
                  <a:tcPr marT="91425" marB="91425" marR="91425" marL="91425"/>
                </a:tc>
                <a:tc>
                  <a:txBody>
                    <a:bodyPr/>
                    <a:lstStyle/>
                    <a:p>
                      <a:pPr indent="0" lvl="0" marL="0" rtl="0" algn="ctr">
                        <a:spcBef>
                          <a:spcPts val="0"/>
                        </a:spcBef>
                        <a:spcAft>
                          <a:spcPts val="0"/>
                        </a:spcAft>
                        <a:buNone/>
                      </a:pPr>
                      <a:r>
                        <a:rPr b="1" lang="en"/>
                        <a:t>Dimensions (cm)</a:t>
                      </a:r>
                      <a:endParaRPr b="1"/>
                    </a:p>
                  </a:txBody>
                  <a:tcPr marT="91425" marB="91425" marR="91425" marL="91425"/>
                </a:tc>
                <a:tc>
                  <a:txBody>
                    <a:bodyPr/>
                    <a:lstStyle/>
                    <a:p>
                      <a:pPr indent="0" lvl="0" marL="0" rtl="0" algn="ctr">
                        <a:spcBef>
                          <a:spcPts val="0"/>
                        </a:spcBef>
                        <a:spcAft>
                          <a:spcPts val="0"/>
                        </a:spcAft>
                        <a:buNone/>
                      </a:pPr>
                      <a:r>
                        <a:rPr b="1" lang="en"/>
                        <a:t>Weight (kg)</a:t>
                      </a:r>
                      <a:endParaRPr b="1"/>
                    </a:p>
                  </a:txBody>
                  <a:tcPr marT="91425" marB="91425" marR="91425" marL="91425"/>
                </a:tc>
                <a:tc>
                  <a:txBody>
                    <a:bodyPr/>
                    <a:lstStyle/>
                    <a:p>
                      <a:pPr indent="0" lvl="0" marL="0" rtl="0" algn="ctr">
                        <a:spcBef>
                          <a:spcPts val="0"/>
                        </a:spcBef>
                        <a:spcAft>
                          <a:spcPts val="0"/>
                        </a:spcAft>
                        <a:buNone/>
                      </a:pPr>
                      <a:r>
                        <a:rPr b="1" lang="en"/>
                        <a:t>Operating </a:t>
                      </a:r>
                      <a:endParaRPr b="1"/>
                    </a:p>
                    <a:p>
                      <a:pPr indent="0" lvl="0" marL="0" rtl="0" algn="ctr">
                        <a:spcBef>
                          <a:spcPts val="0"/>
                        </a:spcBef>
                        <a:spcAft>
                          <a:spcPts val="0"/>
                        </a:spcAft>
                        <a:buNone/>
                      </a:pPr>
                      <a:r>
                        <a:rPr b="1" lang="en"/>
                        <a:t>Pressure (kPa)</a:t>
                      </a:r>
                      <a:endParaRPr b="1"/>
                    </a:p>
                  </a:txBody>
                  <a:tcPr marT="91425" marB="91425" marR="91425" marL="91425"/>
                </a:tc>
                <a:tc>
                  <a:txBody>
                    <a:bodyPr/>
                    <a:lstStyle/>
                    <a:p>
                      <a:pPr indent="0" lvl="0" marL="0" rtl="0" algn="ctr">
                        <a:spcBef>
                          <a:spcPts val="0"/>
                        </a:spcBef>
                        <a:spcAft>
                          <a:spcPts val="0"/>
                        </a:spcAft>
                        <a:buNone/>
                      </a:pPr>
                      <a:r>
                        <a:rPr b="1" lang="en"/>
                        <a:t>Pressure Loss (kPa)</a:t>
                      </a:r>
                      <a:endParaRPr b="1"/>
                    </a:p>
                  </a:txBody>
                  <a:tcPr marT="91425" marB="91425" marR="91425" marL="91425"/>
                </a:tc>
                <a:tc>
                  <a:txBody>
                    <a:bodyPr/>
                    <a:lstStyle/>
                    <a:p>
                      <a:pPr indent="0" lvl="0" marL="0" rtl="0" algn="ctr">
                        <a:spcBef>
                          <a:spcPts val="0"/>
                        </a:spcBef>
                        <a:spcAft>
                          <a:spcPts val="0"/>
                        </a:spcAft>
                        <a:buNone/>
                      </a:pPr>
                      <a:r>
                        <a:rPr b="1" lang="en"/>
                        <a:t>Max Temp (deg C)</a:t>
                      </a:r>
                      <a:endParaRPr b="1"/>
                    </a:p>
                  </a:txBody>
                  <a:tcPr marT="91425" marB="91425" marR="91425" marL="91425"/>
                </a:tc>
              </a:tr>
              <a:tr h="499975">
                <a:tc>
                  <a:txBody>
                    <a:bodyPr/>
                    <a:lstStyle/>
                    <a:p>
                      <a:pPr indent="0" lvl="0" marL="0" rtl="0" algn="ctr">
                        <a:spcBef>
                          <a:spcPts val="0"/>
                        </a:spcBef>
                        <a:spcAft>
                          <a:spcPts val="0"/>
                        </a:spcAft>
                        <a:buNone/>
                      </a:pPr>
                      <a:r>
                        <a:rPr b="1" lang="en"/>
                        <a:t>Dosatron</a:t>
                      </a:r>
                      <a:endParaRPr b="1"/>
                    </a:p>
                  </a:txBody>
                  <a:tcPr marT="91425" marB="91425" marR="91425" marL="91425"/>
                </a:tc>
                <a:tc>
                  <a:txBody>
                    <a:bodyPr/>
                    <a:lstStyle/>
                    <a:p>
                      <a:pPr indent="0" lvl="0" marL="0" rtl="0" algn="ctr">
                        <a:spcBef>
                          <a:spcPts val="0"/>
                        </a:spcBef>
                        <a:spcAft>
                          <a:spcPts val="0"/>
                        </a:spcAft>
                        <a:buNone/>
                      </a:pPr>
                      <a:r>
                        <a:rPr lang="en"/>
                        <a:t>0.3-0.125%</a:t>
                      </a:r>
                      <a:endParaRPr/>
                    </a:p>
                  </a:txBody>
                  <a:tcPr marT="91425" marB="91425" marR="91425" marL="91425"/>
                </a:tc>
                <a:tc>
                  <a:txBody>
                    <a:bodyPr/>
                    <a:lstStyle/>
                    <a:p>
                      <a:pPr indent="0" lvl="0" marL="0" rtl="0" algn="ctr">
                        <a:spcBef>
                          <a:spcPts val="0"/>
                        </a:spcBef>
                        <a:spcAft>
                          <a:spcPts val="0"/>
                        </a:spcAft>
                        <a:buNone/>
                      </a:pPr>
                      <a:r>
                        <a:rPr lang="en"/>
                        <a:t>0.138-0.252</a:t>
                      </a:r>
                      <a:endParaRPr/>
                    </a:p>
                  </a:txBody>
                  <a:tcPr marT="91425" marB="91425" marR="91425" marL="91425"/>
                </a:tc>
                <a:tc>
                  <a:txBody>
                    <a:bodyPr/>
                    <a:lstStyle/>
                    <a:p>
                      <a:pPr indent="0" lvl="0" marL="0" rtl="0" algn="ctr">
                        <a:spcBef>
                          <a:spcPts val="0"/>
                        </a:spcBef>
                        <a:spcAft>
                          <a:spcPts val="0"/>
                        </a:spcAft>
                        <a:buNone/>
                      </a:pPr>
                      <a:r>
                        <a:rPr lang="en"/>
                        <a:t>67 x 21.6</a:t>
                      </a:r>
                      <a:endParaRPr/>
                    </a:p>
                  </a:txBody>
                  <a:tcPr marT="91425" marB="91425" marR="91425" marL="91425"/>
                </a:tc>
                <a:tc>
                  <a:txBody>
                    <a:bodyPr/>
                    <a:lstStyle/>
                    <a:p>
                      <a:pPr indent="0" lvl="0" marL="0" rtl="0" algn="ctr">
                        <a:spcBef>
                          <a:spcPts val="0"/>
                        </a:spcBef>
                        <a:spcAft>
                          <a:spcPts val="0"/>
                        </a:spcAft>
                        <a:buNone/>
                      </a:pPr>
                      <a:r>
                        <a:rPr lang="en"/>
                        <a:t>5.44</a:t>
                      </a:r>
                      <a:endParaRPr/>
                    </a:p>
                  </a:txBody>
                  <a:tcPr marT="91425" marB="91425" marR="91425" marL="91425"/>
                </a:tc>
                <a:tc>
                  <a:txBody>
                    <a:bodyPr/>
                    <a:lstStyle/>
                    <a:p>
                      <a:pPr indent="0" lvl="0" marL="0" rtl="0" algn="ctr">
                        <a:spcBef>
                          <a:spcPts val="0"/>
                        </a:spcBef>
                        <a:spcAft>
                          <a:spcPts val="0"/>
                        </a:spcAft>
                        <a:buNone/>
                      </a:pPr>
                      <a:r>
                        <a:rPr lang="en"/>
                        <a:t>15-800</a:t>
                      </a:r>
                      <a:endParaRPr/>
                    </a:p>
                  </a:txBody>
                  <a:tcPr marT="91425" marB="91425" marR="91425" marL="91425"/>
                </a:tc>
                <a:tc>
                  <a:txBody>
                    <a:bodyPr/>
                    <a:lstStyle/>
                    <a:p>
                      <a:pPr indent="0" lvl="0" marL="0" rtl="0" algn="ctr">
                        <a:spcBef>
                          <a:spcPts val="0"/>
                        </a:spcBef>
                        <a:spcAft>
                          <a:spcPts val="0"/>
                        </a:spcAft>
                        <a:buNone/>
                      </a:pPr>
                      <a:r>
                        <a:rPr lang="en"/>
                        <a:t>40-140</a:t>
                      </a:r>
                      <a:endParaRPr/>
                    </a:p>
                  </a:txBody>
                  <a:tcPr marT="91425" marB="91425" marR="91425" marL="91425"/>
                </a:tc>
                <a:tc>
                  <a:txBody>
                    <a:bodyPr/>
                    <a:lstStyle/>
                    <a:p>
                      <a:pPr indent="0" lvl="0" marL="0" rtl="0" algn="ctr">
                        <a:spcBef>
                          <a:spcPts val="0"/>
                        </a:spcBef>
                        <a:spcAft>
                          <a:spcPts val="0"/>
                        </a:spcAft>
                        <a:buNone/>
                      </a:pPr>
                      <a:r>
                        <a:rPr lang="en"/>
                        <a:t>40</a:t>
                      </a:r>
                      <a:endParaRPr/>
                    </a:p>
                  </a:txBody>
                  <a:tcPr marT="91425" marB="91425" marR="91425" marL="91425"/>
                </a:tc>
              </a:tr>
              <a:tr h="416000">
                <a:tc>
                  <a:txBody>
                    <a:bodyPr/>
                    <a:lstStyle/>
                    <a:p>
                      <a:pPr indent="0" lvl="0" marL="0" rtl="0" algn="ctr">
                        <a:spcBef>
                          <a:spcPts val="0"/>
                        </a:spcBef>
                        <a:spcAft>
                          <a:spcPts val="0"/>
                        </a:spcAft>
                        <a:buNone/>
                      </a:pPr>
                      <a:r>
                        <a:rPr b="1" lang="en"/>
                        <a:t>MixRite</a:t>
                      </a:r>
                      <a:endParaRPr b="1"/>
                    </a:p>
                  </a:txBody>
                  <a:tcPr marT="91425" marB="91425" marR="91425" marL="91425"/>
                </a:tc>
                <a:tc>
                  <a:txBody>
                    <a:bodyPr/>
                    <a:lstStyle/>
                    <a:p>
                      <a:pPr indent="0" lvl="0" marL="0" rtl="0" algn="ctr">
                        <a:spcBef>
                          <a:spcPts val="0"/>
                        </a:spcBef>
                        <a:spcAft>
                          <a:spcPts val="0"/>
                        </a:spcAft>
                        <a:buNone/>
                      </a:pPr>
                      <a:r>
                        <a:rPr lang="en"/>
                        <a:t>3-10%</a:t>
                      </a:r>
                      <a:endParaRPr/>
                    </a:p>
                  </a:txBody>
                  <a:tcPr marT="91425" marB="91425" marR="91425" marL="91425"/>
                </a:tc>
                <a:tc>
                  <a:txBody>
                    <a:bodyPr/>
                    <a:lstStyle/>
                    <a:p>
                      <a:pPr indent="0" lvl="0" marL="0" rtl="0" algn="ctr">
                        <a:spcBef>
                          <a:spcPts val="0"/>
                        </a:spcBef>
                        <a:spcAft>
                          <a:spcPts val="0"/>
                        </a:spcAft>
                        <a:buNone/>
                      </a:pPr>
                      <a:r>
                        <a:rPr lang="en"/>
                        <a:t>0.0055-0.69</a:t>
                      </a:r>
                      <a:endParaRPr/>
                    </a:p>
                  </a:txBody>
                  <a:tcPr marT="91425" marB="91425" marR="91425" marL="91425"/>
                </a:tc>
                <a:tc>
                  <a:txBody>
                    <a:bodyPr/>
                    <a:lstStyle/>
                    <a:p>
                      <a:pPr indent="0" lvl="0" marL="0" rtl="0" algn="ctr">
                        <a:spcBef>
                          <a:spcPts val="0"/>
                        </a:spcBef>
                        <a:spcAft>
                          <a:spcPts val="0"/>
                        </a:spcAft>
                        <a:buNone/>
                      </a:pPr>
                      <a:r>
                        <a:rPr lang="en"/>
                        <a:t>55.6 x 16</a:t>
                      </a:r>
                      <a:endParaRPr/>
                    </a:p>
                  </a:txBody>
                  <a:tcPr marT="91425" marB="91425" marR="91425" marL="91425"/>
                </a:tc>
                <a:tc>
                  <a:txBody>
                    <a:bodyPr/>
                    <a:lstStyle/>
                    <a:p>
                      <a:pPr indent="0" lvl="0" marL="0" rtl="0" algn="ctr">
                        <a:spcBef>
                          <a:spcPts val="0"/>
                        </a:spcBef>
                        <a:spcAft>
                          <a:spcPts val="0"/>
                        </a:spcAft>
                        <a:buNone/>
                      </a:pPr>
                      <a:r>
                        <a:rPr lang="en"/>
                        <a:t>1.25</a:t>
                      </a:r>
                      <a:endParaRPr/>
                    </a:p>
                  </a:txBody>
                  <a:tcPr marT="91425" marB="91425" marR="91425" marL="91425"/>
                </a:tc>
                <a:tc>
                  <a:txBody>
                    <a:bodyPr/>
                    <a:lstStyle/>
                    <a:p>
                      <a:pPr indent="0" lvl="0" marL="0" rtl="0" algn="ctr">
                        <a:spcBef>
                          <a:spcPts val="0"/>
                        </a:spcBef>
                        <a:spcAft>
                          <a:spcPts val="0"/>
                        </a:spcAft>
                        <a:buNone/>
                      </a:pPr>
                      <a:r>
                        <a:rPr lang="en"/>
                        <a:t>20-827</a:t>
                      </a:r>
                      <a:endParaRPr/>
                    </a:p>
                  </a:txBody>
                  <a:tcPr marT="91425" marB="91425" marR="91425" marL="91425"/>
                </a:tc>
                <a:tc>
                  <a:txBody>
                    <a:bodyPr/>
                    <a:lstStyle/>
                    <a:p>
                      <a:pPr indent="0" lvl="0" marL="0" rtl="0" algn="ctr">
                        <a:spcBef>
                          <a:spcPts val="0"/>
                        </a:spcBef>
                        <a:spcAft>
                          <a:spcPts val="0"/>
                        </a:spcAft>
                        <a:buNone/>
                      </a:pPr>
                      <a:r>
                        <a:rPr lang="en"/>
                        <a:t>100</a:t>
                      </a:r>
                      <a:endParaRPr/>
                    </a:p>
                  </a:txBody>
                  <a:tcPr marT="91425" marB="91425" marR="91425" marL="91425"/>
                </a:tc>
                <a:tc>
                  <a:txBody>
                    <a:bodyPr/>
                    <a:lstStyle/>
                    <a:p>
                      <a:pPr indent="0" lvl="0" marL="0" rtl="0" algn="ctr">
                        <a:spcBef>
                          <a:spcPts val="0"/>
                        </a:spcBef>
                        <a:spcAft>
                          <a:spcPts val="0"/>
                        </a:spcAft>
                        <a:buNone/>
                      </a:pPr>
                      <a:r>
                        <a:rPr lang="en"/>
                        <a:t>50</a:t>
                      </a:r>
                      <a:endParaRPr/>
                    </a:p>
                  </a:txBody>
                  <a:tcPr marT="91425" marB="91425" marR="91425" marL="91425"/>
                </a:tc>
              </a:tr>
              <a:tr h="629250">
                <a:tc>
                  <a:txBody>
                    <a:bodyPr/>
                    <a:lstStyle/>
                    <a:p>
                      <a:pPr indent="0" lvl="0" marL="0" rtl="0" algn="ctr">
                        <a:spcBef>
                          <a:spcPts val="0"/>
                        </a:spcBef>
                        <a:spcAft>
                          <a:spcPts val="0"/>
                        </a:spcAft>
                        <a:buNone/>
                      </a:pPr>
                      <a:r>
                        <a:rPr b="1" lang="en"/>
                        <a:t>Gator XL</a:t>
                      </a:r>
                      <a:endParaRPr b="1"/>
                    </a:p>
                  </a:txBody>
                  <a:tcPr marT="91425" marB="91425" marR="91425" marL="91425"/>
                </a:tc>
                <a:tc>
                  <a:txBody>
                    <a:bodyPr/>
                    <a:lstStyle/>
                    <a:p>
                      <a:pPr indent="0" lvl="0" marL="0" rtl="0" algn="ctr">
                        <a:spcBef>
                          <a:spcPts val="0"/>
                        </a:spcBef>
                        <a:spcAft>
                          <a:spcPts val="0"/>
                        </a:spcAft>
                        <a:buNone/>
                      </a:pPr>
                      <a:r>
                        <a:rPr lang="en"/>
                        <a:t>0.75, 1, 1.5, 2%</a:t>
                      </a:r>
                      <a:endParaRPr/>
                    </a:p>
                  </a:txBody>
                  <a:tcPr marT="91425" marB="91425" marR="91425" marL="91425"/>
                </a:tc>
                <a:tc>
                  <a:txBody>
                    <a:bodyPr/>
                    <a:lstStyle/>
                    <a:p>
                      <a:pPr indent="0" lvl="0" marL="0" rtl="0" algn="ctr">
                        <a:spcBef>
                          <a:spcPts val="0"/>
                        </a:spcBef>
                        <a:spcAft>
                          <a:spcPts val="0"/>
                        </a:spcAft>
                        <a:buNone/>
                      </a:pPr>
                      <a:r>
                        <a:rPr lang="en"/>
                        <a:t>0.002-0.6</a:t>
                      </a:r>
                      <a:endParaRPr/>
                    </a:p>
                  </a:txBody>
                  <a:tcPr marT="91425" marB="91425" marR="91425" marL="91425"/>
                </a:tc>
                <a:tc>
                  <a:txBody>
                    <a:bodyPr/>
                    <a:lstStyle/>
                    <a:p>
                      <a:pPr indent="0" lvl="0" marL="0" rtl="0" algn="ctr">
                        <a:spcBef>
                          <a:spcPts val="0"/>
                        </a:spcBef>
                        <a:spcAft>
                          <a:spcPts val="0"/>
                        </a:spcAft>
                        <a:buNone/>
                      </a:pPr>
                      <a:r>
                        <a:rPr lang="en"/>
                        <a:t>61 x 25</a:t>
                      </a:r>
                      <a:endParaRPr/>
                    </a:p>
                  </a:txBody>
                  <a:tcPr marT="91425" marB="91425" marR="91425" marL="91425"/>
                </a:tc>
                <a:tc>
                  <a:txBody>
                    <a:bodyPr/>
                    <a:lstStyle/>
                    <a:p>
                      <a:pPr indent="0" lvl="0" marL="0" rtl="0" algn="ctr">
                        <a:spcBef>
                          <a:spcPts val="0"/>
                        </a:spcBef>
                        <a:spcAft>
                          <a:spcPts val="0"/>
                        </a:spcAft>
                        <a:buNone/>
                      </a:pPr>
                      <a:r>
                        <a:rPr lang="en"/>
                        <a:t>2.82</a:t>
                      </a:r>
                      <a:endParaRPr/>
                    </a:p>
                  </a:txBody>
                  <a:tcPr marT="91425" marB="91425" marR="91425" marL="91425"/>
                </a:tc>
                <a:tc>
                  <a:txBody>
                    <a:bodyPr/>
                    <a:lstStyle/>
                    <a:p>
                      <a:pPr indent="0" lvl="0" marL="0" rtl="0" algn="ctr">
                        <a:spcBef>
                          <a:spcPts val="0"/>
                        </a:spcBef>
                        <a:spcAft>
                          <a:spcPts val="0"/>
                        </a:spcAft>
                        <a:buNone/>
                      </a:pPr>
                      <a:r>
                        <a:rPr lang="en"/>
                        <a:t>21-827</a:t>
                      </a:r>
                      <a:endParaRPr/>
                    </a:p>
                  </a:txBody>
                  <a:tcPr marT="91425" marB="91425" marR="91425" marL="91425"/>
                </a:tc>
                <a:tc>
                  <a:txBody>
                    <a:bodyPr/>
                    <a:lstStyle/>
                    <a:p>
                      <a:pPr indent="0" lvl="0" marL="0" rtl="0" algn="ctr">
                        <a:spcBef>
                          <a:spcPts val="0"/>
                        </a:spcBef>
                        <a:spcAft>
                          <a:spcPts val="0"/>
                        </a:spcAft>
                        <a:buNone/>
                      </a:pPr>
                      <a:r>
                        <a:rPr lang="en"/>
                        <a:t>103</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416000">
                <a:tc>
                  <a:txBody>
                    <a:bodyPr/>
                    <a:lstStyle/>
                    <a:p>
                      <a:pPr indent="0" lvl="0" marL="0" rtl="0" algn="ctr">
                        <a:spcBef>
                          <a:spcPts val="0"/>
                        </a:spcBef>
                        <a:spcAft>
                          <a:spcPts val="0"/>
                        </a:spcAft>
                        <a:buNone/>
                      </a:pPr>
                      <a:r>
                        <a:rPr b="1" lang="en"/>
                        <a:t>Superdos45</a:t>
                      </a:r>
                      <a:endParaRPr b="1"/>
                    </a:p>
                  </a:txBody>
                  <a:tcPr marT="91425" marB="91425" marR="91425" marL="91425"/>
                </a:tc>
                <a:tc>
                  <a:txBody>
                    <a:bodyPr/>
                    <a:lstStyle/>
                    <a:p>
                      <a:pPr indent="0" lvl="0" marL="0" rtl="0" algn="ctr">
                        <a:spcBef>
                          <a:spcPts val="0"/>
                        </a:spcBef>
                        <a:spcAft>
                          <a:spcPts val="0"/>
                        </a:spcAft>
                        <a:buNone/>
                      </a:pPr>
                      <a:r>
                        <a:rPr lang="en"/>
                        <a:t>0.4-5%</a:t>
                      </a:r>
                      <a:endParaRPr/>
                    </a:p>
                  </a:txBody>
                  <a:tcPr marT="91425" marB="91425" marR="91425" marL="91425"/>
                </a:tc>
                <a:tc>
                  <a:txBody>
                    <a:bodyPr/>
                    <a:lstStyle/>
                    <a:p>
                      <a:pPr indent="0" lvl="0" marL="0" rtl="0" algn="ctr">
                        <a:spcBef>
                          <a:spcPts val="0"/>
                        </a:spcBef>
                        <a:spcAft>
                          <a:spcPts val="0"/>
                        </a:spcAft>
                        <a:buNone/>
                      </a:pPr>
                      <a:r>
                        <a:rPr lang="en"/>
                        <a:t>0.016-2.8</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40-550</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38</a:t>
                      </a:r>
                      <a:endParaRPr/>
                    </a:p>
                  </a:txBody>
                  <a:tcPr marT="91425" marB="91425" marR="91425" marL="91425"/>
                </a:tc>
              </a:tr>
            </a:tbl>
          </a:graphicData>
        </a:graphic>
      </p:graphicFrame>
      <p:sp>
        <p:nvSpPr>
          <p:cNvPr id="84" name="Google Shape;84;p15"/>
          <p:cNvSpPr txBox="1"/>
          <p:nvPr/>
        </p:nvSpPr>
        <p:spPr>
          <a:xfrm>
            <a:off x="2284725" y="-145800"/>
            <a:ext cx="3000000" cy="15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6"/>
              </a:rPr>
              <a:t>https://www.dosatronusa.com/d25re09</a:t>
            </a:r>
            <a:endParaRPr/>
          </a:p>
        </p:txBody>
      </p:sp>
      <p:sp>
        <p:nvSpPr>
          <p:cNvPr id="85" name="Google Shape;85;p15"/>
          <p:cNvSpPr txBox="1"/>
          <p:nvPr/>
        </p:nvSpPr>
        <p:spPr>
          <a:xfrm>
            <a:off x="5194575" y="2454275"/>
            <a:ext cx="30000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240263" y="-1458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7"/>
              </a:rPr>
              <a:t>https://hydrosystemseurope.com/product/superdos/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Geometry for Dosing Tubes</a:t>
            </a:r>
            <a:endParaRPr/>
          </a:p>
        </p:txBody>
      </p:sp>
      <p:pic>
        <p:nvPicPr>
          <p:cNvPr id="92" name="Google Shape;92;p16"/>
          <p:cNvPicPr preferRelativeResize="0"/>
          <p:nvPr/>
        </p:nvPicPr>
        <p:blipFill>
          <a:blip r:embed="rId3">
            <a:alphaModFix/>
          </a:blip>
          <a:stretch>
            <a:fillRect/>
          </a:stretch>
        </p:blipFill>
        <p:spPr>
          <a:xfrm>
            <a:off x="731225" y="1222750"/>
            <a:ext cx="3451500" cy="2698000"/>
          </a:xfrm>
          <a:prstGeom prst="rect">
            <a:avLst/>
          </a:prstGeom>
          <a:noFill/>
          <a:ln>
            <a:noFill/>
          </a:ln>
        </p:spPr>
      </p:pic>
      <p:pic>
        <p:nvPicPr>
          <p:cNvPr id="93" name="Google Shape;93;p16"/>
          <p:cNvPicPr preferRelativeResize="0"/>
          <p:nvPr/>
        </p:nvPicPr>
        <p:blipFill>
          <a:blip r:embed="rId4">
            <a:alphaModFix/>
          </a:blip>
          <a:stretch>
            <a:fillRect/>
          </a:stretch>
        </p:blipFill>
        <p:spPr>
          <a:xfrm>
            <a:off x="4852777" y="1222750"/>
            <a:ext cx="3300299" cy="2698000"/>
          </a:xfrm>
          <a:prstGeom prst="rect">
            <a:avLst/>
          </a:prstGeom>
          <a:noFill/>
          <a:ln>
            <a:noFill/>
          </a:ln>
        </p:spPr>
      </p:pic>
      <p:sp>
        <p:nvSpPr>
          <p:cNvPr id="94" name="Google Shape;94;p16"/>
          <p:cNvSpPr txBox="1"/>
          <p:nvPr/>
        </p:nvSpPr>
        <p:spPr>
          <a:xfrm>
            <a:off x="2062325" y="4123525"/>
            <a:ext cx="12465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Plan A</a:t>
            </a:r>
            <a:endParaRPr>
              <a:latin typeface="Open Sans"/>
              <a:ea typeface="Open Sans"/>
              <a:cs typeface="Open Sans"/>
              <a:sym typeface="Open Sans"/>
            </a:endParaRPr>
          </a:p>
        </p:txBody>
      </p:sp>
      <p:sp>
        <p:nvSpPr>
          <p:cNvPr id="95" name="Google Shape;95;p16"/>
          <p:cNvSpPr txBox="1"/>
          <p:nvPr/>
        </p:nvSpPr>
        <p:spPr>
          <a:xfrm>
            <a:off x="6075600" y="4123525"/>
            <a:ext cx="16734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Plan B</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 loss Constraints</a:t>
            </a:r>
            <a:endParaRPr/>
          </a:p>
        </p:txBody>
      </p:sp>
      <p:sp>
        <p:nvSpPr>
          <p:cNvPr id="101" name="Google Shape;10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desired head loss is 20 cm. </a:t>
            </a:r>
            <a:endParaRPr/>
          </a:p>
          <a:p>
            <a:pPr indent="0" lvl="0" marL="0" rtl="0" algn="l">
              <a:spcBef>
                <a:spcPts val="1600"/>
              </a:spcBef>
              <a:spcAft>
                <a:spcPts val="0"/>
              </a:spcAft>
              <a:buNone/>
            </a:pPr>
            <a:r>
              <a:rPr lang="en"/>
              <a:t>With equation: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calculate the flow rate within each small tube. We assumed the value of coefficient of minor loss to be 2. </a:t>
            </a:r>
            <a:endParaRPr/>
          </a:p>
          <a:p>
            <a:pPr indent="0" lvl="0" marL="0" rtl="0" algn="l">
              <a:spcBef>
                <a:spcPts val="1600"/>
              </a:spcBef>
              <a:spcAft>
                <a:spcPts val="1600"/>
              </a:spcAft>
              <a:buNone/>
            </a:pPr>
            <a:r>
              <a:rPr lang="en"/>
              <a:t>After obtaining the flow rate within each small tube, we can calculate the fluid velocity within each small tube based on the known diameter and area.</a:t>
            </a:r>
            <a:endParaRPr/>
          </a:p>
        </p:txBody>
      </p:sp>
      <p:pic>
        <p:nvPicPr>
          <p:cNvPr id="102" name="Google Shape;102;p17"/>
          <p:cNvPicPr preferRelativeResize="0"/>
          <p:nvPr/>
        </p:nvPicPr>
        <p:blipFill rotWithShape="1">
          <a:blip r:embed="rId3">
            <a:alphaModFix/>
          </a:blip>
          <a:srcRect b="15320" l="0" r="0" t="-15320"/>
          <a:stretch/>
        </p:blipFill>
        <p:spPr>
          <a:xfrm>
            <a:off x="2037250" y="1684550"/>
            <a:ext cx="3791425" cy="995250"/>
          </a:xfrm>
          <a:prstGeom prst="rect">
            <a:avLst/>
          </a:prstGeom>
          <a:noFill/>
          <a:ln>
            <a:noFill/>
          </a:ln>
        </p:spPr>
      </p:pic>
      <p:pic>
        <p:nvPicPr>
          <p:cNvPr id="103" name="Google Shape;103;p17"/>
          <p:cNvPicPr preferRelativeResize="0"/>
          <p:nvPr/>
        </p:nvPicPr>
        <p:blipFill>
          <a:blip r:embed="rId4">
            <a:alphaModFix/>
          </a:blip>
          <a:stretch>
            <a:fillRect/>
          </a:stretch>
        </p:blipFill>
        <p:spPr>
          <a:xfrm>
            <a:off x="4675200" y="121962"/>
            <a:ext cx="1724975" cy="1505932"/>
          </a:xfrm>
          <a:prstGeom prst="rect">
            <a:avLst/>
          </a:prstGeom>
          <a:noFill/>
          <a:ln>
            <a:noFill/>
          </a:ln>
        </p:spPr>
      </p:pic>
      <p:pic>
        <p:nvPicPr>
          <p:cNvPr id="104" name="Google Shape;104;p17"/>
          <p:cNvPicPr preferRelativeResize="0"/>
          <p:nvPr/>
        </p:nvPicPr>
        <p:blipFill>
          <a:blip r:embed="rId5">
            <a:alphaModFix/>
          </a:blip>
          <a:stretch>
            <a:fillRect/>
          </a:stretch>
        </p:blipFill>
        <p:spPr>
          <a:xfrm>
            <a:off x="6901813" y="574675"/>
            <a:ext cx="1844675" cy="1844675"/>
          </a:xfrm>
          <a:prstGeom prst="rect">
            <a:avLst/>
          </a:prstGeom>
          <a:noFill/>
          <a:ln>
            <a:noFill/>
          </a:ln>
        </p:spPr>
      </p:pic>
      <p:sp>
        <p:nvSpPr>
          <p:cNvPr id="105" name="Google Shape;105;p17"/>
          <p:cNvSpPr txBox="1"/>
          <p:nvPr/>
        </p:nvSpPr>
        <p:spPr>
          <a:xfrm>
            <a:off x="6901800" y="2343150"/>
            <a:ext cx="18447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6"/>
              </a:rPr>
              <a:t>https://wadeawalker.wordpress.com/2013/02/07/fluid-dynamics-super-awesome-or-super-awesomer/</a:t>
            </a:r>
            <a:endParaRPr sz="800"/>
          </a:p>
        </p:txBody>
      </p:sp>
      <p:sp>
        <p:nvSpPr>
          <p:cNvPr id="106" name="Google Shape;106;p17"/>
          <p:cNvSpPr txBox="1"/>
          <p:nvPr/>
        </p:nvSpPr>
        <p:spPr>
          <a:xfrm>
            <a:off x="4552200" y="1539775"/>
            <a:ext cx="23496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7"/>
              </a:rPr>
              <a:t>https://www.bostonherald.com/2009/06/08/firefighters-rescue-kitten-stuck-in-pipe/</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Rate Constraints</a:t>
            </a:r>
            <a:endParaRPr/>
          </a:p>
        </p:txBody>
      </p:sp>
      <p:sp>
        <p:nvSpPr>
          <p:cNvPr id="112" name="Google Shape;112;p18"/>
          <p:cNvSpPr txBox="1"/>
          <p:nvPr>
            <p:ph idx="1" type="body"/>
          </p:nvPr>
        </p:nvSpPr>
        <p:spPr>
          <a:xfrm>
            <a:off x="10350" y="695225"/>
            <a:ext cx="6351600" cy="3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have laminar flow, so the calculated Reynolds number can not exceed 2100. </a:t>
            </a:r>
            <a:endParaRPr/>
          </a:p>
          <a:p>
            <a:pPr indent="0" lvl="0" marL="0" rtl="0" algn="l">
              <a:spcBef>
                <a:spcPts val="1600"/>
              </a:spcBef>
              <a:spcAft>
                <a:spcPts val="0"/>
              </a:spcAft>
              <a:buNone/>
            </a:pPr>
            <a:r>
              <a:rPr lang="en"/>
              <a:t>Reynolds number equation: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If the calculated Re is bigger than 2100, we will need to lower the velocity. With adjusted velocity, we can calculate the adjusted flow rate. We then need to calculate required length based on flow rate.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3" name="Google Shape;113;p18"/>
          <p:cNvPicPr preferRelativeResize="0"/>
          <p:nvPr/>
        </p:nvPicPr>
        <p:blipFill rotWithShape="1">
          <a:blip r:embed="rId3">
            <a:alphaModFix/>
          </a:blip>
          <a:srcRect b="0" l="0" r="0" t="23259"/>
          <a:stretch/>
        </p:blipFill>
        <p:spPr>
          <a:xfrm>
            <a:off x="3066650" y="1499238"/>
            <a:ext cx="3107825" cy="1542275"/>
          </a:xfrm>
          <a:prstGeom prst="rect">
            <a:avLst/>
          </a:prstGeom>
          <a:noFill/>
          <a:ln>
            <a:noFill/>
          </a:ln>
        </p:spPr>
      </p:pic>
      <p:pic>
        <p:nvPicPr>
          <p:cNvPr id="114" name="Google Shape;114;p18"/>
          <p:cNvPicPr preferRelativeResize="0"/>
          <p:nvPr/>
        </p:nvPicPr>
        <p:blipFill rotWithShape="1">
          <a:blip r:embed="rId4">
            <a:alphaModFix/>
          </a:blip>
          <a:srcRect b="12165" l="0" r="0" t="0"/>
          <a:stretch/>
        </p:blipFill>
        <p:spPr>
          <a:xfrm>
            <a:off x="6530225" y="1165125"/>
            <a:ext cx="2477250" cy="2454374"/>
          </a:xfrm>
          <a:prstGeom prst="rect">
            <a:avLst/>
          </a:prstGeom>
          <a:noFill/>
          <a:ln>
            <a:noFill/>
          </a:ln>
        </p:spPr>
      </p:pic>
      <p:sp>
        <p:nvSpPr>
          <p:cNvPr id="115" name="Google Shape;115;p18"/>
          <p:cNvSpPr txBox="1"/>
          <p:nvPr/>
        </p:nvSpPr>
        <p:spPr>
          <a:xfrm>
            <a:off x="6461125" y="3619500"/>
            <a:ext cx="24774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hlinkClick r:id="rId5"/>
              </a:rPr>
              <a:t>https://awwmemes.com/t/fluid-mechanics?s=new</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19"/>
          <p:cNvPicPr preferRelativeResize="0"/>
          <p:nvPr/>
        </p:nvPicPr>
        <p:blipFill rotWithShape="1">
          <a:blip r:embed="rId3">
            <a:alphaModFix/>
          </a:blip>
          <a:srcRect b="14910" l="5362" r="6863" t="16629"/>
          <a:stretch/>
        </p:blipFill>
        <p:spPr>
          <a:xfrm>
            <a:off x="5548325" y="1471375"/>
            <a:ext cx="3595676" cy="2828801"/>
          </a:xfrm>
          <a:prstGeom prst="rect">
            <a:avLst/>
          </a:prstGeom>
          <a:noFill/>
          <a:ln>
            <a:noFill/>
          </a:ln>
        </p:spPr>
      </p:pic>
      <p:sp>
        <p:nvSpPr>
          <p:cNvPr id="121" name="Google Shape;121;p19"/>
          <p:cNvSpPr txBox="1"/>
          <p:nvPr>
            <p:ph type="title"/>
          </p:nvPr>
        </p:nvSpPr>
        <p:spPr>
          <a:xfrm>
            <a:off x="3117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 of small pipes</a:t>
            </a:r>
            <a:endParaRPr/>
          </a:p>
        </p:txBody>
      </p:sp>
      <p:sp>
        <p:nvSpPr>
          <p:cNvPr id="122" name="Google Shape;122;p19"/>
          <p:cNvSpPr txBox="1"/>
          <p:nvPr>
            <p:ph idx="1" type="body"/>
          </p:nvPr>
        </p:nvSpPr>
        <p:spPr>
          <a:xfrm>
            <a:off x="141900" y="627875"/>
            <a:ext cx="5430000" cy="1984200"/>
          </a:xfrm>
          <a:prstGeom prst="rect">
            <a:avLst/>
          </a:prstGeom>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Plan No.1</a:t>
            </a:r>
            <a:endParaRPr sz="1600"/>
          </a:p>
          <a:p>
            <a:pPr indent="-330200" lvl="0" marL="457200" rtl="0" algn="l">
              <a:spcBef>
                <a:spcPts val="1600"/>
              </a:spcBef>
              <a:spcAft>
                <a:spcPts val="0"/>
              </a:spcAft>
              <a:buSzPts val="1600"/>
              <a:buChar char="❏"/>
            </a:pPr>
            <a:r>
              <a:rPr lang="en" sz="1600"/>
              <a:t>Inner diameter of small pipe: ⅛’’</a:t>
            </a:r>
            <a:endParaRPr sz="1600"/>
          </a:p>
          <a:p>
            <a:pPr indent="-330200" lvl="0" marL="457200" rtl="0" algn="l">
              <a:spcBef>
                <a:spcPts val="0"/>
              </a:spcBef>
              <a:spcAft>
                <a:spcPts val="0"/>
              </a:spcAft>
              <a:buSzPts val="1600"/>
              <a:buChar char="❏"/>
            </a:pPr>
            <a:r>
              <a:rPr lang="en" sz="1600"/>
              <a:t>Headloss: 20 cm. Meets requirement. </a:t>
            </a:r>
            <a:endParaRPr sz="1600"/>
          </a:p>
          <a:p>
            <a:pPr indent="-330200" lvl="0" marL="457200" rtl="0" algn="l">
              <a:spcBef>
                <a:spcPts val="0"/>
              </a:spcBef>
              <a:spcAft>
                <a:spcPts val="0"/>
              </a:spcAft>
              <a:buSzPts val="1600"/>
              <a:buChar char="❏"/>
            </a:pPr>
            <a:r>
              <a:rPr lang="en" sz="1600"/>
              <a:t>Re: 1082. Meets requirement (&lt;2100)</a:t>
            </a:r>
            <a:endParaRPr sz="1600"/>
          </a:p>
          <a:p>
            <a:pPr indent="-330200" lvl="0" marL="457200" rtl="0" algn="l">
              <a:spcBef>
                <a:spcPts val="0"/>
              </a:spcBef>
              <a:spcAft>
                <a:spcPts val="0"/>
              </a:spcAft>
              <a:buSzPts val="1600"/>
              <a:buChar char="❏"/>
            </a:pPr>
            <a:r>
              <a:rPr lang="en" sz="1600"/>
              <a:t>Minimum required length: 0.97 m. Meets requirement (&lt;1.5 m)</a:t>
            </a:r>
            <a:endParaRPr sz="1600"/>
          </a:p>
          <a:p>
            <a:pPr indent="0" lvl="0" marL="457200" rtl="0" algn="l">
              <a:spcBef>
                <a:spcPts val="1600"/>
              </a:spcBef>
              <a:spcAft>
                <a:spcPts val="1600"/>
              </a:spcAft>
              <a:buNone/>
            </a:pPr>
            <a:r>
              <a:t/>
            </a:r>
            <a:endParaRPr sz="1600"/>
          </a:p>
        </p:txBody>
      </p:sp>
      <p:sp>
        <p:nvSpPr>
          <p:cNvPr id="123" name="Google Shape;123;p19"/>
          <p:cNvSpPr txBox="1"/>
          <p:nvPr>
            <p:ph idx="1" type="body"/>
          </p:nvPr>
        </p:nvSpPr>
        <p:spPr>
          <a:xfrm>
            <a:off x="141900" y="2727150"/>
            <a:ext cx="5430000" cy="2265300"/>
          </a:xfrm>
          <a:prstGeom prst="rect">
            <a:avLst/>
          </a:prstGeom>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Plan No.2</a:t>
            </a:r>
            <a:endParaRPr sz="1600"/>
          </a:p>
          <a:p>
            <a:pPr indent="-330200" lvl="0" marL="457200" rtl="0" algn="l">
              <a:spcBef>
                <a:spcPts val="1600"/>
              </a:spcBef>
              <a:spcAft>
                <a:spcPts val="0"/>
              </a:spcAft>
              <a:buSzPts val="1600"/>
              <a:buChar char="❏"/>
            </a:pPr>
            <a:r>
              <a:rPr lang="en" sz="1600"/>
              <a:t>Inner diameter of small pipe: ¼’’</a:t>
            </a:r>
            <a:endParaRPr sz="1600"/>
          </a:p>
          <a:p>
            <a:pPr indent="-330200" lvl="0" marL="457200" rtl="0" algn="l">
              <a:spcBef>
                <a:spcPts val="0"/>
              </a:spcBef>
              <a:spcAft>
                <a:spcPts val="0"/>
              </a:spcAft>
              <a:buSzPts val="1600"/>
              <a:buChar char="❏"/>
            </a:pPr>
            <a:r>
              <a:rPr lang="en" sz="1600"/>
              <a:t>Headloss: 20 cm. Meets requirement. </a:t>
            </a:r>
            <a:endParaRPr sz="1600"/>
          </a:p>
          <a:p>
            <a:pPr indent="-330200" lvl="0" marL="457200" rtl="0" algn="l">
              <a:spcBef>
                <a:spcPts val="0"/>
              </a:spcBef>
              <a:spcAft>
                <a:spcPts val="0"/>
              </a:spcAft>
              <a:buSzPts val="1600"/>
              <a:buChar char="❏"/>
            </a:pPr>
            <a:r>
              <a:rPr lang="en" sz="1600"/>
              <a:t>Re: 2163. Doesn’t meet requirement (&lt;2100). Need to adjust Velocity.</a:t>
            </a:r>
            <a:endParaRPr sz="1600"/>
          </a:p>
          <a:p>
            <a:pPr indent="-330200" lvl="0" marL="457200" rtl="0" algn="l">
              <a:spcBef>
                <a:spcPts val="0"/>
              </a:spcBef>
              <a:spcAft>
                <a:spcPts val="0"/>
              </a:spcAft>
              <a:buSzPts val="1600"/>
              <a:buChar char="❏"/>
            </a:pPr>
            <a:r>
              <a:rPr lang="en" sz="1600"/>
              <a:t>Minimum required length: 4 m. Doesn’t meet requirement (&lt;1.5 m)</a:t>
            </a:r>
            <a:endParaRPr sz="1600"/>
          </a:p>
          <a:p>
            <a:pPr indent="0" lvl="0" marL="457200" rtl="0" algn="l">
              <a:spcBef>
                <a:spcPts val="1600"/>
              </a:spcBef>
              <a:spcAft>
                <a:spcPts val="1600"/>
              </a:spcAft>
              <a:buNone/>
            </a:pPr>
            <a:r>
              <a:t/>
            </a:r>
            <a:endParaRPr sz="1600"/>
          </a:p>
        </p:txBody>
      </p:sp>
      <p:sp>
        <p:nvSpPr>
          <p:cNvPr id="124" name="Google Shape;124;p19"/>
          <p:cNvSpPr txBox="1"/>
          <p:nvPr/>
        </p:nvSpPr>
        <p:spPr>
          <a:xfrm>
            <a:off x="5659100" y="4351225"/>
            <a:ext cx="33705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Open Sans"/>
                <a:ea typeface="Open Sans"/>
                <a:cs typeface="Open Sans"/>
                <a:sym typeface="Open Sans"/>
                <a:hlinkClick r:id="rId4"/>
              </a:rPr>
              <a:t>https://www.coleparmer.com/i/cole-parmer-pvc-tubing-1-8-x-1-4-50-ft-pk/9660501?PubID=UX&amp;persist=true&amp;ip=no&amp;gclid=EAIaIQobChMI2pv7lO355QIVEz0MCh3HKQBzEAkYAiABEgJaz_D_BwE</a:t>
            </a:r>
            <a:endParaRPr sz="9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 of big pipes</a:t>
            </a:r>
            <a:endParaRPr/>
          </a:p>
        </p:txBody>
      </p:sp>
      <p:sp>
        <p:nvSpPr>
          <p:cNvPr id="130" name="Google Shape;130;p20"/>
          <p:cNvSpPr txBox="1"/>
          <p:nvPr>
            <p:ph idx="1" type="body"/>
          </p:nvPr>
        </p:nvSpPr>
        <p:spPr>
          <a:xfrm>
            <a:off x="6900" y="1140375"/>
            <a:ext cx="5079000" cy="3302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At least 3 big pipes. One can be taken off for cleaning while the other two still running. </a:t>
            </a:r>
            <a:endParaRPr sz="1600"/>
          </a:p>
          <a:p>
            <a:pPr indent="-330200" lvl="0" marL="457200" rtl="0" algn="l">
              <a:lnSpc>
                <a:spcPct val="150000"/>
              </a:lnSpc>
              <a:spcBef>
                <a:spcPts val="0"/>
              </a:spcBef>
              <a:spcAft>
                <a:spcPts val="0"/>
              </a:spcAft>
              <a:buSzPts val="1600"/>
              <a:buChar char="❏"/>
            </a:pPr>
            <a:r>
              <a:rPr lang="en" sz="1600"/>
              <a:t>Outer diameter of the big pipe cannot be bigger than that of the side tubes that come out of the tank.  </a:t>
            </a:r>
            <a:endParaRPr sz="1600"/>
          </a:p>
          <a:p>
            <a:pPr indent="-330200" lvl="0" marL="457200" rtl="0" algn="l">
              <a:lnSpc>
                <a:spcPct val="150000"/>
              </a:lnSpc>
              <a:spcBef>
                <a:spcPts val="0"/>
              </a:spcBef>
              <a:spcAft>
                <a:spcPts val="0"/>
              </a:spcAft>
              <a:buSzPts val="1600"/>
              <a:buChar char="❏"/>
            </a:pPr>
            <a:r>
              <a:rPr lang="en" sz="1600"/>
              <a:t>Increase the number of big pipes when the flow rate of the plant increases.</a:t>
            </a:r>
            <a:endParaRPr sz="1600"/>
          </a:p>
          <a:p>
            <a:pPr indent="-330200" lvl="0" marL="457200" rtl="0" algn="l">
              <a:lnSpc>
                <a:spcPct val="150000"/>
              </a:lnSpc>
              <a:spcBef>
                <a:spcPts val="0"/>
              </a:spcBef>
              <a:spcAft>
                <a:spcPts val="0"/>
              </a:spcAft>
              <a:buSzPts val="1600"/>
              <a:buChar char="❏"/>
            </a:pPr>
            <a:r>
              <a:rPr lang="en" sz="1600"/>
              <a:t>No more than 15 big pipes in total. </a:t>
            </a:r>
            <a:endParaRPr sz="1600"/>
          </a:p>
          <a:p>
            <a:pPr indent="-330200" lvl="0" marL="457200" rtl="0" algn="l">
              <a:lnSpc>
                <a:spcPct val="150000"/>
              </a:lnSpc>
              <a:spcBef>
                <a:spcPts val="0"/>
              </a:spcBef>
              <a:spcAft>
                <a:spcPts val="0"/>
              </a:spcAft>
              <a:buSzPts val="1600"/>
              <a:buChar char="❏"/>
            </a:pPr>
            <a:r>
              <a:rPr lang="en" sz="1600"/>
              <a:t>The selected inner diameter of the big pipe based on manufactured pipes is 0.792 inches. </a:t>
            </a:r>
            <a:endParaRPr sz="1600"/>
          </a:p>
        </p:txBody>
      </p:sp>
      <p:pic>
        <p:nvPicPr>
          <p:cNvPr id="131" name="Google Shape;131;p20"/>
          <p:cNvPicPr preferRelativeResize="0"/>
          <p:nvPr/>
        </p:nvPicPr>
        <p:blipFill rotWithShape="1">
          <a:blip r:embed="rId3">
            <a:alphaModFix/>
          </a:blip>
          <a:srcRect b="-4711" l="-14883" r="25971" t="-13074"/>
          <a:stretch/>
        </p:blipFill>
        <p:spPr>
          <a:xfrm>
            <a:off x="4213800" y="1050950"/>
            <a:ext cx="4777800" cy="360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 Valve Considerations </a:t>
            </a:r>
            <a:endParaRPr/>
          </a:p>
        </p:txBody>
      </p:sp>
      <p:sp>
        <p:nvSpPr>
          <p:cNvPr id="137" name="Google Shape;137;p21"/>
          <p:cNvSpPr txBox="1"/>
          <p:nvPr>
            <p:ph idx="1" type="body"/>
          </p:nvPr>
        </p:nvSpPr>
        <p:spPr>
          <a:xfrm>
            <a:off x="311700" y="1462700"/>
            <a:ext cx="3317700" cy="30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 </a:t>
            </a:r>
            <a:r>
              <a:rPr lang="en" sz="1600">
                <a:solidFill>
                  <a:srgbClr val="212121"/>
                </a:solidFill>
                <a:highlight>
                  <a:srgbClr val="FFFFFF"/>
                </a:highlight>
              </a:rPr>
              <a:t>produce the max dosage at a minimum head loss of 30 cm</a:t>
            </a:r>
            <a:endParaRPr sz="1600">
              <a:solidFill>
                <a:srgbClr val="212121"/>
              </a:solidFill>
              <a:highlight>
                <a:srgbClr val="FFFFFF"/>
              </a:highlight>
            </a:endParaRPr>
          </a:p>
          <a:p>
            <a:pPr indent="0" lvl="0" marL="0" rtl="0" algn="l">
              <a:spcBef>
                <a:spcPts val="1600"/>
              </a:spcBef>
              <a:spcAft>
                <a:spcPts val="0"/>
              </a:spcAft>
              <a:buNone/>
            </a:pPr>
            <a:r>
              <a:rPr lang="en">
                <a:solidFill>
                  <a:srgbClr val="212121"/>
                </a:solidFill>
                <a:highlight>
                  <a:srgbClr val="FFFFFF"/>
                </a:highlight>
              </a:rPr>
              <a:t>Orifice Equation:</a:t>
            </a:r>
            <a:endParaRPr>
              <a:solidFill>
                <a:srgbClr val="212121"/>
              </a:solidFill>
              <a:highlight>
                <a:srgbClr val="FFFFFF"/>
              </a:highlight>
            </a:endParaRPr>
          </a:p>
          <a:p>
            <a:pPr indent="0" lvl="0" marL="0" rtl="0" algn="l">
              <a:spcBef>
                <a:spcPts val="1600"/>
              </a:spcBef>
              <a:spcAft>
                <a:spcPts val="1600"/>
              </a:spcAft>
              <a:buNone/>
            </a:pPr>
            <a:r>
              <a:t/>
            </a:r>
            <a:endParaRPr>
              <a:solidFill>
                <a:srgbClr val="212121"/>
              </a:solidFill>
              <a:highlight>
                <a:srgbClr val="FFFFFF"/>
              </a:highlight>
            </a:endParaRPr>
          </a:p>
        </p:txBody>
      </p:sp>
      <p:pic>
        <p:nvPicPr>
          <p:cNvPr id="138" name="Google Shape;138;p21"/>
          <p:cNvPicPr preferRelativeResize="0"/>
          <p:nvPr/>
        </p:nvPicPr>
        <p:blipFill>
          <a:blip r:embed="rId3">
            <a:alphaModFix/>
          </a:blip>
          <a:stretch>
            <a:fillRect/>
          </a:stretch>
        </p:blipFill>
        <p:spPr>
          <a:xfrm>
            <a:off x="3764600" y="1238250"/>
            <a:ext cx="5067700" cy="3216875"/>
          </a:xfrm>
          <a:prstGeom prst="rect">
            <a:avLst/>
          </a:prstGeom>
          <a:noFill/>
          <a:ln>
            <a:noFill/>
          </a:ln>
        </p:spPr>
      </p:pic>
      <p:pic>
        <p:nvPicPr>
          <p:cNvPr id="139" name="Google Shape;139;p21"/>
          <p:cNvPicPr preferRelativeResize="0"/>
          <p:nvPr/>
        </p:nvPicPr>
        <p:blipFill>
          <a:blip r:embed="rId4">
            <a:alphaModFix/>
          </a:blip>
          <a:stretch>
            <a:fillRect/>
          </a:stretch>
        </p:blipFill>
        <p:spPr>
          <a:xfrm>
            <a:off x="350700" y="3001050"/>
            <a:ext cx="2212508" cy="383575"/>
          </a:xfrm>
          <a:prstGeom prst="rect">
            <a:avLst/>
          </a:prstGeom>
          <a:noFill/>
          <a:ln>
            <a:noFill/>
          </a:ln>
        </p:spPr>
      </p:pic>
      <p:pic>
        <p:nvPicPr>
          <p:cNvPr id="140" name="Google Shape;140;p21"/>
          <p:cNvPicPr preferRelativeResize="0"/>
          <p:nvPr/>
        </p:nvPicPr>
        <p:blipFill rotWithShape="1">
          <a:blip r:embed="rId5">
            <a:alphaModFix/>
          </a:blip>
          <a:srcRect b="18557" l="0" r="0" t="19191"/>
          <a:stretch/>
        </p:blipFill>
        <p:spPr>
          <a:xfrm>
            <a:off x="836100" y="3384625"/>
            <a:ext cx="2268903" cy="1521950"/>
          </a:xfrm>
          <a:prstGeom prst="rect">
            <a:avLst/>
          </a:prstGeom>
          <a:noFill/>
          <a:ln>
            <a:noFill/>
          </a:ln>
        </p:spPr>
      </p:pic>
      <p:sp>
        <p:nvSpPr>
          <p:cNvPr id="141" name="Google Shape;141;p21"/>
          <p:cNvSpPr txBox="1"/>
          <p:nvPr/>
        </p:nvSpPr>
        <p:spPr>
          <a:xfrm>
            <a:off x="748150" y="4698600"/>
            <a:ext cx="26988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6"/>
              </a:rPr>
              <a:t>http://www.cdivalve.com/products/detail/kerick-125-standard-mount-float-valve</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