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150552-9D68-4C11-92AB-ABBA99FEF2AC}">
  <a:tblStyle styleId="{44150552-9D68-4C11-92AB-ABBA99FEF2A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21d0d0f12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sz="1100">
                <a:solidFill>
                  <a:schemeClr val="dk1"/>
                </a:solidFill>
              </a:rPr>
              <a:t>Brooke</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n-US" sz="1100">
                <a:solidFill>
                  <a:schemeClr val="dk1"/>
                </a:solidFill>
                <a:highlight>
                  <a:schemeClr val="lt1"/>
                </a:highlight>
              </a:rPr>
              <a:t>W</a:t>
            </a:r>
            <a:r>
              <a:rPr lang="en-US" sz="1100">
                <a:solidFill>
                  <a:schemeClr val="dk1"/>
                </a:solidFill>
                <a:highlight>
                  <a:schemeClr val="lt1"/>
                </a:highlight>
              </a:rPr>
              <a:t>e are the Dissolved Organic Matter (DOM) subteam. Our mission is to investigate the optimal conditions to remove humic acid (our tested form of dissolved organic matter) in drinking water. You all can find out more about our subteam’s work at this Github link. [Let everyone introduce themselves]</a:t>
            </a:r>
            <a:endParaRPr sz="1100">
              <a:solidFill>
                <a:schemeClr val="dk1"/>
              </a:solidFill>
            </a:endParaRPr>
          </a:p>
        </p:txBody>
      </p:sp>
      <p:sp>
        <p:nvSpPr>
          <p:cNvPr id="82" name="Google Shape;82;g521d0d0f1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5d2edc746_1_9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t>Nhi</a:t>
            </a:r>
            <a:endParaRPr sz="1100"/>
          </a:p>
          <a:p>
            <a:pPr indent="0" lvl="0" marL="0" rtl="0" algn="l">
              <a:spcBef>
                <a:spcPts val="0"/>
              </a:spcBef>
              <a:spcAft>
                <a:spcPts val="0"/>
              </a:spcAft>
              <a:buClr>
                <a:schemeClr val="dk1"/>
              </a:buClr>
              <a:buSzPts val="1100"/>
              <a:buFont typeface="Arial"/>
              <a:buNone/>
            </a:pPr>
            <a:r>
              <a:t/>
            </a:r>
            <a:endParaRPr sz="1100"/>
          </a:p>
          <a:p>
            <a:pPr indent="457200" lvl="0" marL="0" rtl="0" algn="l">
              <a:spcBef>
                <a:spcPts val="0"/>
              </a:spcBef>
              <a:spcAft>
                <a:spcPts val="0"/>
              </a:spcAft>
              <a:buClr>
                <a:schemeClr val="dk1"/>
              </a:buClr>
              <a:buSzPts val="1100"/>
              <a:buFont typeface="Arial"/>
              <a:buNone/>
            </a:pPr>
            <a:r>
              <a:rPr lang="en-US" sz="1100"/>
              <a:t>Even though there are disparities in the relationship between the influent </a:t>
            </a:r>
            <a:r>
              <a:rPr lang="en-US" sz="1100"/>
              <a:t>turbidity</a:t>
            </a:r>
            <a:r>
              <a:rPr lang="en-US" sz="1100"/>
              <a:t> and clay concentrations, there is a clear downward trend in the effluent turbidity values as the amount of clay in the flocculator is increased. While this test was performed before fully understanding each pump’s rotational speed, the data supports our hypothesis that adding more clay allows for denser flocs that settle better in the sedimentation tank, resulting in less turbid effluent water. </a:t>
            </a:r>
            <a:endParaRPr sz="1100"/>
          </a:p>
        </p:txBody>
      </p:sp>
      <p:sp>
        <p:nvSpPr>
          <p:cNvPr id="184" name="Google Shape;184;g215d2edc746_1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5fbb7d11d_8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t>Zach</a:t>
            </a:r>
            <a:endParaRPr sz="1100"/>
          </a:p>
          <a:p>
            <a:pPr indent="0" lvl="0" marL="0" rtl="0" algn="l">
              <a:spcBef>
                <a:spcPts val="0"/>
              </a:spcBef>
              <a:spcAft>
                <a:spcPts val="0"/>
              </a:spcAft>
              <a:buClr>
                <a:schemeClr val="dk1"/>
              </a:buClr>
              <a:buSzPts val="1100"/>
              <a:buFont typeface="Arial"/>
              <a:buNone/>
            </a:pPr>
            <a:r>
              <a:t/>
            </a:r>
            <a:endParaRPr sz="1100"/>
          </a:p>
          <a:p>
            <a:pPr indent="457200" lvl="0" marL="0" rtl="0" algn="l">
              <a:spcBef>
                <a:spcPts val="0"/>
              </a:spcBef>
              <a:spcAft>
                <a:spcPts val="0"/>
              </a:spcAft>
              <a:buClr>
                <a:schemeClr val="dk1"/>
              </a:buClr>
              <a:buSzPts val="1100"/>
              <a:buFont typeface="Arial"/>
              <a:buNone/>
            </a:pPr>
            <a:r>
              <a:rPr lang="en-US" sz="1100"/>
              <a:t>This mass flow rate equation is an integral part of the setup for this experiment. So far, the concentr</a:t>
            </a:r>
            <a:r>
              <a:rPr lang="en-US" sz="1100"/>
              <a:t>ations of the stock solutions had been changed each time we wished to change the mass flow rate. However, we were advised by Monroe to instead change the volumetric flow rate on ProCoDA instead of creating new concentrations every time. Breaking down the equation further, the L/rev factor should be constant because the pump setup should remain the same for the entirety of the experiment. We will go more in detail on this in the next slide. That means that the true variable in this equation is the rev/time factor, which we will need to vary in order to test different dosages of clay and activated carbon.</a:t>
            </a:r>
            <a:endParaRPr sz="1100"/>
          </a:p>
        </p:txBody>
      </p:sp>
      <p:sp>
        <p:nvSpPr>
          <p:cNvPr id="193" name="Google Shape;193;g215fbb7d11d_8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5d292c7d1_0_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t>Zach</a:t>
            </a:r>
            <a:endParaRPr sz="1100"/>
          </a:p>
          <a:p>
            <a:pPr indent="0" lvl="0" marL="0" rtl="0" algn="l">
              <a:spcBef>
                <a:spcPts val="0"/>
              </a:spcBef>
              <a:spcAft>
                <a:spcPts val="0"/>
              </a:spcAft>
              <a:buClr>
                <a:schemeClr val="dk1"/>
              </a:buClr>
              <a:buSzPts val="1100"/>
              <a:buFont typeface="Arial"/>
              <a:buNone/>
            </a:pPr>
            <a:r>
              <a:t/>
            </a:r>
            <a:endParaRPr sz="1100"/>
          </a:p>
          <a:p>
            <a:pPr indent="457200" lvl="0" marL="0" rtl="0" algn="l">
              <a:spcBef>
                <a:spcPts val="0"/>
              </a:spcBef>
              <a:spcAft>
                <a:spcPts val="0"/>
              </a:spcAft>
              <a:buClr>
                <a:schemeClr val="dk1"/>
              </a:buClr>
              <a:buSzPts val="1100"/>
              <a:buFont typeface="Arial"/>
              <a:buNone/>
            </a:pPr>
            <a:r>
              <a:rPr lang="en-US" sz="1100"/>
              <a:t>This data table </a:t>
            </a:r>
            <a:r>
              <a:rPr lang="en-US" sz="1100"/>
              <a:t>represents</a:t>
            </a:r>
            <a:r>
              <a:rPr lang="en-US" sz="1100"/>
              <a:t> the results for the volumetric flow rate tests taken before replacing old yellow-blue tubing. In the yellow-highlighted column, the volume per revolution values for each respective pump setup are relatively constant. This makes sense since the amount that is pumped after one pump revolution should be the same. However, the coagulant and clay/activated carbon pump setups should have been identical (Ismatic overheads with yellow-blue tubing), but this was not reflected in the volume per rev (~0.102 for coagulant and ~0.129 for clay/activated carbon). </a:t>
            </a:r>
            <a:endParaRPr sz="1100"/>
          </a:p>
          <a:p>
            <a:pPr indent="457200" lvl="0" marL="0" rtl="0" algn="l">
              <a:spcBef>
                <a:spcPts val="0"/>
              </a:spcBef>
              <a:spcAft>
                <a:spcPts val="0"/>
              </a:spcAft>
              <a:buClr>
                <a:schemeClr val="dk1"/>
              </a:buClr>
              <a:buSzPts val="1100"/>
              <a:buFont typeface="Arial"/>
              <a:buNone/>
            </a:pPr>
            <a:r>
              <a:rPr lang="en-US" sz="1100">
                <a:solidFill>
                  <a:schemeClr val="dk1"/>
                </a:solidFill>
              </a:rPr>
              <a:t>The green highlighted columns represent the volumetric flow rate listed on ProCoDA and the actual volumetric flow rate calculated in the flow rate tests. In order to visualize this data better, Nhi will explain with graphs of the Coagulant and Water pumps’ volumetric flow rates.</a:t>
            </a:r>
            <a:endParaRPr sz="1100">
              <a:solidFill>
                <a:schemeClr val="dk1"/>
              </a:solidFill>
            </a:endParaRPr>
          </a:p>
          <a:p>
            <a:pPr indent="45720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rPr lang="en-US" sz="1100"/>
              <a:t>~ Monroe suggested that this was because the yellow-blue tubing had become too overused, which makes sense since the coagulant pump tubing had been used much more than the clay/activated carbon pump tubing in the experimentation thus far. Therefore, it was decided that the yellow-blue tubing needed to be replaced for the relevant pumps and more testing would need to be done for more data on the clay/activated carbon, humic acid, and effluent pumps.~</a:t>
            </a:r>
            <a:endParaRPr sz="1100"/>
          </a:p>
        </p:txBody>
      </p:sp>
      <p:sp>
        <p:nvSpPr>
          <p:cNvPr id="201" name="Google Shape;201;g215d292c7d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5d292c7d1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t>Nhi</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US" sz="1100"/>
              <a:t>We expect a </a:t>
            </a:r>
            <a:r>
              <a:rPr lang="en-US" sz="1100"/>
              <a:t>linear</a:t>
            </a:r>
            <a:r>
              <a:rPr lang="en-US" sz="1100"/>
              <a:t> trend between the flow rate set in ProCoDA and the </a:t>
            </a:r>
            <a:r>
              <a:rPr lang="en-US" sz="1100"/>
              <a:t>actual flow rate through the system. Because when we set the speed for the pump the only parameter that is accurate to the settings is vol per rev. The flow rate, vol per time, vary per pipe diameter basis. </a:t>
            </a:r>
            <a:endParaRPr sz="1100"/>
          </a:p>
          <a:p>
            <a:pPr indent="0" lvl="0" marL="0" rtl="0" algn="l">
              <a:spcBef>
                <a:spcPts val="0"/>
              </a:spcBef>
              <a:spcAft>
                <a:spcPts val="0"/>
              </a:spcAft>
              <a:buClr>
                <a:schemeClr val="dk1"/>
              </a:buClr>
              <a:buSzPts val="1100"/>
              <a:buFont typeface="Arial"/>
              <a:buNone/>
            </a:pPr>
            <a:r>
              <a:rPr lang="en-US" sz="1100"/>
              <a:t>For the picture on the right, we can a clear linear trend. However, for the left graph, actual flow rate levels off even when we continue increase the values on ProCoDA pass 0.2 ml/s. This lead to the speculation that there’s an upper limit for the flow rate of the pump, and this is unique for each pump so that what’s we will be investigating this semester.</a:t>
            </a:r>
            <a:endParaRPr sz="1100"/>
          </a:p>
        </p:txBody>
      </p:sp>
      <p:sp>
        <p:nvSpPr>
          <p:cNvPr id="210" name="Google Shape;210;g215d292c7d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9190b1539_1_28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chemeClr val="dk1"/>
                </a:solidFill>
              </a:rPr>
              <a:t>Brooke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Our goal is to </a:t>
            </a:r>
            <a:r>
              <a:rPr lang="en-US" sz="1100">
                <a:solidFill>
                  <a:schemeClr val="dk1"/>
                </a:solidFill>
              </a:rPr>
              <a:t>to find the optimal dosage of clay and activated carbon. First we will test clay, then we test activated carbon.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As well collect data, we will be using procoda to vary the flow rates of our pumps. This is much less time consuming than continuously making new stock solutions to vary concentrations, which is what we used to do.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We will be also create more </a:t>
            </a:r>
            <a:r>
              <a:rPr lang="en-US" sz="1100">
                <a:solidFill>
                  <a:schemeClr val="dk1"/>
                </a:solidFill>
              </a:rPr>
              <a:t>concentrated</a:t>
            </a:r>
            <a:r>
              <a:rPr lang="en-US" sz="1100">
                <a:solidFill>
                  <a:schemeClr val="dk1"/>
                </a:solidFill>
              </a:rPr>
              <a:t> stock solutions for clay, coagulant, and </a:t>
            </a:r>
            <a:r>
              <a:rPr lang="en-US" sz="1100">
                <a:solidFill>
                  <a:schemeClr val="dk1"/>
                </a:solidFill>
              </a:rPr>
              <a:t>activated</a:t>
            </a:r>
            <a:r>
              <a:rPr lang="en-US" sz="1100">
                <a:solidFill>
                  <a:schemeClr val="dk1"/>
                </a:solidFill>
              </a:rPr>
              <a:t> carbon. Making more </a:t>
            </a:r>
            <a:r>
              <a:rPr lang="en-US" sz="1100">
                <a:solidFill>
                  <a:schemeClr val="dk1"/>
                </a:solidFill>
              </a:rPr>
              <a:t>concentrated</a:t>
            </a:r>
            <a:r>
              <a:rPr lang="en-US" sz="1100">
                <a:solidFill>
                  <a:schemeClr val="dk1"/>
                </a:solidFill>
              </a:rPr>
              <a:t> solutions has two major benefits:</a:t>
            </a:r>
            <a:endParaRPr sz="1100">
              <a:solidFill>
                <a:schemeClr val="dk1"/>
              </a:solidFill>
            </a:endParaRPr>
          </a:p>
          <a:p>
            <a:pPr indent="-298450" lvl="1" marL="914400" rtl="0" algn="l">
              <a:spcBef>
                <a:spcPts val="0"/>
              </a:spcBef>
              <a:spcAft>
                <a:spcPts val="0"/>
              </a:spcAft>
              <a:buClr>
                <a:schemeClr val="dk1"/>
              </a:buClr>
              <a:buSzPts val="1100"/>
              <a:buChar char="-"/>
            </a:pPr>
            <a:r>
              <a:rPr lang="en-US" sz="1100">
                <a:solidFill>
                  <a:schemeClr val="dk1"/>
                </a:solidFill>
              </a:rPr>
              <a:t>one: our scale is not accurate for low values. if our solution is more concentrated, then this error becomes less </a:t>
            </a:r>
            <a:r>
              <a:rPr lang="en-US" sz="1100">
                <a:solidFill>
                  <a:schemeClr val="dk1"/>
                </a:solidFill>
              </a:rPr>
              <a:t>significant</a:t>
            </a:r>
            <a:endParaRPr sz="1100">
              <a:solidFill>
                <a:schemeClr val="dk1"/>
              </a:solidFill>
            </a:endParaRPr>
          </a:p>
          <a:p>
            <a:pPr indent="-298450" lvl="1" marL="914400" rtl="0" algn="l">
              <a:spcBef>
                <a:spcPts val="0"/>
              </a:spcBef>
              <a:spcAft>
                <a:spcPts val="0"/>
              </a:spcAft>
              <a:buClr>
                <a:schemeClr val="dk1"/>
              </a:buClr>
              <a:buSzPts val="1100"/>
              <a:buChar char="-"/>
            </a:pPr>
            <a:r>
              <a:rPr lang="en-US" sz="1100">
                <a:solidFill>
                  <a:schemeClr val="dk1"/>
                </a:solidFill>
              </a:rPr>
              <a:t>two: Right now we have an upper limit for the pumps rpm. by having more concentrated solutions, we have the ability to access a wider range of coagulant dosages because we can manipulate our flow rate. </a:t>
            </a:r>
            <a:r>
              <a:rPr lang="en-US" sz="1100">
                <a:solidFill>
                  <a:schemeClr val="dk1"/>
                </a:solidFill>
              </a:rPr>
              <a:t>So essentially, we are making our data less  limited.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once we have more data we will be able to analyze the efficiency and financial tradeoffs</a:t>
            </a:r>
            <a:endParaRPr sz="1100">
              <a:solidFill>
                <a:schemeClr val="dk1"/>
              </a:solidFill>
            </a:endParaRPr>
          </a:p>
          <a:p>
            <a:pPr indent="-298450" lvl="0" marL="457200" rtl="0" algn="l">
              <a:spcBef>
                <a:spcPts val="0"/>
              </a:spcBef>
              <a:spcAft>
                <a:spcPts val="0"/>
              </a:spcAft>
              <a:buClr>
                <a:schemeClr val="dk1"/>
              </a:buClr>
              <a:buSzPts val="1100"/>
              <a:buChar char="-"/>
            </a:pPr>
            <a:r>
              <a:t/>
            </a:r>
            <a:endParaRPr sz="1100">
              <a:solidFill>
                <a:schemeClr val="dk1"/>
              </a:solidFill>
            </a:endParaRPr>
          </a:p>
        </p:txBody>
      </p:sp>
      <p:sp>
        <p:nvSpPr>
          <p:cNvPr id="222" name="Google Shape;222;gf9190b1539_1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e26895c8_3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Brooke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US" sz="1100"/>
              <a:t>Thank you for listening to our presentation. </a:t>
            </a:r>
            <a:r>
              <a:rPr lang="en-US" sz="1100"/>
              <a:t>If you have any questions or recommendations, feel free to </a:t>
            </a:r>
            <a:r>
              <a:rPr lang="en-US" sz="1100"/>
              <a:t>contact</a:t>
            </a:r>
            <a:r>
              <a:rPr lang="en-US" sz="1100"/>
              <a:t> anyone on the team!</a:t>
            </a:r>
            <a:endParaRPr/>
          </a:p>
        </p:txBody>
      </p:sp>
      <p:sp>
        <p:nvSpPr>
          <p:cNvPr id="230" name="Google Shape;230;g34e26895c8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9190b1539_1_2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p>
        </p:txBody>
      </p:sp>
      <p:sp>
        <p:nvSpPr>
          <p:cNvPr id="239" name="Google Shape;239;gf9190b1539_1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7" name="Google Shape;2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6b26a1e2c4_7_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Attached above is an image of our ProCoDA setpoints and a link to the DOM Updated 02/05/2023 ProCoDA method file on Github</a:t>
            </a:r>
            <a:endParaRPr sz="1100">
              <a:solidFill>
                <a:schemeClr val="dk1"/>
              </a:solidFill>
            </a:endParaRPr>
          </a:p>
        </p:txBody>
      </p:sp>
      <p:sp>
        <p:nvSpPr>
          <p:cNvPr id="254" name="Google Shape;254;g16b26a1e2c4_7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11d7c42e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Henry</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US" sz="1100"/>
              <a:t>Here is a general breakdown of our presentation today. We’ll start off with some general background and technical information before talking about our current research, results, and future plans. </a:t>
            </a:r>
            <a:endParaRPr sz="1100"/>
          </a:p>
        </p:txBody>
      </p:sp>
      <p:sp>
        <p:nvSpPr>
          <p:cNvPr id="94" name="Google Shape;94;g1111d7c42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b26a1e2c4_0_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Henry</a:t>
            </a:r>
            <a:endParaRPr sz="1100"/>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US" sz="1100">
                <a:solidFill>
                  <a:schemeClr val="dk1"/>
                </a:solidFill>
                <a:highlight>
                  <a:schemeClr val="lt1"/>
                </a:highlight>
              </a:rPr>
              <a:t>Our mission this semester is to focus on </a:t>
            </a:r>
            <a:r>
              <a:rPr lang="en-US" sz="1100">
                <a:solidFill>
                  <a:schemeClr val="dk1"/>
                </a:solidFill>
                <a:highlight>
                  <a:schemeClr val="lt1"/>
                </a:highlight>
              </a:rPr>
              <a:t>determining</a:t>
            </a:r>
            <a:r>
              <a:rPr lang="en-US" sz="1100">
                <a:solidFill>
                  <a:schemeClr val="dk1"/>
                </a:solidFill>
                <a:highlight>
                  <a:schemeClr val="lt1"/>
                </a:highlight>
              </a:rPr>
              <a:t> the effectiveness of implementing coagulant with clay and/or powdered activated carbon to remove humic acid from drinking water to improve the capability of AguaClara water treatment plants. </a:t>
            </a:r>
            <a:endParaRPr sz="1100">
              <a:solidFill>
                <a:schemeClr val="dk1"/>
              </a:solidFill>
              <a:highlight>
                <a:schemeClr val="lt1"/>
              </a:highlight>
            </a:endParaRPr>
          </a:p>
          <a:p>
            <a:pPr indent="0" lvl="0" marL="0" rtl="0" algn="l">
              <a:lnSpc>
                <a:spcPct val="115000"/>
              </a:lnSpc>
              <a:spcBef>
                <a:spcPts val="600"/>
              </a:spcBef>
              <a:spcAft>
                <a:spcPts val="0"/>
              </a:spcAft>
              <a:buNone/>
            </a:pPr>
            <a:r>
              <a:t/>
            </a:r>
            <a:endParaRPr sz="1100">
              <a:solidFill>
                <a:srgbClr val="212121"/>
              </a:solidFill>
              <a:highlight>
                <a:schemeClr val="lt1"/>
              </a:highlight>
              <a:latin typeface="Roboto"/>
              <a:ea typeface="Roboto"/>
              <a:cs typeface="Roboto"/>
              <a:sym typeface="Roboto"/>
            </a:endParaRPr>
          </a:p>
          <a:p>
            <a:pPr indent="0" lvl="0" marL="0" rtl="0" algn="l">
              <a:lnSpc>
                <a:spcPct val="115000"/>
              </a:lnSpc>
              <a:spcBef>
                <a:spcPts val="600"/>
              </a:spcBef>
              <a:spcAft>
                <a:spcPts val="0"/>
              </a:spcAft>
              <a:buNone/>
            </a:pPr>
            <a:r>
              <a:t/>
            </a:r>
            <a:endParaRPr sz="1100">
              <a:solidFill>
                <a:srgbClr val="404040"/>
              </a:solidFill>
              <a:highlight>
                <a:srgbClr val="FCFCFC"/>
              </a:highlight>
            </a:endParaRPr>
          </a:p>
          <a:p>
            <a:pPr indent="0" lvl="0" marL="0" rtl="0" algn="l">
              <a:lnSpc>
                <a:spcPct val="115000"/>
              </a:lnSpc>
              <a:spcBef>
                <a:spcPts val="600"/>
              </a:spcBef>
              <a:spcAft>
                <a:spcPts val="0"/>
              </a:spcAft>
              <a:buClr>
                <a:schemeClr val="dk1"/>
              </a:buClr>
              <a:buSzPts val="1100"/>
              <a:buFont typeface="Arial"/>
              <a:buNone/>
            </a:pPr>
            <a:r>
              <a:t/>
            </a:r>
            <a:endParaRPr sz="1100">
              <a:solidFill>
                <a:srgbClr val="404040"/>
              </a:solidFill>
              <a:highlight>
                <a:srgbClr val="FCFCFC"/>
              </a:highlight>
            </a:endParaRPr>
          </a:p>
          <a:p>
            <a:pPr indent="0" lvl="0" marL="0" rtl="0" algn="l">
              <a:spcBef>
                <a:spcPts val="500"/>
              </a:spcBef>
              <a:spcAft>
                <a:spcPts val="0"/>
              </a:spcAft>
              <a:buNone/>
            </a:pPr>
            <a:r>
              <a:t/>
            </a:r>
            <a:endParaRPr sz="1100"/>
          </a:p>
        </p:txBody>
      </p:sp>
      <p:sp>
        <p:nvSpPr>
          <p:cNvPr id="102" name="Google Shape;102;g16b26a1e2c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7157e554b5_0_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sz="1100">
                <a:solidFill>
                  <a:schemeClr val="dk1"/>
                </a:solidFill>
              </a:rPr>
              <a:t>Henry</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sz="1100">
                <a:solidFill>
                  <a:schemeClr val="dk1"/>
                </a:solidFill>
              </a:rPr>
              <a:t>What is humic acid?</a:t>
            </a:r>
            <a:endParaRPr sz="11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US" sz="1100">
                <a:solidFill>
                  <a:schemeClr val="dk1"/>
                </a:solidFill>
              </a:rPr>
              <a:t>Humic acid is a type of Dissolved Organic Matter (DOM), which consists of particles present in surface and groundwater and mainly results from plant and animal decay. Although humic acid is beneficial to plants because of their stimulation for plant growth and increase of plant disease resistance, it is viewed as a problem for the drinking water treatment process.</a:t>
            </a:r>
            <a:endParaRPr sz="11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US" sz="1100">
                <a:solidFill>
                  <a:schemeClr val="dk1"/>
                </a:solidFill>
                <a:highlight>
                  <a:schemeClr val="lt1"/>
                </a:highlight>
              </a:rPr>
              <a:t>This is because humic acid causes problems with the color, taste, and odor of drinking water </a:t>
            </a:r>
            <a:r>
              <a:rPr lang="en-US" sz="1100">
                <a:solidFill>
                  <a:schemeClr val="dk1"/>
                </a:solidFill>
              </a:rPr>
              <a:t>and is associated with </a:t>
            </a:r>
            <a:r>
              <a:rPr lang="en-US" sz="1100">
                <a:solidFill>
                  <a:schemeClr val="dk1"/>
                </a:solidFill>
                <a:highlight>
                  <a:schemeClr val="lt1"/>
                </a:highlight>
              </a:rPr>
              <a:t>increased levels of complex heavy metals and adsorbed organic pollutants. In addition, humic acid has the ability to react with chlorine, which creates a harmful byproduct known as chloroform.</a:t>
            </a:r>
            <a:endParaRPr sz="110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sz="1100">
                <a:solidFill>
                  <a:schemeClr val="dk1"/>
                </a:solidFill>
                <a:highlight>
                  <a:schemeClr val="lt1"/>
                </a:highlight>
              </a:rPr>
              <a:t>How can we deal with humic acid in drinking water?</a:t>
            </a:r>
            <a:endParaRPr sz="110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sz="1100">
                <a:solidFill>
                  <a:schemeClr val="dk1"/>
                </a:solidFill>
                <a:highlight>
                  <a:schemeClr val="lt1"/>
                </a:highlight>
              </a:rPr>
              <a:t>	Our subteam’s method for removing humic acid from drinking water is through a process known as flocculation. Flocculation is driven by coagulant, which is a substance that clumps the impurities in water together in bunches -called flocs- that can be easily removed in the sedimentation tank. In the past, we worked on determining a dosage of coagulant that is high enough to remove humic acid, but not enough to prevent flocculation. </a:t>
            </a:r>
            <a:endParaRPr sz="110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sz="1100">
                <a:solidFill>
                  <a:schemeClr val="dk1"/>
                </a:solidFill>
                <a:highlight>
                  <a:schemeClr val="lt1"/>
                </a:highlight>
              </a:rPr>
              <a:t>	After deciding on a set dosage of coagulant, we shifted our focus to finding the optimal coagulant to clay and/or activated carbon ratio that can maximize the amount of humic acid removed from the overall system. </a:t>
            </a:r>
            <a:endParaRPr sz="110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sz="1100">
                <a:solidFill>
                  <a:schemeClr val="dk1"/>
                </a:solidFill>
                <a:highlight>
                  <a:schemeClr val="lt1"/>
                </a:highlight>
              </a:rPr>
              <a:t>Information Citation:</a:t>
            </a:r>
            <a:endParaRPr sz="1100">
              <a:solidFill>
                <a:schemeClr val="dk1"/>
              </a:solidFill>
              <a:highlight>
                <a:schemeClr val="lt1"/>
              </a:highlight>
            </a:endParaRPr>
          </a:p>
          <a:p>
            <a:pPr indent="0" lvl="0" marL="457200" rtl="0" algn="l">
              <a:lnSpc>
                <a:spcPct val="100000"/>
              </a:lnSpc>
              <a:spcBef>
                <a:spcPts val="0"/>
              </a:spcBef>
              <a:spcAft>
                <a:spcPts val="0"/>
              </a:spcAft>
              <a:buClr>
                <a:schemeClr val="dk1"/>
              </a:buClr>
              <a:buSzPts val="1100"/>
              <a:buFont typeface="Arial"/>
              <a:buNone/>
            </a:pPr>
            <a:r>
              <a:rPr lang="en-US" sz="1100">
                <a:solidFill>
                  <a:schemeClr val="dk1"/>
                </a:solidFill>
                <a:highlight>
                  <a:schemeClr val="lt1"/>
                </a:highlight>
              </a:rPr>
              <a:t>Radian, A., &amp;amp; Mishael, Y. (2012). Effect of humic acid on pyrene removal from water by polycation-clay mineral composites and activated carbon. Environmental Science &amp;amp; Technology, 46(11), 6228–6235. https://doi.org/10.1021/es300964d </a:t>
            </a:r>
            <a:endParaRPr sz="110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sz="1100">
                <a:solidFill>
                  <a:schemeClr val="dk1"/>
                </a:solidFill>
              </a:rPr>
              <a:t>Image citation:</a:t>
            </a:r>
            <a:endParaRPr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US" sz="1100">
                <a:solidFill>
                  <a:schemeClr val="dk1"/>
                </a:solidFill>
              </a:rPr>
              <a:t>Lin, V. S. (2015). Research highlights: Challenges in the characterization, storage, and isolation of natural organic matter. </a:t>
            </a:r>
            <a:r>
              <a:rPr i="1" lang="en-US" sz="1100">
                <a:solidFill>
                  <a:schemeClr val="dk1"/>
                </a:solidFill>
              </a:rPr>
              <a:t>Environmental Science: Processes &amp; Impacts</a:t>
            </a:r>
            <a:r>
              <a:rPr lang="en-US" sz="1100">
                <a:solidFill>
                  <a:schemeClr val="dk1"/>
                </a:solidFill>
              </a:rPr>
              <a:t>, </a:t>
            </a:r>
            <a:r>
              <a:rPr i="1" lang="en-US" sz="1100">
                <a:solidFill>
                  <a:schemeClr val="dk1"/>
                </a:solidFill>
              </a:rPr>
              <a:t>17</a:t>
            </a:r>
            <a:r>
              <a:rPr lang="en-US" sz="1100">
                <a:solidFill>
                  <a:schemeClr val="dk1"/>
                </a:solidFill>
              </a:rPr>
              <a:t>(12), 2002–2005. https://doi.org/10.1039/c5em90046h </a:t>
            </a:r>
            <a:endParaRPr sz="1100"/>
          </a:p>
        </p:txBody>
      </p:sp>
      <p:sp>
        <p:nvSpPr>
          <p:cNvPr id="110" name="Google Shape;110;g17157e554b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157e554b5_0_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Henry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How can clay and activated carbon improve flocculation?</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Normally, according to Dr. Monroe Weber-Shirk, the flocs of humic acid and coagulant are not denser than water by themselves, which would cause problems during the sedimentation stage. In order to address this matter, clay and/or powdered activated carbon were introduced into the system. As a result, denser and heavier flocs are able to be formed and settle out of the system since these materials are known to be porous, hydrophobic, and have higher molar masses.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Clay vs. Powdered Activated Carbon</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In a meeting with Dr. Weber-Shirk, we spoke about the difference between clay and powdered activated carbon. According to Dr. Weber-Shirk, clay is less expensive than PAC, but PAC is better at absorbing DOM. This statement was corroborated by a paper from Biswas et al. We plan to retrieve data justifying these statements and find optimal coagulant, clay, and PAC dosages to remove humic acid from drinking water.</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Information Citation:</a:t>
            </a:r>
            <a:endParaRPr sz="1100">
              <a:solidFill>
                <a:schemeClr val="dk1"/>
              </a:solidFill>
            </a:endParaRPr>
          </a:p>
          <a:p>
            <a:pPr indent="0" lvl="0" marL="457200" rtl="0" algn="l">
              <a:spcBef>
                <a:spcPts val="0"/>
              </a:spcBef>
              <a:spcAft>
                <a:spcPts val="0"/>
              </a:spcAft>
              <a:buClr>
                <a:schemeClr val="dk1"/>
              </a:buClr>
              <a:buSzPts val="1100"/>
              <a:buFont typeface="Arial"/>
              <a:buNone/>
            </a:pPr>
            <a:r>
              <a:rPr lang="en-US" sz="1100">
                <a:solidFill>
                  <a:schemeClr val="dk1"/>
                </a:solidFill>
              </a:rPr>
              <a:t>Biswas, S., Fatema, J., Debnath, T., &amp;amp; Rashid, T. U. (2021). Chitosan–Clay Composites for wastewater treatment: A state-of-the-art review. ACS ES&amp;amp;T Water, 1(5), 1055–1085. https://doi.org/10.1021/acsestwater.0c00207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Image Citation:</a:t>
            </a:r>
            <a:endParaRPr sz="1100">
              <a:solidFill>
                <a:schemeClr val="dk1"/>
              </a:solidFill>
            </a:endParaRPr>
          </a:p>
          <a:p>
            <a:pPr indent="457200" lvl="0" marL="0" rtl="0" algn="l">
              <a:spcBef>
                <a:spcPts val="0"/>
              </a:spcBef>
              <a:spcAft>
                <a:spcPts val="0"/>
              </a:spcAft>
              <a:buClr>
                <a:schemeClr val="dk1"/>
              </a:buClr>
              <a:buSzPts val="1100"/>
              <a:buFont typeface="Arial"/>
              <a:buNone/>
            </a:pPr>
            <a:r>
              <a:rPr i="1" lang="en-US" sz="1100">
                <a:solidFill>
                  <a:schemeClr val="dk1"/>
                </a:solidFill>
              </a:rPr>
              <a:t>Powdered activated carbon</a:t>
            </a:r>
            <a:r>
              <a:rPr lang="en-US" sz="1100">
                <a:solidFill>
                  <a:schemeClr val="dk1"/>
                </a:solidFill>
              </a:rPr>
              <a:t>. Eleven Carbon™. (2022, April 3). Retrieved October 17, 2022, from https://elevencarbon.com/powdered-activated-carbon/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p>
        </p:txBody>
      </p:sp>
      <p:sp>
        <p:nvSpPr>
          <p:cNvPr id="120" name="Google Shape;120;g17157e554b5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5d2edc746_1_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212121"/>
                </a:solidFill>
                <a:highlight>
                  <a:schemeClr val="lt1"/>
                </a:highlight>
              </a:rPr>
              <a:t>Brooke</a:t>
            </a:r>
            <a:endParaRPr sz="1100">
              <a:solidFill>
                <a:srgbClr val="212121"/>
              </a:solidFill>
              <a:highlight>
                <a:schemeClr val="lt1"/>
              </a:highlight>
            </a:endParaRPr>
          </a:p>
          <a:p>
            <a:pPr indent="0" lvl="0" marL="0" rtl="0" algn="l">
              <a:spcBef>
                <a:spcPts val="0"/>
              </a:spcBef>
              <a:spcAft>
                <a:spcPts val="0"/>
              </a:spcAft>
              <a:buNone/>
            </a:pPr>
            <a:r>
              <a:t/>
            </a:r>
            <a:endParaRPr sz="1100">
              <a:solidFill>
                <a:srgbClr val="212121"/>
              </a:solidFill>
              <a:highlight>
                <a:schemeClr val="lt1"/>
              </a:highlight>
            </a:endParaRPr>
          </a:p>
          <a:p>
            <a:pPr indent="0" lvl="0" marL="0" rtl="0" algn="l">
              <a:spcBef>
                <a:spcPts val="0"/>
              </a:spcBef>
              <a:spcAft>
                <a:spcPts val="0"/>
              </a:spcAft>
              <a:buNone/>
            </a:pPr>
            <a:r>
              <a:rPr lang="en-US" sz="1100">
                <a:solidFill>
                  <a:srgbClr val="212121"/>
                </a:solidFill>
                <a:highlight>
                  <a:schemeClr val="lt1"/>
                </a:highlight>
              </a:rPr>
              <a:t>Why do we care?</a:t>
            </a:r>
            <a:endParaRPr sz="1100">
              <a:solidFill>
                <a:srgbClr val="212121"/>
              </a:solidFill>
              <a:highlight>
                <a:schemeClr val="lt1"/>
              </a:highlight>
            </a:endParaRPr>
          </a:p>
          <a:p>
            <a:pPr indent="-298450" lvl="0" marL="457200" rtl="0" algn="l">
              <a:spcBef>
                <a:spcPts val="0"/>
              </a:spcBef>
              <a:spcAft>
                <a:spcPts val="0"/>
              </a:spcAft>
              <a:buClr>
                <a:srgbClr val="212121"/>
              </a:buClr>
              <a:buSzPts val="1100"/>
              <a:buChar char="-"/>
            </a:pPr>
            <a:r>
              <a:rPr lang="en-US" sz="1100">
                <a:solidFill>
                  <a:srgbClr val="212121"/>
                </a:solidFill>
                <a:highlight>
                  <a:schemeClr val="lt1"/>
                </a:highlight>
              </a:rPr>
              <a:t>because it affects the effectiveness of the gracias plant</a:t>
            </a:r>
            <a:endParaRPr sz="1100">
              <a:solidFill>
                <a:srgbClr val="212121"/>
              </a:solidFill>
              <a:highlight>
                <a:schemeClr val="lt1"/>
              </a:highlight>
            </a:endParaRPr>
          </a:p>
          <a:p>
            <a:pPr indent="-298450" lvl="0" marL="457200" rtl="0" algn="l">
              <a:spcBef>
                <a:spcPts val="0"/>
              </a:spcBef>
              <a:spcAft>
                <a:spcPts val="0"/>
              </a:spcAft>
              <a:buClr>
                <a:srgbClr val="212121"/>
              </a:buClr>
              <a:buSzPts val="1100"/>
              <a:buChar char="-"/>
            </a:pPr>
            <a:r>
              <a:rPr lang="en-US" sz="1100">
                <a:solidFill>
                  <a:srgbClr val="212121"/>
                </a:solidFill>
                <a:highlight>
                  <a:schemeClr val="lt1"/>
                </a:highlight>
              </a:rPr>
              <a:t>gracias plant is the largest aguaclara plant, its flow is 120L/S</a:t>
            </a:r>
            <a:endParaRPr sz="1100">
              <a:solidFill>
                <a:srgbClr val="212121"/>
              </a:solidFill>
              <a:highlight>
                <a:schemeClr val="lt1"/>
              </a:highlight>
            </a:endParaRPr>
          </a:p>
          <a:p>
            <a:pPr indent="0" lvl="0" marL="0" rtl="0" algn="l">
              <a:lnSpc>
                <a:spcPct val="115000"/>
              </a:lnSpc>
              <a:spcBef>
                <a:spcPts val="0"/>
              </a:spcBef>
              <a:spcAft>
                <a:spcPts val="0"/>
              </a:spcAft>
              <a:buNone/>
            </a:pPr>
            <a:r>
              <a:rPr lang="en-US" sz="1100">
                <a:solidFill>
                  <a:srgbClr val="212121"/>
                </a:solidFill>
              </a:rPr>
              <a:t>What caused the flocculation issue at the Gracias plant?</a:t>
            </a:r>
            <a:endParaRPr sz="1100">
              <a:solidFill>
                <a:srgbClr val="212121"/>
              </a:solidFill>
            </a:endParaRPr>
          </a:p>
          <a:p>
            <a:pPr indent="-298450" lvl="1" marL="914400" rtl="0" algn="l">
              <a:lnSpc>
                <a:spcPct val="115000"/>
              </a:lnSpc>
              <a:spcBef>
                <a:spcPts val="0"/>
              </a:spcBef>
              <a:spcAft>
                <a:spcPts val="0"/>
              </a:spcAft>
              <a:buClr>
                <a:srgbClr val="212121"/>
              </a:buClr>
              <a:buSzPts val="1100"/>
              <a:buChar char="-"/>
            </a:pPr>
            <a:r>
              <a:rPr lang="en-US" sz="1100">
                <a:solidFill>
                  <a:srgbClr val="212121"/>
                </a:solidFill>
              </a:rPr>
              <a:t>This influent stream has a partially high </a:t>
            </a:r>
            <a:r>
              <a:rPr lang="en-US" sz="1100">
                <a:solidFill>
                  <a:srgbClr val="212121"/>
                </a:solidFill>
              </a:rPr>
              <a:t>concentration</a:t>
            </a:r>
            <a:r>
              <a:rPr lang="en-US" sz="1100">
                <a:solidFill>
                  <a:srgbClr val="212121"/>
                </a:solidFill>
              </a:rPr>
              <a:t> of </a:t>
            </a:r>
            <a:r>
              <a:rPr lang="en-US" sz="1100">
                <a:solidFill>
                  <a:srgbClr val="212121"/>
                </a:solidFill>
              </a:rPr>
              <a:t>leaves from the liquidambar tree. the leaves have a pigment that gets into the water</a:t>
            </a:r>
            <a:endParaRPr sz="1100">
              <a:solidFill>
                <a:srgbClr val="212121"/>
              </a:solidFill>
            </a:endParaRPr>
          </a:p>
          <a:p>
            <a:pPr indent="-298450" lvl="1" marL="914400" rtl="0" algn="l">
              <a:lnSpc>
                <a:spcPct val="115000"/>
              </a:lnSpc>
              <a:spcBef>
                <a:spcPts val="0"/>
              </a:spcBef>
              <a:spcAft>
                <a:spcPts val="0"/>
              </a:spcAft>
              <a:buClr>
                <a:srgbClr val="212121"/>
              </a:buClr>
              <a:buSzPts val="1100"/>
              <a:buChar char="-"/>
            </a:pPr>
            <a:r>
              <a:rPr lang="en-US" sz="1100">
                <a:solidFill>
                  <a:srgbClr val="212121"/>
                </a:solidFill>
              </a:rPr>
              <a:t>the pigment is bad for aesthetic reasons, no one wants to drink brown water</a:t>
            </a:r>
            <a:endParaRPr sz="1100">
              <a:solidFill>
                <a:srgbClr val="212121"/>
              </a:solidFill>
            </a:endParaRPr>
          </a:p>
          <a:p>
            <a:pPr indent="-298450" lvl="1" marL="914400" rtl="0" algn="l">
              <a:lnSpc>
                <a:spcPct val="115000"/>
              </a:lnSpc>
              <a:spcBef>
                <a:spcPts val="0"/>
              </a:spcBef>
              <a:spcAft>
                <a:spcPts val="0"/>
              </a:spcAft>
              <a:buClr>
                <a:srgbClr val="212121"/>
              </a:buClr>
              <a:buSzPts val="1100"/>
              <a:buChar char="-"/>
            </a:pPr>
            <a:r>
              <a:rPr lang="en-US" sz="1100">
                <a:solidFill>
                  <a:srgbClr val="212121"/>
                </a:solidFill>
              </a:rPr>
              <a:t>but more importantly, the pigment is bad because it hinders the effectiveness of flocculation process.</a:t>
            </a:r>
            <a:endParaRPr sz="1100">
              <a:solidFill>
                <a:srgbClr val="212121"/>
              </a:solidFill>
            </a:endParaRPr>
          </a:p>
          <a:p>
            <a:pPr indent="-298450" lvl="1" marL="914400" rtl="0" algn="l">
              <a:lnSpc>
                <a:spcPct val="115000"/>
              </a:lnSpc>
              <a:spcBef>
                <a:spcPts val="0"/>
              </a:spcBef>
              <a:spcAft>
                <a:spcPts val="0"/>
              </a:spcAft>
              <a:buClr>
                <a:srgbClr val="212121"/>
              </a:buClr>
              <a:buSzPts val="1100"/>
              <a:buChar char="-"/>
            </a:pPr>
            <a:r>
              <a:rPr lang="en-US" sz="1100">
                <a:solidFill>
                  <a:srgbClr val="212121"/>
                </a:solidFill>
              </a:rPr>
              <a:t>so now, you are probably wondering, how do the pigments cause flocculation issues?</a:t>
            </a:r>
            <a:endParaRPr sz="1100">
              <a:solidFill>
                <a:srgbClr val="212121"/>
              </a:solidFill>
            </a:endParaRPr>
          </a:p>
          <a:p>
            <a:pPr indent="-298450" lvl="2" marL="1371600" rtl="0" algn="l">
              <a:lnSpc>
                <a:spcPct val="115000"/>
              </a:lnSpc>
              <a:spcBef>
                <a:spcPts val="0"/>
              </a:spcBef>
              <a:spcAft>
                <a:spcPts val="0"/>
              </a:spcAft>
              <a:buClr>
                <a:srgbClr val="212121"/>
              </a:buClr>
              <a:buSzPts val="1100"/>
              <a:buChar char="-"/>
            </a:pPr>
            <a:r>
              <a:rPr lang="en-US" sz="1100">
                <a:solidFill>
                  <a:srgbClr val="212121"/>
                </a:solidFill>
              </a:rPr>
              <a:t>for one, the Pigments particles are too small to allow coagulant to combine to them</a:t>
            </a:r>
            <a:endParaRPr sz="1100">
              <a:solidFill>
                <a:srgbClr val="212121"/>
              </a:solidFill>
            </a:endParaRPr>
          </a:p>
          <a:p>
            <a:pPr indent="-298450" lvl="2" marL="1371600" rtl="0" algn="l">
              <a:lnSpc>
                <a:spcPct val="115000"/>
              </a:lnSpc>
              <a:spcBef>
                <a:spcPts val="0"/>
              </a:spcBef>
              <a:spcAft>
                <a:spcPts val="0"/>
              </a:spcAft>
              <a:buClr>
                <a:srgbClr val="212121"/>
              </a:buClr>
              <a:buSzPts val="1100"/>
              <a:buChar char="-"/>
            </a:pPr>
            <a:r>
              <a:rPr lang="en-US" sz="1100">
                <a:solidFill>
                  <a:srgbClr val="212121"/>
                </a:solidFill>
              </a:rPr>
              <a:t>secondly, the pigment is so prevalent that it reduces the PaCl's effectiveness in helping floc forms.</a:t>
            </a:r>
            <a:endParaRPr sz="1100">
              <a:solidFill>
                <a:srgbClr val="212121"/>
              </a:solidFill>
            </a:endParaRPr>
          </a:p>
          <a:p>
            <a:pPr indent="-298450" lvl="3" marL="1828800" rtl="0" algn="l">
              <a:lnSpc>
                <a:spcPct val="115000"/>
              </a:lnSpc>
              <a:spcBef>
                <a:spcPts val="0"/>
              </a:spcBef>
              <a:spcAft>
                <a:spcPts val="0"/>
              </a:spcAft>
              <a:buClr>
                <a:srgbClr val="212121"/>
              </a:buClr>
              <a:buSzPts val="1100"/>
              <a:buChar char="-"/>
            </a:pPr>
            <a:r>
              <a:rPr lang="en-US" sz="1100">
                <a:solidFill>
                  <a:srgbClr val="212121"/>
                </a:solidFill>
              </a:rPr>
              <a:t>currently</a:t>
            </a:r>
            <a:r>
              <a:rPr lang="en-US" sz="1100">
                <a:solidFill>
                  <a:srgbClr val="212121"/>
                </a:solidFill>
              </a:rPr>
              <a:t> in </a:t>
            </a:r>
            <a:r>
              <a:rPr lang="en-US" sz="1100">
                <a:solidFill>
                  <a:srgbClr val="212121"/>
                </a:solidFill>
              </a:rPr>
              <a:t>honduras</a:t>
            </a:r>
            <a:r>
              <a:rPr lang="en-US" sz="1100">
                <a:solidFill>
                  <a:srgbClr val="212121"/>
                </a:solidFill>
              </a:rPr>
              <a:t>, plant operators are adding clay to help flocs form. </a:t>
            </a:r>
            <a:endParaRPr sz="1100">
              <a:solidFill>
                <a:srgbClr val="212121"/>
              </a:solidFill>
            </a:endParaRPr>
          </a:p>
          <a:p>
            <a:pPr indent="-298450" lvl="4" marL="2286000" rtl="0" algn="l">
              <a:lnSpc>
                <a:spcPct val="115000"/>
              </a:lnSpc>
              <a:spcBef>
                <a:spcPts val="0"/>
              </a:spcBef>
              <a:spcAft>
                <a:spcPts val="0"/>
              </a:spcAft>
              <a:buClr>
                <a:srgbClr val="212121"/>
              </a:buClr>
              <a:buSzPts val="1100"/>
              <a:buChar char="-"/>
            </a:pPr>
            <a:r>
              <a:rPr lang="en-US" sz="1100">
                <a:solidFill>
                  <a:srgbClr val="212121"/>
                </a:solidFill>
              </a:rPr>
              <a:t>extran info, dont need to say: but the operators are unsure how much to add. they are guessing. sometimes they could use too much or too little</a:t>
            </a:r>
            <a:endParaRPr sz="1100">
              <a:solidFill>
                <a:srgbClr val="212121"/>
              </a:solidFill>
            </a:endParaRPr>
          </a:p>
          <a:p>
            <a:pPr indent="-298450" lvl="3" marL="1828800" rtl="0" algn="l">
              <a:lnSpc>
                <a:spcPct val="115000"/>
              </a:lnSpc>
              <a:spcBef>
                <a:spcPts val="0"/>
              </a:spcBef>
              <a:spcAft>
                <a:spcPts val="0"/>
              </a:spcAft>
              <a:buClr>
                <a:srgbClr val="212121"/>
              </a:buClr>
              <a:buSzPts val="1100"/>
              <a:buChar char="-"/>
            </a:pPr>
            <a:r>
              <a:rPr lang="en-US" sz="1100">
                <a:solidFill>
                  <a:srgbClr val="212121"/>
                </a:solidFill>
              </a:rPr>
              <a:t>Our task: we need to figure out a formula/ratio of how much clay to add (or other coagulant) that will allow flocs to form efficiently, and optimize costs. </a:t>
            </a:r>
            <a:endParaRPr sz="1100">
              <a:solidFill>
                <a:srgbClr val="212121"/>
              </a:solidFill>
            </a:endParaRPr>
          </a:p>
          <a:p>
            <a:pPr indent="-298450" lvl="1" marL="914400" rtl="0" algn="l">
              <a:lnSpc>
                <a:spcPct val="115000"/>
              </a:lnSpc>
              <a:spcBef>
                <a:spcPts val="0"/>
              </a:spcBef>
              <a:spcAft>
                <a:spcPts val="0"/>
              </a:spcAft>
              <a:buClr>
                <a:srgbClr val="212121"/>
              </a:buClr>
              <a:buSzPts val="1100"/>
              <a:buChar char="-"/>
            </a:pPr>
            <a:r>
              <a:rPr lang="en-US" sz="1100">
                <a:solidFill>
                  <a:srgbClr val="212121"/>
                </a:solidFill>
              </a:rPr>
              <a:t>We also n</a:t>
            </a:r>
            <a:r>
              <a:rPr lang="en-US" sz="1100">
                <a:solidFill>
                  <a:srgbClr val="212121"/>
                </a:solidFill>
              </a:rPr>
              <a:t>eed turbidity to create flocs</a:t>
            </a:r>
            <a:endParaRPr sz="1100">
              <a:solidFill>
                <a:srgbClr val="212121"/>
              </a:solidFill>
            </a:endParaRPr>
          </a:p>
          <a:p>
            <a:pPr indent="-298450" lvl="1" marL="1371600" rtl="0" algn="l">
              <a:lnSpc>
                <a:spcPct val="115000"/>
              </a:lnSpc>
              <a:spcBef>
                <a:spcPts val="0"/>
              </a:spcBef>
              <a:spcAft>
                <a:spcPts val="0"/>
              </a:spcAft>
              <a:buClr>
                <a:srgbClr val="212121"/>
              </a:buClr>
              <a:buSzPts val="1100"/>
              <a:buChar char="-"/>
            </a:pPr>
            <a:r>
              <a:rPr lang="en-US" sz="1100">
                <a:solidFill>
                  <a:srgbClr val="212121"/>
                </a:solidFill>
              </a:rPr>
              <a:t>gracias has a low turbidity influent stream (during dry season) and this hinders the ability to form flocs</a:t>
            </a:r>
            <a:endParaRPr sz="1100">
              <a:solidFill>
                <a:srgbClr val="212121"/>
              </a:solidFill>
            </a:endParaRPr>
          </a:p>
          <a:p>
            <a:pPr indent="-298450" lvl="1" marL="1371600" rtl="0" algn="l">
              <a:lnSpc>
                <a:spcPct val="115000"/>
              </a:lnSpc>
              <a:spcBef>
                <a:spcPts val="0"/>
              </a:spcBef>
              <a:spcAft>
                <a:spcPts val="0"/>
              </a:spcAft>
              <a:buClr>
                <a:srgbClr val="212121"/>
              </a:buClr>
              <a:buSzPts val="1100"/>
              <a:buChar char="-"/>
            </a:pPr>
            <a:r>
              <a:rPr lang="en-US" sz="1100">
                <a:solidFill>
                  <a:srgbClr val="212121"/>
                </a:solidFill>
              </a:rPr>
              <a:t>we are modeling this by using low turbidity setup in our lab to mimic conditions in gracias</a:t>
            </a:r>
            <a:endParaRPr sz="1100">
              <a:solidFill>
                <a:srgbClr val="212121"/>
              </a:solidFill>
            </a:endParaRPr>
          </a:p>
        </p:txBody>
      </p:sp>
      <p:sp>
        <p:nvSpPr>
          <p:cNvPr id="130" name="Google Shape;130;g215d2edc746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b26a1e2c4_4_1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Nhi</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We have a similar schematic for the other experiments we will like to run. The main differences is that there will not be clay added to the humic acid solution and that we will have another pump with activated carbon which will combine with humic acid and water before entering the influent turbidimeter.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The reason why there is a separate bottle for the clay solution is since we will be varying the flow rate of clay via ProCoDA to vary its concentration in the flocculator. The previous schematic is set up to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Have a dose of humic acid in clay solution so that the clay particle would be negatively charged and not agglomerate.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Facilitate manual change of clay concentration by adding more clay to the current stock humic acid and clay solution while ProCoDA’s flow rate is kept constant.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However, having a separate clay solution with a fixed concentration and only changing its flow rate into the system through ProCoDA allows for more flexibility and accuracy. The agglomeration of clay particles can be prevented by mixing a low dose of humic acid into the clay stock. With this in mind, we opt for this approach and schematic this semester.</a:t>
            </a:r>
            <a:endParaRPr sz="1100" u="sng">
              <a:solidFill>
                <a:schemeClr val="dk1"/>
              </a:solidFill>
            </a:endParaRPr>
          </a:p>
        </p:txBody>
      </p:sp>
      <p:sp>
        <p:nvSpPr>
          <p:cNvPr id="140" name="Google Shape;140;g16b26a1e2c4_4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90e896eed_1_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Henry</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US"/>
              <a:t>As you see from the schematic </a:t>
            </a:r>
            <a:r>
              <a:rPr lang="en-US"/>
              <a:t>drawings, our system plays around</a:t>
            </a:r>
            <a:r>
              <a:rPr lang="en-US"/>
              <a:t> five</a:t>
            </a:r>
            <a:r>
              <a:rPr lang="en-US"/>
              <a:t> main pumps: one for coagulant, activated carbon, humic acid, and water. And an addition one for wastewater to ensure that the final </a:t>
            </a:r>
            <a:r>
              <a:rPr lang="en-US"/>
              <a:t>solutions </a:t>
            </a:r>
            <a:r>
              <a:rPr lang="en-US"/>
              <a:t>leaves </a:t>
            </a:r>
            <a:r>
              <a:rPr lang="en-US"/>
              <a:t>the</a:t>
            </a:r>
            <a:r>
              <a:rPr lang="en-US"/>
              <a:t> system.</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US"/>
              <a:t>As a general overscope of how system runs. (This portion is repeated already in Slide 7)</a:t>
            </a:r>
            <a:endParaRPr/>
          </a:p>
          <a:p>
            <a:pPr indent="0" lvl="0" marL="0" marR="0" rtl="0" algn="l">
              <a:lnSpc>
                <a:spcPct val="100000"/>
              </a:lnSpc>
              <a:spcBef>
                <a:spcPts val="0"/>
              </a:spcBef>
              <a:spcAft>
                <a:spcPts val="0"/>
              </a:spcAft>
              <a:buClr>
                <a:srgbClr val="000000"/>
              </a:buClr>
              <a:buSzPts val="1400"/>
              <a:buFont typeface="Arial"/>
              <a:buNone/>
            </a:pPr>
            <a:r>
              <a:rPr lang="en-US"/>
              <a:t>Water is pumped from the inlet and combines with the humic acid and activated carbon which then goes into the influent turbidimeter, which gives us our </a:t>
            </a:r>
            <a:r>
              <a:rPr lang="en-US"/>
              <a:t>initial</a:t>
            </a:r>
            <a:r>
              <a:rPr lang="en-US"/>
              <a:t> readings. Then coagulant is introduced into the stream and it passes through the flocculator. After the flocculator, the solution goes into the sedimentation tank, </a:t>
            </a:r>
            <a:r>
              <a:rPr lang="en-US"/>
              <a:t>where</a:t>
            </a:r>
            <a:r>
              <a:rPr lang="en-US"/>
              <a:t> the flocs are expected to settle out, and we are able to obtain our final readings in the effluent turbidimeter. </a:t>
            </a:r>
            <a:endParaRPr/>
          </a:p>
          <a:p>
            <a:pPr indent="0" lvl="0" marL="0" marR="0" rtl="0" algn="l">
              <a:lnSpc>
                <a:spcPct val="100000"/>
              </a:lnSpc>
              <a:spcBef>
                <a:spcPts val="0"/>
              </a:spcBef>
              <a:spcAft>
                <a:spcPts val="0"/>
              </a:spcAft>
              <a:buClr>
                <a:srgbClr val="000000"/>
              </a:buClr>
              <a:buSzPts val="1400"/>
              <a:buFont typeface="Arial"/>
              <a:buNone/>
            </a:pPr>
            <a:r>
              <a:t/>
            </a:r>
            <a:endParaRPr sz="300"/>
          </a:p>
        </p:txBody>
      </p:sp>
      <p:sp>
        <p:nvSpPr>
          <p:cNvPr id="149" name="Google Shape;149;gf90e896eed_1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9190b1539_1_2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t>Zach</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US" sz="1100"/>
              <a:t>	Regarding the subteam’s current work, the constant coagulant dosage was set to be 10 mg/L in the flocculator. A constant coagulant dosage was chosen because a) it was simpler to conduct experiments by varying clay and powdered activated carbon dosages and b) plants in Honduras did not have one uniform coagulant dosage that they all used. After determining this dosage (10 mg/L in the flocculator) after deliberating with RA Rachel and Professor Monroe Weber-Shirk, investigations into the effect of different clay concentrations on effluent turbidity began. However, experimentation for this step was limited since Professor Weber-Shirk soon advised the team to pivot the </a:t>
            </a:r>
            <a:r>
              <a:rPr lang="en-US" sz="1100"/>
              <a:t>methodology</a:t>
            </a:r>
            <a:r>
              <a:rPr lang="en-US" sz="1100"/>
              <a:t> of the experiment to control the dosages with ProCoDA rather than changing the concentrations of the stock solutions. In order to restart experimentation, the pumps need to be </a:t>
            </a:r>
            <a:r>
              <a:rPr lang="en-US" sz="1100"/>
              <a:t>tested</a:t>
            </a:r>
            <a:r>
              <a:rPr lang="en-US" sz="1100"/>
              <a:t> individually to ensure that their flow rates are running accurately and adjustments are made if necessary (e.g., replacing old tubing, changing flow rates, etc.). Through tracking the number of revolutions and volume pumped within a certain time limit, the team was able to confirm the upper limit for the pump rotational speeds (50 rpm) and graph the actual flow rates against the ProCoDA flow rates.</a:t>
            </a:r>
            <a:endParaRPr sz="1100"/>
          </a:p>
        </p:txBody>
      </p:sp>
      <p:sp>
        <p:nvSpPr>
          <p:cNvPr id="176" name="Google Shape;176;gf9190b1539_1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 name="Google Shape;13;p2"/>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14" name="Google Shape;14;p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5" name="Google Shape;15;p2"/>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6" name="Google Shape;16;p2"/>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1"/>
          <p:cNvSpPr txBox="1"/>
          <p:nvPr>
            <p:ph idx="1" type="body"/>
          </p:nvPr>
        </p:nvSpPr>
        <p:spPr>
          <a:xfrm rot="5400000">
            <a:off x="2874764" y="-1217413"/>
            <a:ext cx="3394472"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71" name="Google Shape;71;p11"/>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2" name="Google Shape;72;p1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3" name="Google Shape;73;p11"/>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649569" y="1920676"/>
            <a:ext cx="6144816" cy="2879725"/>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2"/>
          <p:cNvSpPr txBox="1"/>
          <p:nvPr>
            <p:ph idx="1" type="body"/>
          </p:nvPr>
        </p:nvSpPr>
        <p:spPr>
          <a:xfrm rot="5400000">
            <a:off x="1812331" y="-884436"/>
            <a:ext cx="6144816" cy="8489950"/>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77" name="Google Shape;77;p1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8" name="Google Shape;78;p12"/>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9" name="Google Shape;79;p12"/>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19"/>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9" name="Google Shape;19;p3"/>
          <p:cNvSpPr txBox="1"/>
          <p:nvPr>
            <p:ph idx="1" type="subTitle"/>
          </p:nvPr>
        </p:nvSpPr>
        <p:spPr>
          <a:xfrm>
            <a:off x="1371600" y="2914650"/>
            <a:ext cx="6400800" cy="1314450"/>
          </a:xfrm>
          <a:prstGeom prst="rect">
            <a:avLst/>
          </a:prstGeom>
          <a:noFill/>
          <a:ln>
            <a:noFill/>
          </a:ln>
        </p:spPr>
        <p:txBody>
          <a:bodyPr anchorCtr="0" anchor="t" bIns="91425" lIns="91425" spcFirstLastPara="1" rIns="91425" wrap="square" tIns="91425">
            <a:noAutofit/>
          </a:bodyPr>
          <a:lstStyle>
            <a:lvl1pPr indent="0" lvl="0" marL="0" marR="0" rtl="0" algn="ctr">
              <a:spcBef>
                <a:spcPts val="580"/>
              </a:spcBef>
              <a:spcAft>
                <a:spcPts val="0"/>
              </a:spcAft>
              <a:buClr>
                <a:srgbClr val="888888"/>
              </a:buClr>
              <a:buSzPts val="1400"/>
              <a:buFont typeface="Arial"/>
              <a:buNone/>
              <a:defRPr/>
            </a:lvl1pPr>
            <a:lvl2pPr indent="-1779" lvl="1" marL="408179" marR="0" rtl="0" algn="ctr">
              <a:spcBef>
                <a:spcPts val="500"/>
              </a:spcBef>
              <a:spcAft>
                <a:spcPts val="0"/>
              </a:spcAft>
              <a:buClr>
                <a:srgbClr val="888888"/>
              </a:buClr>
              <a:buSzPts val="1400"/>
              <a:buFont typeface="Arial"/>
              <a:buNone/>
              <a:defRPr/>
            </a:lvl2pPr>
            <a:lvl3pPr indent="-3558" lvl="2" marL="816358" marR="0" rtl="0" algn="ctr">
              <a:spcBef>
                <a:spcPts val="440"/>
              </a:spcBef>
              <a:spcAft>
                <a:spcPts val="0"/>
              </a:spcAft>
              <a:buClr>
                <a:srgbClr val="888888"/>
              </a:buClr>
              <a:buSzPts val="1400"/>
              <a:buFont typeface="Arial"/>
              <a:buNone/>
              <a:defRPr/>
            </a:lvl3pPr>
            <a:lvl4pPr indent="-5336" lvl="3" marL="1224537" marR="0" rtl="0" algn="ctr">
              <a:spcBef>
                <a:spcPts val="360"/>
              </a:spcBef>
              <a:spcAft>
                <a:spcPts val="0"/>
              </a:spcAft>
              <a:buClr>
                <a:srgbClr val="888888"/>
              </a:buClr>
              <a:buSzPts val="1400"/>
              <a:buFont typeface="Arial"/>
              <a:buNone/>
              <a:defRPr/>
            </a:lvl4pPr>
            <a:lvl5pPr indent="-7116" lvl="4" marL="1632716" marR="0" rtl="0" algn="ctr">
              <a:spcBef>
                <a:spcPts val="360"/>
              </a:spcBef>
              <a:spcAft>
                <a:spcPts val="0"/>
              </a:spcAft>
              <a:buClr>
                <a:srgbClr val="888888"/>
              </a:buClr>
              <a:buSzPts val="1400"/>
              <a:buFont typeface="Arial"/>
              <a:buNone/>
              <a:defRPr/>
            </a:lvl5pPr>
            <a:lvl6pPr indent="-8895" lvl="5" marL="2040895" marR="0" rtl="0" algn="ctr">
              <a:spcBef>
                <a:spcPts val="360"/>
              </a:spcBef>
              <a:spcAft>
                <a:spcPts val="0"/>
              </a:spcAft>
              <a:buClr>
                <a:srgbClr val="888888"/>
              </a:buClr>
              <a:buSzPts val="1400"/>
              <a:buFont typeface="Arial"/>
              <a:buNone/>
              <a:defRPr/>
            </a:lvl6pPr>
            <a:lvl7pPr indent="-10673" lvl="6" marL="2449074" marR="0" rtl="0" algn="ctr">
              <a:spcBef>
                <a:spcPts val="360"/>
              </a:spcBef>
              <a:spcAft>
                <a:spcPts val="0"/>
              </a:spcAft>
              <a:buClr>
                <a:srgbClr val="888888"/>
              </a:buClr>
              <a:buSzPts val="1400"/>
              <a:buFont typeface="Arial"/>
              <a:buNone/>
              <a:defRPr/>
            </a:lvl7pPr>
            <a:lvl8pPr indent="-12452" lvl="7" marL="2857253" marR="0" rtl="0" algn="ctr">
              <a:spcBef>
                <a:spcPts val="360"/>
              </a:spcBef>
              <a:spcAft>
                <a:spcPts val="0"/>
              </a:spcAft>
              <a:buClr>
                <a:srgbClr val="888888"/>
              </a:buClr>
              <a:buSzPts val="1400"/>
              <a:buFont typeface="Arial"/>
              <a:buNone/>
              <a:defRPr/>
            </a:lvl8pPr>
            <a:lvl9pPr indent="-1532" lvl="8" marL="3265432" marR="0" rtl="0" algn="ctr">
              <a:spcBef>
                <a:spcPts val="360"/>
              </a:spcBef>
              <a:spcAft>
                <a:spcPts val="0"/>
              </a:spcAft>
              <a:buClr>
                <a:srgbClr val="888888"/>
              </a:buClr>
              <a:buSzPts val="1400"/>
              <a:buFont typeface="Arial"/>
              <a:buNone/>
              <a:defRPr/>
            </a:lvl9pPr>
          </a:lstStyle>
          <a:p/>
        </p:txBody>
      </p:sp>
      <p:sp>
        <p:nvSpPr>
          <p:cNvPr id="20" name="Google Shape;20;p3"/>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1" name="Google Shape;21;p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2" name="Google Shape;22;p3"/>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6"/>
            <a:ext cx="7772400" cy="1021556"/>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4"/>
          <p:cNvSpPr txBox="1"/>
          <p:nvPr>
            <p:ph idx="1" type="body"/>
          </p:nvPr>
        </p:nvSpPr>
        <p:spPr>
          <a:xfrm>
            <a:off x="722313" y="2180035"/>
            <a:ext cx="7772400" cy="1125140"/>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Clr>
                <a:srgbClr val="888888"/>
              </a:buClr>
              <a:buSzPts val="1400"/>
              <a:buFont typeface="Calibri"/>
              <a:buNone/>
              <a:defRPr/>
            </a:lvl1pPr>
            <a:lvl2pPr indent="-228600" lvl="1" marL="914400" rtl="0">
              <a:spcBef>
                <a:spcPts val="500"/>
              </a:spcBef>
              <a:spcAft>
                <a:spcPts val="0"/>
              </a:spcAft>
              <a:buClr>
                <a:srgbClr val="888888"/>
              </a:buClr>
              <a:buSzPts val="1400"/>
              <a:buFont typeface="Calibri"/>
              <a:buNone/>
              <a:defRPr/>
            </a:lvl2pPr>
            <a:lvl3pPr indent="-228600" lvl="2" marL="1371600" rtl="0">
              <a:spcBef>
                <a:spcPts val="440"/>
              </a:spcBef>
              <a:spcAft>
                <a:spcPts val="0"/>
              </a:spcAft>
              <a:buClr>
                <a:srgbClr val="888888"/>
              </a:buClr>
              <a:buSzPts val="1400"/>
              <a:buFont typeface="Calibri"/>
              <a:buNone/>
              <a:defRPr/>
            </a:lvl3pPr>
            <a:lvl4pPr indent="-228600" lvl="3" marL="1828800" rtl="0">
              <a:spcBef>
                <a:spcPts val="360"/>
              </a:spcBef>
              <a:spcAft>
                <a:spcPts val="0"/>
              </a:spcAft>
              <a:buClr>
                <a:srgbClr val="888888"/>
              </a:buClr>
              <a:buSzPts val="1400"/>
              <a:buFont typeface="Calibri"/>
              <a:buNone/>
              <a:defRPr/>
            </a:lvl4pPr>
            <a:lvl5pPr indent="-228600" lvl="4" marL="2286000" rtl="0">
              <a:spcBef>
                <a:spcPts val="360"/>
              </a:spcBef>
              <a:spcAft>
                <a:spcPts val="0"/>
              </a:spcAft>
              <a:buClr>
                <a:srgbClr val="888888"/>
              </a:buClr>
              <a:buSzPts val="1400"/>
              <a:buFont typeface="Calibri"/>
              <a:buNone/>
              <a:defRPr/>
            </a:lvl5pPr>
            <a:lvl6pPr indent="-228600" lvl="5" marL="2743200" rtl="0">
              <a:spcBef>
                <a:spcPts val="360"/>
              </a:spcBef>
              <a:spcAft>
                <a:spcPts val="0"/>
              </a:spcAft>
              <a:buClr>
                <a:srgbClr val="888888"/>
              </a:buClr>
              <a:buSzPts val="1400"/>
              <a:buFont typeface="Calibri"/>
              <a:buNone/>
              <a:defRPr/>
            </a:lvl6pPr>
            <a:lvl7pPr indent="-228600" lvl="6" marL="3200400" rtl="0">
              <a:spcBef>
                <a:spcPts val="360"/>
              </a:spcBef>
              <a:spcAft>
                <a:spcPts val="0"/>
              </a:spcAft>
              <a:buClr>
                <a:srgbClr val="888888"/>
              </a:buClr>
              <a:buSzPts val="1400"/>
              <a:buFont typeface="Calibri"/>
              <a:buNone/>
              <a:defRPr/>
            </a:lvl7pPr>
            <a:lvl8pPr indent="-228600" lvl="7" marL="3657600" rtl="0">
              <a:spcBef>
                <a:spcPts val="360"/>
              </a:spcBef>
              <a:spcAft>
                <a:spcPts val="0"/>
              </a:spcAft>
              <a:buClr>
                <a:srgbClr val="888888"/>
              </a:buClr>
              <a:buSzPts val="1400"/>
              <a:buFont typeface="Calibri"/>
              <a:buNone/>
              <a:defRPr/>
            </a:lvl8pPr>
            <a:lvl9pPr indent="-228600" lvl="8" marL="4114800" rtl="0">
              <a:spcBef>
                <a:spcPts val="360"/>
              </a:spcBef>
              <a:spcAft>
                <a:spcPts val="0"/>
              </a:spcAft>
              <a:buClr>
                <a:srgbClr val="888888"/>
              </a:buClr>
              <a:buSzPts val="1400"/>
              <a:buFont typeface="Calibri"/>
              <a:buNone/>
              <a:defRPr/>
            </a:lvl9pPr>
          </a:lstStyle>
          <a:p/>
        </p:txBody>
      </p:sp>
      <p:sp>
        <p:nvSpPr>
          <p:cNvPr id="26" name="Google Shape;26;p4"/>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7" name="Google Shape;27;p4"/>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8" name="Google Shape;28;p4"/>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Google Shape;31;p5"/>
          <p:cNvSpPr txBox="1"/>
          <p:nvPr>
            <p:ph idx="1" type="body"/>
          </p:nvPr>
        </p:nvSpPr>
        <p:spPr>
          <a:xfrm>
            <a:off x="639764" y="1679972"/>
            <a:ext cx="5684837" cy="475297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32" name="Google Shape;32;p5"/>
          <p:cNvSpPr txBox="1"/>
          <p:nvPr>
            <p:ph idx="2" type="body"/>
          </p:nvPr>
        </p:nvSpPr>
        <p:spPr>
          <a:xfrm>
            <a:off x="6477000" y="1679972"/>
            <a:ext cx="5684838" cy="475297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33" name="Google Shape;33;p5"/>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34" name="Google Shape;34;p5"/>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35" name="Google Shape;35;p5"/>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6"/>
          <p:cNvSpPr txBox="1"/>
          <p:nvPr>
            <p:ph idx="1" type="body"/>
          </p:nvPr>
        </p:nvSpPr>
        <p:spPr>
          <a:xfrm>
            <a:off x="457200" y="1151335"/>
            <a:ext cx="4040188" cy="479822"/>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39" name="Google Shape;39;p6"/>
          <p:cNvSpPr txBox="1"/>
          <p:nvPr>
            <p:ph idx="2" type="body"/>
          </p:nvPr>
        </p:nvSpPr>
        <p:spPr>
          <a:xfrm>
            <a:off x="457200" y="1631156"/>
            <a:ext cx="4040188" cy="2963466"/>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40" name="Google Shape;40;p6"/>
          <p:cNvSpPr txBox="1"/>
          <p:nvPr>
            <p:ph idx="3" type="body"/>
          </p:nvPr>
        </p:nvSpPr>
        <p:spPr>
          <a:xfrm>
            <a:off x="4645026" y="1151335"/>
            <a:ext cx="4041775" cy="479822"/>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41" name="Google Shape;41;p6"/>
          <p:cNvSpPr txBox="1"/>
          <p:nvPr>
            <p:ph idx="4" type="body"/>
          </p:nvPr>
        </p:nvSpPr>
        <p:spPr>
          <a:xfrm>
            <a:off x="4645026" y="1631156"/>
            <a:ext cx="4041775" cy="2963466"/>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42" name="Google Shape;42;p6"/>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3" name="Google Shape;43;p6"/>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4" name="Google Shape;44;p6"/>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8" name="Google Shape;48;p7"/>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9" name="Google Shape;49;p7"/>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2" name="Google Shape;52;p8"/>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3" name="Google Shape;53;p8"/>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1" y="204787"/>
            <a:ext cx="3008313" cy="8715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9"/>
          <p:cNvSpPr txBox="1"/>
          <p:nvPr>
            <p:ph idx="1" type="body"/>
          </p:nvPr>
        </p:nvSpPr>
        <p:spPr>
          <a:xfrm>
            <a:off x="3575050" y="204788"/>
            <a:ext cx="5111750" cy="438983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57" name="Google Shape;57;p9"/>
          <p:cNvSpPr txBox="1"/>
          <p:nvPr>
            <p:ph idx="2" type="body"/>
          </p:nvPr>
        </p:nvSpPr>
        <p:spPr>
          <a:xfrm>
            <a:off x="457201" y="1076326"/>
            <a:ext cx="3008313" cy="3518297"/>
          </a:xfrm>
          <a:prstGeom prst="rect">
            <a:avLst/>
          </a:prstGeom>
          <a:noFill/>
          <a:ln>
            <a:noFill/>
          </a:ln>
        </p:spPr>
        <p:txBody>
          <a:bodyPr anchorCtr="0" anchor="t"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58" name="Google Shape;58;p9"/>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9" name="Google Shape;59;p9"/>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0" name="Google Shape;60;p9"/>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053"/>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p:nvPr>
            <p:ph idx="2" type="pic"/>
          </p:nvPr>
        </p:nvSpPr>
        <p:spPr>
          <a:xfrm>
            <a:off x="1792288" y="459581"/>
            <a:ext cx="5486400" cy="3086100"/>
          </a:xfrm>
          <a:prstGeom prst="rect">
            <a:avLst/>
          </a:prstGeom>
          <a:noFill/>
          <a:ln>
            <a:noFill/>
          </a:ln>
        </p:spPr>
      </p:sp>
      <p:sp>
        <p:nvSpPr>
          <p:cNvPr id="64" name="Google Shape;64;p10"/>
          <p:cNvSpPr txBox="1"/>
          <p:nvPr>
            <p:ph idx="1" type="body"/>
          </p:nvPr>
        </p:nvSpPr>
        <p:spPr>
          <a:xfrm>
            <a:off x="1792288" y="4025503"/>
            <a:ext cx="5486400" cy="603647"/>
          </a:xfrm>
          <a:prstGeom prst="rect">
            <a:avLst/>
          </a:prstGeom>
          <a:noFill/>
          <a:ln>
            <a:noFill/>
          </a:ln>
        </p:spPr>
        <p:txBody>
          <a:bodyPr anchorCtr="0" anchor="t"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65" name="Google Shape;65;p10"/>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6" name="Google Shape;66;p10"/>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7" name="Google Shape;67;p10"/>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80"/>
              </a:spcBef>
              <a:spcAft>
                <a:spcPts val="0"/>
              </a:spcAft>
              <a:buClr>
                <a:schemeClr val="dk1"/>
              </a:buClr>
              <a:buSzPts val="1400"/>
              <a:buFont typeface="Arial"/>
              <a:buChar char="•"/>
              <a:defRPr/>
            </a:lvl1pPr>
            <a:lvl2pPr indent="-317500" lvl="1" marL="914400" marR="0" rtl="0" algn="l">
              <a:spcBef>
                <a:spcPts val="500"/>
              </a:spcBef>
              <a:spcAft>
                <a:spcPts val="0"/>
              </a:spcAft>
              <a:buClr>
                <a:schemeClr val="dk1"/>
              </a:buClr>
              <a:buSzPts val="1400"/>
              <a:buFont typeface="Arial"/>
              <a:buChar char="–"/>
              <a:defRPr/>
            </a:lvl2pPr>
            <a:lvl3pPr indent="-317500" lvl="2" marL="1371600" marR="0" rtl="0" algn="l">
              <a:spcBef>
                <a:spcPts val="440"/>
              </a:spcBef>
              <a:spcAft>
                <a:spcPts val="0"/>
              </a:spcAft>
              <a:buClr>
                <a:schemeClr val="dk1"/>
              </a:buClr>
              <a:buSzPts val="1400"/>
              <a:buFont typeface="Arial"/>
              <a:buChar char="•"/>
              <a:defRPr/>
            </a:lvl3pPr>
            <a:lvl4pPr indent="-317500" lvl="3" marL="1828800" marR="0" rtl="0" algn="l">
              <a:spcBef>
                <a:spcPts val="360"/>
              </a:spcBef>
              <a:spcAft>
                <a:spcPts val="0"/>
              </a:spcAft>
              <a:buClr>
                <a:schemeClr val="dk1"/>
              </a:buClr>
              <a:buSzPts val="1400"/>
              <a:buFont typeface="Arial"/>
              <a:buChar char="–"/>
              <a:defRPr/>
            </a:lvl4pPr>
            <a:lvl5pPr indent="-317500" lvl="4" marL="2286000" marR="0" rtl="0" algn="l">
              <a:spcBef>
                <a:spcPts val="360"/>
              </a:spcBef>
              <a:spcAft>
                <a:spcPts val="0"/>
              </a:spcAft>
              <a:buClr>
                <a:schemeClr val="dk1"/>
              </a:buClr>
              <a:buSzPts val="1400"/>
              <a:buFont typeface="Arial"/>
              <a:buChar char="»"/>
              <a:defRPr/>
            </a:lvl5pPr>
            <a:lvl6pPr indent="-317500" lvl="5" marL="2743200" marR="0" rtl="0" algn="l">
              <a:spcBef>
                <a:spcPts val="360"/>
              </a:spcBef>
              <a:spcAft>
                <a:spcPts val="0"/>
              </a:spcAft>
              <a:buClr>
                <a:schemeClr val="dk1"/>
              </a:buClr>
              <a:buSzPts val="1400"/>
              <a:buFont typeface="Arial"/>
              <a:buChar char="•"/>
              <a:defRPr/>
            </a:lvl6pPr>
            <a:lvl7pPr indent="-317500" lvl="6" marL="3200400" marR="0" rtl="0" algn="l">
              <a:spcBef>
                <a:spcPts val="360"/>
              </a:spcBef>
              <a:spcAft>
                <a:spcPts val="0"/>
              </a:spcAft>
              <a:buClr>
                <a:schemeClr val="dk1"/>
              </a:buClr>
              <a:buSzPts val="1400"/>
              <a:buFont typeface="Arial"/>
              <a:buChar char="•"/>
              <a:defRPr/>
            </a:lvl7pPr>
            <a:lvl8pPr indent="-317500" lvl="7" marL="3657600" marR="0" rtl="0" algn="l">
              <a:spcBef>
                <a:spcPts val="360"/>
              </a:spcBef>
              <a:spcAft>
                <a:spcPts val="0"/>
              </a:spcAft>
              <a:buClr>
                <a:schemeClr val="dk1"/>
              </a:buClr>
              <a:buSzPts val="1400"/>
              <a:buFont typeface="Arial"/>
              <a:buChar char="•"/>
              <a:defRPr/>
            </a:lvl8pPr>
            <a:lvl9pPr indent="-317500" lvl="8" marL="4114800" marR="0" rtl="0" algn="l">
              <a:spcBef>
                <a:spcPts val="360"/>
              </a:spcBef>
              <a:spcAft>
                <a:spcPts val="0"/>
              </a:spcAft>
              <a:buClr>
                <a:schemeClr val="dk1"/>
              </a:buClr>
              <a:buSzPts val="1400"/>
              <a:buFont typeface="Arial"/>
              <a:buChar char="•"/>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guaClara/Dissolved-Organic-Matter" TargetMode="External"/><Relationship Id="rId4"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hyperlink" Target="mailto:zk49@cornell.edu" TargetMode="External"/><Relationship Id="rId6" Type="http://schemas.openxmlformats.org/officeDocument/2006/relationships/hyperlink" Target="mailto:npn25@cornell.edu" TargetMode="External"/><Relationship Id="rId7" Type="http://schemas.openxmlformats.org/officeDocument/2006/relationships/hyperlink" Target="mailto:bsp67@cornell.edu" TargetMode="External"/><Relationship Id="rId8" Type="http://schemas.openxmlformats.org/officeDocument/2006/relationships/hyperlink" Target="mailto:bsp67@cornell.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mailto:bsp67@cornell.edu" TargetMode="External"/><Relationship Id="rId4" Type="http://schemas.openxmlformats.org/officeDocument/2006/relationships/hyperlink" Target="mailto:bsp67@cornell.edu" TargetMode="External"/><Relationship Id="rId5" Type="http://schemas.openxmlformats.org/officeDocument/2006/relationships/image" Target="../media/image4.png"/><Relationship Id="rId6" Type="http://schemas.openxmlformats.org/officeDocument/2006/relationships/hyperlink" Target="mailto:zk49@cornell.edu" TargetMode="External"/><Relationship Id="rId7" Type="http://schemas.openxmlformats.org/officeDocument/2006/relationships/hyperlink" Target="mailto:npn25@cornell.ed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hyperlink" Target="https://github.com/AguaClara/Dissolved-Organic-Matter/blob/main/DOM%20Updated%2002052023.pcm"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2404738" y="2789950"/>
            <a:ext cx="6453900" cy="5931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rgbClr val="7F7F7F"/>
                </a:solidFill>
              </a:rPr>
              <a:t>Investigating the optimal conditions to remove </a:t>
            </a:r>
            <a:r>
              <a:rPr lang="en-US">
                <a:solidFill>
                  <a:srgbClr val="7F7F7F"/>
                </a:solidFill>
              </a:rPr>
              <a:t>humic acid </a:t>
            </a:r>
            <a:r>
              <a:rPr lang="en-US">
                <a:solidFill>
                  <a:srgbClr val="7F7F7F"/>
                </a:solidFill>
              </a:rPr>
              <a:t>in drinking water</a:t>
            </a:r>
            <a:endParaRPr>
              <a:solidFill>
                <a:srgbClr val="7F7F7F"/>
              </a:solidFill>
            </a:endParaRPr>
          </a:p>
          <a:p>
            <a:pPr indent="0" lvl="0" marL="0" rtl="0" algn="ctr">
              <a:lnSpc>
                <a:spcPct val="150000"/>
              </a:lnSpc>
              <a:spcBef>
                <a:spcPts val="0"/>
              </a:spcBef>
              <a:spcAft>
                <a:spcPts val="0"/>
              </a:spcAft>
              <a:buClr>
                <a:schemeClr val="dk1"/>
              </a:buClr>
              <a:buFont typeface="Arial"/>
              <a:buNone/>
            </a:pPr>
            <a:r>
              <a:rPr lang="en-US">
                <a:solidFill>
                  <a:srgbClr val="7F7F7F"/>
                </a:solidFill>
              </a:rPr>
              <a:t>More at </a:t>
            </a:r>
            <a:r>
              <a:rPr lang="en-US" u="sng">
                <a:solidFill>
                  <a:srgbClr val="1155CC"/>
                </a:solidFill>
                <a:hlinkClick r:id="rId3">
                  <a:extLst>
                    <a:ext uri="{A12FA001-AC4F-418D-AE19-62706E023703}">
                      <ahyp:hlinkClr val="tx"/>
                    </a:ext>
                  </a:extLst>
                </a:hlinkClick>
              </a:rPr>
              <a:t>https://github.com/AguaClara/</a:t>
            </a:r>
            <a:r>
              <a:rPr lang="en-US" u="sng">
                <a:solidFill>
                  <a:srgbClr val="1155CC"/>
                </a:solidFill>
              </a:rPr>
              <a:t>Dissolved-Organic-Matter</a:t>
            </a:r>
            <a:endParaRPr>
              <a:solidFill>
                <a:srgbClr val="7F7F7F"/>
              </a:solidFill>
            </a:endParaRPr>
          </a:p>
          <a:p>
            <a:pPr indent="0" lvl="0" marL="0" rtl="0" algn="ctr">
              <a:spcBef>
                <a:spcPts val="0"/>
              </a:spcBef>
              <a:spcAft>
                <a:spcPts val="0"/>
              </a:spcAft>
              <a:buClr>
                <a:schemeClr val="dk1"/>
              </a:buClr>
              <a:buFont typeface="Arial"/>
              <a:buNone/>
            </a:pPr>
            <a:r>
              <a:t/>
            </a:r>
            <a:endParaRPr>
              <a:solidFill>
                <a:srgbClr val="7F7F7F"/>
              </a:solidFill>
            </a:endParaRPr>
          </a:p>
          <a:p>
            <a:pPr indent="0" lvl="0" marL="0" rtl="0" algn="ctr">
              <a:spcBef>
                <a:spcPts val="0"/>
              </a:spcBef>
              <a:spcAft>
                <a:spcPts val="0"/>
              </a:spcAft>
              <a:buClr>
                <a:schemeClr val="dk1"/>
              </a:buClr>
              <a:buFont typeface="Arial"/>
              <a:buNone/>
            </a:pPr>
            <a:r>
              <a:t/>
            </a:r>
            <a:endParaRPr>
              <a:solidFill>
                <a:srgbClr val="7F7F7F"/>
              </a:solidFill>
              <a:highlight>
                <a:srgbClr val="FFFF00"/>
              </a:highlight>
            </a:endParaRPr>
          </a:p>
          <a:p>
            <a:pPr indent="0" lvl="0" marL="0" rtl="0" algn="ctr">
              <a:spcBef>
                <a:spcPts val="0"/>
              </a:spcBef>
              <a:spcAft>
                <a:spcPts val="0"/>
              </a:spcAft>
              <a:buClr>
                <a:schemeClr val="dk1"/>
              </a:buClr>
              <a:buFont typeface="Arial"/>
              <a:buNone/>
            </a:pPr>
            <a:r>
              <a:t/>
            </a:r>
            <a:endParaRPr>
              <a:solidFill>
                <a:srgbClr val="7F7F7F"/>
              </a:solidFill>
            </a:endParaRPr>
          </a:p>
        </p:txBody>
      </p:sp>
      <p:pic>
        <p:nvPicPr>
          <p:cNvPr id="85" name="Google Shape;85;p13"/>
          <p:cNvPicPr preferRelativeResize="0"/>
          <p:nvPr/>
        </p:nvPicPr>
        <p:blipFill rotWithShape="1">
          <a:blip r:embed="rId4">
            <a:alphaModFix/>
          </a:blip>
          <a:srcRect b="0" l="0" r="0" t="0"/>
          <a:stretch/>
        </p:blipFill>
        <p:spPr>
          <a:xfrm>
            <a:off x="0" y="1073638"/>
            <a:ext cx="2934525" cy="2775524"/>
          </a:xfrm>
          <a:prstGeom prst="rect">
            <a:avLst/>
          </a:prstGeom>
          <a:noFill/>
          <a:ln>
            <a:noFill/>
          </a:ln>
        </p:spPr>
      </p:pic>
      <p:sp>
        <p:nvSpPr>
          <p:cNvPr id="86" name="Google Shape;86;p13"/>
          <p:cNvSpPr txBox="1"/>
          <p:nvPr/>
        </p:nvSpPr>
        <p:spPr>
          <a:xfrm>
            <a:off x="308700" y="3594000"/>
            <a:ext cx="8085300" cy="4128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Font typeface="Arial"/>
              <a:buNone/>
            </a:pPr>
            <a:r>
              <a:rPr lang="en-US" sz="1300">
                <a:solidFill>
                  <a:srgbClr val="333333"/>
                </a:solidFill>
              </a:rPr>
              <a:t>Zachary Kwon | </a:t>
            </a:r>
            <a:r>
              <a:rPr lang="en-US" sz="1300">
                <a:solidFill>
                  <a:srgbClr val="333333"/>
                </a:solidFill>
                <a:uFill>
                  <a:noFill/>
                </a:uFill>
                <a:hlinkClick r:id="rId5">
                  <a:extLst>
                    <a:ext uri="{A12FA001-AC4F-418D-AE19-62706E023703}">
                      <ahyp:hlinkClr val="tx"/>
                    </a:ext>
                  </a:extLst>
                </a:hlinkClick>
              </a:rPr>
              <a:t>zk49@cornell.edu</a:t>
            </a:r>
            <a:r>
              <a:rPr lang="en-US" sz="1300">
                <a:solidFill>
                  <a:srgbClr val="333333"/>
                </a:solidFill>
              </a:rPr>
              <a:t> 				Nhi Nguyen | </a:t>
            </a:r>
            <a:r>
              <a:rPr lang="en-US" sz="1300">
                <a:solidFill>
                  <a:srgbClr val="333333"/>
                </a:solidFill>
                <a:uFill>
                  <a:noFill/>
                </a:uFill>
                <a:hlinkClick r:id="rId6">
                  <a:extLst>
                    <a:ext uri="{A12FA001-AC4F-418D-AE19-62706E023703}">
                      <ahyp:hlinkClr val="tx"/>
                    </a:ext>
                  </a:extLst>
                </a:hlinkClick>
              </a:rPr>
              <a:t>npn25@cornell.edu</a:t>
            </a:r>
            <a:endParaRPr sz="1300">
              <a:solidFill>
                <a:srgbClr val="333333"/>
              </a:solidFill>
            </a:endParaRPr>
          </a:p>
        </p:txBody>
      </p:sp>
      <p:sp>
        <p:nvSpPr>
          <p:cNvPr id="87" name="Google Shape;87;p13"/>
          <p:cNvSpPr txBox="1"/>
          <p:nvPr/>
        </p:nvSpPr>
        <p:spPr>
          <a:xfrm>
            <a:off x="3793575" y="4763425"/>
            <a:ext cx="53502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a:t>
            </a:r>
            <a:r>
              <a:rPr b="1" lang="en-US" sz="1000">
                <a:solidFill>
                  <a:srgbClr val="7F7F7F"/>
                </a:solidFill>
              </a:rPr>
              <a:t>Presentation Spring 2023 </a:t>
            </a:r>
            <a:r>
              <a:rPr b="1" lang="en-US" sz="1000">
                <a:solidFill>
                  <a:srgbClr val="7F7F7F"/>
                </a:solidFill>
              </a:rPr>
              <a:t>| Page 1</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sp>
        <p:nvSpPr>
          <p:cNvPr id="88" name="Google Shape;88;p13"/>
          <p:cNvSpPr txBox="1"/>
          <p:nvPr/>
        </p:nvSpPr>
        <p:spPr>
          <a:xfrm>
            <a:off x="3117400" y="990900"/>
            <a:ext cx="5028600" cy="1229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rgbClr val="595959"/>
                </a:solidFill>
              </a:rPr>
              <a:t>DOM</a:t>
            </a:r>
            <a:endParaRPr sz="7200">
              <a:solidFill>
                <a:srgbClr val="595959"/>
              </a:solidFill>
            </a:endParaRPr>
          </a:p>
        </p:txBody>
      </p:sp>
      <p:sp>
        <p:nvSpPr>
          <p:cNvPr id="89" name="Google Shape;89;p13"/>
          <p:cNvSpPr txBox="1"/>
          <p:nvPr/>
        </p:nvSpPr>
        <p:spPr>
          <a:xfrm>
            <a:off x="2371438" y="2088650"/>
            <a:ext cx="6520500" cy="5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Font typeface="Arial"/>
              <a:buNone/>
            </a:pPr>
            <a:r>
              <a:rPr lang="en-US" sz="3000">
                <a:solidFill>
                  <a:srgbClr val="595959"/>
                </a:solidFill>
              </a:rPr>
              <a:t>Dissolved Organic Matter (2023SP)</a:t>
            </a:r>
            <a:endParaRPr sz="3000"/>
          </a:p>
        </p:txBody>
      </p:sp>
      <p:sp>
        <p:nvSpPr>
          <p:cNvPr id="90" name="Google Shape;90;p13"/>
          <p:cNvSpPr txBox="1"/>
          <p:nvPr/>
        </p:nvSpPr>
        <p:spPr>
          <a:xfrm>
            <a:off x="308700" y="4006800"/>
            <a:ext cx="7923300" cy="4128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Font typeface="Arial"/>
              <a:buNone/>
            </a:pPr>
            <a:r>
              <a:rPr lang="en-US" sz="1300">
                <a:solidFill>
                  <a:srgbClr val="333333"/>
                </a:solidFill>
              </a:rPr>
              <a:t>Brooke Paykin | </a:t>
            </a:r>
            <a:r>
              <a:rPr lang="en-US" sz="1300">
                <a:solidFill>
                  <a:srgbClr val="333333"/>
                </a:solidFill>
                <a:uFill>
                  <a:noFill/>
                </a:uFill>
                <a:hlinkClick r:id="rId7">
                  <a:extLst>
                    <a:ext uri="{A12FA001-AC4F-418D-AE19-62706E023703}">
                      <ahyp:hlinkClr val="tx"/>
                    </a:ext>
                  </a:extLst>
                </a:hlinkClick>
              </a:rPr>
              <a:t>bsp67@cornell.edu</a:t>
            </a:r>
            <a:r>
              <a:rPr lang="en-US" sz="1300">
                <a:solidFill>
                  <a:srgbClr val="333333"/>
                </a:solidFill>
              </a:rPr>
              <a:t> </a:t>
            </a:r>
            <a:r>
              <a:rPr lang="en-US" sz="1300">
                <a:solidFill>
                  <a:srgbClr val="333333"/>
                </a:solidFill>
              </a:rPr>
              <a:t>				Henry Lin | hl777</a:t>
            </a:r>
            <a:r>
              <a:rPr lang="en-US" sz="1300">
                <a:solidFill>
                  <a:srgbClr val="333333"/>
                </a:solidFill>
                <a:uFill>
                  <a:noFill/>
                </a:uFill>
                <a:hlinkClick r:id="rId8">
                  <a:extLst>
                    <a:ext uri="{A12FA001-AC4F-418D-AE19-62706E023703}">
                      <ahyp:hlinkClr val="tx"/>
                    </a:ext>
                  </a:extLst>
                </a:hlinkClick>
              </a:rPr>
              <a:t>@cornell.edu</a:t>
            </a:r>
            <a:r>
              <a:rPr lang="en-US" sz="1300">
                <a:solidFill>
                  <a:srgbClr val="333333"/>
                </a:solidFill>
              </a:rPr>
              <a:t> </a:t>
            </a:r>
            <a:endParaRPr sz="1300">
              <a:solidFill>
                <a:srgbClr val="333333"/>
              </a:solidFill>
            </a:endParaRPr>
          </a:p>
        </p:txBody>
      </p:sp>
      <p:pic>
        <p:nvPicPr>
          <p:cNvPr id="91" name="Google Shape;91;p13"/>
          <p:cNvPicPr preferRelativeResize="0"/>
          <p:nvPr/>
        </p:nvPicPr>
        <p:blipFill rotWithShape="1">
          <a:blip r:embed="rId9">
            <a:alphaModFix/>
          </a:blip>
          <a:srcRect b="0" l="0" r="0" t="0"/>
          <a:stretch/>
        </p:blipFill>
        <p:spPr>
          <a:xfrm>
            <a:off x="7196613" y="76300"/>
            <a:ext cx="1869625" cy="59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nvSpPr>
        <p:spPr>
          <a:xfrm>
            <a:off x="261124" y="338025"/>
            <a:ext cx="63051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Results and Analysis (1)</a:t>
            </a:r>
            <a:endParaRPr b="0" i="0" sz="4000" u="none" cap="none" strike="noStrike">
              <a:solidFill>
                <a:srgbClr val="0B68FF"/>
              </a:solidFill>
              <a:latin typeface="Arial"/>
              <a:ea typeface="Arial"/>
              <a:cs typeface="Arial"/>
              <a:sym typeface="Arial"/>
            </a:endParaRPr>
          </a:p>
        </p:txBody>
      </p:sp>
      <p:sp>
        <p:nvSpPr>
          <p:cNvPr id="187" name="Google Shape;187;p22"/>
          <p:cNvSpPr txBox="1"/>
          <p:nvPr/>
        </p:nvSpPr>
        <p:spPr>
          <a:xfrm>
            <a:off x="3605975" y="4763400"/>
            <a:ext cx="55380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 | Page 10</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188" name="Google Shape;188;p22"/>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sp>
        <p:nvSpPr>
          <p:cNvPr id="189" name="Google Shape;189;p22"/>
          <p:cNvSpPr txBox="1"/>
          <p:nvPr/>
        </p:nvSpPr>
        <p:spPr>
          <a:xfrm>
            <a:off x="1030950" y="4306375"/>
            <a:ext cx="7082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Figure 6.  Influent (blue) and effluent (red) </a:t>
            </a:r>
            <a:r>
              <a:rPr lang="en-US" sz="1000"/>
              <a:t>turbidity</a:t>
            </a:r>
            <a:r>
              <a:rPr lang="en-US" sz="1000"/>
              <a:t> values from different clay concentrations in flocculator.</a:t>
            </a:r>
            <a:endParaRPr sz="1000"/>
          </a:p>
        </p:txBody>
      </p:sp>
      <p:pic>
        <p:nvPicPr>
          <p:cNvPr id="190" name="Google Shape;190;p22" title="Chart"/>
          <p:cNvPicPr preferRelativeResize="0"/>
          <p:nvPr/>
        </p:nvPicPr>
        <p:blipFill>
          <a:blip r:embed="rId4">
            <a:alphaModFix/>
          </a:blip>
          <a:stretch>
            <a:fillRect/>
          </a:stretch>
        </p:blipFill>
        <p:spPr>
          <a:xfrm>
            <a:off x="1766637" y="837112"/>
            <a:ext cx="5610726" cy="346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nvSpPr>
        <p:spPr>
          <a:xfrm>
            <a:off x="261124" y="338025"/>
            <a:ext cx="63051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Results and Analysis (2)</a:t>
            </a:r>
            <a:endParaRPr b="0" i="0" sz="4000" u="none" cap="none" strike="noStrike">
              <a:solidFill>
                <a:srgbClr val="0B68FF"/>
              </a:solidFill>
              <a:latin typeface="Arial"/>
              <a:ea typeface="Arial"/>
              <a:cs typeface="Arial"/>
              <a:sym typeface="Arial"/>
            </a:endParaRPr>
          </a:p>
        </p:txBody>
      </p:sp>
      <p:sp>
        <p:nvSpPr>
          <p:cNvPr id="196" name="Google Shape;196;p23"/>
          <p:cNvSpPr txBox="1"/>
          <p:nvPr/>
        </p:nvSpPr>
        <p:spPr>
          <a:xfrm>
            <a:off x="3605975" y="4763400"/>
            <a:ext cx="55380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 | Page 11</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197" name="Google Shape;197;p23"/>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pic>
        <p:nvPicPr>
          <p:cNvPr id="198" name="Google Shape;198;p23"/>
          <p:cNvPicPr preferRelativeResize="0"/>
          <p:nvPr/>
        </p:nvPicPr>
        <p:blipFill rotWithShape="1">
          <a:blip r:embed="rId4">
            <a:alphaModFix/>
          </a:blip>
          <a:srcRect b="0" l="2663" r="3878" t="0"/>
          <a:stretch/>
        </p:blipFill>
        <p:spPr>
          <a:xfrm>
            <a:off x="441462" y="2042975"/>
            <a:ext cx="8261075" cy="1057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nvSpPr>
        <p:spPr>
          <a:xfrm>
            <a:off x="261124" y="338025"/>
            <a:ext cx="63051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Results and Analysis (3)</a:t>
            </a:r>
            <a:endParaRPr b="0" i="0" sz="4000" u="none" cap="none" strike="noStrike">
              <a:solidFill>
                <a:srgbClr val="0B68FF"/>
              </a:solidFill>
              <a:latin typeface="Arial"/>
              <a:ea typeface="Arial"/>
              <a:cs typeface="Arial"/>
              <a:sym typeface="Arial"/>
            </a:endParaRPr>
          </a:p>
        </p:txBody>
      </p:sp>
      <p:sp>
        <p:nvSpPr>
          <p:cNvPr id="204" name="Google Shape;204;p24"/>
          <p:cNvSpPr txBox="1"/>
          <p:nvPr/>
        </p:nvSpPr>
        <p:spPr>
          <a:xfrm>
            <a:off x="3605975" y="4763400"/>
            <a:ext cx="55380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 | Page 12</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205" name="Google Shape;205;p24"/>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graphicFrame>
        <p:nvGraphicFramePr>
          <p:cNvPr id="206" name="Google Shape;206;p24"/>
          <p:cNvGraphicFramePr/>
          <p:nvPr/>
        </p:nvGraphicFramePr>
        <p:xfrm>
          <a:off x="1281888" y="1277150"/>
          <a:ext cx="3000000" cy="3000000"/>
        </p:xfrm>
        <a:graphic>
          <a:graphicData uri="http://schemas.openxmlformats.org/drawingml/2006/table">
            <a:tbl>
              <a:tblPr>
                <a:noFill/>
                <a:tableStyleId>{44150552-9D68-4C11-92AB-ABBA99FEF2AC}</a:tableStyleId>
              </a:tblPr>
              <a:tblGrid>
                <a:gridCol w="1075300"/>
                <a:gridCol w="730225"/>
                <a:gridCol w="1351175"/>
                <a:gridCol w="923500"/>
                <a:gridCol w="1009975"/>
                <a:gridCol w="1490025"/>
              </a:tblGrid>
              <a:tr h="390675">
                <a:tc>
                  <a:txBody>
                    <a:bodyPr/>
                    <a:lstStyle/>
                    <a:p>
                      <a:pPr indent="0" lvl="0" marL="0" rtl="0" algn="ctr">
                        <a:lnSpc>
                          <a:spcPct val="115000"/>
                        </a:lnSpc>
                        <a:spcBef>
                          <a:spcPts val="0"/>
                        </a:spcBef>
                        <a:spcAft>
                          <a:spcPts val="0"/>
                        </a:spcAft>
                        <a:buNone/>
                      </a:pPr>
                      <a:r>
                        <a:rPr b="1" lang="en-US" sz="1100"/>
                        <a:t>Pump Type</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t>Overhead Type</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t>ProCoDA Volumetric Flow Rate (mL/s)</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b="1" lang="en-US" sz="1100"/>
                        <a:t>volume per rev (mL/rev)</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b="1" lang="en-US" sz="1100"/>
                        <a:t>Revolutions per time (rev/s)</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t>Actual Volumetric Flow Rate </a:t>
                      </a:r>
                      <a:r>
                        <a:rPr b="1" lang="en-US" sz="1100"/>
                        <a:t>(mL/s)</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lnSpc>
                          <a:spcPct val="115000"/>
                        </a:lnSpc>
                        <a:spcBef>
                          <a:spcPts val="0"/>
                        </a:spcBef>
                        <a:spcAft>
                          <a:spcPts val="0"/>
                        </a:spcAft>
                        <a:buNone/>
                      </a:pPr>
                      <a:r>
                        <a:rPr b="1" lang="en-US" sz="1100"/>
                        <a:t>Coagulant</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Ismatic</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0.05</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0.1005</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0.342</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0.0343</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lnSpc>
                          <a:spcPct val="115000"/>
                        </a:lnSpc>
                        <a:spcBef>
                          <a:spcPts val="0"/>
                        </a:spcBef>
                        <a:spcAft>
                          <a:spcPts val="0"/>
                        </a:spcAft>
                        <a:buNone/>
                      </a:pPr>
                      <a:r>
                        <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0.1</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0.102</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0.673</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0.0686</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lnSpc>
                          <a:spcPct val="115000"/>
                        </a:lnSpc>
                        <a:spcBef>
                          <a:spcPts val="0"/>
                        </a:spcBef>
                        <a:spcAft>
                          <a:spcPts val="0"/>
                        </a:spcAft>
                        <a:buNone/>
                      </a:pPr>
                      <a:r>
                        <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0.2</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0.1023</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0.828</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0.0847</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spcBef>
                          <a:spcPts val="0"/>
                        </a:spcBef>
                        <a:spcAft>
                          <a:spcPts val="0"/>
                        </a:spcAft>
                        <a:buNone/>
                      </a:pPr>
                      <a:r>
                        <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0.2</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0.1029</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0.864</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0.0890</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spcBef>
                          <a:spcPts val="0"/>
                        </a:spcBef>
                        <a:spcAft>
                          <a:spcPts val="0"/>
                        </a:spcAft>
                        <a:buNone/>
                      </a:pPr>
                      <a:r>
                        <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0.3</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0.1033</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0.843</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0.0871</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lnSpc>
                          <a:spcPct val="115000"/>
                        </a:lnSpc>
                        <a:spcBef>
                          <a:spcPts val="0"/>
                        </a:spcBef>
                        <a:spcAft>
                          <a:spcPts val="0"/>
                        </a:spcAft>
                        <a:buNone/>
                      </a:pPr>
                      <a:r>
                        <a:rPr b="1" lang="en-US" sz="1100"/>
                        <a:t>Clay/</a:t>
                      </a:r>
                      <a:r>
                        <a:rPr b="1" lang="en-US" sz="1100"/>
                        <a:t>Activated Carbon</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Ismatic</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0.1</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0.13</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0.667</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0.0867</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spcBef>
                          <a:spcPts val="0"/>
                        </a:spcBef>
                        <a:spcAft>
                          <a:spcPts val="0"/>
                        </a:spcAft>
                        <a:buNone/>
                      </a:pPr>
                      <a:r>
                        <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0.2</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0.1274</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0.834</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0.106</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lnSpc>
                          <a:spcPct val="115000"/>
                        </a:lnSpc>
                        <a:spcBef>
                          <a:spcPts val="0"/>
                        </a:spcBef>
                        <a:spcAft>
                          <a:spcPts val="0"/>
                        </a:spcAft>
                        <a:buNone/>
                      </a:pPr>
                      <a:r>
                        <a:rPr b="1" lang="en-US" sz="1100"/>
                        <a:t>Water</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Masterflex</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0.25</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2.705</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0.0902</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0.244</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spcBef>
                          <a:spcPts val="0"/>
                        </a:spcBef>
                        <a:spcAft>
                          <a:spcPts val="0"/>
                        </a:spcAft>
                        <a:buNone/>
                      </a:pPr>
                      <a:r>
                        <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0.3</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2.7</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0.106</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0.285</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spcBef>
                          <a:spcPts val="0"/>
                        </a:spcBef>
                        <a:spcAft>
                          <a:spcPts val="0"/>
                        </a:spcAft>
                        <a:buNone/>
                      </a:pPr>
                      <a:r>
                        <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0.5067</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2.688</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0.182</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0.490</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27925">
                <a:tc>
                  <a:txBody>
                    <a:bodyPr/>
                    <a:lstStyle/>
                    <a:p>
                      <a:pPr indent="0" lvl="0" marL="0" rtl="0" algn="ctr">
                        <a:spcBef>
                          <a:spcPts val="0"/>
                        </a:spcBef>
                        <a:spcAft>
                          <a:spcPts val="0"/>
                        </a:spcAft>
                        <a:buNone/>
                      </a:pPr>
                      <a:r>
                        <a:t/>
                      </a:r>
                      <a:endParaRPr b="1" sz="1100"/>
                    </a:p>
                  </a:txBody>
                  <a:tcPr marT="19050" marB="19050" marR="28575" marL="28575"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19050" marB="19050" marR="28575" marL="2857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0.75</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en-US" sz="1100"/>
                        <a:t>2.536</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100"/>
                        <a:t>0.275</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t>0.698</a:t>
                      </a:r>
                      <a:endParaRPr sz="11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bl>
          </a:graphicData>
        </a:graphic>
      </p:graphicFrame>
      <p:sp>
        <p:nvSpPr>
          <p:cNvPr id="207" name="Google Shape;207;p24"/>
          <p:cNvSpPr txBox="1"/>
          <p:nvPr/>
        </p:nvSpPr>
        <p:spPr>
          <a:xfrm>
            <a:off x="1281900" y="876950"/>
            <a:ext cx="65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Table 1. Data for Volumetric Flow Rate Tests before Replacing Tubing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nvSpPr>
        <p:spPr>
          <a:xfrm>
            <a:off x="261124" y="338025"/>
            <a:ext cx="63051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Results and Analysis (4)</a:t>
            </a:r>
            <a:endParaRPr b="0" i="0" sz="4000" u="none" cap="none" strike="noStrike">
              <a:solidFill>
                <a:srgbClr val="0B68FF"/>
              </a:solidFill>
              <a:latin typeface="Arial"/>
              <a:ea typeface="Arial"/>
              <a:cs typeface="Arial"/>
              <a:sym typeface="Arial"/>
            </a:endParaRPr>
          </a:p>
        </p:txBody>
      </p:sp>
      <p:sp>
        <p:nvSpPr>
          <p:cNvPr id="213" name="Google Shape;213;p25"/>
          <p:cNvSpPr txBox="1"/>
          <p:nvPr/>
        </p:nvSpPr>
        <p:spPr>
          <a:xfrm>
            <a:off x="3605975" y="4763400"/>
            <a:ext cx="55380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 | Page 13</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214" name="Google Shape;214;p25"/>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pic>
        <p:nvPicPr>
          <p:cNvPr id="215" name="Google Shape;215;p25" title="Chart"/>
          <p:cNvPicPr preferRelativeResize="0"/>
          <p:nvPr/>
        </p:nvPicPr>
        <p:blipFill>
          <a:blip r:embed="rId4">
            <a:alphaModFix/>
          </a:blip>
          <a:stretch>
            <a:fillRect/>
          </a:stretch>
        </p:blipFill>
        <p:spPr>
          <a:xfrm>
            <a:off x="152400" y="1112925"/>
            <a:ext cx="4318149" cy="2670050"/>
          </a:xfrm>
          <a:prstGeom prst="rect">
            <a:avLst/>
          </a:prstGeom>
          <a:noFill/>
          <a:ln>
            <a:noFill/>
          </a:ln>
        </p:spPr>
      </p:pic>
      <p:pic>
        <p:nvPicPr>
          <p:cNvPr id="216" name="Google Shape;216;p25" title="Chart"/>
          <p:cNvPicPr preferRelativeResize="0"/>
          <p:nvPr/>
        </p:nvPicPr>
        <p:blipFill>
          <a:blip r:embed="rId5">
            <a:alphaModFix/>
          </a:blip>
          <a:stretch>
            <a:fillRect/>
          </a:stretch>
        </p:blipFill>
        <p:spPr>
          <a:xfrm>
            <a:off x="4712974" y="1146125"/>
            <a:ext cx="4264449" cy="2636849"/>
          </a:xfrm>
          <a:prstGeom prst="rect">
            <a:avLst/>
          </a:prstGeom>
          <a:noFill/>
          <a:ln>
            <a:noFill/>
          </a:ln>
        </p:spPr>
      </p:pic>
      <p:cxnSp>
        <p:nvCxnSpPr>
          <p:cNvPr id="217" name="Google Shape;217;p25"/>
          <p:cNvCxnSpPr/>
          <p:nvPr/>
        </p:nvCxnSpPr>
        <p:spPr>
          <a:xfrm flipH="1" rot="10800000">
            <a:off x="803600" y="1768150"/>
            <a:ext cx="2101200" cy="769800"/>
          </a:xfrm>
          <a:prstGeom prst="straightConnector1">
            <a:avLst/>
          </a:prstGeom>
          <a:noFill/>
          <a:ln cap="flat" cmpd="sng" w="9525">
            <a:solidFill>
              <a:schemeClr val="dk2"/>
            </a:solidFill>
            <a:prstDash val="solid"/>
            <a:round/>
            <a:headEnd len="med" w="med" type="none"/>
            <a:tailEnd len="med" w="med" type="none"/>
          </a:ln>
          <a:effectLst>
            <a:outerShdw blurRad="200025" rotWithShape="0" algn="bl" dir="5400000" dist="19050">
              <a:srgbClr val="9FC5E8">
                <a:alpha val="50000"/>
              </a:srgbClr>
            </a:outerShdw>
          </a:effectLst>
        </p:spPr>
      </p:cxnSp>
      <p:cxnSp>
        <p:nvCxnSpPr>
          <p:cNvPr id="218" name="Google Shape;218;p25"/>
          <p:cNvCxnSpPr/>
          <p:nvPr/>
        </p:nvCxnSpPr>
        <p:spPr>
          <a:xfrm flipH="1" rot="10800000">
            <a:off x="2919150" y="1754775"/>
            <a:ext cx="1397400" cy="31200"/>
          </a:xfrm>
          <a:prstGeom prst="straightConnector1">
            <a:avLst/>
          </a:prstGeom>
          <a:noFill/>
          <a:ln cap="flat" cmpd="sng" w="9525">
            <a:solidFill>
              <a:schemeClr val="dk2"/>
            </a:solidFill>
            <a:prstDash val="solid"/>
            <a:round/>
            <a:headEnd len="med" w="med" type="none"/>
            <a:tailEnd len="med" w="med" type="none"/>
          </a:ln>
        </p:spPr>
      </p:cxnSp>
      <p:sp>
        <p:nvSpPr>
          <p:cNvPr id="219" name="Google Shape;219;p25"/>
          <p:cNvSpPr txBox="1"/>
          <p:nvPr/>
        </p:nvSpPr>
        <p:spPr>
          <a:xfrm>
            <a:off x="1141250" y="3850800"/>
            <a:ext cx="7082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Figure 7. Plots of relationship between ProCoDA flow rate and actual flow rate of coagulant pump with Ismatic head (left) and water pump with Masterflex head (right).</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nvSpPr>
        <p:spPr>
          <a:xfrm>
            <a:off x="108725" y="261826"/>
            <a:ext cx="6735900" cy="5931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F</a:t>
            </a:r>
            <a:r>
              <a:rPr lang="en-US" sz="4000">
                <a:solidFill>
                  <a:srgbClr val="0B68FF"/>
                </a:solidFill>
              </a:rPr>
              <a:t>uture Work</a:t>
            </a:r>
            <a:endParaRPr b="0" i="0" sz="4000" u="none" cap="none" strike="noStrike">
              <a:solidFill>
                <a:srgbClr val="0B68FF"/>
              </a:solidFill>
              <a:latin typeface="Arial"/>
              <a:ea typeface="Arial"/>
              <a:cs typeface="Arial"/>
              <a:sym typeface="Arial"/>
            </a:endParaRPr>
          </a:p>
        </p:txBody>
      </p:sp>
      <p:sp>
        <p:nvSpPr>
          <p:cNvPr id="225" name="Google Shape;225;p26"/>
          <p:cNvSpPr txBox="1"/>
          <p:nvPr/>
        </p:nvSpPr>
        <p:spPr>
          <a:xfrm>
            <a:off x="3727650" y="4763400"/>
            <a:ext cx="54162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14</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226" name="Google Shape;226;p26"/>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sp>
        <p:nvSpPr>
          <p:cNvPr id="227" name="Google Shape;227;p26"/>
          <p:cNvSpPr txBox="1"/>
          <p:nvPr/>
        </p:nvSpPr>
        <p:spPr>
          <a:xfrm>
            <a:off x="465650" y="1109050"/>
            <a:ext cx="85245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AutoNum type="arabicParenR"/>
            </a:pPr>
            <a:r>
              <a:rPr lang="en-US" sz="2000">
                <a:solidFill>
                  <a:schemeClr val="dk1"/>
                </a:solidFill>
              </a:rPr>
              <a:t>Find optimal clay and activated carbon dosages for set coagulant</a:t>
            </a:r>
            <a:endParaRPr sz="2000">
              <a:solidFill>
                <a:schemeClr val="dk1"/>
              </a:solidFill>
            </a:endParaRPr>
          </a:p>
          <a:p>
            <a:pPr indent="-355600" lvl="1" marL="914400" rtl="0" algn="l">
              <a:lnSpc>
                <a:spcPct val="150000"/>
              </a:lnSpc>
              <a:spcBef>
                <a:spcPts val="0"/>
              </a:spcBef>
              <a:spcAft>
                <a:spcPts val="0"/>
              </a:spcAft>
              <a:buClr>
                <a:schemeClr val="dk1"/>
              </a:buClr>
              <a:buSzPts val="2000"/>
              <a:buAutoNum type="alphaLcParenR"/>
            </a:pPr>
            <a:r>
              <a:rPr lang="en-US" sz="2000">
                <a:solidFill>
                  <a:schemeClr val="dk1"/>
                </a:solidFill>
              </a:rPr>
              <a:t>Vary</a:t>
            </a:r>
            <a:r>
              <a:rPr lang="en-US" sz="2000">
                <a:solidFill>
                  <a:schemeClr val="dk1"/>
                </a:solidFill>
              </a:rPr>
              <a:t> ProCoDA flow rates</a:t>
            </a:r>
            <a:endParaRPr sz="2000">
              <a:solidFill>
                <a:schemeClr val="dk1"/>
              </a:solidFill>
            </a:endParaRPr>
          </a:p>
          <a:p>
            <a:pPr indent="-355600" lvl="1" marL="914400" rtl="0" algn="l">
              <a:lnSpc>
                <a:spcPct val="150000"/>
              </a:lnSpc>
              <a:spcBef>
                <a:spcPts val="0"/>
              </a:spcBef>
              <a:spcAft>
                <a:spcPts val="0"/>
              </a:spcAft>
              <a:buClr>
                <a:schemeClr val="dk1"/>
              </a:buClr>
              <a:buSzPts val="2000"/>
              <a:buAutoNum type="alphaLcParenR"/>
            </a:pPr>
            <a:r>
              <a:rPr lang="en-US" sz="2000">
                <a:solidFill>
                  <a:schemeClr val="dk1"/>
                </a:solidFill>
              </a:rPr>
              <a:t>Create more concentrated solutions</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arenR"/>
            </a:pPr>
            <a:r>
              <a:rPr lang="en-US" sz="2000">
                <a:solidFill>
                  <a:schemeClr val="dk1"/>
                </a:solidFill>
              </a:rPr>
              <a:t>Analyze the </a:t>
            </a:r>
            <a:r>
              <a:rPr lang="en-US" sz="2000">
                <a:solidFill>
                  <a:schemeClr val="dk1"/>
                </a:solidFill>
              </a:rPr>
              <a:t>efficiency</a:t>
            </a:r>
            <a:r>
              <a:rPr lang="en-US" sz="2000">
                <a:solidFill>
                  <a:schemeClr val="dk1"/>
                </a:solidFill>
              </a:rPr>
              <a:t> and financial </a:t>
            </a:r>
            <a:r>
              <a:rPr lang="en-US" sz="2000">
                <a:solidFill>
                  <a:schemeClr val="dk1"/>
                </a:solidFill>
              </a:rPr>
              <a:t>trade</a:t>
            </a:r>
            <a:r>
              <a:rPr lang="en-US" sz="2000">
                <a:solidFill>
                  <a:schemeClr val="dk1"/>
                </a:solidFill>
              </a:rPr>
              <a:t>-offs between utilizing clay and/or powdered activated carbon</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nvSpPr>
        <p:spPr>
          <a:xfrm>
            <a:off x="1759050" y="782925"/>
            <a:ext cx="5625900" cy="2125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0B68FF"/>
                </a:solidFill>
                <a:latin typeface="Arial"/>
                <a:ea typeface="Arial"/>
                <a:cs typeface="Arial"/>
                <a:sym typeface="Arial"/>
              </a:rPr>
              <a:t>Q</a:t>
            </a:r>
            <a:r>
              <a:rPr lang="en-US" sz="4800">
                <a:solidFill>
                  <a:srgbClr val="0B68FF"/>
                </a:solidFill>
              </a:rPr>
              <a:t>uestions</a:t>
            </a:r>
            <a:endParaRPr sz="4800">
              <a:solidFill>
                <a:srgbClr val="0B68FF"/>
              </a:solidFill>
            </a:endParaRPr>
          </a:p>
          <a:p>
            <a:pPr indent="0" lvl="0" marL="0" marR="0" rtl="0" algn="ctr">
              <a:spcBef>
                <a:spcPts val="0"/>
              </a:spcBef>
              <a:spcAft>
                <a:spcPts val="0"/>
              </a:spcAft>
              <a:buNone/>
            </a:pPr>
            <a:r>
              <a:rPr lang="en-US" sz="4800">
                <a:solidFill>
                  <a:srgbClr val="0B68FF"/>
                </a:solidFill>
              </a:rPr>
              <a:t>and/or</a:t>
            </a:r>
            <a:endParaRPr sz="4800">
              <a:solidFill>
                <a:srgbClr val="0B68FF"/>
              </a:solidFill>
            </a:endParaRPr>
          </a:p>
          <a:p>
            <a:pPr indent="0" lvl="0" marL="0" marR="0" rtl="0" algn="ctr">
              <a:spcBef>
                <a:spcPts val="0"/>
              </a:spcBef>
              <a:spcAft>
                <a:spcPts val="0"/>
              </a:spcAft>
              <a:buNone/>
            </a:pPr>
            <a:r>
              <a:rPr lang="en-US" sz="4800">
                <a:solidFill>
                  <a:srgbClr val="0B68FF"/>
                </a:solidFill>
              </a:rPr>
              <a:t>Recommendations?</a:t>
            </a:r>
            <a:endParaRPr b="0" i="0" sz="4800" u="none" cap="none" strike="noStrike">
              <a:solidFill>
                <a:srgbClr val="0B68FF"/>
              </a:solidFill>
              <a:latin typeface="Arial"/>
              <a:ea typeface="Arial"/>
              <a:cs typeface="Arial"/>
              <a:sym typeface="Arial"/>
            </a:endParaRPr>
          </a:p>
        </p:txBody>
      </p:sp>
      <p:sp>
        <p:nvSpPr>
          <p:cNvPr id="233" name="Google Shape;233;p27"/>
          <p:cNvSpPr txBox="1"/>
          <p:nvPr/>
        </p:nvSpPr>
        <p:spPr>
          <a:xfrm>
            <a:off x="3705525" y="4763400"/>
            <a:ext cx="54384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15</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sp>
        <p:nvSpPr>
          <p:cNvPr id="234" name="Google Shape;234;p27"/>
          <p:cNvSpPr txBox="1"/>
          <p:nvPr/>
        </p:nvSpPr>
        <p:spPr>
          <a:xfrm>
            <a:off x="308700" y="3752875"/>
            <a:ext cx="8526600" cy="4128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Font typeface="Arial"/>
              <a:buNone/>
            </a:pPr>
            <a:r>
              <a:rPr lang="en-US" sz="1300">
                <a:solidFill>
                  <a:srgbClr val="333333"/>
                </a:solidFill>
              </a:rPr>
              <a:t>Brooke Paykin | </a:t>
            </a:r>
            <a:r>
              <a:rPr lang="en-US" sz="1300">
                <a:solidFill>
                  <a:srgbClr val="333333"/>
                </a:solidFill>
                <a:uFill>
                  <a:noFill/>
                </a:uFill>
                <a:hlinkClick r:id="rId3">
                  <a:extLst>
                    <a:ext uri="{A12FA001-AC4F-418D-AE19-62706E023703}">
                      <ahyp:hlinkClr val="tx"/>
                    </a:ext>
                  </a:extLst>
                </a:hlinkClick>
              </a:rPr>
              <a:t>bsp67@cornell.edu</a:t>
            </a:r>
            <a:r>
              <a:rPr lang="en-US" sz="1300">
                <a:solidFill>
                  <a:srgbClr val="333333"/>
                </a:solidFill>
              </a:rPr>
              <a:t> 				Henry Lin | hl777</a:t>
            </a:r>
            <a:r>
              <a:rPr lang="en-US" sz="1300">
                <a:solidFill>
                  <a:srgbClr val="333333"/>
                </a:solidFill>
                <a:uFill>
                  <a:noFill/>
                </a:uFill>
                <a:hlinkClick r:id="rId4">
                  <a:extLst>
                    <a:ext uri="{A12FA001-AC4F-418D-AE19-62706E023703}">
                      <ahyp:hlinkClr val="tx"/>
                    </a:ext>
                  </a:extLst>
                </a:hlinkClick>
              </a:rPr>
              <a:t>@cornell.edu</a:t>
            </a:r>
            <a:r>
              <a:rPr lang="en-US" sz="1300">
                <a:solidFill>
                  <a:srgbClr val="333333"/>
                </a:solidFill>
              </a:rPr>
              <a:t> </a:t>
            </a:r>
            <a:endParaRPr sz="1300">
              <a:solidFill>
                <a:srgbClr val="333333"/>
              </a:solidFill>
            </a:endParaRPr>
          </a:p>
          <a:p>
            <a:pPr indent="457200" lvl="0" marL="457200" rtl="0" algn="l">
              <a:spcBef>
                <a:spcPts val="0"/>
              </a:spcBef>
              <a:spcAft>
                <a:spcPts val="0"/>
              </a:spcAft>
              <a:buClr>
                <a:schemeClr val="dk1"/>
              </a:buClr>
              <a:buFont typeface="Arial"/>
              <a:buNone/>
            </a:pPr>
            <a:r>
              <a:t/>
            </a:r>
            <a:endParaRPr sz="1300">
              <a:solidFill>
                <a:srgbClr val="333333"/>
              </a:solidFill>
            </a:endParaRPr>
          </a:p>
        </p:txBody>
      </p:sp>
      <p:pic>
        <p:nvPicPr>
          <p:cNvPr id="235" name="Google Shape;235;p27"/>
          <p:cNvPicPr preferRelativeResize="0"/>
          <p:nvPr/>
        </p:nvPicPr>
        <p:blipFill rotWithShape="1">
          <a:blip r:embed="rId5">
            <a:alphaModFix/>
          </a:blip>
          <a:srcRect b="0" l="0" r="0" t="0"/>
          <a:stretch/>
        </p:blipFill>
        <p:spPr>
          <a:xfrm>
            <a:off x="7196613" y="76300"/>
            <a:ext cx="1869625" cy="593200"/>
          </a:xfrm>
          <a:prstGeom prst="rect">
            <a:avLst/>
          </a:prstGeom>
          <a:noFill/>
          <a:ln>
            <a:noFill/>
          </a:ln>
        </p:spPr>
      </p:pic>
      <p:sp>
        <p:nvSpPr>
          <p:cNvPr id="236" name="Google Shape;236;p27"/>
          <p:cNvSpPr txBox="1"/>
          <p:nvPr/>
        </p:nvSpPr>
        <p:spPr>
          <a:xfrm>
            <a:off x="308700" y="3367963"/>
            <a:ext cx="7665600" cy="384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US" sz="1300">
                <a:solidFill>
                  <a:srgbClr val="333333"/>
                </a:solidFill>
              </a:rPr>
              <a:t>Zachary Kwon | </a:t>
            </a:r>
            <a:r>
              <a:rPr lang="en-US" sz="1300">
                <a:solidFill>
                  <a:srgbClr val="333333"/>
                </a:solidFill>
                <a:uFill>
                  <a:noFill/>
                </a:uFill>
                <a:hlinkClick r:id="rId6">
                  <a:extLst>
                    <a:ext uri="{A12FA001-AC4F-418D-AE19-62706E023703}">
                      <ahyp:hlinkClr val="tx"/>
                    </a:ext>
                  </a:extLst>
                </a:hlinkClick>
              </a:rPr>
              <a:t>zk49@cornell.edu</a:t>
            </a:r>
            <a:r>
              <a:rPr lang="en-US" sz="1300">
                <a:solidFill>
                  <a:srgbClr val="333333"/>
                </a:solidFill>
              </a:rPr>
              <a:t> 				Nhi Nguyen | </a:t>
            </a:r>
            <a:r>
              <a:rPr lang="en-US" sz="1300">
                <a:solidFill>
                  <a:srgbClr val="333333"/>
                </a:solidFill>
                <a:uFill>
                  <a:noFill/>
                </a:uFill>
                <a:hlinkClick r:id="rId7">
                  <a:extLst>
                    <a:ext uri="{A12FA001-AC4F-418D-AE19-62706E023703}">
                      <ahyp:hlinkClr val="tx"/>
                    </a:ext>
                  </a:extLst>
                </a:hlinkClick>
              </a:rPr>
              <a:t>npn25@cornell.edu</a:t>
            </a:r>
            <a:endParaRPr sz="1300">
              <a:solidFill>
                <a:srgbClr val="33333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References</a:t>
            </a:r>
            <a:endParaRPr b="0" i="0" sz="4000" u="none" cap="none" strike="noStrike">
              <a:solidFill>
                <a:srgbClr val="0B68FF"/>
              </a:solidFill>
              <a:latin typeface="Arial"/>
              <a:ea typeface="Arial"/>
              <a:cs typeface="Arial"/>
              <a:sym typeface="Arial"/>
            </a:endParaRPr>
          </a:p>
        </p:txBody>
      </p:sp>
      <p:sp>
        <p:nvSpPr>
          <p:cNvPr id="242" name="Google Shape;242;p28"/>
          <p:cNvSpPr txBox="1"/>
          <p:nvPr/>
        </p:nvSpPr>
        <p:spPr>
          <a:xfrm>
            <a:off x="461800" y="993150"/>
            <a:ext cx="7770900" cy="377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100">
                <a:solidFill>
                  <a:srgbClr val="24292E"/>
                </a:solidFill>
              </a:rPr>
              <a:t>Logan, B. E., Hermanowicz, S. W., &amp; Parker, A. S. (1987). A Fundamental Model for Trickling Filter Process Design. Journal (Water Pollution Control Federation), 59(12), 1029–1042.</a:t>
            </a:r>
            <a:endParaRPr sz="1100">
              <a:solidFill>
                <a:srgbClr val="24292E"/>
              </a:solidFill>
            </a:endParaRPr>
          </a:p>
          <a:p>
            <a:pPr indent="0" lvl="0" marL="0" rtl="0" algn="l">
              <a:lnSpc>
                <a:spcPct val="100000"/>
              </a:lnSpc>
              <a:spcBef>
                <a:spcPts val="1200"/>
              </a:spcBef>
              <a:spcAft>
                <a:spcPts val="0"/>
              </a:spcAft>
              <a:buClr>
                <a:schemeClr val="dk1"/>
              </a:buClr>
              <a:buSzPts val="1100"/>
              <a:buFont typeface="Arial"/>
              <a:buNone/>
            </a:pPr>
            <a:r>
              <a:rPr lang="en-US" sz="1100">
                <a:solidFill>
                  <a:srgbClr val="24292E"/>
                </a:solidFill>
              </a:rPr>
              <a:t>Matilaninen, A, Vepsalainen, M &amp; Sillanpaa, M. (2010). Natural Organic Matter Removal by Coagulation during Drinking Water Treatment. Adv Colloid Interface Sci.</a:t>
            </a:r>
            <a:endParaRPr sz="1100">
              <a:solidFill>
                <a:srgbClr val="24292E"/>
              </a:solidFill>
            </a:endParaRPr>
          </a:p>
          <a:p>
            <a:pPr indent="0" lvl="0" marL="0" rtl="0" algn="l">
              <a:lnSpc>
                <a:spcPct val="100000"/>
              </a:lnSpc>
              <a:spcBef>
                <a:spcPts val="1200"/>
              </a:spcBef>
              <a:spcAft>
                <a:spcPts val="0"/>
              </a:spcAft>
              <a:buClr>
                <a:schemeClr val="dk1"/>
              </a:buClr>
              <a:buSzPts val="1100"/>
              <a:buFont typeface="Arial"/>
              <a:buNone/>
            </a:pPr>
            <a:r>
              <a:rPr lang="en-US" sz="1100">
                <a:solidFill>
                  <a:srgbClr val="24292E"/>
                </a:solidFill>
              </a:rPr>
              <a:t>Soh, YC, Roddick, F &amp; Van Leeuwen, J. (2008). The Impact of Alum Coagulation on the Character, Biodegradability and Disinfection By-product Formation Potential of Reservoir Natural Organic Matter (NOM) Fractions. Water Sci Technol. 58(6), 1173-9.</a:t>
            </a:r>
            <a:endParaRPr sz="1100">
              <a:solidFill>
                <a:srgbClr val="24292E"/>
              </a:solidFill>
            </a:endParaRPr>
          </a:p>
          <a:p>
            <a:pPr indent="0" lvl="0" marL="0" rtl="0" algn="l">
              <a:lnSpc>
                <a:spcPct val="100000"/>
              </a:lnSpc>
              <a:spcBef>
                <a:spcPts val="1200"/>
              </a:spcBef>
              <a:spcAft>
                <a:spcPts val="0"/>
              </a:spcAft>
              <a:buClr>
                <a:schemeClr val="dk1"/>
              </a:buClr>
              <a:buSzPts val="1100"/>
              <a:buFont typeface="Arial"/>
              <a:buNone/>
            </a:pPr>
            <a:r>
              <a:rPr lang="en-US" sz="1100">
                <a:solidFill>
                  <a:srgbClr val="24292E"/>
                </a:solidFill>
              </a:rPr>
              <a:t>Kopfler, F., H. Ringhand, W. Coleman, AND J. Meier. REACTIONS OF CHLORINE IN DRINKING WATER, WITH HUMIC ACIDS AND 'IN VIVO'. U.S. Environmental Protection Agency, Washington, D.C., EPA/600/D-84/196 (NTIS PB85160737).</a:t>
            </a:r>
            <a:endParaRPr sz="1100">
              <a:solidFill>
                <a:srgbClr val="24292E"/>
              </a:solidFill>
            </a:endParaRPr>
          </a:p>
          <a:p>
            <a:pPr indent="0" lvl="0" marL="0" rtl="0" algn="l">
              <a:lnSpc>
                <a:spcPct val="100000"/>
              </a:lnSpc>
              <a:spcBef>
                <a:spcPts val="1200"/>
              </a:spcBef>
              <a:spcAft>
                <a:spcPts val="0"/>
              </a:spcAft>
              <a:buClr>
                <a:schemeClr val="dk1"/>
              </a:buClr>
              <a:buSzPts val="1100"/>
              <a:buFont typeface="Arial"/>
              <a:buNone/>
            </a:pPr>
            <a:r>
              <a:rPr lang="en-US" sz="1100">
                <a:solidFill>
                  <a:srgbClr val="24292E"/>
                </a:solidFill>
              </a:rPr>
              <a:t>Du, Y. (2017). Observations and a Geometric Explanation of the Effec</a:t>
            </a:r>
            <a:r>
              <a:rPr lang="en-US" sz="1100">
                <a:solidFill>
                  <a:srgbClr val="24292E"/>
                </a:solidFill>
              </a:rPr>
              <a:t>ts</a:t>
            </a:r>
            <a:r>
              <a:rPr lang="en-US" sz="1100">
                <a:solidFill>
                  <a:srgbClr val="24292E"/>
                </a:solidFill>
              </a:rPr>
              <a:t> of Humic Acid on Flocculation.</a:t>
            </a:r>
            <a:endParaRPr sz="1100">
              <a:solidFill>
                <a:srgbClr val="24292E"/>
              </a:solidFill>
            </a:endParaRPr>
          </a:p>
          <a:p>
            <a:pPr indent="0" lvl="0" marL="0" rtl="0" algn="l">
              <a:lnSpc>
                <a:spcPct val="100000"/>
              </a:lnSpc>
              <a:spcBef>
                <a:spcPts val="1200"/>
              </a:spcBef>
              <a:spcAft>
                <a:spcPts val="0"/>
              </a:spcAft>
              <a:buClr>
                <a:schemeClr val="dk1"/>
              </a:buClr>
              <a:buSzPts val="1100"/>
              <a:buFont typeface="Arial"/>
              <a:buNone/>
            </a:pPr>
            <a:r>
              <a:rPr lang="en-US" sz="1100">
                <a:solidFill>
                  <a:schemeClr val="dk1"/>
                </a:solidFill>
              </a:rPr>
              <a:t>Lin, V. S. (2015). Research highlights: Challenges in the characterization, storage, and isolation of natural organic matter. </a:t>
            </a:r>
            <a:r>
              <a:rPr i="1" lang="en-US" sz="1100">
                <a:solidFill>
                  <a:schemeClr val="dk1"/>
                </a:solidFill>
              </a:rPr>
              <a:t>Environmental Science: Processes &amp; Impacts</a:t>
            </a:r>
            <a:r>
              <a:rPr lang="en-US" sz="1100">
                <a:solidFill>
                  <a:schemeClr val="dk1"/>
                </a:solidFill>
              </a:rPr>
              <a:t>, </a:t>
            </a:r>
            <a:r>
              <a:rPr i="1" lang="en-US" sz="1100">
                <a:solidFill>
                  <a:schemeClr val="dk1"/>
                </a:solidFill>
              </a:rPr>
              <a:t>17</a:t>
            </a:r>
            <a:r>
              <a:rPr lang="en-US" sz="1100">
                <a:solidFill>
                  <a:schemeClr val="dk1"/>
                </a:solidFill>
              </a:rPr>
              <a:t>(12), 2002–2005. https://doi.org/10.1039/c5em90046h </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i="1" lang="en-US" sz="1100">
                <a:solidFill>
                  <a:schemeClr val="dk1"/>
                </a:solidFill>
              </a:rPr>
              <a:t>Powdered activated carbon</a:t>
            </a:r>
            <a:r>
              <a:rPr lang="en-US" sz="1100">
                <a:solidFill>
                  <a:schemeClr val="dk1"/>
                </a:solidFill>
              </a:rPr>
              <a:t>. Eleven Carbon ™. (2022, April 3). Retrieved October 17, 2022, from https://elevencarbon.com/powdered-activated-carbon/ </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1200"/>
              </a:spcBef>
              <a:spcAft>
                <a:spcPts val="0"/>
              </a:spcAft>
              <a:buNone/>
            </a:pPr>
            <a:r>
              <a:t/>
            </a:r>
            <a:endParaRPr sz="1100">
              <a:solidFill>
                <a:schemeClr val="dk1"/>
              </a:solidFill>
            </a:endParaRPr>
          </a:p>
        </p:txBody>
      </p:sp>
      <p:sp>
        <p:nvSpPr>
          <p:cNvPr id="243" name="Google Shape;243;p28"/>
          <p:cNvSpPr txBox="1"/>
          <p:nvPr/>
        </p:nvSpPr>
        <p:spPr>
          <a:xfrm>
            <a:off x="3672350" y="4763400"/>
            <a:ext cx="54717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16</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244" name="Google Shape;244;p28"/>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nvSpPr>
        <p:spPr>
          <a:xfrm>
            <a:off x="1293600" y="1667775"/>
            <a:ext cx="6556800" cy="1459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rgbClr val="0B68FF"/>
                </a:solidFill>
              </a:rPr>
              <a:t>Appendix</a:t>
            </a:r>
            <a:endParaRPr sz="6000">
              <a:solidFill>
                <a:srgbClr val="0B68FF"/>
              </a:solidFill>
            </a:endParaRPr>
          </a:p>
          <a:p>
            <a:pPr indent="0" lvl="0" marL="0" marR="0" rtl="0" algn="ctr">
              <a:spcBef>
                <a:spcPts val="0"/>
              </a:spcBef>
              <a:spcAft>
                <a:spcPts val="0"/>
              </a:spcAft>
              <a:buNone/>
            </a:pPr>
            <a:r>
              <a:rPr lang="en-US" sz="6000">
                <a:solidFill>
                  <a:srgbClr val="0B68FF"/>
                </a:solidFill>
              </a:rPr>
              <a:t>Slides</a:t>
            </a:r>
            <a:endParaRPr b="0" i="0" sz="6000" u="none" cap="none" strike="noStrike">
              <a:solidFill>
                <a:srgbClr val="0B68FF"/>
              </a:solidFill>
              <a:latin typeface="Arial"/>
              <a:ea typeface="Arial"/>
              <a:cs typeface="Arial"/>
              <a:sym typeface="Arial"/>
            </a:endParaRPr>
          </a:p>
        </p:txBody>
      </p:sp>
      <p:sp>
        <p:nvSpPr>
          <p:cNvPr id="250" name="Google Shape;250;p29"/>
          <p:cNvSpPr txBox="1"/>
          <p:nvPr/>
        </p:nvSpPr>
        <p:spPr>
          <a:xfrm>
            <a:off x="3705525" y="4763400"/>
            <a:ext cx="54384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17</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251" name="Google Shape;251;p29"/>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rtl="0" algn="l">
              <a:lnSpc>
                <a:spcPct val="90000"/>
              </a:lnSpc>
              <a:spcBef>
                <a:spcPts val="0"/>
              </a:spcBef>
              <a:spcAft>
                <a:spcPts val="0"/>
              </a:spcAft>
              <a:buClr>
                <a:schemeClr val="dk1"/>
              </a:buClr>
              <a:buSzPts val="4000"/>
              <a:buFont typeface="Arial"/>
              <a:buNone/>
            </a:pPr>
            <a:r>
              <a:rPr lang="en-US" sz="4000">
                <a:solidFill>
                  <a:srgbClr val="0B68FF"/>
                </a:solidFill>
              </a:rPr>
              <a:t>Setpoints</a:t>
            </a:r>
            <a:endParaRPr b="0" i="0" sz="4000" u="none" cap="none" strike="noStrike">
              <a:solidFill>
                <a:srgbClr val="0B68FF"/>
              </a:solidFill>
              <a:latin typeface="Arial"/>
              <a:ea typeface="Arial"/>
              <a:cs typeface="Arial"/>
              <a:sym typeface="Arial"/>
            </a:endParaRPr>
          </a:p>
        </p:txBody>
      </p:sp>
      <p:sp>
        <p:nvSpPr>
          <p:cNvPr id="257" name="Google Shape;257;p30"/>
          <p:cNvSpPr txBox="1"/>
          <p:nvPr/>
        </p:nvSpPr>
        <p:spPr>
          <a:xfrm>
            <a:off x="3709800" y="4763400"/>
            <a:ext cx="54342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18</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258" name="Google Shape;258;p30"/>
          <p:cNvPicPr preferRelativeResize="0"/>
          <p:nvPr/>
        </p:nvPicPr>
        <p:blipFill rotWithShape="1">
          <a:blip r:embed="rId3">
            <a:alphaModFix/>
          </a:blip>
          <a:srcRect b="23500" l="6402" r="33653" t="9199"/>
          <a:stretch/>
        </p:blipFill>
        <p:spPr>
          <a:xfrm>
            <a:off x="1123075" y="915650"/>
            <a:ext cx="2212978" cy="3312197"/>
          </a:xfrm>
          <a:prstGeom prst="rect">
            <a:avLst/>
          </a:prstGeom>
          <a:noFill/>
          <a:ln>
            <a:noFill/>
          </a:ln>
        </p:spPr>
      </p:pic>
      <p:sp>
        <p:nvSpPr>
          <p:cNvPr id="259" name="Google Shape;259;p30"/>
          <p:cNvSpPr txBox="1"/>
          <p:nvPr/>
        </p:nvSpPr>
        <p:spPr>
          <a:xfrm>
            <a:off x="3632025" y="2171550"/>
            <a:ext cx="447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10: Image of the setpoints of the ProCoDA method file</a:t>
            </a:r>
            <a:endParaRPr sz="1000"/>
          </a:p>
          <a:p>
            <a:pPr indent="0" lvl="0" marL="0" rtl="0" algn="l">
              <a:spcBef>
                <a:spcPts val="0"/>
              </a:spcBef>
              <a:spcAft>
                <a:spcPts val="0"/>
              </a:spcAft>
              <a:buNone/>
            </a:pPr>
            <a:r>
              <a:rPr lang="en-US" sz="1000"/>
              <a:t>Link to ProCoDA Method File: </a:t>
            </a:r>
            <a:r>
              <a:rPr lang="en-US" sz="1000" u="sng">
                <a:solidFill>
                  <a:schemeClr val="hlink"/>
                </a:solidFill>
                <a:hlinkClick r:id="rId4"/>
              </a:rPr>
              <a:t>https://github.com/AguaClara/Dissolved-Organic-Matter/blob/main/DOM%20Updated%2002052023.pcm</a:t>
            </a:r>
            <a:r>
              <a:rPr lang="en-US" sz="1000"/>
              <a:t> </a:t>
            </a:r>
            <a:endParaRPr sz="1000"/>
          </a:p>
        </p:txBody>
      </p:sp>
      <p:pic>
        <p:nvPicPr>
          <p:cNvPr id="260" name="Google Shape;260;p30"/>
          <p:cNvPicPr preferRelativeResize="0"/>
          <p:nvPr/>
        </p:nvPicPr>
        <p:blipFill rotWithShape="1">
          <a:blip r:embed="rId5">
            <a:alphaModFix/>
          </a:blip>
          <a:srcRect b="0" l="0" r="0" t="0"/>
          <a:stretch/>
        </p:blipFill>
        <p:spPr>
          <a:xfrm>
            <a:off x="7196613" y="76300"/>
            <a:ext cx="1869625" cy="59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151453" y="298903"/>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Table of Contents</a:t>
            </a:r>
            <a:endParaRPr b="0" i="0" sz="4000" u="none" cap="none" strike="noStrike">
              <a:solidFill>
                <a:srgbClr val="0B68FF"/>
              </a:solidFill>
              <a:latin typeface="Arial"/>
              <a:ea typeface="Arial"/>
              <a:cs typeface="Arial"/>
              <a:sym typeface="Arial"/>
            </a:endParaRPr>
          </a:p>
        </p:txBody>
      </p:sp>
      <p:sp>
        <p:nvSpPr>
          <p:cNvPr id="97" name="Google Shape;97;p14"/>
          <p:cNvSpPr txBox="1"/>
          <p:nvPr/>
        </p:nvSpPr>
        <p:spPr>
          <a:xfrm>
            <a:off x="491925" y="1049050"/>
            <a:ext cx="7540200" cy="3724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AutoNum type="arabicPeriod"/>
            </a:pPr>
            <a:r>
              <a:rPr lang="en-US" sz="2000"/>
              <a:t>Goal</a:t>
            </a:r>
            <a:endParaRPr sz="2000"/>
          </a:p>
          <a:p>
            <a:pPr indent="-355600" lvl="0" marL="457200" rtl="0" algn="l">
              <a:lnSpc>
                <a:spcPct val="150000"/>
              </a:lnSpc>
              <a:spcBef>
                <a:spcPts val="0"/>
              </a:spcBef>
              <a:spcAft>
                <a:spcPts val="0"/>
              </a:spcAft>
              <a:buSzPts val="2000"/>
              <a:buAutoNum type="arabicPeriod"/>
            </a:pPr>
            <a:r>
              <a:rPr lang="en-US" sz="2000"/>
              <a:t>Background</a:t>
            </a:r>
            <a:endParaRPr sz="2000"/>
          </a:p>
          <a:p>
            <a:pPr indent="-355600" lvl="1" marL="914400" rtl="0" algn="l">
              <a:lnSpc>
                <a:spcPct val="150000"/>
              </a:lnSpc>
              <a:spcBef>
                <a:spcPts val="0"/>
              </a:spcBef>
              <a:spcAft>
                <a:spcPts val="0"/>
              </a:spcAft>
              <a:buSzPts val="2000"/>
              <a:buAutoNum type="alphaLcPeriod"/>
            </a:pPr>
            <a:r>
              <a:rPr lang="en-US" sz="2000"/>
              <a:t>Relevance to Gracias Plant</a:t>
            </a:r>
            <a:endParaRPr sz="2000"/>
          </a:p>
          <a:p>
            <a:pPr indent="-355600" lvl="0" marL="457200" rtl="0" algn="l">
              <a:lnSpc>
                <a:spcPct val="150000"/>
              </a:lnSpc>
              <a:spcBef>
                <a:spcPts val="0"/>
              </a:spcBef>
              <a:spcAft>
                <a:spcPts val="0"/>
              </a:spcAft>
              <a:buSzPts val="2000"/>
              <a:buAutoNum type="arabicPeriod"/>
            </a:pPr>
            <a:r>
              <a:rPr lang="en-US" sz="2000">
                <a:solidFill>
                  <a:schemeClr val="dk1"/>
                </a:solidFill>
              </a:rPr>
              <a:t>Schematic Drawing</a:t>
            </a:r>
            <a:endParaRPr sz="2000"/>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Experimental Setup</a:t>
            </a:r>
            <a:endParaRPr sz="2000">
              <a:solidFill>
                <a:schemeClr val="dk1"/>
              </a:solidFill>
            </a:endParaRPr>
          </a:p>
          <a:p>
            <a:pPr indent="-355600" lvl="0" marL="457200" rtl="0" algn="l">
              <a:lnSpc>
                <a:spcPct val="150000"/>
              </a:lnSpc>
              <a:spcBef>
                <a:spcPts val="0"/>
              </a:spcBef>
              <a:spcAft>
                <a:spcPts val="0"/>
              </a:spcAft>
              <a:buSzPts val="2000"/>
              <a:buAutoNum type="arabicPeriod"/>
            </a:pPr>
            <a:r>
              <a:rPr lang="en-US" sz="2000"/>
              <a:t>Current Work</a:t>
            </a:r>
            <a:endParaRPr sz="2000"/>
          </a:p>
          <a:p>
            <a:pPr indent="-355600" lvl="0" marL="457200" rtl="0" algn="l">
              <a:lnSpc>
                <a:spcPct val="150000"/>
              </a:lnSpc>
              <a:spcBef>
                <a:spcPts val="0"/>
              </a:spcBef>
              <a:spcAft>
                <a:spcPts val="0"/>
              </a:spcAft>
              <a:buSzPts val="2000"/>
              <a:buAutoNum type="arabicPeriod"/>
            </a:pPr>
            <a:r>
              <a:rPr lang="en-US" sz="2000"/>
              <a:t>Results and Analysis</a:t>
            </a:r>
            <a:endParaRPr sz="2000"/>
          </a:p>
          <a:p>
            <a:pPr indent="-355600" lvl="0" marL="457200" rtl="0" algn="l">
              <a:lnSpc>
                <a:spcPct val="150000"/>
              </a:lnSpc>
              <a:spcBef>
                <a:spcPts val="0"/>
              </a:spcBef>
              <a:spcAft>
                <a:spcPts val="0"/>
              </a:spcAft>
              <a:buSzPts val="2000"/>
              <a:buAutoNum type="arabicPeriod"/>
            </a:pPr>
            <a:r>
              <a:rPr lang="en-US" sz="2000"/>
              <a:t>Future Work</a:t>
            </a:r>
            <a:endParaRPr sz="2000"/>
          </a:p>
        </p:txBody>
      </p:sp>
      <p:sp>
        <p:nvSpPr>
          <p:cNvPr id="98" name="Google Shape;98;p14"/>
          <p:cNvSpPr txBox="1"/>
          <p:nvPr/>
        </p:nvSpPr>
        <p:spPr>
          <a:xfrm>
            <a:off x="3705525" y="4763400"/>
            <a:ext cx="54384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2</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99" name="Google Shape;99;p14"/>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nvSpPr>
        <p:spPr>
          <a:xfrm>
            <a:off x="151453" y="298903"/>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Goal</a:t>
            </a:r>
            <a:endParaRPr b="0" i="0" sz="4000" u="none" cap="none" strike="noStrike">
              <a:solidFill>
                <a:srgbClr val="0B68FF"/>
              </a:solidFill>
              <a:latin typeface="Arial"/>
              <a:ea typeface="Arial"/>
              <a:cs typeface="Arial"/>
              <a:sym typeface="Arial"/>
            </a:endParaRPr>
          </a:p>
        </p:txBody>
      </p:sp>
      <p:sp>
        <p:nvSpPr>
          <p:cNvPr id="105" name="Google Shape;105;p15"/>
          <p:cNvSpPr txBox="1"/>
          <p:nvPr/>
        </p:nvSpPr>
        <p:spPr>
          <a:xfrm>
            <a:off x="745250" y="1377350"/>
            <a:ext cx="7540200" cy="2555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US" sz="2200"/>
              <a:t>To determine the effectiveness of implementing coagulant with clay and/or powdered activated carbon to remove humic acid from drinking water and improve the capability of AguaClara water treatment plants.</a:t>
            </a:r>
            <a:endParaRPr sz="2200"/>
          </a:p>
        </p:txBody>
      </p:sp>
      <p:sp>
        <p:nvSpPr>
          <p:cNvPr id="106" name="Google Shape;106;p15"/>
          <p:cNvSpPr txBox="1"/>
          <p:nvPr/>
        </p:nvSpPr>
        <p:spPr>
          <a:xfrm>
            <a:off x="3661275" y="4763400"/>
            <a:ext cx="54828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3</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107" name="Google Shape;107;p15"/>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108724" y="261825"/>
            <a:ext cx="6660300" cy="5931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Background</a:t>
            </a:r>
            <a:endParaRPr b="0" i="0" sz="4000" u="none" cap="none" strike="noStrike">
              <a:solidFill>
                <a:srgbClr val="0B68FF"/>
              </a:solidFill>
              <a:latin typeface="Arial"/>
              <a:ea typeface="Arial"/>
              <a:cs typeface="Arial"/>
              <a:sym typeface="Arial"/>
            </a:endParaRPr>
          </a:p>
        </p:txBody>
      </p:sp>
      <p:sp>
        <p:nvSpPr>
          <p:cNvPr id="113" name="Google Shape;113;p16"/>
          <p:cNvSpPr txBox="1"/>
          <p:nvPr/>
        </p:nvSpPr>
        <p:spPr>
          <a:xfrm>
            <a:off x="262225" y="669500"/>
            <a:ext cx="5514300" cy="4056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chemeClr val="dk1"/>
                </a:solidFill>
              </a:rPr>
              <a:t>What is humic acid (HA)?</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highlight>
                  <a:srgbClr val="FFFFFF"/>
                </a:highlight>
              </a:rPr>
              <a:t>Color, taste and odor problems</a:t>
            </a:r>
            <a:endParaRPr sz="1800">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highlight>
                  <a:schemeClr val="lt1"/>
                </a:highlight>
              </a:rPr>
              <a:t>Increased heavy metals and organic pollutants</a:t>
            </a:r>
            <a:endParaRPr sz="1800">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Reacts with chlorine to make chloroform</a:t>
            </a:r>
            <a:endParaRPr sz="1800">
              <a:solidFill>
                <a:schemeClr val="dk1"/>
              </a:solidFill>
            </a:endParaRPr>
          </a:p>
          <a:p>
            <a:pPr indent="0" lvl="0" marL="0" rtl="0" algn="l">
              <a:lnSpc>
                <a:spcPct val="115000"/>
              </a:lnSpc>
              <a:spcBef>
                <a:spcPts val="0"/>
              </a:spcBef>
              <a:spcAft>
                <a:spcPts val="0"/>
              </a:spcAft>
              <a:buNone/>
            </a:pPr>
            <a:r>
              <a:t/>
            </a:r>
            <a:endParaRPr b="1" sz="1200">
              <a:solidFill>
                <a:schemeClr val="dk1"/>
              </a:solidFill>
              <a:highlight>
                <a:schemeClr val="lt1"/>
              </a:highlight>
            </a:endParaRPr>
          </a:p>
          <a:p>
            <a:pPr indent="0" lvl="0" marL="0" rtl="0" algn="l">
              <a:lnSpc>
                <a:spcPct val="115000"/>
              </a:lnSpc>
              <a:spcBef>
                <a:spcPts val="0"/>
              </a:spcBef>
              <a:spcAft>
                <a:spcPts val="0"/>
              </a:spcAft>
              <a:buNone/>
            </a:pPr>
            <a:r>
              <a:rPr b="1" lang="en-US" sz="1800">
                <a:solidFill>
                  <a:schemeClr val="dk1"/>
                </a:solidFill>
                <a:highlight>
                  <a:schemeClr val="lt1"/>
                </a:highlight>
              </a:rPr>
              <a:t>How can we deal with humic acid?</a:t>
            </a:r>
            <a:endParaRPr b="1" sz="1800">
              <a:solidFill>
                <a:schemeClr val="dk1"/>
              </a:solidFill>
              <a:highlight>
                <a:schemeClr val="lt1"/>
              </a:highlight>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highlight>
                  <a:schemeClr val="lt1"/>
                </a:highlight>
              </a:rPr>
              <a:t>Flocculation</a:t>
            </a:r>
            <a:endParaRPr sz="1800">
              <a:solidFill>
                <a:schemeClr val="dk1"/>
              </a:solidFill>
              <a:highlight>
                <a:schemeClr val="lt1"/>
              </a:highlight>
            </a:endParaRPr>
          </a:p>
          <a:p>
            <a:pPr indent="-342900" lvl="1" marL="914400" rtl="0" algn="l">
              <a:lnSpc>
                <a:spcPct val="115000"/>
              </a:lnSpc>
              <a:spcBef>
                <a:spcPts val="0"/>
              </a:spcBef>
              <a:spcAft>
                <a:spcPts val="0"/>
              </a:spcAft>
              <a:buClr>
                <a:schemeClr val="dk1"/>
              </a:buClr>
              <a:buSzPts val="1800"/>
              <a:buChar char="○"/>
            </a:pPr>
            <a:r>
              <a:rPr lang="en-US" sz="1800">
                <a:solidFill>
                  <a:schemeClr val="dk1"/>
                </a:solidFill>
                <a:highlight>
                  <a:schemeClr val="lt1"/>
                </a:highlight>
              </a:rPr>
              <a:t>Coagulant (PACl)</a:t>
            </a:r>
            <a:endParaRPr sz="1800">
              <a:solidFill>
                <a:schemeClr val="dk1"/>
              </a:solidFill>
              <a:highlight>
                <a:schemeClr val="lt1"/>
              </a:highlight>
            </a:endParaRPr>
          </a:p>
          <a:p>
            <a:pPr indent="-342900" lvl="2" marL="1371600" rtl="0" algn="l">
              <a:lnSpc>
                <a:spcPct val="115000"/>
              </a:lnSpc>
              <a:spcBef>
                <a:spcPts val="0"/>
              </a:spcBef>
              <a:spcAft>
                <a:spcPts val="0"/>
              </a:spcAft>
              <a:buClr>
                <a:schemeClr val="dk1"/>
              </a:buClr>
              <a:buSzPts val="1800"/>
              <a:buChar char="■"/>
            </a:pPr>
            <a:r>
              <a:rPr lang="en-US" sz="1800">
                <a:solidFill>
                  <a:schemeClr val="dk1"/>
                </a:solidFill>
                <a:highlight>
                  <a:schemeClr val="lt1"/>
                </a:highlight>
              </a:rPr>
              <a:t>w/ Clay</a:t>
            </a:r>
            <a:endParaRPr sz="1800">
              <a:solidFill>
                <a:schemeClr val="dk1"/>
              </a:solidFill>
              <a:highlight>
                <a:schemeClr val="lt1"/>
              </a:highlight>
            </a:endParaRPr>
          </a:p>
          <a:p>
            <a:pPr indent="-342900" lvl="2" marL="1371600" rtl="0" algn="l">
              <a:lnSpc>
                <a:spcPct val="115000"/>
              </a:lnSpc>
              <a:spcBef>
                <a:spcPts val="0"/>
              </a:spcBef>
              <a:spcAft>
                <a:spcPts val="0"/>
              </a:spcAft>
              <a:buClr>
                <a:schemeClr val="dk1"/>
              </a:buClr>
              <a:buSzPts val="1800"/>
              <a:buChar char="■"/>
            </a:pPr>
            <a:r>
              <a:rPr lang="en-US" sz="1800">
                <a:solidFill>
                  <a:schemeClr val="dk1"/>
                </a:solidFill>
                <a:highlight>
                  <a:schemeClr val="lt1"/>
                </a:highlight>
              </a:rPr>
              <a:t>w/ Powdered Activated Carbon (PAC)</a:t>
            </a:r>
            <a:endParaRPr sz="1800">
              <a:solidFill>
                <a:schemeClr val="dk1"/>
              </a:solidFill>
              <a:highlight>
                <a:schemeClr val="lt1"/>
              </a:highlight>
            </a:endParaRPr>
          </a:p>
        </p:txBody>
      </p:sp>
      <p:sp>
        <p:nvSpPr>
          <p:cNvPr id="114" name="Google Shape;114;p16"/>
          <p:cNvSpPr txBox="1"/>
          <p:nvPr/>
        </p:nvSpPr>
        <p:spPr>
          <a:xfrm>
            <a:off x="5845000" y="3190000"/>
            <a:ext cx="322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1. Formation of dissolved organic material from terrestrial and aquatic sources</a:t>
            </a:r>
            <a:endParaRPr sz="1000"/>
          </a:p>
        </p:txBody>
      </p:sp>
      <p:sp>
        <p:nvSpPr>
          <p:cNvPr id="115" name="Google Shape;115;p16"/>
          <p:cNvSpPr txBox="1"/>
          <p:nvPr/>
        </p:nvSpPr>
        <p:spPr>
          <a:xfrm>
            <a:off x="3727650" y="4763400"/>
            <a:ext cx="54162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4</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116" name="Google Shape;116;p16"/>
          <p:cNvPicPr preferRelativeResize="0"/>
          <p:nvPr/>
        </p:nvPicPr>
        <p:blipFill rotWithShape="1">
          <a:blip r:embed="rId3">
            <a:alphaModFix/>
          </a:blip>
          <a:srcRect b="0" l="5383" r="0" t="0"/>
          <a:stretch/>
        </p:blipFill>
        <p:spPr>
          <a:xfrm>
            <a:off x="5844988" y="1114287"/>
            <a:ext cx="3029932" cy="1996275"/>
          </a:xfrm>
          <a:prstGeom prst="rect">
            <a:avLst/>
          </a:prstGeom>
          <a:noFill/>
          <a:ln>
            <a:noFill/>
          </a:ln>
        </p:spPr>
      </p:pic>
      <p:pic>
        <p:nvPicPr>
          <p:cNvPr id="117" name="Google Shape;117;p16"/>
          <p:cNvPicPr preferRelativeResize="0"/>
          <p:nvPr/>
        </p:nvPicPr>
        <p:blipFill rotWithShape="1">
          <a:blip r:embed="rId4">
            <a:alphaModFix/>
          </a:blip>
          <a:srcRect b="0" l="0" r="0" t="0"/>
          <a:stretch/>
        </p:blipFill>
        <p:spPr>
          <a:xfrm>
            <a:off x="7196613" y="76300"/>
            <a:ext cx="1869625" cy="59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108724" y="261825"/>
            <a:ext cx="6660300" cy="5931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Background</a:t>
            </a:r>
            <a:endParaRPr b="0" i="0" sz="4000" u="none" cap="none" strike="noStrike">
              <a:solidFill>
                <a:srgbClr val="0B68FF"/>
              </a:solidFill>
              <a:latin typeface="Arial"/>
              <a:ea typeface="Arial"/>
              <a:cs typeface="Arial"/>
              <a:sym typeface="Arial"/>
            </a:endParaRPr>
          </a:p>
        </p:txBody>
      </p:sp>
      <p:sp>
        <p:nvSpPr>
          <p:cNvPr id="123" name="Google Shape;123;p17"/>
          <p:cNvSpPr txBox="1"/>
          <p:nvPr/>
        </p:nvSpPr>
        <p:spPr>
          <a:xfrm>
            <a:off x="431225" y="992000"/>
            <a:ext cx="4738200" cy="306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US" sz="1800">
                <a:solidFill>
                  <a:schemeClr val="dk1"/>
                </a:solidFill>
              </a:rPr>
              <a:t>How can clay and powdered activated carbon improve the flocculation process?</a:t>
            </a:r>
            <a:endParaRPr b="1" sz="1800">
              <a:solidFill>
                <a:schemeClr val="dk1"/>
              </a:solidFill>
            </a:endParaRPr>
          </a:p>
          <a:p>
            <a:pPr indent="0" lvl="0" marL="0" rtl="0" algn="l">
              <a:lnSpc>
                <a:spcPct val="100000"/>
              </a:lnSpc>
              <a:spcBef>
                <a:spcPts val="0"/>
              </a:spcBef>
              <a:spcAft>
                <a:spcPts val="0"/>
              </a:spcAft>
              <a:buNone/>
            </a:pPr>
            <a:r>
              <a:t/>
            </a:r>
            <a:endParaRPr b="1" sz="1200">
              <a:solidFill>
                <a:schemeClr val="dk1"/>
              </a:solidFill>
            </a:endParaRPr>
          </a:p>
          <a:p>
            <a:pPr indent="-342900" lvl="0" marL="457200" rtl="0" algn="l">
              <a:lnSpc>
                <a:spcPct val="100000"/>
              </a:lnSpc>
              <a:spcBef>
                <a:spcPts val="0"/>
              </a:spcBef>
              <a:spcAft>
                <a:spcPts val="0"/>
              </a:spcAft>
              <a:buClr>
                <a:schemeClr val="dk1"/>
              </a:buClr>
              <a:buSzPts val="1800"/>
              <a:buChar char="●"/>
            </a:pPr>
            <a:r>
              <a:rPr lang="en-US" sz="1800">
                <a:solidFill>
                  <a:schemeClr val="dk1"/>
                </a:solidFill>
                <a:highlight>
                  <a:schemeClr val="lt1"/>
                </a:highlight>
              </a:rPr>
              <a:t>Create denser flocs</a:t>
            </a:r>
            <a:endParaRPr sz="1800">
              <a:solidFill>
                <a:schemeClr val="dk1"/>
              </a:solidFill>
              <a:highlight>
                <a:schemeClr val="lt1"/>
              </a:highlight>
            </a:endParaRPr>
          </a:p>
          <a:p>
            <a:pPr indent="-342900" lvl="1" marL="914400" rtl="0" algn="l">
              <a:lnSpc>
                <a:spcPct val="100000"/>
              </a:lnSpc>
              <a:spcBef>
                <a:spcPts val="0"/>
              </a:spcBef>
              <a:spcAft>
                <a:spcPts val="0"/>
              </a:spcAft>
              <a:buClr>
                <a:schemeClr val="dk1"/>
              </a:buClr>
              <a:buSzPts val="1800"/>
              <a:buChar char="○"/>
            </a:pPr>
            <a:r>
              <a:rPr lang="en-US" sz="1800">
                <a:solidFill>
                  <a:schemeClr val="dk1"/>
                </a:solidFill>
                <a:highlight>
                  <a:schemeClr val="lt1"/>
                </a:highlight>
              </a:rPr>
              <a:t>Porous and hydrophobic particles</a:t>
            </a:r>
            <a:endParaRPr sz="1800">
              <a:solidFill>
                <a:schemeClr val="dk1"/>
              </a:solidFill>
              <a:highlight>
                <a:schemeClr val="lt1"/>
              </a:highlight>
            </a:endParaRPr>
          </a:p>
          <a:p>
            <a:pPr indent="-342900" lvl="1" marL="914400" rtl="0" algn="l">
              <a:lnSpc>
                <a:spcPct val="100000"/>
              </a:lnSpc>
              <a:spcBef>
                <a:spcPts val="0"/>
              </a:spcBef>
              <a:spcAft>
                <a:spcPts val="0"/>
              </a:spcAft>
              <a:buClr>
                <a:schemeClr val="dk1"/>
              </a:buClr>
              <a:buSzPts val="1800"/>
              <a:buChar char="○"/>
            </a:pPr>
            <a:r>
              <a:rPr lang="en-US" sz="1800">
                <a:solidFill>
                  <a:schemeClr val="dk1"/>
                </a:solidFill>
                <a:highlight>
                  <a:schemeClr val="lt1"/>
                </a:highlight>
              </a:rPr>
              <a:t>Higher molar masses</a:t>
            </a:r>
            <a:endParaRPr sz="1800">
              <a:solidFill>
                <a:schemeClr val="dk1"/>
              </a:solidFill>
              <a:highlight>
                <a:schemeClr val="lt1"/>
              </a:highlight>
            </a:endParaRPr>
          </a:p>
          <a:p>
            <a:pPr indent="0" lvl="0" marL="914400" rtl="0" algn="l">
              <a:lnSpc>
                <a:spcPct val="100000"/>
              </a:lnSpc>
              <a:spcBef>
                <a:spcPts val="0"/>
              </a:spcBef>
              <a:spcAft>
                <a:spcPts val="0"/>
              </a:spcAft>
              <a:buNone/>
            </a:pPr>
            <a:r>
              <a:t/>
            </a:r>
            <a:endParaRPr sz="1800">
              <a:solidFill>
                <a:schemeClr val="dk1"/>
              </a:solidFill>
              <a:highlight>
                <a:schemeClr val="lt1"/>
              </a:highlight>
            </a:endParaRPr>
          </a:p>
          <a:p>
            <a:pPr indent="0" lvl="0" marL="0" rtl="0" algn="l">
              <a:lnSpc>
                <a:spcPct val="100000"/>
              </a:lnSpc>
              <a:spcBef>
                <a:spcPts val="0"/>
              </a:spcBef>
              <a:spcAft>
                <a:spcPts val="0"/>
              </a:spcAft>
              <a:buNone/>
            </a:pPr>
            <a:r>
              <a:rPr b="1" lang="en-US" sz="1800">
                <a:solidFill>
                  <a:schemeClr val="dk1"/>
                </a:solidFill>
                <a:highlight>
                  <a:schemeClr val="lt1"/>
                </a:highlight>
              </a:rPr>
              <a:t>Clay vs. Powdered Activated Carbon</a:t>
            </a:r>
            <a:endParaRPr b="1" sz="1800">
              <a:solidFill>
                <a:schemeClr val="dk1"/>
              </a:solidFill>
              <a:highlight>
                <a:schemeClr val="lt1"/>
              </a:highlight>
            </a:endParaRPr>
          </a:p>
          <a:p>
            <a:pPr indent="0" lvl="0" marL="0" rtl="0" algn="l">
              <a:lnSpc>
                <a:spcPct val="100000"/>
              </a:lnSpc>
              <a:spcBef>
                <a:spcPts val="0"/>
              </a:spcBef>
              <a:spcAft>
                <a:spcPts val="0"/>
              </a:spcAft>
              <a:buNone/>
            </a:pPr>
            <a:r>
              <a:t/>
            </a:r>
            <a:endParaRPr b="1" sz="1200">
              <a:solidFill>
                <a:schemeClr val="dk1"/>
              </a:solidFill>
              <a:highlight>
                <a:schemeClr val="lt1"/>
              </a:highlight>
            </a:endParaRPr>
          </a:p>
          <a:p>
            <a:pPr indent="-342900" lvl="0" marL="457200" rtl="0" algn="l">
              <a:lnSpc>
                <a:spcPct val="100000"/>
              </a:lnSpc>
              <a:spcBef>
                <a:spcPts val="0"/>
              </a:spcBef>
              <a:spcAft>
                <a:spcPts val="0"/>
              </a:spcAft>
              <a:buClr>
                <a:schemeClr val="dk1"/>
              </a:buClr>
              <a:buSzPts val="1800"/>
              <a:buChar char="●"/>
            </a:pPr>
            <a:r>
              <a:rPr lang="en-US" sz="1800">
                <a:solidFill>
                  <a:schemeClr val="dk1"/>
                </a:solidFill>
                <a:highlight>
                  <a:schemeClr val="lt1"/>
                </a:highlight>
              </a:rPr>
              <a:t>Clay is less expensive</a:t>
            </a:r>
            <a:endParaRPr sz="1800">
              <a:solidFill>
                <a:schemeClr val="dk1"/>
              </a:solidFill>
              <a:highlight>
                <a:schemeClr val="lt1"/>
              </a:highlight>
            </a:endParaRPr>
          </a:p>
          <a:p>
            <a:pPr indent="-342900" lvl="0" marL="457200" rtl="0" algn="l">
              <a:lnSpc>
                <a:spcPct val="100000"/>
              </a:lnSpc>
              <a:spcBef>
                <a:spcPts val="0"/>
              </a:spcBef>
              <a:spcAft>
                <a:spcPts val="0"/>
              </a:spcAft>
              <a:buClr>
                <a:schemeClr val="dk1"/>
              </a:buClr>
              <a:buSzPts val="1800"/>
              <a:buChar char="●"/>
            </a:pPr>
            <a:r>
              <a:rPr lang="en-US" sz="1800">
                <a:solidFill>
                  <a:schemeClr val="dk1"/>
                </a:solidFill>
                <a:highlight>
                  <a:schemeClr val="lt1"/>
                </a:highlight>
              </a:rPr>
              <a:t>PAC is better at </a:t>
            </a:r>
            <a:r>
              <a:rPr lang="en-US" sz="1800">
                <a:solidFill>
                  <a:schemeClr val="dk1"/>
                </a:solidFill>
                <a:highlight>
                  <a:schemeClr val="lt1"/>
                </a:highlight>
              </a:rPr>
              <a:t>absorbing</a:t>
            </a:r>
            <a:r>
              <a:rPr lang="en-US" sz="1800">
                <a:solidFill>
                  <a:schemeClr val="dk1"/>
                </a:solidFill>
                <a:highlight>
                  <a:schemeClr val="lt1"/>
                </a:highlight>
              </a:rPr>
              <a:t> DOM</a:t>
            </a:r>
            <a:endParaRPr sz="1800">
              <a:solidFill>
                <a:schemeClr val="dk1"/>
              </a:solidFill>
              <a:highlight>
                <a:schemeClr val="lt1"/>
              </a:highlight>
            </a:endParaRPr>
          </a:p>
        </p:txBody>
      </p:sp>
      <p:sp>
        <p:nvSpPr>
          <p:cNvPr id="124" name="Google Shape;124;p17"/>
          <p:cNvSpPr txBox="1"/>
          <p:nvPr/>
        </p:nvSpPr>
        <p:spPr>
          <a:xfrm>
            <a:off x="5211375" y="3354800"/>
            <a:ext cx="343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2. Powdered Activated Carbon (PAC) from Eleven Carbon Company</a:t>
            </a:r>
            <a:endParaRPr sz="1000"/>
          </a:p>
        </p:txBody>
      </p:sp>
      <p:sp>
        <p:nvSpPr>
          <p:cNvPr id="125" name="Google Shape;125;p17"/>
          <p:cNvSpPr txBox="1"/>
          <p:nvPr/>
        </p:nvSpPr>
        <p:spPr>
          <a:xfrm>
            <a:off x="3672350" y="4763400"/>
            <a:ext cx="54717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5</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descr="Powdered Activated Carbon - Eleven Carbon ™" id="126" name="Google Shape;126;p17"/>
          <p:cNvPicPr preferRelativeResize="0"/>
          <p:nvPr/>
        </p:nvPicPr>
        <p:blipFill rotWithShape="1">
          <a:blip r:embed="rId3">
            <a:alphaModFix/>
          </a:blip>
          <a:srcRect b="7796" l="0" r="3864" t="6615"/>
          <a:stretch/>
        </p:blipFill>
        <p:spPr>
          <a:xfrm>
            <a:off x="5169525" y="1416800"/>
            <a:ext cx="3519000" cy="1938001"/>
          </a:xfrm>
          <a:prstGeom prst="rect">
            <a:avLst/>
          </a:prstGeom>
          <a:noFill/>
          <a:ln>
            <a:noFill/>
          </a:ln>
        </p:spPr>
      </p:pic>
      <p:pic>
        <p:nvPicPr>
          <p:cNvPr id="127" name="Google Shape;127;p17"/>
          <p:cNvPicPr preferRelativeResize="0"/>
          <p:nvPr/>
        </p:nvPicPr>
        <p:blipFill rotWithShape="1">
          <a:blip r:embed="rId4">
            <a:alphaModFix/>
          </a:blip>
          <a:srcRect b="0" l="0" r="0" t="0"/>
          <a:stretch/>
        </p:blipFill>
        <p:spPr>
          <a:xfrm>
            <a:off x="7196613" y="76300"/>
            <a:ext cx="1869625" cy="59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nvSpPr>
        <p:spPr>
          <a:xfrm>
            <a:off x="108725" y="261825"/>
            <a:ext cx="6966300" cy="5931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Relevance to Gracias Plant</a:t>
            </a:r>
            <a:endParaRPr b="0" i="0" sz="4000" u="none" cap="none" strike="noStrike">
              <a:solidFill>
                <a:srgbClr val="0B68FF"/>
              </a:solidFill>
              <a:latin typeface="Arial"/>
              <a:ea typeface="Arial"/>
              <a:cs typeface="Arial"/>
              <a:sym typeface="Arial"/>
            </a:endParaRPr>
          </a:p>
        </p:txBody>
      </p:sp>
      <p:sp>
        <p:nvSpPr>
          <p:cNvPr id="133" name="Google Shape;133;p18"/>
          <p:cNvSpPr txBox="1"/>
          <p:nvPr/>
        </p:nvSpPr>
        <p:spPr>
          <a:xfrm>
            <a:off x="408775" y="1003175"/>
            <a:ext cx="4738200" cy="3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US" sz="1800">
                <a:solidFill>
                  <a:schemeClr val="dk1"/>
                </a:solidFill>
                <a:highlight>
                  <a:schemeClr val="lt1"/>
                </a:highlight>
              </a:rPr>
              <a:t>F</a:t>
            </a:r>
            <a:r>
              <a:rPr b="1" lang="en-US" sz="1800">
                <a:solidFill>
                  <a:schemeClr val="dk1"/>
                </a:solidFill>
                <a:highlight>
                  <a:schemeClr val="lt1"/>
                </a:highlight>
              </a:rPr>
              <a:t>locculation issues:</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highlight>
                  <a:schemeClr val="lt1"/>
                </a:highlight>
              </a:rPr>
              <a:t>Leaves from sweet gum (liquidambar) tree</a:t>
            </a:r>
            <a:endParaRPr sz="1800">
              <a:solidFill>
                <a:schemeClr val="dk1"/>
              </a:solidFill>
              <a:highlight>
                <a:schemeClr val="lt1"/>
              </a:highlight>
            </a:endParaRPr>
          </a:p>
          <a:p>
            <a:pPr indent="-342900" lvl="1" marL="914400" rtl="0" algn="l">
              <a:spcBef>
                <a:spcPts val="0"/>
              </a:spcBef>
              <a:spcAft>
                <a:spcPts val="0"/>
              </a:spcAft>
              <a:buClr>
                <a:schemeClr val="dk1"/>
              </a:buClr>
              <a:buSzPts val="1800"/>
              <a:buChar char="○"/>
            </a:pPr>
            <a:r>
              <a:rPr lang="en-US" sz="1800">
                <a:solidFill>
                  <a:schemeClr val="dk1"/>
                </a:solidFill>
              </a:rPr>
              <a:t>Pigments particles:</a:t>
            </a:r>
            <a:endParaRPr sz="1800">
              <a:solidFill>
                <a:schemeClr val="dk1"/>
              </a:solidFill>
            </a:endParaRPr>
          </a:p>
          <a:p>
            <a:pPr indent="-342900" lvl="2" marL="1371600" rtl="0" algn="l">
              <a:spcBef>
                <a:spcPts val="0"/>
              </a:spcBef>
              <a:spcAft>
                <a:spcPts val="0"/>
              </a:spcAft>
              <a:buClr>
                <a:schemeClr val="dk1"/>
              </a:buClr>
              <a:buSzPts val="1800"/>
              <a:buChar char="■"/>
            </a:pPr>
            <a:r>
              <a:rPr lang="en-US" sz="1800">
                <a:solidFill>
                  <a:schemeClr val="dk1"/>
                </a:solidFill>
              </a:rPr>
              <a:t>Too small for coagulant to combine</a:t>
            </a:r>
            <a:endParaRPr sz="1800">
              <a:solidFill>
                <a:schemeClr val="dk1"/>
              </a:solidFill>
            </a:endParaRPr>
          </a:p>
          <a:p>
            <a:pPr indent="-342900" lvl="2" marL="1371600" rtl="0" algn="l">
              <a:spcBef>
                <a:spcPts val="0"/>
              </a:spcBef>
              <a:spcAft>
                <a:spcPts val="0"/>
              </a:spcAft>
              <a:buClr>
                <a:schemeClr val="dk1"/>
              </a:buClr>
              <a:buSzPts val="1800"/>
              <a:buChar char="■"/>
            </a:pPr>
            <a:r>
              <a:rPr lang="en-US" sz="1800">
                <a:solidFill>
                  <a:schemeClr val="dk1"/>
                </a:solidFill>
              </a:rPr>
              <a:t>Reduce PaCl's effectiveness in flocculation</a:t>
            </a:r>
            <a:endParaRPr sz="1800">
              <a:solidFill>
                <a:schemeClr val="dk1"/>
              </a:solidFill>
            </a:endParaRPr>
          </a:p>
          <a:p>
            <a:pPr indent="-342900" lvl="3" marL="1828800" rtl="0" algn="l">
              <a:spcBef>
                <a:spcPts val="0"/>
              </a:spcBef>
              <a:spcAft>
                <a:spcPts val="0"/>
              </a:spcAft>
              <a:buClr>
                <a:schemeClr val="dk1"/>
              </a:buClr>
              <a:buSzPts val="1800"/>
              <a:buChar char="●"/>
            </a:pPr>
            <a:r>
              <a:rPr lang="en-US" sz="1800">
                <a:solidFill>
                  <a:schemeClr val="dk1"/>
                </a:solidFill>
              </a:rPr>
              <a:t>N.B. Operators estimate how much clay to add to help form flocs</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Low turbidity of influent stream</a:t>
            </a:r>
            <a:endParaRPr sz="1800">
              <a:solidFill>
                <a:schemeClr val="dk1"/>
              </a:solidFill>
            </a:endParaRPr>
          </a:p>
          <a:p>
            <a:pPr indent="-342900" lvl="2" marL="1371600" rtl="0" algn="l">
              <a:lnSpc>
                <a:spcPct val="115000"/>
              </a:lnSpc>
              <a:spcBef>
                <a:spcPts val="0"/>
              </a:spcBef>
              <a:spcAft>
                <a:spcPts val="0"/>
              </a:spcAft>
              <a:buClr>
                <a:schemeClr val="dk1"/>
              </a:buClr>
              <a:buSzPts val="1800"/>
              <a:buChar char="■"/>
            </a:pPr>
            <a:r>
              <a:rPr lang="en-US" sz="1800">
                <a:solidFill>
                  <a:schemeClr val="dk1"/>
                </a:solidFill>
              </a:rPr>
              <a:t>Need turbidity to create flocs</a:t>
            </a:r>
            <a:endParaRPr b="1" sz="1800">
              <a:solidFill>
                <a:schemeClr val="dk1"/>
              </a:solidFill>
              <a:highlight>
                <a:schemeClr val="lt1"/>
              </a:highlight>
            </a:endParaRPr>
          </a:p>
        </p:txBody>
      </p:sp>
      <p:sp>
        <p:nvSpPr>
          <p:cNvPr id="134" name="Google Shape;134;p18"/>
          <p:cNvSpPr txBox="1"/>
          <p:nvPr/>
        </p:nvSpPr>
        <p:spPr>
          <a:xfrm>
            <a:off x="5811225" y="4085425"/>
            <a:ext cx="2522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3. Influent (left) and effluent (right) water from </a:t>
            </a:r>
            <a:r>
              <a:rPr lang="en-US" sz="1000"/>
              <a:t>the</a:t>
            </a:r>
            <a:r>
              <a:rPr lang="en-US" sz="1000"/>
              <a:t> Gracias plant (Honduras) during the rainy season</a:t>
            </a:r>
            <a:endParaRPr sz="1000"/>
          </a:p>
        </p:txBody>
      </p:sp>
      <p:sp>
        <p:nvSpPr>
          <p:cNvPr id="135" name="Google Shape;135;p18"/>
          <p:cNvSpPr txBox="1"/>
          <p:nvPr/>
        </p:nvSpPr>
        <p:spPr>
          <a:xfrm>
            <a:off x="3672350" y="4763400"/>
            <a:ext cx="54717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 | Page 6</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136" name="Google Shape;136;p18"/>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pic>
        <p:nvPicPr>
          <p:cNvPr id="137" name="Google Shape;137;p18"/>
          <p:cNvPicPr preferRelativeResize="0"/>
          <p:nvPr/>
        </p:nvPicPr>
        <p:blipFill rotWithShape="1">
          <a:blip r:embed="rId4">
            <a:alphaModFix/>
          </a:blip>
          <a:srcRect b="0" l="16678" r="27068" t="0"/>
          <a:stretch/>
        </p:blipFill>
        <p:spPr>
          <a:xfrm flipH="1">
            <a:off x="5811161" y="854925"/>
            <a:ext cx="2465225" cy="3198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nvSpPr>
        <p:spPr>
          <a:xfrm>
            <a:off x="108725" y="261825"/>
            <a:ext cx="6594300" cy="622500"/>
          </a:xfrm>
          <a:prstGeom prst="rect">
            <a:avLst/>
          </a:prstGeom>
          <a:noFill/>
          <a:ln>
            <a:noFill/>
          </a:ln>
        </p:spPr>
        <p:txBody>
          <a:bodyPr anchorCtr="0" anchor="b" bIns="121875" lIns="121875" spcFirstLastPara="1" rIns="121875" wrap="square" tIns="121875">
            <a:noAutofit/>
          </a:bodyPr>
          <a:lstStyle/>
          <a:p>
            <a:pPr indent="0" lvl="0" marL="0" rtl="0" algn="l">
              <a:lnSpc>
                <a:spcPct val="90000"/>
              </a:lnSpc>
              <a:spcBef>
                <a:spcPts val="0"/>
              </a:spcBef>
              <a:spcAft>
                <a:spcPts val="0"/>
              </a:spcAft>
              <a:buClr>
                <a:schemeClr val="dk1"/>
              </a:buClr>
              <a:buSzPts val="4000"/>
              <a:buFont typeface="Arial"/>
              <a:buNone/>
            </a:pPr>
            <a:r>
              <a:rPr lang="en-US" sz="4000">
                <a:solidFill>
                  <a:srgbClr val="0B68FF"/>
                </a:solidFill>
              </a:rPr>
              <a:t>Schematic Drawing</a:t>
            </a:r>
            <a:endParaRPr b="0" i="0" sz="4000" u="none" cap="none" strike="noStrike">
              <a:solidFill>
                <a:srgbClr val="0B68FF"/>
              </a:solidFill>
              <a:latin typeface="Arial"/>
              <a:ea typeface="Arial"/>
              <a:cs typeface="Arial"/>
              <a:sym typeface="Arial"/>
            </a:endParaRPr>
          </a:p>
        </p:txBody>
      </p:sp>
      <p:sp>
        <p:nvSpPr>
          <p:cNvPr id="143" name="Google Shape;143;p19"/>
          <p:cNvSpPr txBox="1"/>
          <p:nvPr/>
        </p:nvSpPr>
        <p:spPr>
          <a:xfrm>
            <a:off x="1030950" y="4251850"/>
            <a:ext cx="708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4. Schematic drawing of the experimental set up for testing varying clay and/or activated carbon concentrations</a:t>
            </a:r>
            <a:endParaRPr sz="1000"/>
          </a:p>
        </p:txBody>
      </p:sp>
      <p:sp>
        <p:nvSpPr>
          <p:cNvPr id="144" name="Google Shape;144;p19"/>
          <p:cNvSpPr txBox="1"/>
          <p:nvPr/>
        </p:nvSpPr>
        <p:spPr>
          <a:xfrm>
            <a:off x="3705525" y="4763400"/>
            <a:ext cx="54384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7</a:t>
            </a:r>
            <a:endParaRPr b="1" sz="1000">
              <a:solidFill>
                <a:srgbClr val="7F7F7F"/>
              </a:solidFill>
            </a:endParaRPr>
          </a:p>
          <a:p>
            <a:pPr indent="0" lvl="0" marL="0" marR="0" rtl="0" algn="r">
              <a:spcBef>
                <a:spcPts val="0"/>
              </a:spcBef>
              <a:spcAft>
                <a:spcPts val="0"/>
              </a:spcAft>
              <a:buNone/>
            </a:pP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145" name="Google Shape;145;p19"/>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pic>
        <p:nvPicPr>
          <p:cNvPr id="146" name="Google Shape;146;p19"/>
          <p:cNvPicPr preferRelativeResize="0"/>
          <p:nvPr/>
        </p:nvPicPr>
        <p:blipFill rotWithShape="1">
          <a:blip r:embed="rId4">
            <a:alphaModFix/>
          </a:blip>
          <a:srcRect b="33607" l="0" r="0" t="0"/>
          <a:stretch/>
        </p:blipFill>
        <p:spPr>
          <a:xfrm>
            <a:off x="1473550" y="1028888"/>
            <a:ext cx="6196906" cy="3085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0"/>
          <p:cNvPicPr preferRelativeResize="0"/>
          <p:nvPr/>
        </p:nvPicPr>
        <p:blipFill rotWithShape="1">
          <a:blip r:embed="rId3">
            <a:alphaModFix/>
          </a:blip>
          <a:srcRect b="4370" l="0" r="0" t="0"/>
          <a:stretch/>
        </p:blipFill>
        <p:spPr>
          <a:xfrm>
            <a:off x="2061950" y="843599"/>
            <a:ext cx="5008874" cy="3593575"/>
          </a:xfrm>
          <a:prstGeom prst="rect">
            <a:avLst/>
          </a:prstGeom>
          <a:noFill/>
          <a:ln>
            <a:noFill/>
          </a:ln>
        </p:spPr>
      </p:pic>
      <p:sp>
        <p:nvSpPr>
          <p:cNvPr id="152" name="Google Shape;152;p20"/>
          <p:cNvSpPr txBox="1"/>
          <p:nvPr/>
        </p:nvSpPr>
        <p:spPr>
          <a:xfrm>
            <a:off x="108725" y="185624"/>
            <a:ext cx="5398200" cy="691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Experimental Setup</a:t>
            </a:r>
            <a:endParaRPr b="0" i="0" sz="4000" u="none" cap="none" strike="noStrike">
              <a:solidFill>
                <a:srgbClr val="0B68FF"/>
              </a:solidFill>
              <a:latin typeface="Arial"/>
              <a:ea typeface="Arial"/>
              <a:cs typeface="Arial"/>
              <a:sym typeface="Arial"/>
            </a:endParaRPr>
          </a:p>
        </p:txBody>
      </p:sp>
      <p:cxnSp>
        <p:nvCxnSpPr>
          <p:cNvPr id="153" name="Google Shape;153;p20"/>
          <p:cNvCxnSpPr>
            <a:stCxn id="154" idx="3"/>
          </p:cNvCxnSpPr>
          <p:nvPr/>
        </p:nvCxnSpPr>
        <p:spPr>
          <a:xfrm>
            <a:off x="1763225" y="1882275"/>
            <a:ext cx="1054800" cy="236700"/>
          </a:xfrm>
          <a:prstGeom prst="straightConnector1">
            <a:avLst/>
          </a:prstGeom>
          <a:noFill/>
          <a:ln cap="flat" cmpd="sng" w="19050">
            <a:solidFill>
              <a:srgbClr val="FF0000"/>
            </a:solidFill>
            <a:prstDash val="solid"/>
            <a:round/>
            <a:headEnd len="med" w="med" type="none"/>
            <a:tailEnd len="med" w="med" type="triangle"/>
          </a:ln>
        </p:spPr>
      </p:cxnSp>
      <p:cxnSp>
        <p:nvCxnSpPr>
          <p:cNvPr id="155" name="Google Shape;155;p20"/>
          <p:cNvCxnSpPr>
            <a:stCxn id="156" idx="3"/>
          </p:cNvCxnSpPr>
          <p:nvPr/>
        </p:nvCxnSpPr>
        <p:spPr>
          <a:xfrm flipH="1" rot="10800000">
            <a:off x="1863125" y="2246738"/>
            <a:ext cx="2410200" cy="983400"/>
          </a:xfrm>
          <a:prstGeom prst="straightConnector1">
            <a:avLst/>
          </a:prstGeom>
          <a:noFill/>
          <a:ln cap="flat" cmpd="sng" w="19050">
            <a:solidFill>
              <a:srgbClr val="FF0000"/>
            </a:solidFill>
            <a:prstDash val="solid"/>
            <a:round/>
            <a:headEnd len="med" w="med" type="none"/>
            <a:tailEnd len="med" w="med" type="triangle"/>
          </a:ln>
        </p:spPr>
      </p:cxnSp>
      <p:sp>
        <p:nvSpPr>
          <p:cNvPr id="154" name="Google Shape;154;p20"/>
          <p:cNvSpPr txBox="1"/>
          <p:nvPr/>
        </p:nvSpPr>
        <p:spPr>
          <a:xfrm>
            <a:off x="72725" y="1651125"/>
            <a:ext cx="1690500" cy="46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Coagulant pump</a:t>
            </a:r>
            <a:endParaRPr/>
          </a:p>
        </p:txBody>
      </p:sp>
      <p:sp>
        <p:nvSpPr>
          <p:cNvPr id="156" name="Google Shape;156;p20"/>
          <p:cNvSpPr txBox="1"/>
          <p:nvPr/>
        </p:nvSpPr>
        <p:spPr>
          <a:xfrm>
            <a:off x="172625" y="3017438"/>
            <a:ext cx="1690500" cy="42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Humic acid pump</a:t>
            </a:r>
            <a:endParaRPr/>
          </a:p>
        </p:txBody>
      </p:sp>
      <p:cxnSp>
        <p:nvCxnSpPr>
          <p:cNvPr id="157" name="Google Shape;157;p20"/>
          <p:cNvCxnSpPr/>
          <p:nvPr/>
        </p:nvCxnSpPr>
        <p:spPr>
          <a:xfrm flipH="1" rot="10800000">
            <a:off x="1908650" y="3406538"/>
            <a:ext cx="2565300" cy="292500"/>
          </a:xfrm>
          <a:prstGeom prst="straightConnector1">
            <a:avLst/>
          </a:prstGeom>
          <a:noFill/>
          <a:ln cap="flat" cmpd="sng" w="19050">
            <a:solidFill>
              <a:srgbClr val="FF0000"/>
            </a:solidFill>
            <a:prstDash val="solid"/>
            <a:round/>
            <a:headEnd len="med" w="med" type="none"/>
            <a:tailEnd len="med" w="med" type="triangle"/>
          </a:ln>
        </p:spPr>
      </p:cxnSp>
      <p:sp>
        <p:nvSpPr>
          <p:cNvPr id="158" name="Google Shape;158;p20"/>
          <p:cNvSpPr txBox="1"/>
          <p:nvPr/>
        </p:nvSpPr>
        <p:spPr>
          <a:xfrm>
            <a:off x="108725" y="3516425"/>
            <a:ext cx="19902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Influent t</a:t>
            </a:r>
            <a:r>
              <a:rPr lang="en-US"/>
              <a:t>urbidimeter</a:t>
            </a:r>
            <a:endParaRPr/>
          </a:p>
        </p:txBody>
      </p:sp>
      <p:sp>
        <p:nvSpPr>
          <p:cNvPr id="159" name="Google Shape;159;p20"/>
          <p:cNvSpPr txBox="1"/>
          <p:nvPr/>
        </p:nvSpPr>
        <p:spPr>
          <a:xfrm>
            <a:off x="231600" y="1225725"/>
            <a:ext cx="1367700" cy="42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Water pump</a:t>
            </a:r>
            <a:endParaRPr/>
          </a:p>
        </p:txBody>
      </p:sp>
      <p:cxnSp>
        <p:nvCxnSpPr>
          <p:cNvPr id="160" name="Google Shape;160;p20"/>
          <p:cNvCxnSpPr>
            <a:stCxn id="159" idx="3"/>
          </p:cNvCxnSpPr>
          <p:nvPr/>
        </p:nvCxnSpPr>
        <p:spPr>
          <a:xfrm>
            <a:off x="1599300" y="1438425"/>
            <a:ext cx="2127000" cy="547200"/>
          </a:xfrm>
          <a:prstGeom prst="straightConnector1">
            <a:avLst/>
          </a:prstGeom>
          <a:noFill/>
          <a:ln cap="flat" cmpd="sng" w="19050">
            <a:solidFill>
              <a:srgbClr val="FF0000"/>
            </a:solidFill>
            <a:prstDash val="solid"/>
            <a:round/>
            <a:headEnd len="med" w="med" type="none"/>
            <a:tailEnd len="med" w="med" type="triangle"/>
          </a:ln>
        </p:spPr>
      </p:cxnSp>
      <p:sp>
        <p:nvSpPr>
          <p:cNvPr id="161" name="Google Shape;161;p20"/>
          <p:cNvSpPr txBox="1"/>
          <p:nvPr/>
        </p:nvSpPr>
        <p:spPr>
          <a:xfrm>
            <a:off x="7369550" y="2071325"/>
            <a:ext cx="1644600" cy="40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Wastewater pump</a:t>
            </a:r>
            <a:endParaRPr/>
          </a:p>
        </p:txBody>
      </p:sp>
      <p:cxnSp>
        <p:nvCxnSpPr>
          <p:cNvPr id="162" name="Google Shape;162;p20"/>
          <p:cNvCxnSpPr>
            <a:stCxn id="161" idx="1"/>
          </p:cNvCxnSpPr>
          <p:nvPr/>
        </p:nvCxnSpPr>
        <p:spPr>
          <a:xfrm rot="10800000">
            <a:off x="4622750" y="2181875"/>
            <a:ext cx="2746800" cy="91500"/>
          </a:xfrm>
          <a:prstGeom prst="straightConnector1">
            <a:avLst/>
          </a:prstGeom>
          <a:noFill/>
          <a:ln cap="flat" cmpd="sng" w="19050">
            <a:solidFill>
              <a:srgbClr val="FF0000"/>
            </a:solidFill>
            <a:prstDash val="solid"/>
            <a:round/>
            <a:headEnd len="med" w="med" type="none"/>
            <a:tailEnd len="med" w="med" type="triangle"/>
          </a:ln>
        </p:spPr>
      </p:cxnSp>
      <p:sp>
        <p:nvSpPr>
          <p:cNvPr id="163" name="Google Shape;163;p20"/>
          <p:cNvSpPr txBox="1"/>
          <p:nvPr/>
        </p:nvSpPr>
        <p:spPr>
          <a:xfrm>
            <a:off x="7580738" y="3636806"/>
            <a:ext cx="14334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Flocculator</a:t>
            </a:r>
            <a:endParaRPr/>
          </a:p>
        </p:txBody>
      </p:sp>
      <p:cxnSp>
        <p:nvCxnSpPr>
          <p:cNvPr id="164" name="Google Shape;164;p20"/>
          <p:cNvCxnSpPr>
            <a:stCxn id="165" idx="1"/>
          </p:cNvCxnSpPr>
          <p:nvPr/>
        </p:nvCxnSpPr>
        <p:spPr>
          <a:xfrm rot="10800000">
            <a:off x="6005600" y="2789838"/>
            <a:ext cx="1221900" cy="352500"/>
          </a:xfrm>
          <a:prstGeom prst="straightConnector1">
            <a:avLst/>
          </a:prstGeom>
          <a:noFill/>
          <a:ln cap="flat" cmpd="sng" w="19050">
            <a:solidFill>
              <a:srgbClr val="FF0000"/>
            </a:solidFill>
            <a:prstDash val="solid"/>
            <a:round/>
            <a:headEnd len="med" w="med" type="none"/>
            <a:tailEnd len="med" w="med" type="triangle"/>
          </a:ln>
        </p:spPr>
      </p:cxnSp>
      <p:sp>
        <p:nvSpPr>
          <p:cNvPr id="166" name="Google Shape;166;p20"/>
          <p:cNvSpPr txBox="1"/>
          <p:nvPr/>
        </p:nvSpPr>
        <p:spPr>
          <a:xfrm>
            <a:off x="7280325" y="1152975"/>
            <a:ext cx="17640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Sedimentation tank</a:t>
            </a:r>
            <a:endParaRPr/>
          </a:p>
        </p:txBody>
      </p:sp>
      <p:cxnSp>
        <p:nvCxnSpPr>
          <p:cNvPr id="167" name="Google Shape;167;p20"/>
          <p:cNvCxnSpPr/>
          <p:nvPr/>
        </p:nvCxnSpPr>
        <p:spPr>
          <a:xfrm flipH="1">
            <a:off x="5503600" y="1360575"/>
            <a:ext cx="1801800" cy="131100"/>
          </a:xfrm>
          <a:prstGeom prst="straightConnector1">
            <a:avLst/>
          </a:prstGeom>
          <a:noFill/>
          <a:ln cap="flat" cmpd="sng" w="19050">
            <a:solidFill>
              <a:srgbClr val="FF0000"/>
            </a:solidFill>
            <a:prstDash val="solid"/>
            <a:round/>
            <a:headEnd len="med" w="med" type="none"/>
            <a:tailEnd len="med" w="med" type="triangle"/>
          </a:ln>
        </p:spPr>
      </p:cxnSp>
      <p:sp>
        <p:nvSpPr>
          <p:cNvPr id="168" name="Google Shape;168;p20"/>
          <p:cNvSpPr txBox="1"/>
          <p:nvPr/>
        </p:nvSpPr>
        <p:spPr>
          <a:xfrm>
            <a:off x="1961775" y="4437175"/>
            <a:ext cx="343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5. Image of lab set-up and experimental design</a:t>
            </a:r>
            <a:endParaRPr sz="1000"/>
          </a:p>
        </p:txBody>
      </p:sp>
      <p:cxnSp>
        <p:nvCxnSpPr>
          <p:cNvPr id="169" name="Google Shape;169;p20"/>
          <p:cNvCxnSpPr>
            <a:stCxn id="163" idx="1"/>
          </p:cNvCxnSpPr>
          <p:nvPr/>
        </p:nvCxnSpPr>
        <p:spPr>
          <a:xfrm rot="10800000">
            <a:off x="4167338" y="2610806"/>
            <a:ext cx="3413400" cy="1238700"/>
          </a:xfrm>
          <a:prstGeom prst="straightConnector1">
            <a:avLst/>
          </a:prstGeom>
          <a:noFill/>
          <a:ln cap="flat" cmpd="sng" w="19050">
            <a:solidFill>
              <a:srgbClr val="FF0000"/>
            </a:solidFill>
            <a:prstDash val="solid"/>
            <a:round/>
            <a:headEnd len="med" w="med" type="none"/>
            <a:tailEnd len="med" w="med" type="triangle"/>
          </a:ln>
        </p:spPr>
      </p:cxnSp>
      <p:sp>
        <p:nvSpPr>
          <p:cNvPr id="165" name="Google Shape;165;p20"/>
          <p:cNvSpPr txBox="1"/>
          <p:nvPr/>
        </p:nvSpPr>
        <p:spPr>
          <a:xfrm>
            <a:off x="7227500" y="2929638"/>
            <a:ext cx="19902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Effluent</a:t>
            </a:r>
            <a:r>
              <a:rPr lang="en-US"/>
              <a:t> turbidimeter</a:t>
            </a:r>
            <a:endParaRPr/>
          </a:p>
        </p:txBody>
      </p:sp>
      <p:sp>
        <p:nvSpPr>
          <p:cNvPr id="170" name="Google Shape;170;p20"/>
          <p:cNvSpPr txBox="1"/>
          <p:nvPr/>
        </p:nvSpPr>
        <p:spPr>
          <a:xfrm>
            <a:off x="169025" y="2227928"/>
            <a:ext cx="1869600" cy="5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Clay/activated carbon p</a:t>
            </a:r>
            <a:r>
              <a:rPr lang="en-US"/>
              <a:t>ump</a:t>
            </a:r>
            <a:endParaRPr/>
          </a:p>
        </p:txBody>
      </p:sp>
      <p:cxnSp>
        <p:nvCxnSpPr>
          <p:cNvPr id="171" name="Google Shape;171;p20"/>
          <p:cNvCxnSpPr/>
          <p:nvPr/>
        </p:nvCxnSpPr>
        <p:spPr>
          <a:xfrm flipH="1" rot="10800000">
            <a:off x="1863125" y="2249225"/>
            <a:ext cx="1328100" cy="384300"/>
          </a:xfrm>
          <a:prstGeom prst="straightConnector1">
            <a:avLst/>
          </a:prstGeom>
          <a:noFill/>
          <a:ln cap="flat" cmpd="sng" w="19050">
            <a:solidFill>
              <a:srgbClr val="FF0000"/>
            </a:solidFill>
            <a:prstDash val="solid"/>
            <a:round/>
            <a:headEnd len="med" w="med" type="none"/>
            <a:tailEnd len="med" w="med" type="triangle"/>
          </a:ln>
        </p:spPr>
      </p:cxnSp>
      <p:sp>
        <p:nvSpPr>
          <p:cNvPr id="172" name="Google Shape;172;p20"/>
          <p:cNvSpPr txBox="1"/>
          <p:nvPr/>
        </p:nvSpPr>
        <p:spPr>
          <a:xfrm>
            <a:off x="3583850" y="4763400"/>
            <a:ext cx="55602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8</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173" name="Google Shape;173;p20"/>
          <p:cNvPicPr preferRelativeResize="0"/>
          <p:nvPr/>
        </p:nvPicPr>
        <p:blipFill rotWithShape="1">
          <a:blip r:embed="rId4">
            <a:alphaModFix/>
          </a:blip>
          <a:srcRect b="0" l="0" r="0" t="0"/>
          <a:stretch/>
        </p:blipFill>
        <p:spPr>
          <a:xfrm>
            <a:off x="7196613" y="76300"/>
            <a:ext cx="1869625" cy="59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nvSpPr>
        <p:spPr>
          <a:xfrm>
            <a:off x="261124" y="338025"/>
            <a:ext cx="63051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Current Work </a:t>
            </a:r>
            <a:endParaRPr b="0" i="0" sz="4000" u="none" cap="none" strike="noStrike">
              <a:solidFill>
                <a:srgbClr val="0B68FF"/>
              </a:solidFill>
              <a:latin typeface="Arial"/>
              <a:ea typeface="Arial"/>
              <a:cs typeface="Arial"/>
              <a:sym typeface="Arial"/>
            </a:endParaRPr>
          </a:p>
        </p:txBody>
      </p:sp>
      <p:sp>
        <p:nvSpPr>
          <p:cNvPr id="179" name="Google Shape;179;p21"/>
          <p:cNvSpPr txBox="1"/>
          <p:nvPr/>
        </p:nvSpPr>
        <p:spPr>
          <a:xfrm>
            <a:off x="3605975" y="4763400"/>
            <a:ext cx="5538000" cy="380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Dissolved Organic Matter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2023</a:t>
            </a:r>
            <a:r>
              <a:rPr b="1" lang="en-US" sz="1000">
                <a:solidFill>
                  <a:srgbClr val="7F7F7F"/>
                </a:solidFill>
              </a:rPr>
              <a:t> | Page 9</a:t>
            </a:r>
            <a:r>
              <a:rPr b="1" lang="en-US" sz="1000">
                <a:solidFill>
                  <a:schemeClr val="dk1"/>
                </a:solidFill>
              </a:rPr>
              <a:t> </a:t>
            </a:r>
            <a:endParaRPr b="1" sz="1000">
              <a:solidFill>
                <a:schemeClr val="dk1"/>
              </a:solidFill>
            </a:endParaRPr>
          </a:p>
          <a:p>
            <a:pPr indent="0" lvl="0" marL="0" marR="0" rtl="0" algn="r">
              <a:spcBef>
                <a:spcPts val="0"/>
              </a:spcBef>
              <a:spcAft>
                <a:spcPts val="0"/>
              </a:spcAft>
              <a:buNone/>
            </a:pPr>
            <a:r>
              <a:t/>
            </a:r>
            <a:endParaRPr b="1" sz="1000">
              <a:solidFill>
                <a:srgbClr val="7F7F7F"/>
              </a:solidFill>
            </a:endParaRPr>
          </a:p>
        </p:txBody>
      </p:sp>
      <p:pic>
        <p:nvPicPr>
          <p:cNvPr id="180" name="Google Shape;180;p21"/>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sp>
        <p:nvSpPr>
          <p:cNvPr id="181" name="Google Shape;181;p21"/>
          <p:cNvSpPr txBox="1"/>
          <p:nvPr>
            <p:ph idx="4294967295" type="body"/>
          </p:nvPr>
        </p:nvSpPr>
        <p:spPr>
          <a:xfrm>
            <a:off x="457200" y="1200151"/>
            <a:ext cx="8229600" cy="33945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AutoNum type="arabicParenR"/>
            </a:pPr>
            <a:r>
              <a:rPr lang="en-US" sz="1900">
                <a:solidFill>
                  <a:schemeClr val="dk1"/>
                </a:solidFill>
              </a:rPr>
              <a:t>Chose constant coagulant dosage (10 mg/L in flocculator)</a:t>
            </a:r>
            <a:endParaRPr sz="1900">
              <a:solidFill>
                <a:schemeClr val="dk1"/>
              </a:solidFill>
            </a:endParaRPr>
          </a:p>
          <a:p>
            <a:pPr indent="-349250" lvl="0" marL="457200" rtl="0" algn="l">
              <a:lnSpc>
                <a:spcPct val="150000"/>
              </a:lnSpc>
              <a:spcBef>
                <a:spcPts val="0"/>
              </a:spcBef>
              <a:spcAft>
                <a:spcPts val="0"/>
              </a:spcAft>
              <a:buSzPts val="1900"/>
              <a:buAutoNum type="arabicParenR"/>
            </a:pPr>
            <a:r>
              <a:rPr lang="en-US" sz="1900">
                <a:solidFill>
                  <a:schemeClr val="dk1"/>
                </a:solidFill>
              </a:rPr>
              <a:t>Measured influent and effluent turbidity after varying clay stock concentration</a:t>
            </a:r>
            <a:endParaRPr sz="1900">
              <a:solidFill>
                <a:schemeClr val="dk1"/>
              </a:solidFill>
            </a:endParaRPr>
          </a:p>
          <a:p>
            <a:pPr indent="-349250" lvl="0" marL="457200" rtl="0" algn="l">
              <a:lnSpc>
                <a:spcPct val="150000"/>
              </a:lnSpc>
              <a:spcBef>
                <a:spcPts val="0"/>
              </a:spcBef>
              <a:spcAft>
                <a:spcPts val="0"/>
              </a:spcAft>
              <a:buSzPts val="1900"/>
              <a:buAutoNum type="arabicParenR"/>
            </a:pPr>
            <a:r>
              <a:rPr lang="en-US" sz="1900">
                <a:solidFill>
                  <a:schemeClr val="dk1"/>
                </a:solidFill>
              </a:rPr>
              <a:t>Conducting flow rate tests for each pump</a:t>
            </a:r>
            <a:endParaRPr sz="1900">
              <a:solidFill>
                <a:schemeClr val="dk1"/>
              </a:solidFill>
            </a:endParaRPr>
          </a:p>
          <a:p>
            <a:pPr indent="-349250" lvl="1" marL="914400" rtl="0" algn="l">
              <a:lnSpc>
                <a:spcPct val="150000"/>
              </a:lnSpc>
              <a:spcBef>
                <a:spcPts val="0"/>
              </a:spcBef>
              <a:spcAft>
                <a:spcPts val="0"/>
              </a:spcAft>
              <a:buSzPts val="1900"/>
              <a:buAutoNum type="alphaLcParenR"/>
            </a:pPr>
            <a:r>
              <a:rPr lang="en-US" sz="1900">
                <a:solidFill>
                  <a:schemeClr val="dk1"/>
                </a:solidFill>
              </a:rPr>
              <a:t>Track revolutions and volume pumped for certain time</a:t>
            </a:r>
            <a:endParaRPr sz="1900">
              <a:solidFill>
                <a:schemeClr val="dk1"/>
              </a:solidFill>
            </a:endParaRPr>
          </a:p>
          <a:p>
            <a:pPr indent="-349250" lvl="2" marL="1371600" rtl="0" algn="l">
              <a:lnSpc>
                <a:spcPct val="150000"/>
              </a:lnSpc>
              <a:spcBef>
                <a:spcPts val="0"/>
              </a:spcBef>
              <a:spcAft>
                <a:spcPts val="0"/>
              </a:spcAft>
              <a:buSzPts val="1900"/>
              <a:buAutoNum type="romanLcParenR"/>
            </a:pPr>
            <a:r>
              <a:rPr lang="en-US" sz="1900">
                <a:solidFill>
                  <a:schemeClr val="dk1"/>
                </a:solidFill>
              </a:rPr>
              <a:t>Confirm upper limit for pump rotational speed (50 rpm)</a:t>
            </a:r>
            <a:endParaRPr sz="1900">
              <a:solidFill>
                <a:schemeClr val="dk1"/>
              </a:solidFill>
            </a:endParaRPr>
          </a:p>
          <a:p>
            <a:pPr indent="-349250" lvl="1" marL="914400" rtl="0" algn="l">
              <a:lnSpc>
                <a:spcPct val="150000"/>
              </a:lnSpc>
              <a:spcBef>
                <a:spcPts val="0"/>
              </a:spcBef>
              <a:spcAft>
                <a:spcPts val="0"/>
              </a:spcAft>
              <a:buSzPts val="1900"/>
              <a:buAutoNum type="alphaLcParenR"/>
            </a:pPr>
            <a:r>
              <a:rPr lang="en-US" sz="1900">
                <a:solidFill>
                  <a:schemeClr val="dk1"/>
                </a:solidFill>
              </a:rPr>
              <a:t>Graph actual vs. ProCoDA flow rates and check pump conditions</a:t>
            </a:r>
            <a:endParaRPr sz="1900">
              <a:solidFill>
                <a:schemeClr val="dk1"/>
              </a:solidFill>
            </a:endParaRPr>
          </a:p>
          <a:p>
            <a:pPr indent="-349250" lvl="2" marL="1371600" rtl="0" algn="l">
              <a:lnSpc>
                <a:spcPct val="150000"/>
              </a:lnSpc>
              <a:spcBef>
                <a:spcPts val="0"/>
              </a:spcBef>
              <a:spcAft>
                <a:spcPts val="0"/>
              </a:spcAft>
              <a:buSzPts val="1900"/>
              <a:buAutoNum type="romanLcParenR"/>
            </a:pPr>
            <a:r>
              <a:rPr lang="en-US" sz="1900">
                <a:solidFill>
                  <a:schemeClr val="dk1"/>
                </a:solidFill>
              </a:rPr>
              <a:t>Replace pump tubings</a:t>
            </a:r>
            <a:endParaRPr sz="1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