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24" r:id="rId1"/>
  </p:sldMasterIdLst>
  <p:notesMasterIdLst>
    <p:notesMasterId r:id="rId12"/>
  </p:notesMasterIdLst>
  <p:handoutMasterIdLst>
    <p:handoutMasterId r:id="rId13"/>
  </p:handoutMasterIdLst>
  <p:sldIdLst>
    <p:sldId id="696" r:id="rId2"/>
    <p:sldId id="710" r:id="rId3"/>
    <p:sldId id="695" r:id="rId4"/>
    <p:sldId id="722" r:id="rId5"/>
    <p:sldId id="512" r:id="rId6"/>
    <p:sldId id="373" r:id="rId7"/>
    <p:sldId id="335" r:id="rId8"/>
    <p:sldId id="720" r:id="rId9"/>
    <p:sldId id="711" r:id="rId10"/>
    <p:sldId id="712" r:id="rId11"/>
  </p:sldIdLst>
  <p:sldSz cx="12192000" cy="6858000"/>
  <p:notesSz cx="7315200" cy="96012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ndara" panose="020E050203030302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ntrada" id="{1596D4F2-4AA0-4E50-9ED1-1C91C88C434E}">
          <p14:sldIdLst>
            <p14:sldId id="696"/>
            <p14:sldId id="710"/>
            <p14:sldId id="695"/>
            <p14:sldId id="722"/>
          </p14:sldIdLst>
        </p14:section>
        <p14:section name="Conclusions" id="{88426F4C-7DCF-4358-B983-92876A5E29CA}">
          <p14:sldIdLst>
            <p14:sldId id="512"/>
            <p14:sldId id="373"/>
            <p14:sldId id="335"/>
            <p14:sldId id="720"/>
            <p14:sldId id="711"/>
            <p14:sldId id="7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1FF01"/>
    <a:srgbClr val="00005A"/>
    <a:srgbClr val="AC0000"/>
    <a:srgbClr val="0066FF"/>
    <a:srgbClr val="0070C0"/>
    <a:srgbClr val="A50021"/>
    <a:srgbClr val="B52D48"/>
    <a:srgbClr val="FF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712" autoAdjust="0"/>
    <p:restoredTop sz="86123" autoAdjust="0"/>
  </p:normalViewPr>
  <p:slideViewPr>
    <p:cSldViewPr snapToGrid="0">
      <p:cViewPr varScale="1">
        <p:scale>
          <a:sx n="108" d="100"/>
          <a:sy n="108" d="100"/>
        </p:scale>
        <p:origin x="4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654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9"/>
            <a:ext cx="5069346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r>
              <a:rPr lang="en-US" dirty="0"/>
              <a:t>CEE 4540: Sustainable Municipal Drinking Water Treatment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1882DB59-4738-4F5C-B45C-D8E3B93F0E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36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89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62E679DB-9C16-4532-959D-C87E42B408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001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679DB-9C16-4532-959D-C87E42B408F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2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F3449F-448E-410C-B900-FB710531DB06}" type="slidenum">
              <a:rPr lang="en-US"/>
              <a:pPr/>
              <a:t>6</a:t>
            </a:fld>
            <a:endParaRPr lang="en-US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75C16B-34B5-4C7B-9271-503C8320346C}" type="slidenum">
              <a:rPr lang="en-US"/>
              <a:pPr/>
              <a:t>7</a:t>
            </a:fld>
            <a:endParaRPr lang="en-U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B47E3A8C-271B-42FD-B027-2D7F62A45E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481101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2E8599-6650-4B90-B385-27A02D7BD0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815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AED78-0C3A-4A7A-A80F-076F9E8CCE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3723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7C3E1-7CAD-4E05-A2CB-4D20380CAD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1530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C6381B-51CC-476C-A4B9-2A0D52EED1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4750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1A1BE-7572-4384-AFC8-1A97AC424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325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B47E3A8C-271B-42FD-B027-2D7F62A45E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1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0" r:id="rId6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0B2C-B3EC-484F-88E1-B302C0AA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/>
              <a:t>Tanque de entrada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5EA9E7-4214-4184-8CF8-E9C5BE6DD3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34"/>
          <a:stretch/>
        </p:blipFill>
        <p:spPr>
          <a:xfrm>
            <a:off x="0" y="1854789"/>
            <a:ext cx="12192000" cy="42653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BE3D2D-94F2-4795-B842-3C92278ECBF0}"/>
              </a:ext>
            </a:extLst>
          </p:cNvPr>
          <p:cNvSpPr txBox="1"/>
          <p:nvPr/>
        </p:nvSpPr>
        <p:spPr>
          <a:xfrm>
            <a:off x="6983311" y="1571655"/>
            <a:ext cx="1486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>
                <a:latin typeface="Calibri" panose="020F0502020204030204" pitchFamily="34" charset="0"/>
                <a:cs typeface="Calibri" panose="020F0502020204030204" pitchFamily="34" charset="0"/>
              </a:rPr>
              <a:t>Rejilla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8B37F-07AF-4F27-AD2F-82EAA5C83B0C}"/>
              </a:ext>
            </a:extLst>
          </p:cNvPr>
          <p:cNvSpPr txBox="1"/>
          <p:nvPr/>
        </p:nvSpPr>
        <p:spPr>
          <a:xfrm>
            <a:off x="7201738" y="4284375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>
                <a:latin typeface="Calibri" panose="020F0502020204030204" pitchFamily="34" charset="0"/>
                <a:cs typeface="Calibri" panose="020F0502020204030204" pitchFamily="34" charset="0"/>
              </a:rPr>
              <a:t>Desbordamiento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5C4C4-D299-4B15-8D35-F7747798FC2E}"/>
              </a:ext>
            </a:extLst>
          </p:cNvPr>
          <p:cNvSpPr txBox="1"/>
          <p:nvPr/>
        </p:nvSpPr>
        <p:spPr>
          <a:xfrm>
            <a:off x="10275770" y="2002245"/>
            <a:ext cx="1486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Agua cruda y reciclaje de 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retrolavado</a:t>
            </a:r>
            <a:endParaRPr lang="es-419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A902F6-BD64-4A5B-A0E8-6BCFF4612C2C}"/>
              </a:ext>
            </a:extLst>
          </p:cNvPr>
          <p:cNvSpPr txBox="1"/>
          <p:nvPr/>
        </p:nvSpPr>
        <p:spPr>
          <a:xfrm>
            <a:off x="6593840" y="4767564"/>
            <a:ext cx="280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>
                <a:latin typeface="Calibri" panose="020F0502020204030204" pitchFamily="34" charset="0"/>
                <a:cs typeface="Calibri" panose="020F0502020204030204" pitchFamily="34" charset="0"/>
              </a:rPr>
              <a:t>Reciclaje de </a:t>
            </a:r>
            <a:r>
              <a:rPr lang="es-419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retrolavado</a:t>
            </a:r>
            <a:endParaRPr lang="es-419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46DDE-06E8-47B7-93B0-23919B87BC51}"/>
              </a:ext>
            </a:extLst>
          </p:cNvPr>
          <p:cNvSpPr txBox="1"/>
          <p:nvPr/>
        </p:nvSpPr>
        <p:spPr>
          <a:xfrm>
            <a:off x="1610371" y="1571655"/>
            <a:ext cx="2717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>
                <a:latin typeface="Calibri" panose="020F0502020204030204" pitchFamily="34" charset="0"/>
                <a:cs typeface="Calibri" panose="020F0502020204030204" pitchFamily="34" charset="0"/>
              </a:rPr>
              <a:t>Desagües de las tolvas
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9697D-3367-449F-BA70-F51A6AF1320B}"/>
              </a:ext>
            </a:extLst>
          </p:cNvPr>
          <p:cNvSpPr txBox="1"/>
          <p:nvPr/>
        </p:nvSpPr>
        <p:spPr>
          <a:xfrm>
            <a:off x="274320" y="1575802"/>
            <a:ext cx="85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419" sz="2000">
                <a:latin typeface="Calibri" panose="020F0502020204030204" pitchFamily="34" charset="0"/>
                <a:cs typeface="Calibri" panose="020F0502020204030204" pitchFamily="34" charset="0"/>
              </a:rPr>
              <a:t>LFOM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445B6A-636D-4A74-B2F9-1F1C0E0E1D84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19760" y="1975912"/>
            <a:ext cx="81280" cy="4116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62642B-FA15-4F5E-B2E3-5BDA02A3563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9479280" y="2663965"/>
            <a:ext cx="796490" cy="11987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01ED73-49D5-4DEA-A012-F3D54BCABD3A}"/>
              </a:ext>
            </a:extLst>
          </p:cNvPr>
          <p:cNvSpPr txBox="1"/>
          <p:nvPr/>
        </p:nvSpPr>
        <p:spPr>
          <a:xfrm>
            <a:off x="-27797" y="6267574"/>
            <a:ext cx="121580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Tolvas diseñadas para capturar arena que de otro modo se asentaría en el floculador
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1953582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681E2-A15D-4F19-B16B-04E3E510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071130" cy="1143000"/>
          </a:xfrm>
        </p:spPr>
        <p:txBody>
          <a:bodyPr/>
          <a:lstStyle/>
          <a:p>
            <a:r>
              <a:rPr lang="es-ES" dirty="0"/>
              <a:t>Mini tanque de entrada para caudales bajos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2A0E8C-9C7E-4D4D-BDA3-10661BC04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329" y="0"/>
            <a:ext cx="566367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198B3B-307A-4AF9-A4AE-6452B15AEB7E}"/>
              </a:ext>
            </a:extLst>
          </p:cNvPr>
          <p:cNvSpPr txBox="1"/>
          <p:nvPr/>
        </p:nvSpPr>
        <p:spPr>
          <a:xfrm>
            <a:off x="4975400" y="2968309"/>
            <a:ext cx="1486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Trash Racks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B3A03-4962-49C2-8AFE-B90CB2F311D4}"/>
              </a:ext>
            </a:extLst>
          </p:cNvPr>
          <p:cNvSpPr txBox="1"/>
          <p:nvPr/>
        </p:nvSpPr>
        <p:spPr>
          <a:xfrm>
            <a:off x="4497445" y="2446745"/>
            <a:ext cx="1964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Overflow/Drain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DC51B-C33F-4C98-B26D-F7CBCEBCD8F5}"/>
              </a:ext>
            </a:extLst>
          </p:cNvPr>
          <p:cNvSpPr txBox="1"/>
          <p:nvPr/>
        </p:nvSpPr>
        <p:spPr>
          <a:xfrm>
            <a:off x="4975400" y="3446176"/>
            <a:ext cx="1486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Raw water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029D66-8C5C-49B1-90E1-8F3C8DBD2327}"/>
              </a:ext>
            </a:extLst>
          </p:cNvPr>
          <p:cNvSpPr txBox="1"/>
          <p:nvPr/>
        </p:nvSpPr>
        <p:spPr>
          <a:xfrm>
            <a:off x="4450458" y="1968878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Backwash recycle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1E0A2E-E5E9-4CD1-BCEB-BF5903ECF376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462138" y="2846856"/>
            <a:ext cx="1697263" cy="32150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E28535-0FFE-48A5-9141-3D9BBCA4CDB7}"/>
              </a:ext>
            </a:extLst>
          </p:cNvPr>
          <p:cNvSpPr txBox="1"/>
          <p:nvPr/>
        </p:nvSpPr>
        <p:spPr>
          <a:xfrm>
            <a:off x="9336942" y="3431633"/>
            <a:ext cx="82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LFOM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02951-0669-4226-BA46-D76DF3016AB6}"/>
              </a:ext>
            </a:extLst>
          </p:cNvPr>
          <p:cNvSpPr txBox="1"/>
          <p:nvPr/>
        </p:nvSpPr>
        <p:spPr>
          <a:xfrm>
            <a:off x="1352815" y="1542470"/>
            <a:ext cx="5303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Floc/Clarifier Bypass (swap pipe stub with LFOM)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E48AB0-BF48-4F0C-9D93-FCD1193DFC65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9749689" y="3035125"/>
            <a:ext cx="0" cy="39650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B9BC8F-D0EC-43C7-81E4-7824D5917197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656642" y="1493055"/>
            <a:ext cx="3005518" cy="24947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0F3BD9-AF6D-47A2-B98E-D573C192B05B}"/>
              </a:ext>
            </a:extLst>
          </p:cNvPr>
          <p:cNvSpPr txBox="1"/>
          <p:nvPr/>
        </p:nvSpPr>
        <p:spPr>
          <a:xfrm>
            <a:off x="5720857" y="5366500"/>
            <a:ext cx="807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Doser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ED167C-327E-4F26-A956-116AC6C057E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462138" y="2246690"/>
            <a:ext cx="1391542" cy="4001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3424A-DC45-4E7D-824B-CD041A39EA8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462138" y="3233379"/>
            <a:ext cx="1590288" cy="41285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85A70C-3D1F-42E3-ACF7-F1E629E95B0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462138" y="1729945"/>
            <a:ext cx="1490915" cy="4389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92643CB-646F-42A7-9AB1-E8B31D8CAE4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528328" y="5364945"/>
            <a:ext cx="2148312" cy="2016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85779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B987E1-45FA-42D0-A09B-B2FA1E76D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841"/>
          <a:stretch/>
        </p:blipFill>
        <p:spPr>
          <a:xfrm>
            <a:off x="2204720" y="1338874"/>
            <a:ext cx="8587760" cy="551912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F458598-2824-468D-B337-96FC2263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/>
              <a:t>Tanque de entrada
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72569-F9AF-46E4-A3E7-74E31E3C0AAE}"/>
              </a:ext>
            </a:extLst>
          </p:cNvPr>
          <p:cNvSpPr txBox="1"/>
          <p:nvPr/>
        </p:nvSpPr>
        <p:spPr>
          <a:xfrm>
            <a:off x="3261360" y="4798665"/>
            <a:ext cx="1486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419" sz="2000">
                <a:latin typeface="Calibri" panose="020F0502020204030204" pitchFamily="34" charset="0"/>
                <a:cs typeface="Calibri" panose="020F0502020204030204" pitchFamily="34" charset="0"/>
              </a:rPr>
              <a:t>Rejillas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6203E8-9F24-4614-9134-C2910410916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748098" y="3992880"/>
            <a:ext cx="1713662" cy="10058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DC273BE-884B-4C7D-A1EF-121A5E69BC19}"/>
              </a:ext>
            </a:extLst>
          </p:cNvPr>
          <p:cNvSpPr txBox="1"/>
          <p:nvPr/>
        </p:nvSpPr>
        <p:spPr>
          <a:xfrm>
            <a:off x="2836718" y="5198775"/>
            <a:ext cx="1911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>
                <a:latin typeface="Calibri" panose="020F0502020204030204" pitchFamily="34" charset="0"/>
                <a:cs typeface="Calibri" panose="020F0502020204030204" pitchFamily="34" charset="0"/>
              </a:rPr>
              <a:t>Desbordamiento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80554-EC6D-4DC0-8325-4A47ADB8E753}"/>
              </a:ext>
            </a:extLst>
          </p:cNvPr>
          <p:cNvSpPr txBox="1"/>
          <p:nvPr/>
        </p:nvSpPr>
        <p:spPr>
          <a:xfrm>
            <a:off x="3261360" y="5598885"/>
            <a:ext cx="1486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>
                <a:latin typeface="Calibri" panose="020F0502020204030204" pitchFamily="34" charset="0"/>
                <a:cs typeface="Calibri" panose="020F0502020204030204" pitchFamily="34" charset="0"/>
              </a:rPr>
              <a:t>Agua cruda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D99D4E-233D-40B9-9C87-C2BF7D026891}"/>
              </a:ext>
            </a:extLst>
          </p:cNvPr>
          <p:cNvSpPr txBox="1"/>
          <p:nvPr/>
        </p:nvSpPr>
        <p:spPr>
          <a:xfrm>
            <a:off x="3261360" y="5998995"/>
            <a:ext cx="2011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>
                <a:latin typeface="Calibri" panose="020F0502020204030204" pitchFamily="34" charset="0"/>
                <a:cs typeface="Calibri" panose="020F0502020204030204" pitchFamily="34" charset="0"/>
              </a:rPr>
              <a:t>Reciclaje de retrolavado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0ECEB1-ACB0-49CD-91F5-7D81A8010E6E}"/>
              </a:ext>
            </a:extLst>
          </p:cNvPr>
          <p:cNvCxnSpPr>
            <a:cxnSpLocks/>
          </p:cNvCxnSpPr>
          <p:nvPr/>
        </p:nvCxnSpPr>
        <p:spPr>
          <a:xfrm flipV="1">
            <a:off x="4748098" y="4017310"/>
            <a:ext cx="2437451" cy="137873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049F0F-49C4-4B6D-9E1B-B8FAE448308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748098" y="4599336"/>
            <a:ext cx="2695806" cy="119960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85CA2D-1EFC-47EB-9F50-239B6E3D8A4F}"/>
              </a:ext>
            </a:extLst>
          </p:cNvPr>
          <p:cNvCxnSpPr>
            <a:cxnSpLocks/>
          </p:cNvCxnSpPr>
          <p:nvPr/>
        </p:nvCxnSpPr>
        <p:spPr>
          <a:xfrm flipV="1">
            <a:off x="5158588" y="4695855"/>
            <a:ext cx="2867786" cy="14836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82B6168-F628-4B79-B8AA-DA821E1E5CE2}"/>
              </a:ext>
            </a:extLst>
          </p:cNvPr>
          <p:cNvSpPr txBox="1"/>
          <p:nvPr/>
        </p:nvSpPr>
        <p:spPr>
          <a:xfrm>
            <a:off x="1981992" y="4394200"/>
            <a:ext cx="2572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>
                <a:latin typeface="Calibri" panose="020F0502020204030204" pitchFamily="34" charset="0"/>
                <a:cs typeface="Calibri" panose="020F0502020204030204" pitchFamily="34" charset="0"/>
              </a:rPr>
              <a:t>Desagües de las tolvas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25FFEB-16CA-47DB-ACD6-DDD40051E88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554212" y="3321145"/>
            <a:ext cx="901708" cy="12731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CD3634E-6AD2-41DC-9126-DF1500C0A889}"/>
              </a:ext>
            </a:extLst>
          </p:cNvPr>
          <p:cNvSpPr txBox="1"/>
          <p:nvPr/>
        </p:nvSpPr>
        <p:spPr>
          <a:xfrm>
            <a:off x="5222240" y="1571655"/>
            <a:ext cx="1650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419" sz="2000">
                <a:latin typeface="Calibri" panose="020F0502020204030204" pitchFamily="34" charset="0"/>
                <a:cs typeface="Calibri" panose="020F0502020204030204" pitchFamily="34" charset="0"/>
              </a:rPr>
              <a:t>LFOM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7C1561-F835-4EB6-8250-4968115DCA29}"/>
              </a:ext>
            </a:extLst>
          </p:cNvPr>
          <p:cNvSpPr txBox="1"/>
          <p:nvPr/>
        </p:nvSpPr>
        <p:spPr>
          <a:xfrm>
            <a:off x="359845" y="3035125"/>
            <a:ext cx="16509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>
                <a:latin typeface="Calibri" panose="020F0502020204030204" pitchFamily="34" charset="0"/>
                <a:cs typeface="Calibri" panose="020F0502020204030204" pitchFamily="34" charset="0"/>
              </a:rPr>
              <a:t>Floc/Clarificador Bypass (intercambie el niple de tubería con el LFOM)
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816222-35B7-4DFC-B966-049B4A2DFED2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051781" y="1771710"/>
            <a:ext cx="1170459" cy="1186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0A0718-DE5D-40E1-8ED2-EB8E7CE6E2CA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010834" y="2630661"/>
            <a:ext cx="1545166" cy="152784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010292-A026-4A10-AA16-A1E2CFCC1A7A}"/>
              </a:ext>
            </a:extLst>
          </p:cNvPr>
          <p:cNvSpPr txBox="1"/>
          <p:nvPr/>
        </p:nvSpPr>
        <p:spPr>
          <a:xfrm>
            <a:off x="326728" y="2064312"/>
            <a:ext cx="1486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>
                <a:latin typeface="Calibri" panose="020F0502020204030204" pitchFamily="34" charset="0"/>
                <a:cs typeface="Calibri" panose="020F0502020204030204" pitchFamily="34" charset="0"/>
              </a:rPr>
              <a:t>Dosificador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8D329F-553C-454C-839D-EABEEB2F7F0D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813466" y="2264367"/>
            <a:ext cx="58732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8966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B1A241-0F61-495A-86CE-1E5B83AFF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Previene la obstrucción de los pasos estrechos en la planta
¡Necesitamos un método de fabricación!
Diseñado para pasar el </a:t>
            </a:r>
            <a:br>
              <a:rPr lang="es-ES" dirty="0"/>
            </a:br>
            <a:r>
              <a:rPr lang="es-ES" dirty="0"/>
              <a:t>caudal con el 90% de las</a:t>
            </a:r>
            <a:br>
              <a:rPr lang="es-ES" dirty="0"/>
            </a:br>
            <a:r>
              <a:rPr lang="es-ES" dirty="0"/>
              <a:t>aberturas obstruidas
Física</a:t>
            </a:r>
          </a:p>
          <a:p>
            <a:pPr lvl="1"/>
            <a:r>
              <a:rPr lang="es-ES" dirty="0"/>
              <a:t>Ecuación del orificio</a:t>
            </a:r>
          </a:p>
          <a:p>
            <a:pPr lvl="1"/>
            <a:r>
              <a:rPr lang="es-ES" dirty="0"/>
              <a:t>Expansión de flujo (pero Vout</a:t>
            </a:r>
            <a:br>
              <a:rPr lang="es-ES" dirty="0"/>
            </a:br>
            <a:r>
              <a:rPr lang="es-ES" dirty="0"/>
              <a:t>es pequeña por lo que la ecuación del orificio</a:t>
            </a:r>
            <a:br>
              <a:rPr lang="es-ES" dirty="0"/>
            </a:br>
            <a:r>
              <a:rPr lang="es-ES" dirty="0"/>
              <a:t>es razonable)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9F7CE8-BD2E-4398-9A14-9D1DF3248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488" y="2656840"/>
            <a:ext cx="2874179" cy="3200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8CB6EA-07DF-4E43-A3C8-8D9AC4F3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/>
              <a:t>Rejilla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20CF7-85AD-4836-8FCC-39A183D93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984" y="2370130"/>
            <a:ext cx="2785120" cy="42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2226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BB95-D732-455E-8B91-EC2A434B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La fracción abierta es clave para el diseño de la rejilla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793EA-9637-4E9A-BC58-583CD77DB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21040" cy="4525963"/>
          </a:xfrm>
        </p:spPr>
        <p:txBody>
          <a:bodyPr/>
          <a:lstStyle/>
          <a:p>
            <a:r>
              <a:rPr lang="es-419" dirty="0"/>
              <a:t>Con alambres en tensión la fracción abierta pueda alcanzar mas que 0.7</a:t>
            </a:r>
          </a:p>
          <a:p>
            <a:r>
              <a:rPr lang="es-419" dirty="0"/>
              <a:t>En cambio si lo hace con orificios la fracción abierta será mucho menos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9D66D-488A-4820-ABB9-324D90224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304" y="1600200"/>
            <a:ext cx="2785120" cy="42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083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FE2F6D05-D89D-499E-8C8F-715528E08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4" y="0"/>
            <a:ext cx="1201615" cy="13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images sutro weir">
            <a:extLst>
              <a:ext uri="{FF2B5EF4-FFF2-40B4-BE49-F238E27FC236}">
                <a16:creationId xmlns:a16="http://schemas.microsoft.com/office/drawing/2014/main" id="{38FED8E7-7F76-4B50-9324-1CC9DA933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011" y="2883409"/>
            <a:ext cx="8601866" cy="357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DCEB99-4E63-499D-ACAB-1E3F5E8388A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231" y="2501454"/>
            <a:ext cx="787810" cy="2925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7A6990-AE3D-4544-8437-D5799EA8CD2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97" y="2501453"/>
            <a:ext cx="787810" cy="2925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7BCFB8-AB43-4F90-9942-BB9859A6088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53" y="2501454"/>
            <a:ext cx="664381" cy="2270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D8DAAA-19ED-4A3A-8105-28C453C59399}"/>
              </a:ext>
            </a:extLst>
          </p:cNvPr>
          <p:cNvSpPr txBox="1"/>
          <p:nvPr/>
        </p:nvSpPr>
        <p:spPr>
          <a:xfrm>
            <a:off x="2292246" y="2078783"/>
            <a:ext cx="23505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Vertedero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V
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E84422-E141-4670-BA37-0932A6931FD5}"/>
              </a:ext>
            </a:extLst>
          </p:cNvPr>
          <p:cNvSpPr txBox="1"/>
          <p:nvPr/>
        </p:nvSpPr>
        <p:spPr>
          <a:xfrm>
            <a:off x="8036966" y="2017239"/>
            <a:ext cx="191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Rectangular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1FA9B0-0E0E-4C04-92B9-714D4C652314}"/>
              </a:ext>
            </a:extLst>
          </p:cNvPr>
          <p:cNvSpPr txBox="1"/>
          <p:nvPr/>
        </p:nvSpPr>
        <p:spPr>
          <a:xfrm>
            <a:off x="5446637" y="2001167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Sutro</a:t>
            </a:r>
            <a:endParaRPr lang="en-US" dirty="0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0C8F534F-70E2-4FFC-AD56-45B7D8022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9811677" cy="1143000"/>
          </a:xfrm>
        </p:spPr>
        <p:txBody>
          <a:bodyPr/>
          <a:lstStyle/>
          <a:p>
            <a:r>
              <a:rPr lang="es-ES" sz="3600" dirty="0"/>
              <a:t>Proporcionalidad del cabezal de flujo por tres vertederos</a:t>
            </a:r>
            <a:endParaRPr lang="en-US" sz="36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4058476-433C-4FCD-A6C0-F07683C548E0}"/>
              </a:ext>
            </a:extLst>
          </p:cNvPr>
          <p:cNvSpPr/>
          <p:nvPr/>
        </p:nvSpPr>
        <p:spPr>
          <a:xfrm>
            <a:off x="5176613" y="1800493"/>
            <a:ext cx="1573933" cy="122207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360E26-84C7-48A8-9895-469301A8D079}"/>
              </a:ext>
            </a:extLst>
          </p:cNvPr>
          <p:cNvSpPr/>
          <p:nvPr/>
        </p:nvSpPr>
        <p:spPr>
          <a:xfrm>
            <a:off x="6066154" y="2347027"/>
            <a:ext cx="414756" cy="44699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285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120650"/>
            <a:ext cx="10521863" cy="1143000"/>
          </a:xfrm>
        </p:spPr>
        <p:txBody>
          <a:bodyPr lIns="91440" tIns="45720" rIns="91440" bIns="45720"/>
          <a:lstStyle/>
          <a:p>
            <a:r>
              <a:rPr lang="es-419" dirty="0"/>
              <a:t>Medidor lineal de flujo usando orificios </a:t>
            </a:r>
            <a:endParaRPr lang="en-US" dirty="0"/>
          </a:p>
        </p:txBody>
      </p:sp>
      <p:pic>
        <p:nvPicPr>
          <p:cNvPr id="3379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12276"/>
            <a:ext cx="8440615" cy="534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25" name="Text Box 5"/>
          <p:cNvSpPr txBox="1">
            <a:spLocks noChangeArrowheads="1"/>
          </p:cNvSpPr>
          <p:nvPr/>
        </p:nvSpPr>
        <p:spPr bwMode="auto">
          <a:xfrm>
            <a:off x="6080125" y="6284913"/>
            <a:ext cx="271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>
                <a:solidFill>
                  <a:schemeClr val="bg1"/>
                </a:solidFill>
                <a:latin typeface="Arial" charset="0"/>
                <a:cs typeface="Arial" charset="0"/>
              </a:rPr>
              <a:t>Photo by Lindsay France</a:t>
            </a: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DD87B702-6EDF-4F0B-AD30-CA2AA3BAD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4" y="0"/>
            <a:ext cx="1201615" cy="13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B21DD7-98A2-4865-B1BB-2E6E66B1835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2183" y="1385862"/>
            <a:ext cx="2387318" cy="547213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E9DDCE-5165-4C48-8143-B08CE67AA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062" y="0"/>
            <a:ext cx="1666938" cy="6858000"/>
          </a:xfrm>
          <a:prstGeom prst="rect">
            <a:avLst/>
          </a:prstGeom>
        </p:spPr>
      </p:pic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28600"/>
            <a:ext cx="11305309" cy="1143000"/>
          </a:xfrm>
        </p:spPr>
        <p:txBody>
          <a:bodyPr/>
          <a:lstStyle/>
          <a:p>
            <a:r>
              <a:rPr lang="es-419" dirty="0"/>
              <a:t>Medidor lineal de flujo usando orificios 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9553903" cy="4525963"/>
          </a:xfrm>
        </p:spPr>
        <p:txBody>
          <a:bodyPr/>
          <a:lstStyle/>
          <a:p>
            <a:r>
              <a:rPr lang="es-ES" dirty="0"/>
              <a:t>Más fácil de fabricar en el campo que el vertedero </a:t>
            </a:r>
            <a:r>
              <a:rPr lang="es-ES" dirty="0" err="1"/>
              <a:t>Sutro</a:t>
            </a:r>
            <a:r>
              <a:rPr lang="es-ES" dirty="0"/>
              <a:t>
Imita el vertedero </a:t>
            </a:r>
            <a:r>
              <a:rPr lang="es-ES" dirty="0" err="1"/>
              <a:t>Sutro</a:t>
            </a:r>
            <a:r>
              <a:rPr lang="es-ES" dirty="0"/>
              <a:t> usando un patrón de orificios
Instale en una sección de tubería de PVC en el tanque de entrada
Utilizado en todas las plantas de AguaClara excepto la primera planta (</a:t>
            </a:r>
            <a:r>
              <a:rPr lang="es-ES" dirty="0" err="1"/>
              <a:t>Ojojona</a:t>
            </a:r>
            <a:r>
              <a:rPr lang="es-ES" dirty="0"/>
              <a:t>)</a:t>
            </a:r>
            <a:endParaRPr lang="en-US" dirty="0"/>
          </a:p>
        </p:txBody>
      </p:sp>
      <p:pic>
        <p:nvPicPr>
          <p:cNvPr id="97" name="Picture 96" descr="Image result for images sutro weir">
            <a:extLst>
              <a:ext uri="{FF2B5EF4-FFF2-40B4-BE49-F238E27FC236}">
                <a16:creationId xmlns:a16="http://schemas.microsoft.com/office/drawing/2014/main" id="{38FED8E7-7F76-4B50-9324-1CC9DA933A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4" r="40453" b="26753"/>
          <a:stretch/>
        </p:blipFill>
        <p:spPr bwMode="auto">
          <a:xfrm>
            <a:off x="1" y="1"/>
            <a:ext cx="1182654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53B6-3860-4A8D-B870-A2EF1CD2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/>
              <a:t>Puerto de inyección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69A1E-EBC6-4274-8E00-3E36A3E46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225" y="1559874"/>
            <a:ext cx="8653283" cy="5174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2E9D0A-5A97-4D81-ACFA-A07D29B10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423606"/>
            <a:ext cx="2107354" cy="20086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971552-F5C6-49A1-A793-92CE8C31EBA8}"/>
              </a:ext>
            </a:extLst>
          </p:cNvPr>
          <p:cNvSpPr/>
          <p:nvPr/>
        </p:nvSpPr>
        <p:spPr>
          <a:xfrm>
            <a:off x="3860800" y="4368800"/>
            <a:ext cx="1412240" cy="157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C1EB47-0097-441E-AF54-F5D59AEB950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564553" y="4427916"/>
            <a:ext cx="1296247" cy="728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B8E7DD9-78EF-4515-9165-04474188DB29}"/>
              </a:ext>
            </a:extLst>
          </p:cNvPr>
          <p:cNvSpPr/>
          <p:nvPr/>
        </p:nvSpPr>
        <p:spPr>
          <a:xfrm>
            <a:off x="5208873" y="4947920"/>
            <a:ext cx="1811688" cy="1094399"/>
          </a:xfrm>
          <a:custGeom>
            <a:avLst/>
            <a:gdLst>
              <a:gd name="connsiteX0" fmla="*/ 1874819 w 1874819"/>
              <a:gd name="connsiteY0" fmla="*/ 0 h 1127426"/>
              <a:gd name="connsiteX1" fmla="*/ 218739 w 1874819"/>
              <a:gd name="connsiteY1" fmla="*/ 1097280 h 1127426"/>
              <a:gd name="connsiteX2" fmla="*/ 66339 w 1874819"/>
              <a:gd name="connsiteY2" fmla="*/ 711200 h 1127426"/>
              <a:gd name="connsiteX0" fmla="*/ 1874819 w 1874819"/>
              <a:gd name="connsiteY0" fmla="*/ 0 h 1127426"/>
              <a:gd name="connsiteX1" fmla="*/ 218739 w 1874819"/>
              <a:gd name="connsiteY1" fmla="*/ 1097280 h 1127426"/>
              <a:gd name="connsiteX2" fmla="*/ 66339 w 1874819"/>
              <a:gd name="connsiteY2" fmla="*/ 711200 h 1127426"/>
              <a:gd name="connsiteX0" fmla="*/ 1854689 w 1854689"/>
              <a:gd name="connsiteY0" fmla="*/ 0 h 1128403"/>
              <a:gd name="connsiteX1" fmla="*/ 198609 w 1854689"/>
              <a:gd name="connsiteY1" fmla="*/ 1097280 h 1128403"/>
              <a:gd name="connsiteX2" fmla="*/ 46209 w 1854689"/>
              <a:gd name="connsiteY2" fmla="*/ 711200 h 1128403"/>
              <a:gd name="connsiteX0" fmla="*/ 1811688 w 1811688"/>
              <a:gd name="connsiteY0" fmla="*/ 0 h 1094399"/>
              <a:gd name="connsiteX1" fmla="*/ 393602 w 1811688"/>
              <a:gd name="connsiteY1" fmla="*/ 1059702 h 1094399"/>
              <a:gd name="connsiteX2" fmla="*/ 3208 w 1811688"/>
              <a:gd name="connsiteY2" fmla="*/ 711200 h 109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1688" h="1094399">
                <a:moveTo>
                  <a:pt x="1811688" y="0"/>
                </a:moveTo>
                <a:cubicBezTo>
                  <a:pt x="1798233" y="564529"/>
                  <a:pt x="695015" y="941169"/>
                  <a:pt x="393602" y="1059702"/>
                </a:cubicBezTo>
                <a:cubicBezTo>
                  <a:pt x="92189" y="1178235"/>
                  <a:pt x="-21195" y="976032"/>
                  <a:pt x="3208" y="711200"/>
                </a:cubicBezTo>
              </a:path>
            </a:pathLst>
          </a:custGeom>
          <a:noFill/>
          <a:ln w="101600" cmpd="dbl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478A571-B716-4C7A-B7AA-9199F0104725}"/>
              </a:ext>
            </a:extLst>
          </p:cNvPr>
          <p:cNvSpPr/>
          <p:nvPr/>
        </p:nvSpPr>
        <p:spPr>
          <a:xfrm>
            <a:off x="6817501" y="3232753"/>
            <a:ext cx="433791" cy="2343111"/>
          </a:xfrm>
          <a:custGeom>
            <a:avLst/>
            <a:gdLst>
              <a:gd name="connsiteX0" fmla="*/ 1874819 w 1874819"/>
              <a:gd name="connsiteY0" fmla="*/ 0 h 1127426"/>
              <a:gd name="connsiteX1" fmla="*/ 218739 w 1874819"/>
              <a:gd name="connsiteY1" fmla="*/ 1097280 h 1127426"/>
              <a:gd name="connsiteX2" fmla="*/ 66339 w 1874819"/>
              <a:gd name="connsiteY2" fmla="*/ 711200 h 1127426"/>
              <a:gd name="connsiteX0" fmla="*/ 1874819 w 1874819"/>
              <a:gd name="connsiteY0" fmla="*/ 0 h 1127426"/>
              <a:gd name="connsiteX1" fmla="*/ 218739 w 1874819"/>
              <a:gd name="connsiteY1" fmla="*/ 1097280 h 1127426"/>
              <a:gd name="connsiteX2" fmla="*/ 66339 w 1874819"/>
              <a:gd name="connsiteY2" fmla="*/ 711200 h 1127426"/>
              <a:gd name="connsiteX0" fmla="*/ 1854689 w 1854689"/>
              <a:gd name="connsiteY0" fmla="*/ 0 h 1128403"/>
              <a:gd name="connsiteX1" fmla="*/ 198609 w 1854689"/>
              <a:gd name="connsiteY1" fmla="*/ 1097280 h 1128403"/>
              <a:gd name="connsiteX2" fmla="*/ 46209 w 1854689"/>
              <a:gd name="connsiteY2" fmla="*/ 711200 h 1128403"/>
              <a:gd name="connsiteX0" fmla="*/ 1811688 w 1811688"/>
              <a:gd name="connsiteY0" fmla="*/ 0 h 1094399"/>
              <a:gd name="connsiteX1" fmla="*/ 393602 w 1811688"/>
              <a:gd name="connsiteY1" fmla="*/ 1059702 h 1094399"/>
              <a:gd name="connsiteX2" fmla="*/ 3208 w 1811688"/>
              <a:gd name="connsiteY2" fmla="*/ 711200 h 1094399"/>
              <a:gd name="connsiteX0" fmla="*/ 1808480 w 1808480"/>
              <a:gd name="connsiteY0" fmla="*/ 0 h 711200"/>
              <a:gd name="connsiteX1" fmla="*/ 0 w 1808480"/>
              <a:gd name="connsiteY1" fmla="*/ 711200 h 711200"/>
              <a:gd name="connsiteX0" fmla="*/ 1808480 w 1808480"/>
              <a:gd name="connsiteY0" fmla="*/ 0 h 711200"/>
              <a:gd name="connsiteX1" fmla="*/ 0 w 1808480"/>
              <a:gd name="connsiteY1" fmla="*/ 711200 h 711200"/>
              <a:gd name="connsiteX0" fmla="*/ 92414 w 290540"/>
              <a:gd name="connsiteY0" fmla="*/ 0 h 899090"/>
              <a:gd name="connsiteX1" fmla="*/ 0 w 290540"/>
              <a:gd name="connsiteY1" fmla="*/ 899090 h 899090"/>
              <a:gd name="connsiteX0" fmla="*/ 92414 w 290540"/>
              <a:gd name="connsiteY0" fmla="*/ 0 h 673622"/>
              <a:gd name="connsiteX1" fmla="*/ 0 w 290540"/>
              <a:gd name="connsiteY1" fmla="*/ 673622 h 673622"/>
              <a:gd name="connsiteX0" fmla="*/ 92414 w 92414"/>
              <a:gd name="connsiteY0" fmla="*/ 0 h 1221976"/>
              <a:gd name="connsiteX1" fmla="*/ 0 w 92414"/>
              <a:gd name="connsiteY1" fmla="*/ 673622 h 1221976"/>
              <a:gd name="connsiteX0" fmla="*/ 92414 w 92414"/>
              <a:gd name="connsiteY0" fmla="*/ 0 h 1242610"/>
              <a:gd name="connsiteX1" fmla="*/ 59288 w 92414"/>
              <a:gd name="connsiteY1" fmla="*/ 850732 h 1242610"/>
              <a:gd name="connsiteX2" fmla="*/ 0 w 92414"/>
              <a:gd name="connsiteY2" fmla="*/ 673622 h 1242610"/>
              <a:gd name="connsiteX0" fmla="*/ 92414 w 310669"/>
              <a:gd name="connsiteY0" fmla="*/ 0 h 2341329"/>
              <a:gd name="connsiteX1" fmla="*/ 309809 w 310669"/>
              <a:gd name="connsiteY1" fmla="*/ 2341329 h 2341329"/>
              <a:gd name="connsiteX2" fmla="*/ 0 w 310669"/>
              <a:gd name="connsiteY2" fmla="*/ 673622 h 2341329"/>
              <a:gd name="connsiteX0" fmla="*/ 92414 w 309809"/>
              <a:gd name="connsiteY0" fmla="*/ 0 h 2342905"/>
              <a:gd name="connsiteX1" fmla="*/ 309809 w 309809"/>
              <a:gd name="connsiteY1" fmla="*/ 2341329 h 2342905"/>
              <a:gd name="connsiteX2" fmla="*/ 0 w 309809"/>
              <a:gd name="connsiteY2" fmla="*/ 673622 h 2342905"/>
              <a:gd name="connsiteX0" fmla="*/ 92414 w 408739"/>
              <a:gd name="connsiteY0" fmla="*/ 0 h 2342905"/>
              <a:gd name="connsiteX1" fmla="*/ 309809 w 408739"/>
              <a:gd name="connsiteY1" fmla="*/ 2341329 h 2342905"/>
              <a:gd name="connsiteX2" fmla="*/ 0 w 408739"/>
              <a:gd name="connsiteY2" fmla="*/ 673622 h 2342905"/>
              <a:gd name="connsiteX0" fmla="*/ 117466 w 433791"/>
              <a:gd name="connsiteY0" fmla="*/ 0 h 2343111"/>
              <a:gd name="connsiteX1" fmla="*/ 334861 w 433791"/>
              <a:gd name="connsiteY1" fmla="*/ 2341329 h 2343111"/>
              <a:gd name="connsiteX2" fmla="*/ 0 w 433791"/>
              <a:gd name="connsiteY2" fmla="*/ 711200 h 2343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791" h="2343111">
                <a:moveTo>
                  <a:pt x="117466" y="0"/>
                </a:moveTo>
                <a:cubicBezTo>
                  <a:pt x="189931" y="780443"/>
                  <a:pt x="625651" y="2324973"/>
                  <a:pt x="334861" y="2341329"/>
                </a:cubicBezTo>
                <a:cubicBezTo>
                  <a:pt x="115888" y="2366491"/>
                  <a:pt x="26630" y="2140095"/>
                  <a:pt x="0" y="711200"/>
                </a:cubicBezTo>
              </a:path>
            </a:pathLst>
          </a:custGeom>
          <a:noFill/>
          <a:ln w="101600" cmpd="dbl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874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FBA0-B0F3-4D24-81D7-BB39AAA0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Mini tanque de entrada para caudales bajos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11880-2EF0-44EB-808A-0E3C98794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4"/>
          <a:stretch/>
        </p:blipFill>
        <p:spPr>
          <a:xfrm>
            <a:off x="0" y="1523999"/>
            <a:ext cx="12192000" cy="669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5199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387.7015"/>
  <p:tag name="LATEXADDIN" val="\documentclass{article}&#10;\usepackage{amsmath}&#10;\usepackage{xcolor}&#10;\pagestyle{empty}&#10;\begin{document}&#10;&#10;\definecolor{Monred}{RGB}{172,0,0}&#10;&#10;&#10;$Q \propto h^{\frac{3}{2}}$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387.7015"/>
  <p:tag name="LATEXADDIN" val="\documentclass{article}&#10;\usepackage{amsmath}&#10;\usepackage{xcolor}&#10;\pagestyle{empty}&#10;\begin{document}&#10;&#10;\definecolor{Monred}{RGB}{172,0,0}&#10;&#10;&#10;$Q \propto h^{\frac{5}{2}}$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26.9591"/>
  <p:tag name="LATEXADDIN" val="\documentclass{article}&#10;\usepackage{amsmath}&#10;\usepackage{xcolor}&#10;\pagestyle{empty}&#10;\begin{document}&#10;&#10;\definecolor{Monred}{RGB}{172,0,0}&#10;&#10;&#10;$Q \propto h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138917</TotalTime>
  <Words>285</Words>
  <Application>Microsoft Office PowerPoint</Application>
  <PresentationFormat>Widescreen</PresentationFormat>
  <Paragraphs>45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Candara</vt:lpstr>
      <vt:lpstr>Times New Roman</vt:lpstr>
      <vt:lpstr>Wingdings</vt:lpstr>
      <vt:lpstr>Calibri</vt:lpstr>
      <vt:lpstr>Arial</vt:lpstr>
      <vt:lpstr>SWOT 2021</vt:lpstr>
      <vt:lpstr>Tanque de entrada</vt:lpstr>
      <vt:lpstr>Tanque de entrada
</vt:lpstr>
      <vt:lpstr>Rejilla</vt:lpstr>
      <vt:lpstr>La fracción abierta es clave para el diseño de la rejilla</vt:lpstr>
      <vt:lpstr>Proporcionalidad del cabezal de flujo por tres vertederos</vt:lpstr>
      <vt:lpstr>Medidor lineal de flujo usando orificios </vt:lpstr>
      <vt:lpstr>Medidor lineal de flujo usando orificios </vt:lpstr>
      <vt:lpstr>Puerto de inyección</vt:lpstr>
      <vt:lpstr>Mini tanque de entrada para caudales bajos</vt:lpstr>
      <vt:lpstr>Mini tanque de entrada para caudales bajos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Control</dc:title>
  <dc:creator>Monroe Weber-Shirk</dc:creator>
  <cp:lastModifiedBy>Monroe Weber-Shirk</cp:lastModifiedBy>
  <cp:revision>1885</cp:revision>
  <cp:lastPrinted>2017-09-05T11:56:51Z</cp:lastPrinted>
  <dcterms:created xsi:type="dcterms:W3CDTF">2004-08-17T19:01:02Z</dcterms:created>
  <dcterms:modified xsi:type="dcterms:W3CDTF">2023-03-27T15:05:13Z</dcterms:modified>
</cp:coreProperties>
</file>