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06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D3452D-EF0D-4BFA-9344-17D271F3BF32}">
  <a:tblStyle styleId="{17D3452D-EF0D-4BFA-9344-17D271F3BF32}" styleName="Table_0"/>
  <a:tblStyle styleId="{0B3E5ADE-6D5A-4745-8F83-09909B83B796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8AA4039-AFB5-44CE-9E58-5F0FA6EE9A73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456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/>
              <a:t>walker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Ethan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Caitlin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Maithili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Maithili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Maithili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Maithili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walker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Vicky</a:t>
            </a: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Vicky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Vicky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Vicky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hape 12"/>
          <p:cNvGrpSpPr/>
          <p:nvPr/>
        </p:nvGrpSpPr>
        <p:grpSpPr>
          <a:xfrm>
            <a:off x="0" y="0"/>
            <a:ext cx="9143999" cy="5143500"/>
            <a:chOff x="0" y="0"/>
            <a:chExt cx="5759" cy="4320"/>
          </a:xfrm>
        </p:grpSpPr>
        <p:pic>
          <p:nvPicPr>
            <p:cNvPr id="13" name="Shape 13"/>
            <p:cNvPicPr preferRelativeResize="0"/>
            <p:nvPr/>
          </p:nvPicPr>
          <p:blipFill rotWithShape="1">
            <a:blip r:embed="rId2"/>
            <a:srcRect/>
            <a:stretch/>
          </p:blipFill>
          <p:spPr>
            <a:xfrm>
              <a:off x="0" y="0"/>
              <a:ext cx="5759" cy="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14"/>
            <p:cNvPicPr preferRelativeResize="0"/>
            <p:nvPr/>
          </p:nvPicPr>
          <p:blipFill rotWithShape="1">
            <a:blip r:embed="rId2"/>
            <a:srcRect l="73334" t="74040" r="23334" b="17778"/>
            <a:stretch/>
          </p:blipFill>
          <p:spPr>
            <a:xfrm>
              <a:off x="4031" y="3215"/>
              <a:ext cx="191" cy="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15"/>
            <p:cNvPicPr preferRelativeResize="0"/>
            <p:nvPr/>
          </p:nvPicPr>
          <p:blipFill rotWithShape="1">
            <a:blip r:embed="rId2"/>
            <a:srcRect l="65834" t="84445" r="29166" b="13333"/>
            <a:stretch/>
          </p:blipFill>
          <p:spPr>
            <a:xfrm>
              <a:off x="3791" y="3552"/>
              <a:ext cx="288" cy="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352800" y="3771900"/>
            <a:ext cx="396239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371600" y="74295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953000" y="0"/>
            <a:ext cx="4190999" cy="82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5646539" y="1325761"/>
            <a:ext cx="4423171" cy="2114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341239" y="-712588"/>
            <a:ext cx="4423171" cy="6191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indent="457200" rtl="0">
              <a:spcBef>
                <a:spcPts val="0"/>
              </a:spcBef>
              <a:defRPr/>
            </a:lvl2pPr>
            <a:lvl3pPr indent="914400" rtl="0">
              <a:spcBef>
                <a:spcPts val="0"/>
              </a:spcBef>
              <a:defRPr/>
            </a:lvl3pPr>
            <a:lvl4pPr indent="1371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aldeano"/>
              <a:buNone/>
              <a:defRPr/>
            </a:lvl1pPr>
            <a:lvl2pPr marL="457200" indent="0" rtl="0">
              <a:spcBef>
                <a:spcPts val="0"/>
              </a:spcBef>
              <a:buFont typeface="Galdeano"/>
              <a:buNone/>
              <a:defRPr/>
            </a:lvl2pPr>
            <a:lvl3pPr marL="914400" indent="0" rtl="0">
              <a:spcBef>
                <a:spcPts val="0"/>
              </a:spcBef>
              <a:buFont typeface="Galdeano"/>
              <a:buNone/>
              <a:defRPr/>
            </a:lvl3pPr>
            <a:lvl4pPr marL="1371600" indent="0" rtl="0">
              <a:spcBef>
                <a:spcPts val="0"/>
              </a:spcBef>
              <a:buFont typeface="Galdeano"/>
              <a:buNone/>
              <a:defRPr/>
            </a:lvl4pPr>
            <a:lvl5pPr marL="1828800" indent="0" rtl="0">
              <a:spcBef>
                <a:spcPts val="0"/>
              </a:spcBef>
              <a:buFont typeface="Galdeano"/>
              <a:buNone/>
              <a:defRPr/>
            </a:lvl5pPr>
            <a:lvl6pPr marL="2286000" indent="0" rtl="0">
              <a:spcBef>
                <a:spcPts val="0"/>
              </a:spcBef>
              <a:buFont typeface="Galdeano"/>
              <a:buNone/>
              <a:defRPr/>
            </a:lvl6pPr>
            <a:lvl7pPr marL="2743200" indent="0" rtl="0">
              <a:spcBef>
                <a:spcPts val="0"/>
              </a:spcBef>
              <a:buFont typeface="Galdeano"/>
              <a:buNone/>
              <a:defRPr/>
            </a:lvl7pPr>
            <a:lvl8pPr marL="3200400" indent="0" rtl="0">
              <a:spcBef>
                <a:spcPts val="0"/>
              </a:spcBef>
              <a:buFont typeface="Galdeano"/>
              <a:buNone/>
              <a:defRPr/>
            </a:lvl8pPr>
            <a:lvl9pPr marL="3657600" indent="0" rtl="0">
              <a:spcBef>
                <a:spcPts val="0"/>
              </a:spcBef>
              <a:buFont typeface="Galdeano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aldeano"/>
              <a:buNone/>
              <a:defRPr/>
            </a:lvl1pPr>
            <a:lvl2pPr marL="457200" indent="0" rtl="0">
              <a:spcBef>
                <a:spcPts val="0"/>
              </a:spcBef>
              <a:buFont typeface="Galdeano"/>
              <a:buNone/>
              <a:defRPr/>
            </a:lvl2pPr>
            <a:lvl3pPr marL="914400" indent="0" rtl="0">
              <a:spcBef>
                <a:spcPts val="0"/>
              </a:spcBef>
              <a:buFont typeface="Galdeano"/>
              <a:buNone/>
              <a:defRPr/>
            </a:lvl3pPr>
            <a:lvl4pPr marL="1371600" indent="0" rtl="0">
              <a:spcBef>
                <a:spcPts val="0"/>
              </a:spcBef>
              <a:buFont typeface="Galdeano"/>
              <a:buNone/>
              <a:defRPr/>
            </a:lvl4pPr>
            <a:lvl5pPr marL="1828800" indent="0" rtl="0">
              <a:spcBef>
                <a:spcPts val="0"/>
              </a:spcBef>
              <a:buFont typeface="Galdeano"/>
              <a:buNone/>
              <a:defRPr/>
            </a:lvl5pPr>
            <a:lvl6pPr marL="2286000" indent="0" rtl="0">
              <a:spcBef>
                <a:spcPts val="0"/>
              </a:spcBef>
              <a:buFont typeface="Galdeano"/>
              <a:buNone/>
              <a:defRPr/>
            </a:lvl6pPr>
            <a:lvl7pPr marL="2743200" indent="0" rtl="0">
              <a:spcBef>
                <a:spcPts val="0"/>
              </a:spcBef>
              <a:buFont typeface="Galdeano"/>
              <a:buNone/>
              <a:defRPr/>
            </a:lvl7pPr>
            <a:lvl8pPr marL="3200400" indent="0" rtl="0">
              <a:spcBef>
                <a:spcPts val="0"/>
              </a:spcBef>
              <a:buFont typeface="Galdeano"/>
              <a:buNone/>
              <a:defRPr/>
            </a:lvl8pPr>
            <a:lvl9pPr marL="3657600" indent="0" rtl="0">
              <a:spcBef>
                <a:spcPts val="0"/>
              </a:spcBef>
              <a:buFont typeface="Galdeano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8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aldeano"/>
              <a:buNone/>
              <a:defRPr/>
            </a:lvl1pPr>
            <a:lvl2pPr marL="457200" indent="0" rtl="0">
              <a:spcBef>
                <a:spcPts val="0"/>
              </a:spcBef>
              <a:buFont typeface="Galdeano"/>
              <a:buNone/>
              <a:defRPr/>
            </a:lvl2pPr>
            <a:lvl3pPr marL="914400" indent="0" rtl="0">
              <a:spcBef>
                <a:spcPts val="0"/>
              </a:spcBef>
              <a:buFont typeface="Galdeano"/>
              <a:buNone/>
              <a:defRPr/>
            </a:lvl3pPr>
            <a:lvl4pPr marL="1371600" indent="0" rtl="0">
              <a:spcBef>
                <a:spcPts val="0"/>
              </a:spcBef>
              <a:buFont typeface="Galdeano"/>
              <a:buNone/>
              <a:defRPr/>
            </a:lvl4pPr>
            <a:lvl5pPr marL="1828800" indent="0" rtl="0">
              <a:spcBef>
                <a:spcPts val="0"/>
              </a:spcBef>
              <a:buFont typeface="Galdeano"/>
              <a:buNone/>
              <a:defRPr/>
            </a:lvl5pPr>
            <a:lvl6pPr marL="2286000" indent="0" rtl="0">
              <a:spcBef>
                <a:spcPts val="0"/>
              </a:spcBef>
              <a:buFont typeface="Galdeano"/>
              <a:buNone/>
              <a:defRPr/>
            </a:lvl6pPr>
            <a:lvl7pPr marL="2743200" indent="0" rtl="0">
              <a:spcBef>
                <a:spcPts val="0"/>
              </a:spcBef>
              <a:buFont typeface="Galdeano"/>
              <a:buNone/>
              <a:defRPr/>
            </a:lvl7pPr>
            <a:lvl8pPr marL="3200400" indent="0" rtl="0">
              <a:spcBef>
                <a:spcPts val="0"/>
              </a:spcBef>
              <a:buFont typeface="Galdeano"/>
              <a:buNone/>
              <a:defRPr/>
            </a:lvl8pPr>
            <a:lvl9pPr marL="3657600" indent="0" rtl="0">
              <a:spcBef>
                <a:spcPts val="0"/>
              </a:spcBef>
              <a:buFont typeface="Galdeano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8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aldeano"/>
              <a:buNone/>
              <a:defRPr/>
            </a:lvl1pPr>
            <a:lvl2pPr marL="457200" indent="0" rtl="0">
              <a:spcBef>
                <a:spcPts val="0"/>
              </a:spcBef>
              <a:buFont typeface="Galdeano"/>
              <a:buNone/>
              <a:defRPr/>
            </a:lvl2pPr>
            <a:lvl3pPr marL="914400" indent="0" rtl="0">
              <a:spcBef>
                <a:spcPts val="0"/>
              </a:spcBef>
              <a:buFont typeface="Galdeano"/>
              <a:buNone/>
              <a:defRPr/>
            </a:lvl3pPr>
            <a:lvl4pPr marL="1371600" indent="0" rtl="0">
              <a:spcBef>
                <a:spcPts val="0"/>
              </a:spcBef>
              <a:buFont typeface="Galdeano"/>
              <a:buNone/>
              <a:defRPr/>
            </a:lvl4pPr>
            <a:lvl5pPr marL="1828800" indent="0" rtl="0">
              <a:spcBef>
                <a:spcPts val="0"/>
              </a:spcBef>
              <a:buFont typeface="Galdeano"/>
              <a:buNone/>
              <a:defRPr/>
            </a:lvl5pPr>
            <a:lvl6pPr marL="2286000" indent="0" rtl="0">
              <a:spcBef>
                <a:spcPts val="0"/>
              </a:spcBef>
              <a:buFont typeface="Galdeano"/>
              <a:buNone/>
              <a:defRPr/>
            </a:lvl6pPr>
            <a:lvl7pPr marL="2743200" indent="0" rtl="0">
              <a:spcBef>
                <a:spcPts val="0"/>
              </a:spcBef>
              <a:buFont typeface="Galdeano"/>
              <a:buNone/>
              <a:defRPr/>
            </a:lvl7pPr>
            <a:lvl8pPr marL="3200400" indent="0" rtl="0">
              <a:spcBef>
                <a:spcPts val="0"/>
              </a:spcBef>
              <a:buFont typeface="Galdeano"/>
              <a:buNone/>
              <a:defRPr/>
            </a:lvl8pPr>
            <a:lvl9pPr marL="3657600" indent="0" rtl="0">
              <a:spcBef>
                <a:spcPts val="0"/>
              </a:spcBef>
              <a:buFont typeface="Galdeano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aldeano"/>
              <a:buNone/>
              <a:defRPr/>
            </a:lvl1pPr>
            <a:lvl2pPr marL="457200" indent="0" rtl="0">
              <a:spcBef>
                <a:spcPts val="0"/>
              </a:spcBef>
              <a:buFont typeface="Galdeano"/>
              <a:buNone/>
              <a:defRPr/>
            </a:lvl2pPr>
            <a:lvl3pPr marL="914400" indent="0" rtl="0">
              <a:spcBef>
                <a:spcPts val="0"/>
              </a:spcBef>
              <a:buFont typeface="Galdeano"/>
              <a:buNone/>
              <a:defRPr/>
            </a:lvl3pPr>
            <a:lvl4pPr marL="1371600" indent="0" rtl="0">
              <a:spcBef>
                <a:spcPts val="0"/>
              </a:spcBef>
              <a:buFont typeface="Galdeano"/>
              <a:buNone/>
              <a:defRPr/>
            </a:lvl4pPr>
            <a:lvl5pPr marL="1828800" indent="0" rtl="0">
              <a:spcBef>
                <a:spcPts val="0"/>
              </a:spcBef>
              <a:buFont typeface="Galdeano"/>
              <a:buNone/>
              <a:defRPr/>
            </a:lvl5pPr>
            <a:lvl6pPr marL="2286000" indent="0" rtl="0">
              <a:spcBef>
                <a:spcPts val="0"/>
              </a:spcBef>
              <a:buFont typeface="Galdeano"/>
              <a:buNone/>
              <a:defRPr/>
            </a:lvl6pPr>
            <a:lvl7pPr marL="2743200" indent="0" rtl="0">
              <a:spcBef>
                <a:spcPts val="0"/>
              </a:spcBef>
              <a:buFont typeface="Galdeano"/>
              <a:buNone/>
              <a:defRPr/>
            </a:lvl7pPr>
            <a:lvl8pPr marL="3200400" indent="0" rtl="0">
              <a:spcBef>
                <a:spcPts val="0"/>
              </a:spcBef>
              <a:buFont typeface="Galdeano"/>
              <a:buNone/>
              <a:defRPr/>
            </a:lvl8pPr>
            <a:lvl9pPr marL="3657600" indent="0" rtl="0">
              <a:spcBef>
                <a:spcPts val="0"/>
              </a:spcBef>
              <a:buFont typeface="Galdeano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Galdeano"/>
              <a:buChar char="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1085850"/>
            <a:ext cx="9144000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0" y="2457633"/>
            <a:ext cx="8972032" cy="122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ldeano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rPr>
              <a:t>Ge Gao, Maithili Gokarn, Walker Grimshaw, Ethan Keller, Caitlin McKinley, Amiel Middelmann, Luke Zhu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583250" y="648312"/>
            <a:ext cx="7772400" cy="866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5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Wastewater Treatment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691725" y="-136900"/>
            <a:ext cx="7833600" cy="1493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Biogas Collection Solutions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0" y="1095300"/>
            <a:ext cx="6493799" cy="24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Increase WW Strength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Redundant Gas Collection (Wet Test Meter, Bubble Meter, Bag test)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Additional Collection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Cautious Construction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Raising Temperature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64950" y="1145175"/>
            <a:ext cx="3395975" cy="37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414850" y="46863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Ritter Bubble Meter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41275" y="2551900"/>
            <a:ext cx="1973550" cy="2084724"/>
          </a:xfrm>
          <a:prstGeom prst="rect">
            <a:avLst/>
          </a:prstGeom>
        </p:spPr>
      </p:pic>
      <p:sp>
        <p:nvSpPr>
          <p:cNvPr id="237" name="Shape 237"/>
          <p:cNvSpPr txBox="1"/>
          <p:nvPr/>
        </p:nvSpPr>
        <p:spPr>
          <a:xfrm>
            <a:off x="3946925" y="46863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Wet Test Meter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48785" y="1175799"/>
            <a:ext cx="6719475" cy="3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1097550" y="97250"/>
            <a:ext cx="6948899" cy="8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Correcting for gas losses from valve opening</a:t>
            </a:r>
          </a:p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082325" y="4181100"/>
            <a:ext cx="4278600" cy="64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2.4: ~1090 ml biogas per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2.5: ~1150 ml biogas per day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37725" y="1282625"/>
            <a:ext cx="4974900" cy="2898474"/>
          </a:xfrm>
          <a:prstGeom prst="rect">
            <a:avLst/>
          </a:prstGeom>
        </p:spPr>
      </p:pic>
      <p:sp>
        <p:nvSpPr>
          <p:cNvPr id="244" name="Shape 244"/>
          <p:cNvSpPr txBox="1"/>
          <p:nvPr/>
        </p:nvSpPr>
        <p:spPr>
          <a:xfrm>
            <a:off x="1112125" y="85550"/>
            <a:ext cx="6672600" cy="8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‘Bag’ Test</a:t>
            </a:r>
          </a:p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/>
          <a:srcRect t="2654" r="14251" b="16668"/>
          <a:stretch/>
        </p:blipFill>
        <p:spPr>
          <a:xfrm>
            <a:off x="344875" y="1282625"/>
            <a:ext cx="3011650" cy="3790124"/>
          </a:xfrm>
          <a:prstGeom prst="rect">
            <a:avLst/>
          </a:prstGeom>
        </p:spPr>
      </p:pic>
      <p:sp>
        <p:nvSpPr>
          <p:cNvPr id="246" name="Shape 246"/>
          <p:cNvSpPr/>
          <p:nvPr/>
        </p:nvSpPr>
        <p:spPr>
          <a:xfrm>
            <a:off x="344875" y="3057975"/>
            <a:ext cx="1476300" cy="773400"/>
          </a:xfrm>
          <a:prstGeom prst="ellipse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314598" y="190200"/>
            <a:ext cx="6514800" cy="102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Methane Gas Production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31500" y="4127625"/>
            <a:ext cx="8223300" cy="72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1500" y="1355850"/>
            <a:ext cx="5762625" cy="2771775"/>
          </a:xfrm>
          <a:prstGeom prst="rect">
            <a:avLst/>
          </a:prstGeom>
        </p:spPr>
      </p:pic>
      <p:sp>
        <p:nvSpPr>
          <p:cNvPr id="260" name="Shape 260"/>
          <p:cNvSpPr txBox="1"/>
          <p:nvPr/>
        </p:nvSpPr>
        <p:spPr>
          <a:xfrm>
            <a:off x="6277000" y="1400825"/>
            <a:ext cx="2619900" cy="294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Calculate partial pressure of methane from standard curve equation 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68350" y="61325"/>
            <a:ext cx="6807299" cy="102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Methane Gas Production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UASB Reactor 2.4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1500" y="4127625"/>
            <a:ext cx="8223300" cy="72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374275" y="3857275"/>
            <a:ext cx="8266199" cy="113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Gas tight from April 12, 2014 to date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Producing methane gas - negative trend</a:t>
            </a:r>
            <a:r>
              <a:rPr lang="en-US" dirty="0" smtClean="0"/>
              <a:t>, more steep</a:t>
            </a:r>
            <a:r>
              <a:rPr lang="en-US" dirty="0" smtClean="0">
                <a:solidFill>
                  <a:schemeClr val="dk1"/>
                </a:solidFill>
              </a:rPr>
              <a:t>, than </a:t>
            </a:r>
            <a:r>
              <a:rPr lang="en-US" dirty="0">
                <a:solidFill>
                  <a:schemeClr val="dk1"/>
                </a:solidFill>
              </a:rPr>
              <a:t>Fall 2013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Partial pressure lower than last </a:t>
            </a:r>
            <a:r>
              <a:rPr lang="en-US" dirty="0" smtClean="0"/>
              <a:t>semester.</a:t>
            </a:r>
            <a:endParaRPr lang="en-US" dirty="0"/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dirty="0"/>
              <a:t>Methane lost in </a:t>
            </a:r>
            <a:r>
              <a:rPr lang="en-US" dirty="0" smtClean="0"/>
              <a:t>effluent? </a:t>
            </a:r>
            <a:endParaRPr lang="en-US" dirty="0"/>
          </a:p>
        </p:txBody>
      </p:sp>
      <p:pic>
        <p:nvPicPr>
          <p:cNvPr id="268" name="Shape 2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75" y="1165350"/>
            <a:ext cx="4388175" cy="2609399"/>
          </a:xfrm>
          <a:prstGeom prst="rect">
            <a:avLst/>
          </a:prstGeom>
        </p:spPr>
      </p:pic>
      <p:pic>
        <p:nvPicPr>
          <p:cNvPr id="269" name="Shape 26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59150" y="1165350"/>
            <a:ext cx="4567225" cy="2609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1112125" y="85550"/>
            <a:ext cx="6672600" cy="8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Methane Gas Production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UASB Reactor 2.5</a:t>
            </a:r>
          </a:p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88125" y="4106375"/>
            <a:ext cx="8137799" cy="86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Gas tight past 2 weeks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Producing small amounts of methane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Insufficient data to make conclusion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250" y="1185874"/>
            <a:ext cx="4448828" cy="2680350"/>
          </a:xfrm>
          <a:prstGeom prst="rect">
            <a:avLst/>
          </a:prstGeom>
        </p:spPr>
      </p:pic>
      <p:pic>
        <p:nvPicPr>
          <p:cNvPr id="277" name="Shape 2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82625" y="1185875"/>
            <a:ext cx="4277450" cy="27717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599837" y="1293276"/>
            <a:ext cx="7772400" cy="10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Average Daily Methane Gas Production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904700" y="2138075"/>
          <a:ext cx="7090725" cy="1724867"/>
        </p:xfrm>
        <a:graphic>
          <a:graphicData uri="http://schemas.openxmlformats.org/drawingml/2006/table">
            <a:tbl>
              <a:tblPr>
                <a:noFill/>
                <a:tableStyleId>{17D3452D-EF0D-4BFA-9344-17D271F3BF32}</a:tableStyleId>
              </a:tblPr>
              <a:tblGrid>
                <a:gridCol w="2915425"/>
                <a:gridCol w="1343175"/>
                <a:gridCol w="1343175"/>
                <a:gridCol w="1488950"/>
              </a:tblGrid>
              <a:tr h="5301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Fall 2013 Reactor 2.4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Fall 2013 Reactor 2.6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Spring 2014 Reactor 2.4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9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Average Daily Methane Production(ml)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116.82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139.477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176.623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1516325" y="78725"/>
            <a:ext cx="6709199" cy="129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Methane Gas Production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127475" y="149725"/>
            <a:ext cx="6672600" cy="8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Chemical Oxygen Demand</a:t>
            </a:r>
          </a:p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4525" y="1189650"/>
            <a:ext cx="3642524" cy="3869475"/>
          </a:xfrm>
          <a:prstGeom prst="rect">
            <a:avLst/>
          </a:prstGeom>
        </p:spPr>
      </p:pic>
      <p:pic>
        <p:nvPicPr>
          <p:cNvPr id="292" name="Shape 2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05325" y="1189647"/>
            <a:ext cx="3642524" cy="38694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77575" y="1153925"/>
            <a:ext cx="6717099" cy="3914775"/>
          </a:xfrm>
          <a:prstGeom prst="rect">
            <a:avLst/>
          </a:prstGeom>
        </p:spPr>
      </p:pic>
      <p:sp>
        <p:nvSpPr>
          <p:cNvPr id="299" name="Shape 299"/>
          <p:cNvSpPr txBox="1"/>
          <p:nvPr/>
        </p:nvSpPr>
        <p:spPr>
          <a:xfrm>
            <a:off x="1127475" y="149725"/>
            <a:ext cx="6672600" cy="8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% COD Removal</a:t>
            </a:r>
          </a:p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281426" y="1304350"/>
            <a:ext cx="1804200" cy="102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Overall: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2.4 : 68.8%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2.5 : 77.7%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475" y="149725"/>
            <a:ext cx="6672600" cy="86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% COD Removal</a:t>
            </a:r>
          </a:p>
          <a:p>
            <a:pPr lvl="0" algn="ctr" rtl="0">
              <a:spcBef>
                <a:spcPts val="0"/>
              </a:spcBef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306" name="Shape 3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86225" y="1304350"/>
            <a:ext cx="6056249" cy="3416349"/>
          </a:xfrm>
          <a:prstGeom prst="rect">
            <a:avLst/>
          </a:prstGeom>
        </p:spPr>
      </p:pic>
      <p:sp>
        <p:nvSpPr>
          <p:cNvPr id="307" name="Shape 307"/>
          <p:cNvSpPr txBox="1"/>
          <p:nvPr/>
        </p:nvSpPr>
        <p:spPr>
          <a:xfrm>
            <a:off x="207300" y="2724900"/>
            <a:ext cx="2517600" cy="207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2.5 before heating: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77.9 %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2.5 after heating: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77.6%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8" name="Shape 308"/>
          <p:cNvCxnSpPr/>
          <p:nvPr/>
        </p:nvCxnSpPr>
        <p:spPr>
          <a:xfrm rot="10800000">
            <a:off x="6362100" y="1335575"/>
            <a:ext cx="0" cy="2718299"/>
          </a:xfrm>
          <a:prstGeom prst="straightConnector1">
            <a:avLst/>
          </a:prstGeom>
          <a:noFill/>
          <a:ln w="28575" cap="flat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9" name="Shape 309"/>
          <p:cNvSpPr txBox="1"/>
          <p:nvPr/>
        </p:nvSpPr>
        <p:spPr>
          <a:xfrm>
            <a:off x="5635650" y="1015825"/>
            <a:ext cx="14528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Heating Begins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775" y="1357400"/>
            <a:ext cx="5475324" cy="2791625"/>
          </a:xfrm>
          <a:prstGeom prst="rect">
            <a:avLst/>
          </a:prstGeom>
        </p:spPr>
      </p:pic>
      <p:sp>
        <p:nvSpPr>
          <p:cNvPr id="168" name="Shape 168"/>
          <p:cNvSpPr txBox="1"/>
          <p:nvPr/>
        </p:nvSpPr>
        <p:spPr>
          <a:xfrm>
            <a:off x="1112100" y="0"/>
            <a:ext cx="7143299" cy="95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Whole System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635400" y="1357400"/>
            <a:ext cx="3282900" cy="32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Anaerobic Treatment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/>
              <a:t>high strength wastewater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/>
              <a:t>energy neutral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/>
              <a:t>methane production -can run whole  treatment plant or components of aerobic treatment plant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Aerobic Treatment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/>
              <a:t>higher efficiency 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/>
              <a:t>nutrient removal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/>
              <a:t>more experience </a:t>
            </a:r>
          </a:p>
        </p:txBody>
      </p:sp>
      <p:sp>
        <p:nvSpPr>
          <p:cNvPr id="170" name="Shape 170"/>
          <p:cNvSpPr/>
          <p:nvPr/>
        </p:nvSpPr>
        <p:spPr>
          <a:xfrm>
            <a:off x="2401850" y="3456350"/>
            <a:ext cx="1406099" cy="692700"/>
          </a:xfrm>
          <a:prstGeom prst="ellipse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029811" y="2317991"/>
            <a:ext cx="6924599" cy="1021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Reactor Modifications - Heating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Microbial Growth Rate and Temperature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78230" y="1269507"/>
            <a:ext cx="4807799" cy="3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Parameters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Tube L = 19 ft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Tube D = 0.5 in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Number of coils = 22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Bath Temp = 55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C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Reactor Temp = 32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C</a:t>
            </a: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/>
          <a:srcRect/>
          <a:stretch/>
        </p:blipFill>
        <p:spPr>
          <a:xfrm rot="5400000">
            <a:off x="4667435" y="1672800"/>
            <a:ext cx="3781799" cy="28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Heating start-up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Two hours to reach steady temperature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139518" y="1815134"/>
            <a:ext cx="4682999" cy="28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Temperature Profile</a:t>
            </a:r>
          </a:p>
        </p:txBody>
      </p:sp>
      <p:pic>
        <p:nvPicPr>
          <p:cNvPr id="341" name="Shape 3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/>
        </p:blipFill>
        <p:spPr>
          <a:xfrm>
            <a:off x="1747363" y="1200150"/>
            <a:ext cx="5649300" cy="3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-508459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 smtClean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Large Reactor</a:t>
            </a:r>
            <a:endParaRPr lang="en-US" sz="4400" b="1" i="0" u="none" strike="noStrike" cap="none" baseline="0" dirty="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Solution:</a:t>
            </a:r>
          </a:p>
          <a:p>
            <a:pPr lvl="1" indent="-342900">
              <a:spcBef>
                <a:spcPts val="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Substrate change?</a:t>
            </a:r>
          </a:p>
          <a:p>
            <a:pPr lvl="1" indent="-342900">
              <a:spcBef>
                <a:spcPts val="0"/>
              </a:spcBef>
              <a:buSzPct val="100000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Larger Reactor?</a:t>
            </a:r>
          </a:p>
          <a:p>
            <a:pPr lvl="1" indent="-342900">
              <a:spcBef>
                <a:spcPts val="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Also optimize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Methane Collection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Gas Tightness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Versatility</a:t>
            </a:r>
          </a:p>
          <a:p>
            <a:pPr lvl="1" indent="-342900">
              <a:spcBef>
                <a:spcPts val="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Temperature Change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Heated Room</a:t>
            </a:r>
            <a:endParaRPr lang="en-US" sz="2000" dirty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4" name="Shape 3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08582" y="1"/>
            <a:ext cx="26354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78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Anaerobic Conclusions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57197" y="1200150"/>
            <a:ext cx="8435699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32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Current Gas Measurement method is insufficient and inaccurate</a:t>
            </a: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32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Heating the reactors has not yet caused improvement in COD removal and gas production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Future Directions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Temp and COD removal/gas production relationships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Vary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 influent strength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Gas meter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r>
              <a:rPr lang="en-US" sz="32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Energy balance for production and use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➢"/>
            </a:pPr>
            <a:endParaRPr lang="en-US" sz="3200" b="0" i="0" u="none" strike="noStrike" cap="none" baseline="0" dirty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834588" y="2317991"/>
            <a:ext cx="5493841" cy="1021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Aerobic Treatment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From anaerobic to aerobic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/>
          <a:srcRect b="49040"/>
          <a:stretch/>
        </p:blipFill>
        <p:spPr>
          <a:xfrm>
            <a:off x="93875" y="1200150"/>
            <a:ext cx="4427999" cy="30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3"/>
          <a:srcRect t="50716"/>
          <a:stretch/>
        </p:blipFill>
        <p:spPr>
          <a:xfrm>
            <a:off x="4435750" y="1200151"/>
            <a:ext cx="4427999" cy="30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715533" y="2317991"/>
            <a:ext cx="5731947" cy="1021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Anaerobic Treatment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Still focusing on granules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523732" y="1200149"/>
            <a:ext cx="3249191" cy="331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528579" y="1326812"/>
            <a:ext cx="4098899" cy="3063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Shape 390"/>
          <p:cNvCxnSpPr/>
          <p:nvPr/>
        </p:nvCxnSpPr>
        <p:spPr>
          <a:xfrm>
            <a:off x="6244825" y="3673100"/>
            <a:ext cx="1581599" cy="1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391" name="Shape 391"/>
          <p:cNvSpPr txBox="1"/>
          <p:nvPr/>
        </p:nvSpPr>
        <p:spPr>
          <a:xfrm>
            <a:off x="6719275" y="3661300"/>
            <a:ext cx="6326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5 cm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159950" y="4323525"/>
            <a:ext cx="112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393" name="Shape 393"/>
          <p:cNvSpPr txBox="1"/>
          <p:nvPr/>
        </p:nvSpPr>
        <p:spPr>
          <a:xfrm>
            <a:off x="1230200" y="4323525"/>
            <a:ext cx="9782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2 - 5 mm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30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Granule Sequencing Batch Reactor (GSBR)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229600" cy="59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Operation States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3"/>
          <a:srcRect t="5177"/>
          <a:stretch/>
        </p:blipFill>
        <p:spPr>
          <a:xfrm>
            <a:off x="181775" y="1724950"/>
            <a:ext cx="4705075" cy="334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91300" y="1567750"/>
            <a:ext cx="4652700" cy="3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30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Granule Sequencing Batch Reactor (GSBR)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104577" y="1246625"/>
            <a:ext cx="4594798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Advantages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Biomass retention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No settling tank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Simultaneous nitrification/</a:t>
            </a:r>
            <a:r>
              <a:rPr lang="en-US" sz="32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 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denitrification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4779962" y="1246187"/>
            <a:ext cx="4364037" cy="3725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Disadvantages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Aeration requirement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Difficult to cultivate granules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Sequenced batch considerations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457200" y="-2"/>
            <a:ext cx="8229600" cy="11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Simultaneous Nitrification and Denitrification (SND)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301350" y="1584350"/>
            <a:ext cx="4274400" cy="218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High nitrogen removal at 20% O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2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 saturation (de Kreuk et. al.)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Dependent upon presence of storage polymers</a:t>
            </a:r>
          </a:p>
        </p:txBody>
      </p:sp>
      <p:sp>
        <p:nvSpPr>
          <p:cNvPr id="415" name="Shape 415"/>
          <p:cNvSpPr/>
          <p:nvPr/>
        </p:nvSpPr>
        <p:spPr>
          <a:xfrm>
            <a:off x="5118876" y="1961900"/>
            <a:ext cx="3236099" cy="3009000"/>
          </a:xfrm>
          <a:prstGeom prst="ellipse">
            <a:avLst/>
          </a:prstGeom>
          <a:solidFill>
            <a:srgbClr val="F1C23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6001026" y="2744150"/>
            <a:ext cx="1471798" cy="1444499"/>
          </a:xfrm>
          <a:prstGeom prst="ellipse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17" name="Shape 417"/>
          <p:cNvCxnSpPr/>
          <p:nvPr/>
        </p:nvCxnSpPr>
        <p:spPr>
          <a:xfrm>
            <a:off x="5118876" y="3466400"/>
            <a:ext cx="882298" cy="0"/>
          </a:xfrm>
          <a:prstGeom prst="straightConnector1">
            <a:avLst/>
          </a:prstGeom>
          <a:noFill/>
          <a:ln w="38100" cap="flat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>
            <a:endCxn id="416" idx="6"/>
          </p:cNvCxnSpPr>
          <p:nvPr/>
        </p:nvCxnSpPr>
        <p:spPr>
          <a:xfrm>
            <a:off x="6001325" y="3464600"/>
            <a:ext cx="1471500" cy="18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3385850" y="3807662"/>
            <a:ext cx="10299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Aerobic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134226" y="1311496"/>
            <a:ext cx="1338598" cy="3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Anaerobic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 flipH="1">
            <a:off x="4319650" y="3529350"/>
            <a:ext cx="1091100" cy="556499"/>
          </a:xfrm>
          <a:prstGeom prst="straightConnector1">
            <a:avLst/>
          </a:prstGeom>
          <a:noFill/>
          <a:ln w="38100" cap="flat">
            <a:solidFill>
              <a:srgbClr val="1155C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2" name="Shape 422"/>
          <p:cNvCxnSpPr/>
          <p:nvPr/>
        </p:nvCxnSpPr>
        <p:spPr>
          <a:xfrm flipH="1">
            <a:off x="6731824" y="2008400"/>
            <a:ext cx="10500" cy="13334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23" name="Shape 42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875061" y="4306564"/>
            <a:ext cx="2430022" cy="38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5086726" y="1621999"/>
            <a:ext cx="3300707" cy="38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270025" y="1157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PAOs and GAOs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5727850" y="1030100"/>
            <a:ext cx="3293400" cy="348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Acetate converted into storage polymers (PHB) in anaerobic stage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Phosphate taken up during aerobic stage to make poly-phosphates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70027" y="1211050"/>
            <a:ext cx="5381624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2006553" y="2316673"/>
            <a:ext cx="5136679" cy="65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Reactor Operation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8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D</a:t>
            </a:r>
            <a:r>
              <a:rPr lang="en-US" sz="48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etermining aeration rate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/>
          <a:srcRect l="-510" r="510" b="5571"/>
          <a:stretch/>
        </p:blipFill>
        <p:spPr>
          <a:xfrm>
            <a:off x="457200" y="1161770"/>
            <a:ext cx="8229600" cy="39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458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8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D</a:t>
            </a:r>
            <a:r>
              <a:rPr lang="en-US" sz="48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etermining aeration rate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64534" y="1181248"/>
            <a:ext cx="7669800" cy="39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673674" y="219325"/>
            <a:ext cx="791143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 dirty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Aeration - transfer efficiency</a:t>
            </a:r>
          </a:p>
        </p:txBody>
      </p:sp>
      <p:graphicFrame>
        <p:nvGraphicFramePr>
          <p:cNvPr id="454" name="Shape 454"/>
          <p:cNvGraphicFramePr/>
          <p:nvPr/>
        </p:nvGraphicFramePr>
        <p:xfrm>
          <a:off x="1076570" y="1526455"/>
          <a:ext cx="7191050" cy="3153734"/>
        </p:xfrm>
        <a:graphic>
          <a:graphicData uri="http://schemas.openxmlformats.org/drawingml/2006/table">
            <a:tbl>
              <a:tblPr>
                <a:noFill/>
                <a:tableStyleId>{0B3E5ADE-6D5A-4745-8F83-09909B83B796}</a:tableStyleId>
              </a:tblPr>
              <a:tblGrid>
                <a:gridCol w="1295525"/>
                <a:gridCol w="1212750"/>
                <a:gridCol w="2134825"/>
                <a:gridCol w="1226350"/>
                <a:gridCol w="1321600"/>
              </a:tblGrid>
              <a:tr h="7228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sng"/>
                        <a:t>Flow Rate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sng"/>
                        <a:t>(uM air/s)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sng"/>
                        <a:t>Flow Rate (g 0</a:t>
                      </a:r>
                      <a:r>
                        <a:rPr lang="en-US" sz="1800" b="1" u="sng" baseline="-25000"/>
                        <a:t>2</a:t>
                      </a:r>
                      <a:r>
                        <a:rPr lang="en-US" sz="1800" b="1" u="sng"/>
                        <a:t>/day)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sng"/>
                        <a:t>Oxygen Transfer Rate (mg/L-day)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OLR (mg/L-day)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-US" sz="1800" b="1" u="sng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 Transfer Efficiency</a:t>
                      </a:r>
                    </a:p>
                  </a:txBody>
                  <a:tcPr marL="91425" marR="91425" marT="91425" marB="91425"/>
                </a:tc>
              </a:tr>
              <a:tr h="5205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/>
                        <a:t>100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58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3700</a:t>
                      </a:r>
                    </a:p>
                  </a:txBody>
                  <a:tcPr marL="91425" marR="91425" marT="91425" marB="91425" anchor="ctr"/>
                </a:tc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2500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3.5%</a:t>
                      </a:r>
                    </a:p>
                  </a:txBody>
                  <a:tcPr marL="91425" marR="91425" marT="91425" marB="91425" anchor="ctr"/>
                </a:tc>
              </a:tr>
              <a:tr h="55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/>
                        <a:t>500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290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5900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1.1%</a:t>
                      </a:r>
                    </a:p>
                  </a:txBody>
                  <a:tcPr marL="91425" marR="91425" marT="91425" marB="91425" anchor="ctr"/>
                </a:tc>
              </a:tr>
              <a:tr h="542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/>
                        <a:t>1000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580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9300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0.88%</a:t>
                      </a:r>
                    </a:p>
                  </a:txBody>
                  <a:tcPr marL="91425" marR="91425" marT="91425" marB="91425" anchor="ctr"/>
                </a:tc>
              </a:tr>
              <a:tr h="5292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/>
                        <a:t>2000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1160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9400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0.45%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2006553" y="2316673"/>
            <a:ext cx="5136600" cy="6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Dissolved Oxygen Issues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0725" y="0"/>
            <a:ext cx="7495199" cy="1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UASB Reactors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(Upflow Anaerobic Sludge Blanket 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cap="small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35825" y="1482575"/>
            <a:ext cx="3582000" cy="335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20225" y="1251100"/>
            <a:ext cx="4330800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Spring 2014</a:t>
            </a:r>
          </a:p>
          <a:p>
            <a:pPr marL="457200" lvl="0" indent="-3175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>
                <a:solidFill>
                  <a:schemeClr val="dk1"/>
                </a:solidFill>
              </a:rPr>
              <a:t>Gas tightness</a:t>
            </a:r>
          </a:p>
          <a:p>
            <a:pPr marL="457200" lvl="0" indent="-3175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>
                <a:solidFill>
                  <a:schemeClr val="dk1"/>
                </a:solidFill>
              </a:rPr>
              <a:t>Inoculation ~ 566 ml of bio-granules</a:t>
            </a:r>
          </a:p>
          <a:p>
            <a:pPr marL="457200" lvl="0" indent="-3175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>
                <a:solidFill>
                  <a:schemeClr val="dk1"/>
                </a:solidFill>
              </a:rPr>
              <a:t>Operation Changes: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• Double HRT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•Reduce pump flow rate to half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  •Double strength of wastewater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-US">
                <a:solidFill>
                  <a:schemeClr val="dk1"/>
                </a:solidFill>
              </a:rPr>
              <a:t>	heating</a:t>
            </a:r>
          </a:p>
          <a:p>
            <a:pPr marL="457200" lvl="0" indent="-31750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lang="en-US">
                <a:solidFill>
                  <a:schemeClr val="dk1"/>
                </a:solidFill>
              </a:rPr>
              <a:t>Data analysis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96375" y="1169475"/>
            <a:ext cx="3196399" cy="3646499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6494225" y="2235100"/>
            <a:ext cx="383400" cy="23205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701775" y="3210300"/>
            <a:ext cx="585899" cy="3399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8584700">
            <a:off x="6635392" y="2099362"/>
            <a:ext cx="132840" cy="40884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-7805236">
            <a:off x="6529775" y="2009023"/>
            <a:ext cx="101560" cy="93685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ldeano"/>
              <a:buNone/>
            </a:pPr>
            <a:endParaRPr sz="4400" b="1" i="0" u="none" strike="noStrike" cap="none" baseline="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ldeano"/>
              <a:buNone/>
            </a:pPr>
            <a:endParaRPr sz="4400" b="1" i="0" u="none" strike="noStrike" cap="none" baseline="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Aeration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Issues with monitoring DO</a:t>
            </a: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" y="51720"/>
            <a:ext cx="9143998" cy="504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048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COD Removal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66825" y="3871000"/>
            <a:ext cx="8229600" cy="46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Average Influent Concentration: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1180.33 mg/L    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 Dev: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158.75 mg/L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	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66825" y="1122689"/>
            <a:ext cx="3860999" cy="2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4683775" y="1122700"/>
            <a:ext cx="3852300" cy="284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9" name="Shape 489"/>
          <p:cNvGraphicFramePr/>
          <p:nvPr/>
        </p:nvGraphicFramePr>
        <p:xfrm>
          <a:off x="800100" y="4229400"/>
          <a:ext cx="7239000" cy="792419"/>
        </p:xfrm>
        <a:graphic>
          <a:graphicData uri="http://schemas.openxmlformats.org/drawingml/2006/table">
            <a:tbl>
              <a:tblPr>
                <a:noFill/>
                <a:tableStyleId>{78AA4039-AFB5-44CE-9E58-5F0FA6EE9A73}</a:tableStyleId>
              </a:tblPr>
              <a:tblGrid>
                <a:gridCol w="1604575"/>
                <a:gridCol w="2764500"/>
                <a:gridCol w="2869925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COD Removal w/o Particulate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COD Removal w/ Particulate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4/28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26%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64150" y="382210"/>
            <a:ext cx="6620100" cy="6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3400" b="1" dirty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No Granules and </a:t>
            </a:r>
            <a:r>
              <a:rPr lang="en-US" sz="3400" b="1" i="0" u="none" strike="noStrike" cap="none" baseline="0" dirty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Reactor Clogging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6337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Flocculant g</a:t>
            </a:r>
            <a:r>
              <a:rPr lang="en-US" sz="32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rowth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 prevented mixing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insufficient mixing from baffle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new design</a:t>
            </a:r>
            <a:r>
              <a:rPr lang="en-US" sz="32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!</a:t>
            </a: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684321" y="0"/>
            <a:ext cx="19668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Larger Reactor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3503100" y="1034400"/>
            <a:ext cx="5640900" cy="3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No baffle in current design - Bubble Column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Airlift reactor offers high shear zones which 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increase granule stability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Bubble Column easier to implement 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longer startup time before granulation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3"/>
          <a:srcRect r="39762"/>
          <a:stretch/>
        </p:blipFill>
        <p:spPr>
          <a:xfrm>
            <a:off x="314860" y="1088720"/>
            <a:ext cx="3277175" cy="40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>
            <a:spLocks noGrp="1"/>
          </p:cNvSpPr>
          <p:nvPr>
            <p:ph type="body" idx="2"/>
          </p:nvPr>
        </p:nvSpPr>
        <p:spPr>
          <a:xfrm>
            <a:off x="3581975" y="2943100"/>
            <a:ext cx="5561999" cy="22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Increase anaerobic time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Tx/>
              <a:buChar char="-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- Increases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granule stability, phosphate removal</a:t>
            </a:r>
            <a:r>
              <a:rPr lang="en-US" sz="200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,</a:t>
            </a:r>
            <a:r>
              <a:rPr lang="en-US" sz="200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simultaneous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nitrification/denitrification (SND)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ldeano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	-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60 min anaerobic feed, aerobic period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with 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O</a:t>
            </a:r>
            <a:r>
              <a:rPr lang="en-US" sz="1200" b="1" i="0" u="none" strike="noStrike" cap="none" baseline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 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saturation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of 20%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aldeano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302100" y="150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Larg</a:t>
            </a:r>
            <a:r>
              <a:rPr lang="en-US" sz="44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e</a:t>
            </a:r>
            <a:r>
              <a:rPr lang="en-US" sz="44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 Reactor D.</a:t>
            </a:r>
            <a:r>
              <a:rPr lang="en-US" sz="44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O.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32197" y="1113075"/>
            <a:ext cx="5879599" cy="3529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hape 511"/>
          <p:cNvCxnSpPr/>
          <p:nvPr/>
        </p:nvCxnSpPr>
        <p:spPr>
          <a:xfrm rot="10800000">
            <a:off x="4065600" y="1370774"/>
            <a:ext cx="0" cy="25425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3479775" y="1312225"/>
            <a:ext cx="1476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Begin Aeration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400"/>
              <a:t>Granule cultivation is difficult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400"/>
              <a:t>Reactor operation set up relatively easily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400"/>
              <a:t>Insufficient mixing leads to flocculation, settling and clogging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400"/>
              <a:t>Biomass growth on walls and aeration stones is excessive. Must be removed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44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Aerobic Conclusions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-76200" y="151050"/>
            <a:ext cx="8920799" cy="98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Future Directions for Aerobic</a:t>
            </a:r>
            <a:r>
              <a:rPr lang="en-US" sz="3600" b="1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 Treatment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ldeano"/>
              <a:buNone/>
            </a:pPr>
            <a:r>
              <a:rPr lang="en-US" sz="3600" b="1" i="0" u="none" strike="noStrike" cap="none" baseline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(this summer)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155700" y="1157374"/>
            <a:ext cx="8832600" cy="39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Implement </a:t>
            </a:r>
            <a:r>
              <a:rPr lang="en-US" sz="26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anaerobic idle time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Characterize granules</a:t>
            </a:r>
          </a:p>
          <a:p>
            <a:pPr marL="1371600" marR="0" lvl="2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size, density (SVI)</a:t>
            </a:r>
          </a:p>
          <a:p>
            <a:pPr marL="1371600" marR="0" lvl="2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locate PAOs (DAPI stain)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Monitor N, P removal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Change influent composition to better mimic wastewater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ldeano"/>
              <a:buChar char="●"/>
            </a:pPr>
            <a:r>
              <a:rPr lang="en-US" sz="26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Construct more reactors to compare operation changes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1550550" y="0"/>
            <a:ext cx="5539200" cy="11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Biogas Production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2325" y="1854450"/>
            <a:ext cx="4189000" cy="2518874"/>
          </a:xfrm>
          <a:prstGeom prst="rect">
            <a:avLst/>
          </a:prstGeom>
        </p:spPr>
      </p:pic>
      <p:pic>
        <p:nvPicPr>
          <p:cNvPr id="196" name="Shape 1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57700" y="1877775"/>
            <a:ext cx="3926475" cy="2472225"/>
          </a:xfrm>
          <a:prstGeom prst="rect">
            <a:avLst/>
          </a:prstGeom>
        </p:spPr>
      </p:pic>
      <p:sp>
        <p:nvSpPr>
          <p:cNvPr id="197" name="Shape 197"/>
          <p:cNvSpPr txBox="1"/>
          <p:nvPr/>
        </p:nvSpPr>
        <p:spPr>
          <a:xfrm>
            <a:off x="1853850" y="1261125"/>
            <a:ext cx="49325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COD Removal in the form of CH</a:t>
            </a:r>
            <a:r>
              <a:rPr lang="en-US" baseline="-25000"/>
              <a:t>4</a:t>
            </a:r>
            <a:r>
              <a:rPr lang="en-US"/>
              <a:t> and CO</a:t>
            </a:r>
            <a:r>
              <a:rPr lang="en-US" baseline="-25000"/>
              <a:t>2</a:t>
            </a:r>
            <a:r>
              <a:rPr lang="en-US"/>
              <a:t> gas production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454300" y="0"/>
            <a:ext cx="5590199" cy="102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Biogas Production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94677" y="1933600"/>
            <a:ext cx="4549321" cy="2393074"/>
          </a:xfrm>
          <a:prstGeom prst="rect">
            <a:avLst/>
          </a:prstGeom>
        </p:spPr>
      </p:pic>
      <p:pic>
        <p:nvPicPr>
          <p:cNvPr id="206" name="Shape 20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750" y="1933600"/>
            <a:ext cx="4370875" cy="23930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07425" y="1357775"/>
            <a:ext cx="4272600" cy="61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/>
              <a:t>Average Daily Biogas Production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2325" y="2274325"/>
            <a:ext cx="6747999" cy="2151875"/>
          </a:xfrm>
          <a:prstGeom prst="rect">
            <a:avLst/>
          </a:prstGeom>
        </p:spPr>
      </p:pic>
      <p:sp>
        <p:nvSpPr>
          <p:cNvPr id="213" name="Shape 213"/>
          <p:cNvSpPr txBox="1"/>
          <p:nvPr/>
        </p:nvSpPr>
        <p:spPr>
          <a:xfrm>
            <a:off x="1743025" y="-75"/>
            <a:ext cx="4942200" cy="105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Biogas Production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2010452" y="26461"/>
            <a:ext cx="4427559" cy="111660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 dirty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Biogas Fate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56132" y="1210524"/>
            <a:ext cx="4336199" cy="36884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694121" y="-151625"/>
            <a:ext cx="4072433" cy="14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b="1" cap="small" dirty="0">
                <a:solidFill>
                  <a:schemeClr val="dk2"/>
                </a:solidFill>
                <a:latin typeface="Galdeano"/>
                <a:ea typeface="Galdeano"/>
                <a:cs typeface="Galdeano"/>
                <a:sym typeface="Galdeano"/>
              </a:rPr>
              <a:t>Biogas Fate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9782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577087" y="1062475"/>
            <a:ext cx="4306500" cy="3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Captured and Volume Inferred With Pressure Reading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Through Solenoid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Transfer </a:t>
            </a:r>
            <a:r>
              <a:rPr lang="en-US" sz="1800"/>
              <a:t>Over Gas-Liquid Interface at Weir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Bubbles go out Weir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Dissolved In Effluent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Through Cracks and Threads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None/>
            </a:pPr>
            <a:endParaRPr sz="1800"/>
          </a:p>
        </p:txBody>
      </p:sp>
      <p:pic>
        <p:nvPicPr>
          <p:cNvPr id="227" name="Shape 2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30650" y="3520250"/>
            <a:ext cx="3411949" cy="16232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uaCla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858</Words>
  <Application>Microsoft Macintosh PowerPoint</Application>
  <PresentationFormat>On-screen Show (16:9)</PresentationFormat>
  <Paragraphs>234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AguaClara</vt:lpstr>
      <vt:lpstr>Wastewater Treatment</vt:lpstr>
      <vt:lpstr>PowerPoint Presentation</vt:lpstr>
      <vt:lpstr>Anaerobic Treatment</vt:lpstr>
      <vt:lpstr>UASB Reactors (Upflow Anaerobic Sludge Blanket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2.4: ~1090 ml biogas per day 2.5: ~1150 ml biogas per day   </vt:lpstr>
      <vt:lpstr>Methane Gas Production </vt:lpstr>
      <vt:lpstr>Methane Gas Production UASB Reactor 2.4</vt:lpstr>
      <vt:lpstr>PowerPoint Presentation</vt:lpstr>
      <vt:lpstr>Average Daily Methane Gas Production</vt:lpstr>
      <vt:lpstr>PowerPoint Presentation</vt:lpstr>
      <vt:lpstr>PowerPoint Presentation</vt:lpstr>
      <vt:lpstr>Overall: 2.4 : 68.8% 2.5 : 77.7%</vt:lpstr>
      <vt:lpstr>Reactor Modifications - Heating</vt:lpstr>
      <vt:lpstr>Microbial Growth Rate and Temperature</vt:lpstr>
      <vt:lpstr>Parameters</vt:lpstr>
      <vt:lpstr>Heating start-up</vt:lpstr>
      <vt:lpstr>Temperature Profile</vt:lpstr>
      <vt:lpstr>Large Reactor</vt:lpstr>
      <vt:lpstr>Anaerobic Conclusions</vt:lpstr>
      <vt:lpstr>Future Directions</vt:lpstr>
      <vt:lpstr>Aerobic Treatment</vt:lpstr>
      <vt:lpstr>From anaerobic to aerobic</vt:lpstr>
      <vt:lpstr>Still focusing on granules</vt:lpstr>
      <vt:lpstr>Granule Sequencing Batch Reactor (GSBR)</vt:lpstr>
      <vt:lpstr>Granule Sequencing Batch Reactor (GSBR)</vt:lpstr>
      <vt:lpstr>Simultaneous Nitrification and Denitrification (SND)</vt:lpstr>
      <vt:lpstr>PAOs and GAOs</vt:lpstr>
      <vt:lpstr>Reactor Operation</vt:lpstr>
      <vt:lpstr>Determining aeration rate</vt:lpstr>
      <vt:lpstr>Determining aeration rate</vt:lpstr>
      <vt:lpstr>Aeration - transfer efficiency</vt:lpstr>
      <vt:lpstr>Dissolved Oxygen Issues</vt:lpstr>
      <vt:lpstr>PowerPoint Presentation</vt:lpstr>
      <vt:lpstr>PowerPoint Presentation</vt:lpstr>
      <vt:lpstr>Aeration</vt:lpstr>
      <vt:lpstr>COD Removal</vt:lpstr>
      <vt:lpstr>No Granules and Reactor Clogging</vt:lpstr>
      <vt:lpstr>Larger Reactor</vt:lpstr>
      <vt:lpstr>Large Reactor D.O.</vt:lpstr>
      <vt:lpstr>Aerobic Conclusions</vt:lpstr>
      <vt:lpstr>Future Directions for Aerobic Treatment  (this summer)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Wastewater Treatment</dc:title>
  <cp:lastModifiedBy>Walker Grimshaw</cp:lastModifiedBy>
  <cp:revision>5</cp:revision>
  <dcterms:modified xsi:type="dcterms:W3CDTF">2014-05-10T18:08:06Z</dcterms:modified>
</cp:coreProperties>
</file>