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44" r:id="rId4"/>
    <p:sldMasterId id="2147483756" r:id="rId5"/>
    <p:sldMasterId id="2147483768" r:id="rId6"/>
    <p:sldMasterId id="2147483780" r:id="rId7"/>
  </p:sldMasterIdLst>
  <p:notesMasterIdLst>
    <p:notesMasterId r:id="rId25"/>
  </p:notesMasterIdLst>
  <p:sldIdLst>
    <p:sldId id="256" r:id="rId8"/>
    <p:sldId id="257" r:id="rId9"/>
    <p:sldId id="269" r:id="rId10"/>
    <p:sldId id="260" r:id="rId11"/>
    <p:sldId id="268" r:id="rId12"/>
    <p:sldId id="261" r:id="rId13"/>
    <p:sldId id="262" r:id="rId14"/>
    <p:sldId id="279" r:id="rId15"/>
    <p:sldId id="273" r:id="rId16"/>
    <p:sldId id="274" r:id="rId17"/>
    <p:sldId id="275" r:id="rId18"/>
    <p:sldId id="259" r:id="rId19"/>
    <p:sldId id="270" r:id="rId20"/>
    <p:sldId id="276" r:id="rId21"/>
    <p:sldId id="277" r:id="rId22"/>
    <p:sldId id="278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7590" autoAdjust="0"/>
  </p:normalViewPr>
  <p:slideViewPr>
    <p:cSldViewPr>
      <p:cViewPr>
        <p:scale>
          <a:sx n="62" d="100"/>
          <a:sy n="62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200</a:t>
            </a:r>
            <a:r>
              <a:rPr lang="en-US" baseline="0"/>
              <a:t> NTU influent, 20m flocculator length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With floc blanket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Sheet1!$C$4:$C$6</c:f>
              <c:numCache>
                <c:formatCode>General</c:formatCode>
                <c:ptCount val="3"/>
                <c:pt idx="0">
                  <c:v>60</c:v>
                </c:pt>
                <c:pt idx="1">
                  <c:v>35</c:v>
                </c:pt>
                <c:pt idx="2">
                  <c:v>10</c:v>
                </c:pt>
              </c:numCache>
            </c:numRef>
          </c:xVal>
          <c:yVal>
            <c:numRef>
              <c:f>Sheet1!$D$4:$D$6</c:f>
              <c:numCache>
                <c:formatCode>General</c:formatCode>
                <c:ptCount val="3"/>
                <c:pt idx="0">
                  <c:v>1.879</c:v>
                </c:pt>
                <c:pt idx="1">
                  <c:v>1.5</c:v>
                </c:pt>
                <c:pt idx="2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Without floc blanket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Sheet1!$C$4:$C$6</c:f>
              <c:numCache>
                <c:formatCode>General</c:formatCode>
                <c:ptCount val="3"/>
                <c:pt idx="0">
                  <c:v>60</c:v>
                </c:pt>
                <c:pt idx="1">
                  <c:v>35</c:v>
                </c:pt>
                <c:pt idx="2">
                  <c:v>10</c:v>
                </c:pt>
              </c:numCache>
            </c:numRef>
          </c:xVal>
          <c:yVal>
            <c:numRef>
              <c:f>Sheet1!$E$4:$E$6</c:f>
              <c:numCache>
                <c:formatCode>General</c:formatCode>
                <c:ptCount val="3"/>
                <c:pt idx="0">
                  <c:v>1.0820000000000001</c:v>
                </c:pt>
                <c:pt idx="1">
                  <c:v>0.75</c:v>
                </c:pt>
                <c:pt idx="2">
                  <c:v>0.45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185344"/>
        <c:axId val="92187264"/>
      </c:scatterChart>
      <c:valAx>
        <c:axId val="92185344"/>
        <c:scaling>
          <c:orientation val="minMax"/>
          <c:max val="6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alum</a:t>
                </a:r>
                <a:r>
                  <a:rPr lang="en-US" baseline="0"/>
                  <a:t> dose mg/L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187264"/>
        <c:crosses val="autoZero"/>
        <c:crossBetween val="midCat"/>
        <c:majorUnit val="10"/>
        <c:minorUnit val="4"/>
      </c:valAx>
      <c:valAx>
        <c:axId val="92187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pC*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185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200 NTU, 15m flocculator length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With floc blanket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Sheet2!$C$4:$C$6</c:f>
              <c:numCache>
                <c:formatCode>General</c:formatCode>
                <c:ptCount val="3"/>
                <c:pt idx="0">
                  <c:v>60</c:v>
                </c:pt>
                <c:pt idx="1">
                  <c:v>35</c:v>
                </c:pt>
                <c:pt idx="2">
                  <c:v>10</c:v>
                </c:pt>
              </c:numCache>
            </c:numRef>
          </c:xVal>
          <c:yVal>
            <c:numRef>
              <c:f>Sheet2!$D$4:$D$6</c:f>
              <c:numCache>
                <c:formatCode>General</c:formatCode>
                <c:ptCount val="3"/>
                <c:pt idx="0">
                  <c:v>2.54</c:v>
                </c:pt>
                <c:pt idx="1">
                  <c:v>2.5419999999999998</c:v>
                </c:pt>
                <c:pt idx="2">
                  <c:v>1.754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Without floc blanket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Sheet2!$C$4:$C$6</c:f>
              <c:numCache>
                <c:formatCode>General</c:formatCode>
                <c:ptCount val="3"/>
                <c:pt idx="0">
                  <c:v>60</c:v>
                </c:pt>
                <c:pt idx="1">
                  <c:v>35</c:v>
                </c:pt>
                <c:pt idx="2">
                  <c:v>10</c:v>
                </c:pt>
              </c:numCache>
            </c:numRef>
          </c:xVal>
          <c:yVal>
            <c:numRef>
              <c:f>Sheet2!$E$4:$E$6</c:f>
              <c:numCache>
                <c:formatCode>General</c:formatCode>
                <c:ptCount val="3"/>
                <c:pt idx="0">
                  <c:v>1.6160000000000001</c:v>
                </c:pt>
                <c:pt idx="1">
                  <c:v>1.5</c:v>
                </c:pt>
                <c:pt idx="2">
                  <c:v>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74912"/>
        <c:axId val="113898624"/>
      </c:scatterChart>
      <c:valAx>
        <c:axId val="107174912"/>
        <c:scaling>
          <c:orientation val="minMax"/>
          <c:max val="6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alum dose mg/L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898624"/>
        <c:crosses val="autoZero"/>
        <c:crossBetween val="midCat"/>
        <c:majorUnit val="10"/>
        <c:minorUnit val="5"/>
      </c:valAx>
      <c:valAx>
        <c:axId val="113898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pC*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1749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200 NTU, 2m flocculator, with floc blanket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'2m'!$C$6:$C$8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60</c:v>
                </c:pt>
              </c:numCache>
            </c:numRef>
          </c:xVal>
          <c:yVal>
            <c:numRef>
              <c:f>'2m'!$D$6:$D$8</c:f>
              <c:numCache>
                <c:formatCode>General</c:formatCode>
                <c:ptCount val="3"/>
                <c:pt idx="0">
                  <c:v>1.3</c:v>
                </c:pt>
                <c:pt idx="1">
                  <c:v>2.2999999999999998</c:v>
                </c:pt>
                <c:pt idx="2">
                  <c:v>2.6890000000000001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92832"/>
        <c:axId val="113994752"/>
      </c:scatterChart>
      <c:valAx>
        <c:axId val="113992832"/>
        <c:scaling>
          <c:orientation val="minMax"/>
          <c:max val="6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alum dose mg/L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94752"/>
        <c:crosses val="autoZero"/>
        <c:crossBetween val="midCat"/>
      </c:valAx>
      <c:valAx>
        <c:axId val="113994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pC*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928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5AC0A-C3FA-47D7-979E-95617E840C22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7A18B-AC9B-4F58-A1E3-D2CF101E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3D7C8-1D10-4E5B-8A9B-B2BE7F2B760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17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17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17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179" name="Picture 11" descr="AguaClara Logo 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0"/>
            <a:ext cx="4191000" cy="1093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3646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757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575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8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5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4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2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0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46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5" descr="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9971" y="6283098"/>
            <a:ext cx="1934029" cy="57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a"/>
          <p:cNvPicPr>
            <a:picLocks noChangeAspect="1" noChangeArrowheads="1"/>
          </p:cNvPicPr>
          <p:nvPr userDrawn="1"/>
        </p:nvPicPr>
        <p:blipFill>
          <a:blip r:embed="rId3" cstate="print"/>
          <a:srcRect r="4546"/>
          <a:stretch>
            <a:fillRect/>
          </a:stretch>
        </p:blipFill>
        <p:spPr bwMode="auto">
          <a:xfrm>
            <a:off x="0" y="6300788"/>
            <a:ext cx="19812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24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59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6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8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8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59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10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30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09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9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7311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31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65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94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93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67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52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463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31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0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868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4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42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13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906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14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16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758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584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030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64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64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47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94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21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243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78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137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8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2111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063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0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14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857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297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95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59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289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08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1439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629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091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2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16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951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559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716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161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6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E825E6-5608-4DD7-9AF8-76D49B509DEE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entury Gothic" pitchFamily="34" charset="0"/>
              <a:cs typeface="Arial" charset="0"/>
            </a:endParaRPr>
          </a:p>
        </p:txBody>
      </p:sp>
      <p:pic>
        <p:nvPicPr>
          <p:cNvPr id="8" name="Picture 5" descr="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9971" y="6283098"/>
            <a:ext cx="1934029" cy="57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a"/>
          <p:cNvPicPr>
            <a:picLocks noChangeAspect="1" noChangeArrowheads="1"/>
          </p:cNvPicPr>
          <p:nvPr userDrawn="1"/>
        </p:nvPicPr>
        <p:blipFill>
          <a:blip r:embed="rId14" cstate="print"/>
          <a:srcRect r="4546"/>
          <a:stretch>
            <a:fillRect/>
          </a:stretch>
        </p:blipFill>
        <p:spPr bwMode="auto">
          <a:xfrm>
            <a:off x="0" y="6300788"/>
            <a:ext cx="19812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8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A6BE-1D26-4E4F-BDC7-0380B96D1B0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784-E686-428B-9355-EBE76AEA95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Final Presentation</a:t>
            </a:r>
            <a:endParaRPr lang="en-US" b="1" dirty="0" smtClean="0"/>
          </a:p>
          <a:p>
            <a:r>
              <a:rPr lang="en-US" b="1" dirty="0" smtClean="0"/>
              <a:t>August 3rd</a:t>
            </a:r>
            <a:r>
              <a:rPr lang="en-US" b="1" dirty="0" smtClean="0"/>
              <a:t>, </a:t>
            </a:r>
            <a:r>
              <a:rPr lang="en-US" b="1" dirty="0" smtClean="0"/>
              <a:t>2012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1066800"/>
            <a:ext cx="7175351" cy="1793167"/>
          </a:xfrm>
        </p:spPr>
        <p:txBody>
          <a:bodyPr/>
          <a:lstStyle/>
          <a:p>
            <a:r>
              <a:rPr lang="en-US" dirty="0" err="1" smtClean="0"/>
              <a:t>Floc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Optimization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4783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Mary John</a:t>
            </a:r>
          </a:p>
          <a:p>
            <a:pPr algn="ctr"/>
            <a:r>
              <a:rPr lang="en-US" sz="2400" b="1" dirty="0" err="1" smtClean="0">
                <a:solidFill>
                  <a:srgbClr val="002060"/>
                </a:solidFill>
              </a:rPr>
              <a:t>Kaditya</a:t>
            </a:r>
            <a:r>
              <a:rPr lang="en-US" sz="2400" b="1" dirty="0" smtClean="0">
                <a:solidFill>
                  <a:srgbClr val="002060"/>
                </a:solidFill>
              </a:rPr>
              <a:t> Naidu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Elizabeth Henderson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85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49434"/>
              </p:ext>
            </p:extLst>
          </p:nvPr>
        </p:nvGraphicFramePr>
        <p:xfrm>
          <a:off x="838200" y="990600"/>
          <a:ext cx="7391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85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30880"/>
              </p:ext>
            </p:extLst>
          </p:nvPr>
        </p:nvGraphicFramePr>
        <p:xfrm>
          <a:off x="762000" y="304800"/>
          <a:ext cx="7620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795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 control run, short on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Wanted to test system to failure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Assumed it would follow same trend as other two experiments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Floc</a:t>
            </a:r>
            <a:r>
              <a:rPr lang="en-US" dirty="0" smtClean="0"/>
              <a:t> blankets </a:t>
            </a:r>
            <a:r>
              <a:rPr lang="en-US" dirty="0" smtClean="0"/>
              <a:t>act as a filter</a:t>
            </a:r>
          </a:p>
          <a:p>
            <a:r>
              <a:rPr lang="en-US" dirty="0" err="1" smtClean="0"/>
              <a:t>pC</a:t>
            </a:r>
            <a:r>
              <a:rPr lang="en-US" dirty="0" smtClean="0"/>
              <a:t> star is higher with </a:t>
            </a:r>
            <a:r>
              <a:rPr lang="en-US" dirty="0" err="1" smtClean="0"/>
              <a:t>floc</a:t>
            </a:r>
            <a:r>
              <a:rPr lang="en-US" dirty="0" smtClean="0"/>
              <a:t> blankets than without (see control)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alum doses yield similar results as higher alum doses</a:t>
            </a:r>
          </a:p>
          <a:p>
            <a:r>
              <a:rPr lang="en-US" dirty="0" smtClean="0"/>
              <a:t>Possible to reduce </a:t>
            </a:r>
            <a:r>
              <a:rPr lang="en-US" dirty="0" err="1" smtClean="0"/>
              <a:t>flocculator</a:t>
            </a:r>
            <a:r>
              <a:rPr lang="en-US" dirty="0" smtClean="0"/>
              <a:t> length and alum </a:t>
            </a:r>
            <a:r>
              <a:rPr lang="en-US" dirty="0" smtClean="0"/>
              <a:t>dose, thus reducing cost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057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Floc</a:t>
            </a:r>
            <a:r>
              <a:rPr lang="en-US" dirty="0" smtClean="0"/>
              <a:t> Blanket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Floc</a:t>
            </a:r>
            <a:r>
              <a:rPr lang="en-US" dirty="0" smtClean="0"/>
              <a:t> blanket formed at shortest </a:t>
            </a:r>
            <a:r>
              <a:rPr lang="en-US" dirty="0" err="1" smtClean="0"/>
              <a:t>flocculator</a:t>
            </a:r>
            <a:r>
              <a:rPr lang="en-US" dirty="0" smtClean="0"/>
              <a:t> length and lowest alum dose, 200 NTU water</a:t>
            </a:r>
          </a:p>
          <a:p>
            <a:r>
              <a:rPr lang="en-US" dirty="0" smtClean="0"/>
              <a:t>Reduced turbidity</a:t>
            </a:r>
            <a:r>
              <a:rPr lang="en-US" dirty="0" smtClean="0">
                <a:sym typeface="Wingdings" pitchFamily="2" charset="2"/>
              </a:rPr>
              <a:t> 100 NTU</a:t>
            </a:r>
          </a:p>
          <a:p>
            <a:r>
              <a:rPr lang="en-US" dirty="0" err="1" smtClean="0">
                <a:sym typeface="Wingdings" pitchFamily="2" charset="2"/>
              </a:rPr>
              <a:t>Floc</a:t>
            </a:r>
            <a:r>
              <a:rPr lang="en-US" dirty="0" smtClean="0">
                <a:sym typeface="Wingdings" pitchFamily="2" charset="2"/>
              </a:rPr>
              <a:t> blanket failure occurred between 10mg/L-35mg/L alum dose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550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iz\Downloads\new graphs\exp27s2 turbidity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58" b="56490"/>
          <a:stretch/>
        </p:blipFill>
        <p:spPr bwMode="auto">
          <a:xfrm>
            <a:off x="685800" y="1847335"/>
            <a:ext cx="7543799" cy="4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1334593"/>
            <a:ext cx="43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200 NTU, 10mg/L alum dose, 2m </a:t>
            </a:r>
            <a:r>
              <a:rPr lang="en-US" dirty="0" err="1" smtClean="0">
                <a:solidFill>
                  <a:prstClr val="black"/>
                </a:solidFill>
              </a:rPr>
              <a:t>flocculator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533400"/>
            <a:ext cx="369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Floc</a:t>
            </a:r>
            <a:r>
              <a:rPr lang="en-US" sz="2800" b="1" dirty="0" smtClean="0">
                <a:solidFill>
                  <a:prstClr val="black"/>
                </a:solidFill>
              </a:rPr>
              <a:t> Blanket Formation 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z\Downloads\new graphs\exp27s2 pC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8" b="54379"/>
          <a:stretch/>
        </p:blipFill>
        <p:spPr bwMode="auto">
          <a:xfrm>
            <a:off x="949036" y="1752600"/>
            <a:ext cx="7120806" cy="49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57200"/>
            <a:ext cx="3699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Floc</a:t>
            </a:r>
            <a:r>
              <a:rPr lang="en-US" sz="2800" b="1" dirty="0" smtClean="0">
                <a:solidFill>
                  <a:prstClr val="black"/>
                </a:solidFill>
              </a:rPr>
              <a:t> Blanket Formation 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334593"/>
            <a:ext cx="43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200 NTU, 10mg/L alum dose, 2m </a:t>
            </a:r>
            <a:r>
              <a:rPr lang="en-US" dirty="0" err="1" smtClean="0">
                <a:solidFill>
                  <a:prstClr val="black"/>
                </a:solidFill>
              </a:rPr>
              <a:t>flocculator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z\AppData\Local\Temp\exp28s3 turbidity (floc blanket forms then falls apart)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58255"/>
          <a:stretch/>
        </p:blipFill>
        <p:spPr bwMode="auto">
          <a:xfrm>
            <a:off x="609600" y="1828800"/>
            <a:ext cx="7812185" cy="45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891" y="348734"/>
            <a:ext cx="536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prstClr val="black"/>
                </a:solidFill>
              </a:rPr>
              <a:t>Floc</a:t>
            </a:r>
            <a:r>
              <a:rPr lang="en-US" sz="2800" b="1" dirty="0" smtClean="0">
                <a:solidFill>
                  <a:prstClr val="black"/>
                </a:solidFill>
              </a:rPr>
              <a:t> Blanket forms then Falls Apart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1505772"/>
            <a:ext cx="43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100 NTU, 35mg/L alum dose, 2m </a:t>
            </a:r>
            <a:r>
              <a:rPr lang="en-US" dirty="0" err="1" smtClean="0">
                <a:solidFill>
                  <a:prstClr val="black"/>
                </a:solidFill>
              </a:rPr>
              <a:t>flocculator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</a:t>
            </a:r>
            <a:r>
              <a:rPr lang="en-US" dirty="0" smtClean="0"/>
              <a:t>to change variables including flow rate, capture velocity and rate of </a:t>
            </a:r>
            <a:r>
              <a:rPr lang="en-US" dirty="0" err="1" smtClean="0"/>
              <a:t>floc</a:t>
            </a:r>
            <a:r>
              <a:rPr lang="en-US" dirty="0" smtClean="0"/>
              <a:t> recycle flow</a:t>
            </a:r>
          </a:p>
          <a:p>
            <a:r>
              <a:rPr lang="en-US" dirty="0" smtClean="0"/>
              <a:t>Use this data to determine optimal performance at lowest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Continue to test for more specific failure point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8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tests varying the following conditions: turbidity, </a:t>
            </a:r>
            <a:r>
              <a:rPr lang="en-US" dirty="0" err="1"/>
              <a:t>flocculator</a:t>
            </a:r>
            <a:r>
              <a:rPr lang="en-US" dirty="0"/>
              <a:t> length, alum dose, flow rate, capture velocity and rate of </a:t>
            </a:r>
            <a:r>
              <a:rPr lang="en-US" dirty="0" err="1"/>
              <a:t>floc</a:t>
            </a:r>
            <a:r>
              <a:rPr lang="en-US" dirty="0"/>
              <a:t> recycle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Collect and format data in Mathcad</a:t>
            </a:r>
          </a:p>
          <a:p>
            <a:r>
              <a:rPr lang="en-US" dirty="0" smtClean="0"/>
              <a:t>Maintain </a:t>
            </a:r>
            <a:r>
              <a:rPr lang="en-US" dirty="0" err="1" smtClean="0"/>
              <a:t>floc</a:t>
            </a:r>
            <a:r>
              <a:rPr lang="en-US" dirty="0" smtClean="0"/>
              <a:t> blanket throughout experiments</a:t>
            </a:r>
          </a:p>
          <a:p>
            <a:r>
              <a:rPr lang="en-US" dirty="0" smtClean="0"/>
              <a:t>Ultimate </a:t>
            </a:r>
            <a:r>
              <a:rPr lang="en-US" dirty="0"/>
              <a:t>goal: best performance at lowest </a:t>
            </a:r>
            <a:r>
              <a:rPr lang="en-US" dirty="0" smtClean="0"/>
              <a:t>cost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288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to failure</a:t>
            </a:r>
          </a:p>
          <a:p>
            <a:r>
              <a:rPr lang="en-US" dirty="0" smtClean="0"/>
              <a:t>At what </a:t>
            </a:r>
            <a:r>
              <a:rPr lang="en-US" dirty="0" err="1" smtClean="0"/>
              <a:t>flocculator</a:t>
            </a:r>
            <a:r>
              <a:rPr lang="en-US" dirty="0" smtClean="0"/>
              <a:t> length and alum dose does a </a:t>
            </a:r>
            <a:r>
              <a:rPr lang="en-US" dirty="0" err="1" smtClean="0"/>
              <a:t>floc</a:t>
            </a:r>
            <a:r>
              <a:rPr lang="en-US" dirty="0" smtClean="0"/>
              <a:t> blanket stop forming?</a:t>
            </a:r>
          </a:p>
        </p:txBody>
      </p:sp>
    </p:spTree>
    <p:extLst>
      <p:ext uri="{BB962C8B-B14F-4D97-AF65-F5344CB8AC3E}">
        <p14:creationId xmlns:p14="http://schemas.microsoft.com/office/powerpoint/2010/main" val="3589534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/>
          <p:cNvSpPr/>
          <p:nvPr/>
        </p:nvSpPr>
        <p:spPr bwMode="auto">
          <a:xfrm>
            <a:off x="7391400" y="4331348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969" y="0"/>
            <a:ext cx="9248941" cy="69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Summing Junction 8"/>
          <p:cNvSpPr/>
          <p:nvPr/>
        </p:nvSpPr>
        <p:spPr bwMode="auto">
          <a:xfrm>
            <a:off x="7373329" y="4364827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0" name="Flowchart: Summing Junction 9"/>
          <p:cNvSpPr/>
          <p:nvPr/>
        </p:nvSpPr>
        <p:spPr bwMode="auto">
          <a:xfrm>
            <a:off x="6982449" y="5867400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>
            <a:off x="6553200" y="3200400"/>
            <a:ext cx="522888" cy="2514600"/>
          </a:xfrm>
          <a:prstGeom prst="bentArrow">
            <a:avLst>
              <a:gd name="adj1" fmla="val 19397"/>
              <a:gd name="adj2" fmla="val 15455"/>
              <a:gd name="adj3" fmla="val 0"/>
              <a:gd name="adj4" fmla="val 15572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5" name="Flowchart: Summing Junction 14"/>
          <p:cNvSpPr/>
          <p:nvPr/>
        </p:nvSpPr>
        <p:spPr bwMode="auto">
          <a:xfrm>
            <a:off x="6423764" y="4113925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77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wner\Downloads\2012-07-25_10-16-36_8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62000"/>
            <a:ext cx="3986213" cy="539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4"/>
            <a:ext cx="9143999" cy="686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Elbow Connector 6"/>
          <p:cNvCxnSpPr/>
          <p:nvPr/>
        </p:nvCxnSpPr>
        <p:spPr bwMode="auto">
          <a:xfrm>
            <a:off x="4038600" y="5181600"/>
            <a:ext cx="1524000" cy="609600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" name="Elbow Connector 8"/>
          <p:cNvCxnSpPr/>
          <p:nvPr/>
        </p:nvCxnSpPr>
        <p:spPr bwMode="auto">
          <a:xfrm>
            <a:off x="5562600" y="5181600"/>
            <a:ext cx="914400" cy="609600"/>
          </a:xfrm>
          <a:prstGeom prst="bentConnector3">
            <a:avLst>
              <a:gd name="adj1" fmla="val 68965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2" name="Bent Arrow 11"/>
          <p:cNvSpPr/>
          <p:nvPr/>
        </p:nvSpPr>
        <p:spPr bwMode="auto">
          <a:xfrm>
            <a:off x="6553200" y="3200400"/>
            <a:ext cx="522888" cy="2514600"/>
          </a:xfrm>
          <a:prstGeom prst="bentArrow">
            <a:avLst>
              <a:gd name="adj1" fmla="val 19397"/>
              <a:gd name="adj2" fmla="val 15455"/>
              <a:gd name="adj3" fmla="val 0"/>
              <a:gd name="adj4" fmla="val 15572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3" name="Flowchart: Summing Junction 12"/>
          <p:cNvSpPr/>
          <p:nvPr/>
        </p:nvSpPr>
        <p:spPr bwMode="auto">
          <a:xfrm>
            <a:off x="7373329" y="4364827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4" name="Flowchart: Summing Junction 13"/>
          <p:cNvSpPr/>
          <p:nvPr/>
        </p:nvSpPr>
        <p:spPr bwMode="auto">
          <a:xfrm>
            <a:off x="6416778" y="4044050"/>
            <a:ext cx="390880" cy="384490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01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dirty="0" smtClean="0"/>
              <a:t> Cleaning out the </a:t>
            </a:r>
            <a:r>
              <a:rPr lang="en-US" dirty="0" err="1" smtClean="0"/>
              <a:t>flocculator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Flooding our working space</a:t>
            </a:r>
          </a:p>
          <a:p>
            <a:endParaRPr lang="en-US" dirty="0" smtClean="0"/>
          </a:p>
          <a:p>
            <a:r>
              <a:rPr lang="en-US" dirty="0" smtClean="0"/>
              <a:t>Calibrating the pump (old-fashioned way)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Nested codes on Mathcad</a:t>
            </a:r>
            <a:r>
              <a:rPr lang="en-US" dirty="0"/>
              <a:t> </a:t>
            </a:r>
            <a:r>
              <a:rPr lang="en-US" dirty="0" smtClean="0"/>
              <a:t>(Slow in rendering results)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889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</a:t>
            </a:r>
            <a:r>
              <a:rPr lang="en-US" dirty="0" err="1" smtClean="0"/>
              <a:t>flocculator</a:t>
            </a:r>
            <a:r>
              <a:rPr lang="en-US" dirty="0" smtClean="0"/>
              <a:t> length</a:t>
            </a:r>
          </a:p>
          <a:p>
            <a:r>
              <a:rPr lang="en-US" dirty="0" smtClean="0"/>
              <a:t>Varied alum doses (60mg/L, 35mg/L, 10mg/L) after one solids residence time</a:t>
            </a:r>
          </a:p>
          <a:p>
            <a:r>
              <a:rPr lang="en-US" dirty="0" smtClean="0"/>
              <a:t>200 NTU influent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8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762000" y="1202531"/>
          <a:ext cx="7620000" cy="445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2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guaClara the ro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346</Words>
  <Application>Microsoft Office PowerPoint</Application>
  <PresentationFormat>On-screen Show (4:3)</PresentationFormat>
  <Paragraphs>63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1_AguaClara the road</vt:lpstr>
      <vt:lpstr>Office Theme</vt:lpstr>
      <vt:lpstr>1_Office Theme</vt:lpstr>
      <vt:lpstr>2_Office Theme</vt:lpstr>
      <vt:lpstr>3_Office Theme</vt:lpstr>
      <vt:lpstr>4_Office Theme</vt:lpstr>
      <vt:lpstr>5_Office Theme</vt:lpstr>
      <vt:lpstr>Floc Sed Optimization Team</vt:lpstr>
      <vt:lpstr>Challenges</vt:lpstr>
      <vt:lpstr>New Challenge</vt:lpstr>
      <vt:lpstr>PowerPoint Presentation</vt:lpstr>
      <vt:lpstr>PowerPoint Presentation</vt:lpstr>
      <vt:lpstr>PowerPoint Presentation</vt:lpstr>
      <vt:lpstr>Problems Encountered</vt:lpstr>
      <vt:lpstr>Methods</vt:lpstr>
      <vt:lpstr>PowerPoint Presentation</vt:lpstr>
      <vt:lpstr>PowerPoint Presentation</vt:lpstr>
      <vt:lpstr>PowerPoint Presentation</vt:lpstr>
      <vt:lpstr>Results</vt:lpstr>
      <vt:lpstr>Floc Blanket Failure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 Sed Optimization Team</dc:title>
  <dc:creator>CIT Lab User</dc:creator>
  <cp:lastModifiedBy>Richard</cp:lastModifiedBy>
  <cp:revision>23</cp:revision>
  <dcterms:created xsi:type="dcterms:W3CDTF">2012-07-24T13:59:43Z</dcterms:created>
  <dcterms:modified xsi:type="dcterms:W3CDTF">2012-08-03T13:54:26Z</dcterms:modified>
</cp:coreProperties>
</file>