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88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HN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928767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H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Kristin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H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s-H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H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Marlana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H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s-H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-HN"/>
              <a:t>Val</a:t>
            </a:r>
          </a:p>
          <a:p>
            <a:pPr>
              <a:spcBef>
                <a:spcPts val="0"/>
              </a:spcBef>
              <a:buNone/>
            </a:pPr>
            <a:r>
              <a:rPr lang="es-HN"/>
              <a:t>EPA key contacts, Application for Federal Assistance, &amp; Project Narrative form</a:t>
            </a:r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-HN"/>
              <a:t>Val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HN"/>
              <a:t>12</a:t>
            </a:fld>
            <a:endParaRPr lang="es-H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H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H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s-H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H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Ethan-1 min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HN"/>
              <a:t>15</a:t>
            </a:fld>
            <a:endParaRPr lang="es-H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H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Kristin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H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min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H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s-H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H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Kristin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H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characteristics of foam… Pore size.. what is it? (samples) and what is reticulated? (open-cell structure)... do we ever discuss how foam works?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H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min. 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H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H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H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H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H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H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H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H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H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HN"/>
              <a:t>6</a:t>
            </a:fld>
            <a:endParaRPr lang="es-H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-H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</a:t>
            </a:r>
          </a:p>
          <a:p>
            <a:pPr>
              <a:spcBef>
                <a:spcPts val="0"/>
              </a:spcBef>
              <a:buNone/>
            </a:pPr>
            <a:r>
              <a:rPr lang="es-H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lever arm to be more stable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HN"/>
              <a:t>7</a:t>
            </a:fld>
            <a:endParaRPr lang="es-H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H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Kristin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H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H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H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Marlana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H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s-H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0"/>
            <a:ext cx="9143999" cy="6858000"/>
            <a:chOff x="0" y="0"/>
            <a:chExt cx="5759" cy="4320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759" cy="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Shape 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31" y="3215"/>
              <a:ext cx="191" cy="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Shape 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91" y="3552"/>
              <a:ext cx="288" cy="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3352800" y="5029200"/>
            <a:ext cx="3962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781800" y="62484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1371600" y="11207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588" y="5876925"/>
            <a:ext cx="9145588" cy="98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87487" y="0"/>
            <a:ext cx="3856511" cy="1147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HN"/>
              <a:t>‹#›</a:t>
            </a:fld>
            <a:endParaRPr lang="es-HN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153399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HN"/>
              <a:t>‹#›</a:t>
            </a:fld>
            <a:endParaRPr lang="es-HN"/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04389"/>
            <a:ext cx="2819400" cy="838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67000" y="228600"/>
            <a:ext cx="624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HN"/>
              <a:t>‹#›</a:t>
            </a:fld>
            <a:endParaRPr lang="es-HN"/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04389"/>
            <a:ext cx="2819400" cy="838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HN"/>
              <a:t>‹#›</a:t>
            </a:fld>
            <a:endParaRPr lang="es-H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2819400" y="274637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HN"/>
              <a:t>‹#›</a:t>
            </a:fld>
            <a:endParaRPr lang="es-HN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04389"/>
            <a:ext cx="2819400" cy="838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HN"/>
              <a:t>‹#›</a:t>
            </a:fld>
            <a:endParaRPr lang="es-HN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04389"/>
            <a:ext cx="2819400" cy="838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>
            <a:alphaModFix amt="28000"/>
          </a:blip>
          <a:stretch>
            <a:fillRect t="-4999" b="-4998"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HN"/>
              <a:t>‹#›</a:t>
            </a:fld>
            <a:endParaRPr lang="es-HN"/>
          </a:p>
        </p:txBody>
      </p:sp>
      <p:cxnSp>
        <p:nvCxnSpPr>
          <p:cNvPr id="14" name="Shape 14"/>
          <p:cNvCxnSpPr/>
          <p:nvPr/>
        </p:nvCxnSpPr>
        <p:spPr>
          <a:xfrm>
            <a:off x="0" y="1447800"/>
            <a:ext cx="9144000" cy="0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Shape 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304389"/>
            <a:ext cx="2819400" cy="83860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5029200" y="3733800"/>
            <a:ext cx="3962399" cy="20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ymbol"/>
              <a:buNone/>
            </a:pPr>
            <a:r>
              <a:rPr lang="es-HN" sz="2800" b="1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Kristin Chu</a:t>
            </a:r>
          </a:p>
          <a:p>
            <a:pPr marL="0" marR="0" lvl="0" indent="0" algn="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ymbol"/>
              <a:buNone/>
            </a:pPr>
            <a:r>
              <a:rPr lang="es-HN" sz="2800" b="1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Marlana Hinkley</a:t>
            </a:r>
          </a:p>
          <a:p>
            <a:pPr marL="0" marR="0" lvl="0" indent="0" algn="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ymbol"/>
              <a:buNone/>
            </a:pPr>
            <a:r>
              <a:rPr lang="es-HN" sz="2800" b="1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Ethan Keller</a:t>
            </a:r>
          </a:p>
          <a:p>
            <a:pPr marL="0" marR="0" lvl="0" indent="0" algn="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ymbol"/>
              <a:buNone/>
            </a:pPr>
            <a:r>
              <a:rPr lang="es-HN" sz="2800" b="1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Valerie Pietsch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371600" y="11207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HN" sz="54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Foam Filtration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HN" sz="4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Pore Velocity vs. Cleaning Efficiency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05950" y="2051825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➢"/>
            </a:pPr>
            <a:r>
              <a:rPr lang="es-H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Empirical relationship between backwash pore velocity and filter cleaning efficiency</a:t>
            </a: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➢"/>
            </a:pPr>
            <a:r>
              <a:rPr lang="es-H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pore velocity will remove a certain mass percentage of the clay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Shape 142"/>
          <p:cNvGrpSpPr/>
          <p:nvPr/>
        </p:nvGrpSpPr>
        <p:grpSpPr>
          <a:xfrm>
            <a:off x="4144550" y="2587733"/>
            <a:ext cx="4728133" cy="2982407"/>
            <a:chOff x="0" y="4134937"/>
            <a:chExt cx="4581525" cy="2743200"/>
          </a:xfrm>
        </p:grpSpPr>
        <p:pic>
          <p:nvPicPr>
            <p:cNvPr id="143" name="Shape 1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4134937"/>
              <a:ext cx="4581525" cy="2743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Shape 144"/>
            <p:cNvSpPr/>
            <p:nvPr/>
          </p:nvSpPr>
          <p:spPr>
            <a:xfrm>
              <a:off x="652025" y="4807326"/>
              <a:ext cx="3663449" cy="1398432"/>
            </a:xfrm>
            <a:custGeom>
              <a:avLst/>
              <a:gdLst/>
              <a:ahLst/>
              <a:cxnLst/>
              <a:rect l="0" t="0" r="0" b="0"/>
              <a:pathLst>
                <a:path w="172621" h="64900" extrusionOk="0">
                  <a:moveTo>
                    <a:pt x="0" y="64900"/>
                  </a:moveTo>
                  <a:cubicBezTo>
                    <a:pt x="17284" y="56759"/>
                    <a:pt x="80288" y="26427"/>
                    <a:pt x="103706" y="16057"/>
                  </a:cubicBezTo>
                  <a:cubicBezTo>
                    <a:pt x="127123" y="5686"/>
                    <a:pt x="129019" y="5352"/>
                    <a:pt x="140505" y="2676"/>
                  </a:cubicBezTo>
                  <a:cubicBezTo>
                    <a:pt x="151990" y="0"/>
                    <a:pt x="167268" y="446"/>
                    <a:pt x="172621" y="0"/>
                  </a:cubicBezTo>
                </a:path>
              </a:pathLst>
            </a:custGeom>
            <a:noFill/>
            <a:ln w="28575" cap="flat">
              <a:solidFill>
                <a:srgbClr val="FF00FF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45" name="Shape 145"/>
            <p:cNvSpPr/>
            <p:nvPr/>
          </p:nvSpPr>
          <p:spPr>
            <a:xfrm>
              <a:off x="784300" y="4934425"/>
              <a:ext cx="3663350" cy="1271276"/>
            </a:xfrm>
            <a:custGeom>
              <a:avLst/>
              <a:gdLst/>
              <a:ahLst/>
              <a:cxnLst/>
              <a:rect l="0" t="0" r="0" b="0"/>
              <a:pathLst>
                <a:path w="173290" h="50704" extrusionOk="0">
                  <a:moveTo>
                    <a:pt x="0" y="50704"/>
                  </a:moveTo>
                  <a:cubicBezTo>
                    <a:pt x="15500" y="44570"/>
                    <a:pt x="68692" y="22157"/>
                    <a:pt x="93002" y="13905"/>
                  </a:cubicBezTo>
                  <a:cubicBezTo>
                    <a:pt x="117311" y="5653"/>
                    <a:pt x="132476" y="3422"/>
                    <a:pt x="145858" y="1192"/>
                  </a:cubicBezTo>
                  <a:cubicBezTo>
                    <a:pt x="159239" y="-1038"/>
                    <a:pt x="168718" y="634"/>
                    <a:pt x="173290" y="523"/>
                  </a:cubicBez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sp>
        <p:pic>
          <p:nvPicPr>
            <p:cNvPr id="146" name="Shape 1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96834" y="4807296"/>
              <a:ext cx="1173828" cy="13984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HN" sz="44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EPA P3 Award Phase 2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ymbol"/>
              <a:buNone/>
            </a:pPr>
            <a:r>
              <a:rPr lang="es-HN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We’re going to D.C. </a:t>
            </a:r>
            <a:r>
              <a:rPr lang="es-H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win $75,000</a:t>
            </a:r>
            <a:r>
              <a:rPr lang="es-HN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2285700"/>
            <a:ext cx="542925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HN" sz="4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January Trip Objectives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575" y="1942125"/>
            <a:ext cx="3900299" cy="400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➢"/>
            </a:pPr>
            <a:r>
              <a:rPr lang="es-HN" sz="3000">
                <a:latin typeface="Calibri"/>
                <a:ea typeface="Calibri"/>
                <a:cs typeface="Calibri"/>
                <a:sym typeface="Calibri"/>
              </a:rPr>
              <a:t>Finishing construction of and testing 2 foam filters in El Carpintero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➢"/>
            </a:pPr>
            <a:r>
              <a:rPr lang="es-HN" sz="3000">
                <a:latin typeface="Calibri"/>
                <a:ea typeface="Calibri"/>
                <a:cs typeface="Calibri"/>
                <a:sym typeface="Calibri"/>
              </a:rPr>
              <a:t>Presenting the technology to the Swiss Cooperation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775" y="2036075"/>
            <a:ext cx="4515624" cy="270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HN" sz="44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What’s Next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➢"/>
            </a:pPr>
            <a:r>
              <a:rPr lang="es-HN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researching what could be leaching from foam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➢"/>
            </a:pPr>
            <a:r>
              <a:rPr lang="es-HN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tests and collect data on the small filter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➢"/>
            </a:pPr>
            <a:r>
              <a:rPr lang="es-HN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Fabricate &amp; implement LFOM &amp; CDC designs on large filter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➢"/>
            </a:pPr>
            <a:r>
              <a:rPr lang="es-HN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EPA Phase 2 Project Proposal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 l="-5999" r="-5998"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2667000" y="228600"/>
            <a:ext cx="624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HN" sz="44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Questions???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HN" sz="3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Grit Chamber and Entrance Tank?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00" y="1633900"/>
            <a:ext cx="4352146" cy="51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4546450" y="1633900"/>
            <a:ext cx="4524600" cy="24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HN" sz="2400"/>
              <a:t>Both determined not necessary: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HN" sz="2400"/>
              <a:t>Too much money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HN" sz="2400"/>
              <a:t>Break the rules!!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HN" sz="2400"/>
              <a:t>Top layer of Foam acts as Grit Chamber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895600" y="228600"/>
            <a:ext cx="6019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HN" sz="40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Why Foam?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4876799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➢"/>
            </a:pPr>
            <a:r>
              <a:rPr lang="es-HN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water wasted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➢"/>
            </a:pPr>
            <a:r>
              <a:rPr lang="es-HN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space needed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➢"/>
            </a:pPr>
            <a:r>
              <a:rPr lang="es-HN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expensive</a:t>
            </a: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533525"/>
            <a:ext cx="3809325" cy="28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708500" y="2139075"/>
            <a:ext cx="38093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H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would be most </a:t>
            </a:r>
          </a:p>
          <a:p>
            <a:pPr lvl="0" rtl="0">
              <a:spcBef>
                <a:spcPts val="0"/>
              </a:spcBef>
              <a:buNone/>
            </a:pPr>
            <a:r>
              <a:rPr lang="es-H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beneficial for:</a:t>
            </a:r>
          </a:p>
          <a:p>
            <a:pPr marL="342900" lvl="0" indent="-342900" rtl="0">
              <a:spcBef>
                <a:spcPts val="640"/>
              </a:spcBef>
              <a:buClr>
                <a:schemeClr val="dk1"/>
              </a:buClr>
              <a:buSzPct val="100000"/>
              <a:buFont typeface="Noto Symbol"/>
              <a:buChar char="➢"/>
            </a:pPr>
            <a:r>
              <a:rPr lang="es-H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Medium sized villages</a:t>
            </a:r>
          </a:p>
          <a:p>
            <a:pPr marL="342900" lvl="0" indent="-342900" rtl="0">
              <a:spcBef>
                <a:spcPts val="640"/>
              </a:spcBef>
              <a:buClr>
                <a:schemeClr val="dk1"/>
              </a:buClr>
              <a:buSzPct val="100000"/>
              <a:buFont typeface="Noto Symbol"/>
              <a:buChar char="➢"/>
            </a:pPr>
            <a:r>
              <a:rPr lang="es-H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Emergency situations</a:t>
            </a:r>
          </a:p>
          <a:p>
            <a:pPr marL="342900" lvl="0" indent="-342900" rtl="0">
              <a:spcBef>
                <a:spcPts val="640"/>
              </a:spcBef>
              <a:buClr>
                <a:schemeClr val="dk1"/>
              </a:buClr>
              <a:buSzPct val="100000"/>
              <a:buFont typeface="Noto Symbol"/>
              <a:buChar char="➢"/>
            </a:pPr>
            <a:r>
              <a:rPr lang="es-H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Temporary situations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HN" sz="44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Is Foam Safe?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186699" cy="41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➢"/>
            </a:pPr>
            <a:r>
              <a:rPr lang="es-HN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Ether- and ester-based reticulated polyurethane foam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➢"/>
            </a:pPr>
            <a:r>
              <a:rPr lang="es-HN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Conducted an initial leaching test using mass spectrometer, ester-based foam</a:t>
            </a:r>
            <a:r>
              <a:rPr lang="es-H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s-HN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H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LEACHES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➢"/>
            </a:pPr>
            <a:r>
              <a:rPr lang="es-H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Follow-up on hold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14394"/>
          <a:stretch/>
        </p:blipFill>
        <p:spPr>
          <a:xfrm>
            <a:off x="4425151" y="3858534"/>
            <a:ext cx="4038599" cy="25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895600" y="228600"/>
            <a:ext cx="6019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HN" sz="4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Large Filter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64275" y="1544650"/>
            <a:ext cx="4579800" cy="526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s-HN" sz="2600">
                <a:latin typeface="Calibri"/>
                <a:ea typeface="Calibri"/>
                <a:cs typeface="Calibri"/>
                <a:sym typeface="Calibri"/>
              </a:rPr>
              <a:t>How does it work?</a:t>
            </a:r>
          </a:p>
          <a:p>
            <a:pPr marL="0" marR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s-HN" sz="2600">
                <a:latin typeface="Calibri"/>
                <a:ea typeface="Calibri"/>
                <a:cs typeface="Calibri"/>
                <a:sym typeface="Calibri"/>
              </a:rPr>
              <a:t>Demonstrated Capability:</a:t>
            </a:r>
          </a:p>
          <a:p>
            <a:pPr marL="457200" marR="0" lvl="0" indent="-393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➢"/>
            </a:pPr>
            <a:r>
              <a:rPr lang="es-HN" sz="2600">
                <a:latin typeface="Calibri"/>
                <a:ea typeface="Calibri"/>
                <a:cs typeface="Calibri"/>
                <a:sym typeface="Calibri"/>
              </a:rPr>
              <a:t>Treats up to 1000 NTU down to &lt;2 NTU ⇒ pC* = 2.7</a:t>
            </a:r>
          </a:p>
          <a:p>
            <a:pPr marL="457200" marR="0" lvl="0" indent="-393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➢"/>
            </a:pPr>
            <a:r>
              <a:rPr lang="es-HN" sz="2600">
                <a:latin typeface="Calibri"/>
                <a:ea typeface="Calibri"/>
                <a:cs typeface="Calibri"/>
                <a:sym typeface="Calibri"/>
              </a:rPr>
              <a:t>Backwash cleans 70%</a:t>
            </a:r>
          </a:p>
          <a:p>
            <a:pPr marL="457200" marR="0" lvl="0" indent="-393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➢"/>
            </a:pPr>
            <a:r>
              <a:rPr lang="es-HN" sz="2600">
                <a:latin typeface="Calibri"/>
                <a:ea typeface="Calibri"/>
                <a:cs typeface="Calibri"/>
                <a:sym typeface="Calibri"/>
              </a:rPr>
              <a:t>1L/S</a:t>
            </a:r>
          </a:p>
          <a:p>
            <a:pPr marL="0" marR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s-HN" sz="2600">
                <a:latin typeface="Calibri"/>
                <a:ea typeface="Calibri"/>
                <a:cs typeface="Calibri"/>
                <a:sym typeface="Calibri"/>
              </a:rPr>
              <a:t>Issues:</a:t>
            </a:r>
          </a:p>
          <a:p>
            <a:pPr marL="457200" marR="0" lvl="0" indent="-393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➢"/>
            </a:pPr>
            <a:r>
              <a:rPr lang="es-HN" sz="2600">
                <a:latin typeface="Calibri"/>
                <a:ea typeface="Calibri"/>
                <a:cs typeface="Calibri"/>
                <a:sym typeface="Calibri"/>
              </a:rPr>
              <a:t>Heavy lever arm</a:t>
            </a:r>
          </a:p>
          <a:p>
            <a:pPr marL="457200" marR="0" lvl="0" indent="-393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➢"/>
            </a:pPr>
            <a:r>
              <a:rPr lang="es-HN" sz="2600">
                <a:latin typeface="Calibri"/>
                <a:ea typeface="Calibri"/>
                <a:cs typeface="Calibri"/>
                <a:sym typeface="Calibri"/>
              </a:rPr>
              <a:t>Current foam lifter broke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550" y="1544650"/>
            <a:ext cx="3979200" cy="23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950" y="3943801"/>
            <a:ext cx="4112400" cy="29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HN" sz="44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Proposed CDC System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r="15059"/>
          <a:stretch/>
        </p:blipFill>
        <p:spPr>
          <a:xfrm>
            <a:off x="384850" y="1964725"/>
            <a:ext cx="3090600" cy="421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3606600" y="1964725"/>
            <a:ext cx="5537400" cy="421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➢"/>
            </a:pPr>
            <a:r>
              <a:rPr lang="es-H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Smaller, Compact, Robust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➢"/>
            </a:pPr>
            <a:r>
              <a:rPr lang="es-H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 float into LFOM to eliminate need for entrance tank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➢"/>
            </a:pPr>
            <a:r>
              <a:rPr lang="es-H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Major Headloss Elements (MHE) vertically to reduce overall size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HN" sz="4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Proposed CDC System</a:t>
            </a:r>
          </a:p>
          <a:p>
            <a:pPr>
              <a:spcBef>
                <a:spcPts val="0"/>
              </a:spcBef>
              <a:buNone/>
            </a:pPr>
            <a:endParaRPr sz="3000"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970975" y="314916"/>
            <a:ext cx="5140725" cy="771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HN" sz="4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Rigid Vertical Lever Arm?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r="37663" b="11237"/>
          <a:stretch/>
        </p:blipFill>
        <p:spPr>
          <a:xfrm>
            <a:off x="0" y="1511875"/>
            <a:ext cx="4019476" cy="429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 l="5926" t="5569" b="6449"/>
          <a:stretch/>
        </p:blipFill>
        <p:spPr>
          <a:xfrm>
            <a:off x="3764475" y="1511875"/>
            <a:ext cx="5379524" cy="3818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HN" sz="44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Small Filter: Why?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750" y="1820737"/>
            <a:ext cx="3581399" cy="477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648200" y="1820750"/>
            <a:ext cx="4038599" cy="477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3333"/>
              <a:buFont typeface="Calibri"/>
              <a:buChar char="➢"/>
            </a:pPr>
            <a:r>
              <a:rPr lang="es-H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collect data on efficiency of backwash system</a:t>
            </a:r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➢"/>
            </a:pPr>
            <a:r>
              <a:rPr lang="es-H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 replicates large scale filter</a:t>
            </a:r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➢"/>
            </a:pPr>
            <a:r>
              <a:rPr lang="es-H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Benefits: easy to operate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HN" sz="44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Small Filter: </a:t>
            </a:r>
            <a:r>
              <a:rPr lang="es-HN" sz="4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921300" y="1861400"/>
            <a:ext cx="3222600" cy="46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➢"/>
            </a:pPr>
            <a:r>
              <a:rPr lang="es-H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 L/s backwash simulates lever arm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00" y="1813012"/>
            <a:ext cx="5683787" cy="465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guaClara English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387</Words>
  <Application>Microsoft Office PowerPoint</Application>
  <PresentationFormat>On-screen Show (4:3)</PresentationFormat>
  <Paragraphs>91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AguaClara English</vt:lpstr>
      <vt:lpstr>Foam Filtration</vt:lpstr>
      <vt:lpstr>Why Foam?</vt:lpstr>
      <vt:lpstr>Is Foam Safe?</vt:lpstr>
      <vt:lpstr>Large Filter</vt:lpstr>
      <vt:lpstr>Proposed CDC System</vt:lpstr>
      <vt:lpstr>Proposed CDC System </vt:lpstr>
      <vt:lpstr>Rigid Vertical Lever Arm?</vt:lpstr>
      <vt:lpstr>Small Filter: Why?</vt:lpstr>
      <vt:lpstr>Small Filter: How?</vt:lpstr>
      <vt:lpstr>Pore Velocity vs. Cleaning Efficiency</vt:lpstr>
      <vt:lpstr>EPA P3 Award Phase 2</vt:lpstr>
      <vt:lpstr>January Trip Objectives </vt:lpstr>
      <vt:lpstr>What’s Next</vt:lpstr>
      <vt:lpstr>Questions???</vt:lpstr>
      <vt:lpstr>Grit Chamber and Entrance Tank?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Foam Filtration</dc:title>
  <dc:creator>HollisterB14</dc:creator>
  <cp:lastModifiedBy>HollisterB14</cp:lastModifiedBy>
  <cp:revision>1</cp:revision>
  <dcterms:modified xsi:type="dcterms:W3CDTF">2014-12-14T17:44:23Z</dcterms:modified>
</cp:coreProperties>
</file>