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3" r:id="rId1"/>
    <p:sldMasterId id="2147483761" r:id="rId2"/>
    <p:sldMasterId id="2147483769" r:id="rId3"/>
  </p:sldMasterIdLst>
  <p:notesMasterIdLst>
    <p:notesMasterId r:id="rId5"/>
  </p:notesMasterIdLst>
  <p:handoutMasterIdLst>
    <p:handoutMasterId r:id="rId6"/>
  </p:handoutMasterIdLst>
  <p:sldIdLst>
    <p:sldId id="513" r:id="rId4"/>
  </p:sldIdLst>
  <p:sldSz cx="9144000" cy="6858000" type="screen4x3"/>
  <p:notesSz cx="7099300" cy="10234613"/>
  <p:embeddedFontLst>
    <p:embeddedFont>
      <p:font typeface="Candara" panose="020E050203030302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BE"/>
    <a:srgbClr val="0E025F"/>
    <a:srgbClr val="FBA305"/>
    <a:srgbClr val="7E69FF"/>
    <a:srgbClr val="FF0000"/>
    <a:srgbClr val="F1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89" autoAdjust="0"/>
    <p:restoredTop sz="81352" autoAdjust="0"/>
  </p:normalViewPr>
  <p:slideViewPr>
    <p:cSldViewPr snapToGrid="0">
      <p:cViewPr varScale="1">
        <p:scale>
          <a:sx n="72" d="100"/>
          <a:sy n="72" d="100"/>
        </p:scale>
        <p:origin x="13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24472"/>
    </p:cViewPr>
  </p:sorterViewPr>
  <p:notesViewPr>
    <p:cSldViewPr snapToGrid="0">
      <p:cViewPr varScale="1">
        <p:scale>
          <a:sx n="74" d="100"/>
          <a:sy n="74" d="100"/>
        </p:scale>
        <p:origin x="-1422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4687910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fld id="{48F05E01-914A-418E-812D-6C6AFA0A5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8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2141"/>
            <a:ext cx="5679440" cy="460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1372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fld id="{68131A24-38D8-4CC5-9E6E-A126B09286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30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dirty="0"/>
              <a:t>Solubility from </a:t>
            </a:r>
            <a:r>
              <a:rPr lang="en-US" sz="1300" dirty="0" err="1"/>
              <a:t>Pernitsky</a:t>
            </a:r>
            <a:r>
              <a:rPr lang="en-US" sz="1300" dirty="0"/>
              <a:t>, D. J. and J. K. </a:t>
            </a:r>
            <a:r>
              <a:rPr lang="en-US" sz="1300" dirty="0" err="1"/>
              <a:t>Edzwald</a:t>
            </a:r>
            <a:r>
              <a:rPr lang="en-US" sz="1300" dirty="0"/>
              <a:t> (2006). Selection of alum and </a:t>
            </a:r>
            <a:r>
              <a:rPr lang="en-US" sz="1300" dirty="0" err="1"/>
              <a:t>polyaluminum</a:t>
            </a:r>
            <a:r>
              <a:rPr lang="en-US" sz="1300" dirty="0"/>
              <a:t> coagulants: principles and applications. Journal of Water Supply: Research and Technology 55(2), 121-141</a:t>
            </a:r>
          </a:p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1A24-38D8-4CC5-9E6E-A126B09286E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8881C-DF4E-42B1-8F79-BE94BBDBE0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6078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608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8295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243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49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971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8881C-DF4E-42B1-8F79-BE94BBDBE0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77724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Arial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7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176" name="Picture 8"/>
          <p:cNvPicPr>
            <a:picLocks noChangeAspect="1" noChangeArrowheads="1"/>
          </p:cNvPicPr>
          <p:nvPr/>
        </p:nvPicPr>
        <p:blipFill>
          <a:blip r:embed="rId5" cstate="print"/>
          <a:srcRect b="18274"/>
          <a:stretch>
            <a:fillRect/>
          </a:stretch>
        </p:blipFill>
        <p:spPr bwMode="auto">
          <a:xfrm>
            <a:off x="74008" y="1785205"/>
            <a:ext cx="5619750" cy="475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Aluminum Solubility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 rot="5400000" flipH="1" flipV="1">
            <a:off x="125150" y="4000500"/>
            <a:ext cx="404622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pic>
        <p:nvPicPr>
          <p:cNvPr id="775177" name="Picture 9"/>
          <p:cNvPicPr>
            <a:picLocks noChangeAspect="1" noChangeArrowheads="1"/>
          </p:cNvPicPr>
          <p:nvPr/>
        </p:nvPicPr>
        <p:blipFill>
          <a:blip r:embed="rId6" cstate="print"/>
          <a:srcRect l="8279" t="80920" r="48748"/>
          <a:stretch>
            <a:fillRect/>
          </a:stretch>
        </p:blipFill>
        <p:spPr bwMode="auto">
          <a:xfrm>
            <a:off x="5591914" y="1934307"/>
            <a:ext cx="2414953" cy="111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890055" y="3534032"/>
            <a:ext cx="32539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 control is critical!</a:t>
            </a:r>
          </a:p>
          <a:p>
            <a:r>
              <a:rPr lang="en-US" dirty="0"/>
              <a:t>Coagulation fails at low pH and high pH because the coagulant becomes too soluble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D9A38-F575-4E57-BC3C-13F31B94E8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4" y="2736893"/>
            <a:ext cx="1177905" cy="307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58BF57-ADE7-4B25-9D10-D954787A3C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80" y="2724703"/>
            <a:ext cx="1174857" cy="320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71870" y="3044703"/>
            <a:ext cx="584790" cy="48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83309" y="3044703"/>
            <a:ext cx="379807" cy="48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579.6776"/>
  <p:tag name="LATEXADDIN" val="\documentclass{article}&#10;\usepackage{amsmath}&#10;\pagestyle{empty}&#10;\begin{document}&#10;&#10;$$Al \left( OH \right)^{+2}$$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4803"/>
  <p:tag name="ORIGINALWIDTH" val="578.1777"/>
  <p:tag name="LATEXADDIN" val="\documentclass{article}&#10;\usepackage{amsmath}&#10;\pagestyle{empty}&#10;\begin{document}&#10;&#10;&#10;$$Al \left( OH \right)_4^{-1}$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Lecture 4540 2014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5">
  <a:themeElements>
    <a:clrScheme name="1_AguaClara the road 5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80808"/>
      </a:accent1>
      <a:accent2>
        <a:srgbClr val="777777"/>
      </a:accent2>
      <a:accent3>
        <a:srgbClr val="FFFFFF"/>
      </a:accent3>
      <a:accent4>
        <a:srgbClr val="000000"/>
      </a:accent4>
      <a:accent5>
        <a:srgbClr val="AAAAAA"/>
      </a:accent5>
      <a:accent6>
        <a:srgbClr val="6B6B6B"/>
      </a:accent6>
      <a:hlink>
        <a:srgbClr val="C0C0C0"/>
      </a:hlink>
      <a:folHlink>
        <a:srgbClr val="00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2014</Template>
  <TotalTime>155415</TotalTime>
  <Words>61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Candara</vt:lpstr>
      <vt:lpstr>Arial</vt:lpstr>
      <vt:lpstr>Wingdings</vt:lpstr>
      <vt:lpstr>Times New Roman</vt:lpstr>
      <vt:lpstr>Lecture 4540 2014</vt:lpstr>
      <vt:lpstr>Lecture 4540 2015</vt:lpstr>
      <vt:lpstr>Lecture 4540 2016</vt:lpstr>
      <vt:lpstr>Aluminum Solubility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Shear G</dc:title>
  <dc:creator>Monroe Weber-Shirk</dc:creator>
  <cp:lastModifiedBy>Monroe Weber-Shirk</cp:lastModifiedBy>
  <cp:revision>4376</cp:revision>
  <cp:lastPrinted>2017-09-18T12:38:31Z</cp:lastPrinted>
  <dcterms:created xsi:type="dcterms:W3CDTF">2006-04-11T13:01:40Z</dcterms:created>
  <dcterms:modified xsi:type="dcterms:W3CDTF">2018-07-31T19:14:11Z</dcterms:modified>
</cp:coreProperties>
</file>