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0" r:id="rId1"/>
    <p:sldMasterId id="2147483728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10"/>
    <a:srgbClr val="C0BFFF"/>
    <a:srgbClr val="009900"/>
    <a:srgbClr val="FF00FF"/>
    <a:srgbClr val="B9E8FF"/>
    <a:srgbClr val="F14343"/>
    <a:srgbClr val="6BFDD7"/>
    <a:srgbClr val="6AFE98"/>
    <a:srgbClr val="6AFE78"/>
    <a:srgbClr val="6AF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46" autoAdjust="0"/>
    <p:restoredTop sz="95244" autoAdjust="0"/>
  </p:normalViewPr>
  <p:slideViewPr>
    <p:cSldViewPr snapToGrid="0">
      <p:cViewPr varScale="1">
        <p:scale>
          <a:sx n="63" d="100"/>
          <a:sy n="63" d="100"/>
        </p:scale>
        <p:origin x="9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4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7754"/>
    </p:cViewPr>
  </p:sorterViewPr>
  <p:notesViewPr>
    <p:cSldViewPr snapToGrid="0"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s-H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40487D26-2F69-4E7E-8B30-658E0D4AE69A}" type="datetime1">
              <a:rPr lang="es-HN" smtClean="0"/>
              <a:pPr/>
              <a:t>3/9/2018</a:t>
            </a:fld>
            <a:endParaRPr lang="es-HN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45034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r>
              <a:rPr lang="en-US" dirty="0"/>
              <a:t>CEE 4540: Sustainable Municipal Drinking Water Treatment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8E11505A-EAB7-43DA-8420-0B203B5F2757}" type="slidenum">
              <a:rPr lang="es-HN"/>
              <a:pPr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3893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95044064-64A6-40ED-97A8-B308457DE9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45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3338" cy="3836988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20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E1BF802B-21BB-4BE9-8DE5-F7FB740F77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975AB-0F33-46D5-823F-F99AA875C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1122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B08A4-B246-4226-8180-CFC46E1A4B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3553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E89E2-8019-44BF-90D5-1902BF5B0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0984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16BE7-D429-4842-A024-592A43A169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668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ADE63-3FDA-416F-A9F9-18A0D1B06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223CA3-D24D-45FF-B6A8-B29DA6F7F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975AB-0F33-46D5-823F-F99AA875C8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B08A4-B246-4226-8180-CFC46E1A4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E89E2-8019-44BF-90D5-1902BF5B0C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16BE7-D429-4842-A024-592A43A1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E1BF802B-21BB-4BE9-8DE5-F7FB740F77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67943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ADE63-3FDA-416F-A9F9-18A0D1B06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522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54CE0EE-90E4-4CB8-9C28-36044EF41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Action Button: Home 1">
            <a:hlinkClick r:id="" action="ppaction://noaction" highlightClick="1"/>
          </p:cNvPr>
          <p:cNvSpPr/>
          <p:nvPr userDrawn="1"/>
        </p:nvSpPr>
        <p:spPr>
          <a:xfrm>
            <a:off x="0" y="0"/>
            <a:ext cx="404848" cy="390889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54CE0EE-90E4-4CB8-9C28-36044EF41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Action Button: Home 7">
            <a:hlinkClick r:id="" action="ppaction://noaction" highlightClick="1"/>
          </p:cNvPr>
          <p:cNvSpPr/>
          <p:nvPr userDrawn="1"/>
        </p:nvSpPr>
        <p:spPr>
          <a:xfrm>
            <a:off x="0" y="0"/>
            <a:ext cx="404848" cy="390889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9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3" name="Picture 12 1" descr="MCED00214_0000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06507" y="2512518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sz="3600" dirty="0"/>
              <a:t>Average distance between particles is the cube root of the volume occupied (</a:t>
            </a:r>
            <a:r>
              <a:rPr lang="en-US" sz="3600" dirty="0">
                <a:latin typeface="Symbol" pitchFamily="18" charset="2"/>
                <a:cs typeface="GreekC"/>
              </a:rPr>
              <a:t>L</a:t>
            </a:r>
            <a:r>
              <a:rPr lang="en-US" sz="3600" dirty="0">
                <a:cs typeface="GreekC"/>
              </a:rPr>
              <a:t>)</a:t>
            </a:r>
            <a:endParaRPr lang="en-US" sz="3600" dirty="0"/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345989" y="1981200"/>
            <a:ext cx="6188161" cy="3670300"/>
          </a:xfrm>
        </p:spPr>
        <p:txBody>
          <a:bodyPr/>
          <a:lstStyle/>
          <a:p>
            <a:r>
              <a:rPr lang="en-US" dirty="0"/>
              <a:t>The average volume of</a:t>
            </a:r>
            <a:br>
              <a:rPr lang="en-US" dirty="0"/>
            </a:br>
            <a:r>
              <a:rPr lang="en-US" dirty="0"/>
              <a:t>water “occupied” by a particle!</a:t>
            </a:r>
          </a:p>
          <a:p>
            <a:r>
              <a:rPr lang="en-US" dirty="0"/>
              <a:t>Need to know number of particles per volume (</a:t>
            </a:r>
            <a:r>
              <a:rPr lang="en-US" i="1" dirty="0" err="1"/>
              <a:t>n</a:t>
            </a:r>
            <a:r>
              <a:rPr lang="en-US" i="1" baseline="-25000" dirty="0" err="1"/>
              <a:t>P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sz="1100" dirty="0"/>
          </a:p>
          <a:p>
            <a:r>
              <a:rPr lang="en-US" dirty="0"/>
              <a:t>The number of flocs decreases as the flocs grow in size</a:t>
            </a:r>
          </a:p>
        </p:txBody>
      </p:sp>
      <p:sp>
        <p:nvSpPr>
          <p:cNvPr id="25612" name="AutoShape 11 1"/>
          <p:cNvSpPr>
            <a:spLocks noChangeArrowheads="1"/>
          </p:cNvSpPr>
          <p:nvPr/>
        </p:nvSpPr>
        <p:spPr bwMode="auto">
          <a:xfrm>
            <a:off x="6477000" y="1906736"/>
            <a:ext cx="1400175" cy="1171575"/>
          </a:xfrm>
          <a:prstGeom prst="cube">
            <a:avLst>
              <a:gd name="adj" fmla="val 25000"/>
            </a:avLst>
          </a:prstGeom>
          <a:solidFill>
            <a:schemeClr val="accent1">
              <a:alpha val="50196"/>
            </a:schemeClr>
          </a:solidFill>
          <a:ln w="12700">
            <a:solidFill>
              <a:schemeClr val="bg2"/>
            </a:solidFill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4" name="Picture 12 2" descr="MCED00214_0000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71806" y="2494454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utoShape 11 2"/>
          <p:cNvSpPr>
            <a:spLocks noChangeArrowheads="1"/>
          </p:cNvSpPr>
          <p:nvPr/>
        </p:nvSpPr>
        <p:spPr bwMode="auto">
          <a:xfrm>
            <a:off x="7574735" y="1906736"/>
            <a:ext cx="1400175" cy="1171575"/>
          </a:xfrm>
          <a:prstGeom prst="cube">
            <a:avLst>
              <a:gd name="adj" fmla="val 25000"/>
            </a:avLst>
          </a:prstGeom>
          <a:solidFill>
            <a:schemeClr val="accent1">
              <a:alpha val="50196"/>
            </a:schemeClr>
          </a:solidFill>
          <a:ln w="12700">
            <a:solidFill>
              <a:schemeClr val="bg2"/>
            </a:solidFill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7162800" y="2744936"/>
            <a:ext cx="1095375" cy="1588"/>
          </a:xfrm>
          <a:prstGeom prst="straightConnector1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7350919" y="2763988"/>
            <a:ext cx="173830" cy="6597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8282355" y="1"/>
            <a:ext cx="861646" cy="476071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extra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439EA4-A765-4024-9907-5070CA7702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61" y="4471294"/>
            <a:ext cx="1574504" cy="629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38E6E6-42DF-4EF2-9123-8ADD23A5686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668" y="4316989"/>
            <a:ext cx="3358669" cy="7836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087" y="3367699"/>
            <a:ext cx="865524" cy="6841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FB1DC60-65AB-4BF9-879C-89A9E1EF2B7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413" y="4390585"/>
            <a:ext cx="1961143" cy="69638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9958A45-2398-493B-B734-D2788A96810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767" y="5681320"/>
            <a:ext cx="2601143" cy="66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18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.7218"/>
  <p:tag name="ORIGINALWIDTH" val="564.6794"/>
  <p:tag name="LATEXADDIN" val="\documentclass{article}&#10;\usepackage{amsmath}&#10;\pagestyle{empty}&#10;\begin{document}&#10;&#10;$$\rlap{--} V_P = \frac{\pi}{6} d_P^3$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9632"/>
  <p:tag name="ORIGINALWIDTH" val="1259.843"/>
  <p:tag name="LATEXADDIN" val="\documentclass{article}&#10;\usepackage{amsmath}&#10;\pagestyle{empty}&#10;\begin{document}&#10;&#10;$$n_P = \frac{C_P}{\rlap{--} V_P \rho_P} = \frac{6}{\pi d_P^3} \frac{C_P}{\rho_P}$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6.7079"/>
  <p:tag name="ORIGINALWIDTH" val="425.9468"/>
  <p:tag name="LATEXADDIN" val="\documentclass{article}&#10;\usepackage{amsmath}&#10;\pagestyle{empty}&#10;\begin{document}&#10;&#10;$$\overline{\Lambda}  = \frac{1}{n_P^{\frac{1}{3}}}$$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2.7072"/>
  <p:tag name="ORIGINALWIDTH" val="965.1294"/>
  <p:tag name="LATEXADDIN" val="\documentclass{article}&#10;\usepackage{amsmath}&#10;\pagestyle{empty}&#10;\begin{document}&#10;&#10;$$\Lambda  = d_P \left( \frac{\pi }{6} \frac{\rho_P}{C_P} \right)^{\frac{1}{3}}$$&#10;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9591"/>
  <p:tag name="ORIGINALWIDTH" val="1280.09"/>
  <p:tag name="LATEXADDIN" val="\documentclass{article}&#10;\usepackage{amsmath}&#10;\pagestyle{empty}&#10;\begin{document}&#10;&#10;$$n_P = n_{P_0} \left( \frac{d_0}{d_P} \right)^{D_{Fractal}}$$&#10;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Lecture 4540 2015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228733</TotalTime>
  <Words>20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Candara</vt:lpstr>
      <vt:lpstr>GreekC</vt:lpstr>
      <vt:lpstr>Symbol</vt:lpstr>
      <vt:lpstr>Times New Roman</vt:lpstr>
      <vt:lpstr>Wingdings</vt:lpstr>
      <vt:lpstr>Lecture 4540 2015</vt:lpstr>
      <vt:lpstr>Lecture 4540 2016</vt:lpstr>
      <vt:lpstr>Average distance between particles is the cube root of the volume occupied (L)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Floculacion</dc:title>
  <dc:creator>Monroe Weber-Shirk</dc:creator>
  <cp:lastModifiedBy>Monroe Weber-Shirk</cp:lastModifiedBy>
  <cp:revision>6757</cp:revision>
  <dcterms:created xsi:type="dcterms:W3CDTF">2009-05-27T15:44:15Z</dcterms:created>
  <dcterms:modified xsi:type="dcterms:W3CDTF">2018-09-04T22:31:40Z</dcterms:modified>
</cp:coreProperties>
</file>