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ls" ContentType="application/vnd.ms-exce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63"/>
  </p:normalViewPr>
  <p:slideViewPr>
    <p:cSldViewPr snapToGrid="0" snapToObjects="1">
      <p:cViewPr>
        <p:scale>
          <a:sx n="167" d="100"/>
          <a:sy n="167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5" Type="http://schemas.openxmlformats.org/officeDocument/2006/relationships/image" Target="../media/image8.wmf"/><Relationship Id="rId4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15FBA-FD55-F44F-A80B-F755B6EC3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957D43-01F1-9D42-BF65-405450E1B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207A4-E657-F94B-BF6B-DDB355ECD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C466-2553-8245-A141-095AD0FA36E5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71CB4-BD9A-1D44-98ED-C895A3945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C2F57-37CD-A54B-925B-205616C55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A587-8514-7C46-8FE7-80BDE5146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53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30C7F-842C-1640-93A3-B410A53BD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CA83B0-D6D8-C14A-A46E-712E156120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B94FC-BE08-184D-BAF3-632B40BF0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C466-2553-8245-A141-095AD0FA36E5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9150A-3C4C-8E4B-8B85-063DE32A8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640F4-BAC1-434C-9A6C-92FAFF267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A587-8514-7C46-8FE7-80BDE5146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96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BF7B16-5E37-A740-BF5C-D4CE39B4F9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0773EA-0771-D643-9E33-D36C135A8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7D0B6-8AB8-274F-8322-7A963F907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C466-2553-8245-A141-095AD0FA36E5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7973D-96CD-BB45-A9D3-6838AB4D7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ED376-4A70-2441-9684-EDBA40BDA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A587-8514-7C46-8FE7-80BDE5146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38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0A79A-39CE-7341-AA6C-1F8E7EDE1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34025-9066-5747-99C1-0E810AA29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DEA2D-B10E-344B-8447-7FCD307CE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C466-2553-8245-A141-095AD0FA36E5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D6445-AE9F-CD4E-9CE9-D385253DD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FD9EF-89D4-E24F-BF6B-3D36332B0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A587-8514-7C46-8FE7-80BDE5146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1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7DC7D-82FE-B844-9FEE-98267F185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935B16-5F9B-E44B-9EA6-1FF29E10A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CE10E-E663-544F-BF62-927914871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C466-2553-8245-A141-095AD0FA36E5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134B3-E17F-1E46-AF3E-A41C02E41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22419-ABA1-E44C-A7DD-D36860A4A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A587-8514-7C46-8FE7-80BDE5146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1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F3786-5575-8D43-9569-AD535A59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D4D40-0FC8-A142-B116-B2AFCD8BE7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6B5A9-205D-384A-98B3-BE7ED28FD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81A178-3F78-0F4D-BD53-AD429BDF5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C466-2553-8245-A141-095AD0FA36E5}" type="datetimeFigureOut">
              <a:rPr lang="en-US" smtClean="0"/>
              <a:t>2/5/19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3979D-5A81-6C49-B744-15247B1CA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CF98D-E5CD-6B49-9114-6710B378C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A587-8514-7C46-8FE7-80BDE5146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28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F6B3D-6199-1F40-BF25-4A525E121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2C976-5DF5-6049-8B2C-9786C923F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7ACF-ABC3-984B-B57D-B0E62BC37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8E8D24-BF68-D74D-88F8-2EA3BCA8F2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D0DC3A-5930-7A4F-8EFE-200A18746C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3D34E8-12C1-374F-A2E3-99B71C083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C466-2553-8245-A141-095AD0FA36E5}" type="datetimeFigureOut">
              <a:rPr lang="en-US" smtClean="0"/>
              <a:t>2/5/19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D0816-7E78-434B-9833-D7F127E74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11E256-0ED5-A240-9FDE-9000EFEBF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A587-8514-7C46-8FE7-80BDE5146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00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56EB5-E5D4-EF46-85D1-E5FC52D5E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19FCAE-B87F-FA40-B8C3-288E965B6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C466-2553-8245-A141-095AD0FA36E5}" type="datetimeFigureOut">
              <a:rPr lang="en-US" smtClean="0"/>
              <a:t>2/5/19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FEA7F2-EAB9-D34F-8B7F-10C3984D1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3B0555-A0ED-2543-8778-A78FF26CD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A587-8514-7C46-8FE7-80BDE5146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3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4D61D-CC2A-DF4F-91FC-6CF262940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C466-2553-8245-A141-095AD0FA36E5}" type="datetimeFigureOut">
              <a:rPr lang="en-US" smtClean="0"/>
              <a:t>2/5/19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70006E-0848-7A46-AF02-2CE904252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09C9D-5FDB-DE41-9DCC-7A0924C7A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A587-8514-7C46-8FE7-80BDE5146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6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1FC92-8569-394D-864A-C90B838F1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6CA65-5B97-7C41-A372-21048EAD3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74DED8-3BBC-AE4A-A8CD-AA9802B004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90761-2C3D-4C4C-A768-853AFC96A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C466-2553-8245-A141-095AD0FA36E5}" type="datetimeFigureOut">
              <a:rPr lang="en-US" smtClean="0"/>
              <a:t>2/5/19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CE7B69-AB6B-174D-A3F9-2FBC5024D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5DB90-747D-6A4B-9B14-98144E477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A587-8514-7C46-8FE7-80BDE5146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757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A8220-6B37-C44D-A78E-68E5242A8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7FBF07-22D1-5146-9C84-A474AB55DA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A84682-21DE-A94D-9BA9-E1D62C11E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2EC0A-9F5B-4C48-8F34-FE5007AE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C466-2553-8245-A141-095AD0FA36E5}" type="datetimeFigureOut">
              <a:rPr lang="en-US" smtClean="0"/>
              <a:t>2/5/19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8B12C5-B8CA-8843-B0DE-101FAFE74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9A209-A5F5-7748-8BFD-98F39F897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A587-8514-7C46-8FE7-80BDE5146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155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5FEBFE-787C-694B-A528-D5FAC8B1A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F20B8-E24E-A043-A4DF-E8F27090A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BA586-7AE3-F649-86E6-D4CC27A01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AC466-2553-8245-A141-095AD0FA36E5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0CF16-47D2-9040-9F71-933D0BE25B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C9E31-370F-9B44-907E-82B666F7E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1A587-8514-7C46-8FE7-80BDE5146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48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emf"/><Relationship Id="rId4" Type="http://schemas.openxmlformats.org/officeDocument/2006/relationships/image" Target="../media/image4.emf"/><Relationship Id="rId9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9948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">
            <a:extLst>
              <a:ext uri="{FF2B5EF4-FFF2-40B4-BE49-F238E27FC236}">
                <a16:creationId xmlns:a16="http://schemas.microsoft.com/office/drawing/2014/main" id="{43EF118D-BF41-2742-A695-9B0BB5D14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7325" y="2968570"/>
            <a:ext cx="828675" cy="760412"/>
          </a:xfrm>
          <a:prstGeom prst="ellipse">
            <a:avLst/>
          </a:prstGeom>
          <a:solidFill>
            <a:srgbClr val="975737"/>
          </a:solidFill>
          <a:ln w="12700">
            <a:solidFill>
              <a:srgbClr val="975737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Line 6">
            <a:extLst>
              <a:ext uri="{FF2B5EF4-FFF2-40B4-BE49-F238E27FC236}">
                <a16:creationId xmlns:a16="http://schemas.microsoft.com/office/drawing/2014/main" id="{5858D637-0DD6-2F43-9CAF-942F09A27734}"/>
              </a:ext>
            </a:extLst>
          </p:cNvPr>
          <p:cNvSpPr>
            <a:spLocks noChangeShapeType="1"/>
          </p:cNvSpPr>
          <p:nvPr/>
        </p:nvSpPr>
        <p:spPr bwMode="auto">
          <a:xfrm>
            <a:off x="5681663" y="3759145"/>
            <a:ext cx="0" cy="10493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13">
            <a:extLst>
              <a:ext uri="{FF2B5EF4-FFF2-40B4-BE49-F238E27FC236}">
                <a16:creationId xmlns:a16="http://schemas.microsoft.com/office/drawing/2014/main" id="{FACCE6DA-FD1C-3540-B91A-318152968C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08663" y="2268482"/>
            <a:ext cx="0" cy="7064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34CBDC-5318-DB46-A5B5-286E7CC9E5F2}"/>
                  </a:ext>
                </a:extLst>
              </p:cNvPr>
              <p:cNvSpPr txBox="1"/>
              <p:nvPr/>
            </p:nvSpPr>
            <p:spPr>
              <a:xfrm>
                <a:off x="5559635" y="1882720"/>
                <a:ext cx="1072730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𝑏𝑢𝑜𝑦𝑎𝑛𝑡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34CBDC-5318-DB46-A5B5-286E7CC9E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9635" y="1882720"/>
                <a:ext cx="1072730" cy="391261"/>
              </a:xfrm>
              <a:prstGeom prst="rect">
                <a:avLst/>
              </a:prstGeom>
              <a:blipFill>
                <a:blip r:embed="rId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Line 5">
            <a:extLst>
              <a:ext uri="{FF2B5EF4-FFF2-40B4-BE49-F238E27FC236}">
                <a16:creationId xmlns:a16="http://schemas.microsoft.com/office/drawing/2014/main" id="{D1CF1D53-35B1-0B44-A517-48714D57AF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81663" y="2636782"/>
            <a:ext cx="0" cy="3508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679865B-2F91-A347-9D87-E108D07602A7}"/>
                  </a:ext>
                </a:extLst>
              </p:cNvPr>
              <p:cNvSpPr txBox="1"/>
              <p:nvPr/>
            </p:nvSpPr>
            <p:spPr>
              <a:xfrm>
                <a:off x="4965782" y="2316125"/>
                <a:ext cx="779381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𝑑𝑟𝑎𝑔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679865B-2F91-A347-9D87-E108D0760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782" y="2316125"/>
                <a:ext cx="779381" cy="391902"/>
              </a:xfrm>
              <a:prstGeom prst="rect">
                <a:avLst/>
              </a:prstGeom>
              <a:blipFill>
                <a:blip r:embed="rId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DC1C2DB-6CF6-6849-A10C-CDBED4860E25}"/>
                  </a:ext>
                </a:extLst>
              </p:cNvPr>
              <p:cNvSpPr txBox="1"/>
              <p:nvPr/>
            </p:nvSpPr>
            <p:spPr>
              <a:xfrm>
                <a:off x="5267325" y="4726937"/>
                <a:ext cx="772134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𝑓𝑙𝑜𝑐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DC1C2DB-6CF6-6849-A10C-CDBED4860E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325" y="4726937"/>
                <a:ext cx="772134" cy="391582"/>
              </a:xfrm>
              <a:prstGeom prst="rect">
                <a:avLst/>
              </a:prstGeom>
              <a:blipFill>
                <a:blip r:embed="rId4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09573E88-5386-D944-86F0-D8A48C5AE1DC}"/>
              </a:ext>
            </a:extLst>
          </p:cNvPr>
          <p:cNvSpPr txBox="1"/>
          <p:nvPr/>
        </p:nvSpPr>
        <p:spPr>
          <a:xfrm>
            <a:off x="388883" y="903890"/>
            <a:ext cx="2710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terminal_velocity_FBD.png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8B1BAB-A4B5-E847-87E4-3D7B485EADC1}"/>
              </a:ext>
            </a:extLst>
          </p:cNvPr>
          <p:cNvSpPr txBox="1"/>
          <p:nvPr/>
        </p:nvSpPr>
        <p:spPr>
          <a:xfrm>
            <a:off x="388883" y="446690"/>
            <a:ext cx="1962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Free Body Diagram</a:t>
            </a:r>
          </a:p>
        </p:txBody>
      </p:sp>
    </p:spTree>
    <p:extLst>
      <p:ext uri="{BB962C8B-B14F-4D97-AF65-F5344CB8AC3E}">
        <p14:creationId xmlns:p14="http://schemas.microsoft.com/office/powerpoint/2010/main" val="3930002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CF4B9949-E158-9A48-9A27-BFDC1231BF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2762532"/>
              </p:ext>
            </p:extLst>
          </p:nvPr>
        </p:nvGraphicFramePr>
        <p:xfrm>
          <a:off x="1466850" y="1787525"/>
          <a:ext cx="8609013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Worksheet" r:id="rId3" imgW="8210421" imgH="4238730" progId="Excel.Sheet.8">
                  <p:embed followColorScheme="full"/>
                </p:oleObj>
              </mc:Choice>
              <mc:Fallback>
                <p:oleObj name="Worksheet" r:id="rId3" imgW="8210421" imgH="4238730" progId="Excel.Sheet.8">
                  <p:embed followColorScheme="full"/>
                  <p:pic>
                    <p:nvPicPr>
                      <p:cNvPr id="1946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850" y="1787525"/>
                        <a:ext cx="8609013" cy="441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Comment 14">
            <a:extLst>
              <a:ext uri="{FF2B5EF4-FFF2-40B4-BE49-F238E27FC236}">
                <a16:creationId xmlns:a16="http://schemas.microsoft.com/office/drawing/2014/main" id="{4B6CF129-CF9F-AF44-A1BF-142C44777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7135" y="1602960"/>
            <a:ext cx="1376363" cy="39687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 sz="2000" dirty="0">
                <a:solidFill>
                  <a:schemeClr val="folHlink"/>
                </a:solidFill>
              </a:rPr>
              <a:t>Stokes Law</a:t>
            </a:r>
            <a:endParaRPr lang="en-US" sz="2000" dirty="0">
              <a:solidFill>
                <a:schemeClr val="folHlink"/>
              </a:solidFill>
              <a:latin typeface="MT Extra" pitchFamily="18" charset="2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3C5F665-6090-514C-9687-9302CB1D23B4}"/>
              </a:ext>
            </a:extLst>
          </p:cNvPr>
          <p:cNvGrpSpPr>
            <a:grpSpLocks/>
          </p:cNvGrpSpPr>
          <p:nvPr/>
        </p:nvGrpSpPr>
        <p:grpSpPr bwMode="auto">
          <a:xfrm>
            <a:off x="3813252" y="1943099"/>
            <a:ext cx="1787448" cy="1115809"/>
            <a:chOff x="1960" y="1960"/>
            <a:chExt cx="992" cy="472"/>
          </a:xfrm>
        </p:grpSpPr>
        <p:sp>
          <p:nvSpPr>
            <p:cNvPr id="17" name="Line 16">
              <a:extLst>
                <a:ext uri="{FF2B5EF4-FFF2-40B4-BE49-F238E27FC236}">
                  <a16:creationId xmlns:a16="http://schemas.microsoft.com/office/drawing/2014/main" id="{9A3E69BE-2FFC-EF48-88F8-1E3ED1D54B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60" y="1984"/>
              <a:ext cx="304" cy="44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1759B248-037D-BA4C-8772-4F20EF43D2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2" y="1960"/>
              <a:ext cx="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20A55EA2-92F9-754A-B258-603CD8A38D99}"/>
              </a:ext>
            </a:extLst>
          </p:cNvPr>
          <p:cNvSpPr txBox="1"/>
          <p:nvPr/>
        </p:nvSpPr>
        <p:spPr>
          <a:xfrm>
            <a:off x="718457" y="674914"/>
            <a:ext cx="2502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drag_coeff_Re_base.png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993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Line 7">
            <a:extLst>
              <a:ext uri="{FF2B5EF4-FFF2-40B4-BE49-F238E27FC236}">
                <a16:creationId xmlns:a16="http://schemas.microsoft.com/office/drawing/2014/main" id="{9294D2C4-E915-EC45-ABC2-BC6A6A53A82A}"/>
              </a:ext>
            </a:extLst>
          </p:cNvPr>
          <p:cNvSpPr>
            <a:spLocks noChangeShapeType="1"/>
          </p:cNvSpPr>
          <p:nvPr/>
        </p:nvSpPr>
        <p:spPr bwMode="auto">
          <a:xfrm>
            <a:off x="7740669" y="1830771"/>
            <a:ext cx="16461" cy="5044054"/>
          </a:xfrm>
          <a:prstGeom prst="line">
            <a:avLst/>
          </a:prstGeom>
          <a:ln>
            <a:headEnd type="non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 anchor="ctr">
            <a:spAutoFit/>
          </a:bodyPr>
          <a:lstStyle/>
          <a:p>
            <a:endParaRPr lang="en-US"/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CF4B9949-E158-9A48-9A27-BFDC1231BF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4220575"/>
              </p:ext>
            </p:extLst>
          </p:nvPr>
        </p:nvGraphicFramePr>
        <p:xfrm>
          <a:off x="1466452" y="1788291"/>
          <a:ext cx="8609013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Worksheet" r:id="rId3" imgW="8210421" imgH="4238730" progId="Excel.Sheet.8">
                  <p:embed followColorScheme="full"/>
                </p:oleObj>
              </mc:Choice>
              <mc:Fallback>
                <p:oleObj name="Worksheet" r:id="rId3" imgW="8210421" imgH="4238730" progId="Excel.Sheet.8">
                  <p:embed followColorScheme="full"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CF4B9949-E158-9A48-9A27-BFDC1231BF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452" y="1788291"/>
                        <a:ext cx="8609013" cy="441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3">
            <a:extLst>
              <a:ext uri="{FF2B5EF4-FFF2-40B4-BE49-F238E27FC236}">
                <a16:creationId xmlns:a16="http://schemas.microsoft.com/office/drawing/2014/main" id="{08D235D5-0999-B843-A2A0-0AB37C496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6517" y="5702464"/>
            <a:ext cx="1268413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folHlink"/>
                </a:solidFill>
              </a:rPr>
              <a:t>laminar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0CDA75E-858E-A54F-9E27-0BD73BC5B8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0182082"/>
              </p:ext>
            </p:extLst>
          </p:nvPr>
        </p:nvGraphicFramePr>
        <p:xfrm>
          <a:off x="4301499" y="6138232"/>
          <a:ext cx="1143001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Equation" r:id="rId5" imgW="1143000" imgH="736560" progId="Equation.DSMT4">
                  <p:embed/>
                </p:oleObj>
              </mc:Choice>
              <mc:Fallback>
                <p:oleObj name="Equation" r:id="rId5" imgW="1143000" imgH="73656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A0CDA75E-858E-A54F-9E27-0BD73BC5B8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1499" y="6138232"/>
                        <a:ext cx="1143001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>
            <a:extLst>
              <a:ext uri="{FF2B5EF4-FFF2-40B4-BE49-F238E27FC236}">
                <a16:creationId xmlns:a16="http://schemas.microsoft.com/office/drawing/2014/main" id="{A36711AF-309D-F14C-A651-9453D614B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112" y="5702464"/>
            <a:ext cx="1466850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folHlink"/>
                </a:solidFill>
              </a:rPr>
              <a:t>turbulent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6F3F7CAD-1BF5-BE41-A6B5-67D798820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4699" y="5702464"/>
            <a:ext cx="2078038" cy="94615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 dirty="0">
                <a:solidFill>
                  <a:schemeClr val="folHlink"/>
                </a:solidFill>
              </a:rPr>
              <a:t>turbulent boundary</a:t>
            </a:r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6FB4596F-6AB3-3E42-9C1B-B0F1344004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94004" y="971552"/>
            <a:ext cx="8908" cy="5886447"/>
          </a:xfrm>
          <a:prstGeom prst="line">
            <a:avLst/>
          </a:prstGeom>
          <a:ln>
            <a:headEnd type="non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 anchor="ctr">
            <a:spAutoFit/>
          </a:bodyPr>
          <a:lstStyle/>
          <a:p>
            <a:endParaRPr lang="en-US"/>
          </a:p>
        </p:txBody>
      </p:sp>
      <p:graphicFrame>
        <p:nvGraphicFramePr>
          <p:cNvPr id="19" name="Object 19">
            <a:extLst>
              <a:ext uri="{FF2B5EF4-FFF2-40B4-BE49-F238E27FC236}">
                <a16:creationId xmlns:a16="http://schemas.microsoft.com/office/drawing/2014/main" id="{2E584FB4-8CC7-A848-AD81-A305B487FC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6516423"/>
              </p:ext>
            </p:extLst>
          </p:nvPr>
        </p:nvGraphicFramePr>
        <p:xfrm>
          <a:off x="1324935" y="632856"/>
          <a:ext cx="27051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Equation" r:id="rId7" imgW="2705040" imgH="901440" progId="Equation.DSMT4">
                  <p:embed/>
                </p:oleObj>
              </mc:Choice>
              <mc:Fallback>
                <p:oleObj name="Equation" r:id="rId7" imgW="2705040" imgH="901440" progId="Equation.DSMT4">
                  <p:embed/>
                  <p:pic>
                    <p:nvPicPr>
                      <p:cNvPr id="19" name="Object 19">
                        <a:extLst>
                          <a:ext uri="{FF2B5EF4-FFF2-40B4-BE49-F238E27FC236}">
                            <a16:creationId xmlns:a16="http://schemas.microsoft.com/office/drawing/2014/main" id="{2E584FB4-8CC7-A848-AD81-A305B487FC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4935" y="632856"/>
                        <a:ext cx="27051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0">
            <a:extLst>
              <a:ext uri="{FF2B5EF4-FFF2-40B4-BE49-F238E27FC236}">
                <a16:creationId xmlns:a16="http://schemas.microsoft.com/office/drawing/2014/main" id="{3FA1E9C2-73AC-0A4E-95BD-6A2B4F5A7B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4235775"/>
              </p:ext>
            </p:extLst>
          </p:nvPr>
        </p:nvGraphicFramePr>
        <p:xfrm>
          <a:off x="4586248" y="434033"/>
          <a:ext cx="32766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Equation" r:id="rId9" imgW="3276360" imgH="1091880" progId="Equation.DSMT4">
                  <p:embed/>
                </p:oleObj>
              </mc:Choice>
              <mc:Fallback>
                <p:oleObj name="Equation" r:id="rId9" imgW="3276360" imgH="1091880" progId="Equation.DSMT4">
                  <p:embed/>
                  <p:pic>
                    <p:nvPicPr>
                      <p:cNvPr id="20" name="Object 20">
                        <a:extLst>
                          <a:ext uri="{FF2B5EF4-FFF2-40B4-BE49-F238E27FC236}">
                            <a16:creationId xmlns:a16="http://schemas.microsoft.com/office/drawing/2014/main" id="{3FA1E9C2-73AC-0A4E-95BD-6A2B4F5A7B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6248" y="434033"/>
                        <a:ext cx="327660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1">
            <a:extLst>
              <a:ext uri="{FF2B5EF4-FFF2-40B4-BE49-F238E27FC236}">
                <a16:creationId xmlns:a16="http://schemas.microsoft.com/office/drawing/2014/main" id="{3BDCE6F4-1A25-254B-A142-F33AC9287F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5932791"/>
              </p:ext>
            </p:extLst>
          </p:nvPr>
        </p:nvGraphicFramePr>
        <p:xfrm>
          <a:off x="2773591" y="6077920"/>
          <a:ext cx="1066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Equation" r:id="rId11" imgW="1066680" imgH="736560" progId="Equation.DSMT4">
                  <p:embed/>
                </p:oleObj>
              </mc:Choice>
              <mc:Fallback>
                <p:oleObj name="Equation" r:id="rId11" imgW="1066680" imgH="736560" progId="Equation.DSMT4">
                  <p:embed/>
                  <p:pic>
                    <p:nvPicPr>
                      <p:cNvPr id="21" name="Object 21">
                        <a:extLst>
                          <a:ext uri="{FF2B5EF4-FFF2-40B4-BE49-F238E27FC236}">
                            <a16:creationId xmlns:a16="http://schemas.microsoft.com/office/drawing/2014/main" id="{3BDCE6F4-1A25-254B-A142-F33AC9287F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3591" y="6077920"/>
                        <a:ext cx="10668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554D59D-8078-9E45-A960-81D9FC3FEAC6}"/>
              </a:ext>
            </a:extLst>
          </p:cNvPr>
          <p:cNvCxnSpPr>
            <a:cxnSpLocks/>
          </p:cNvCxnSpPr>
          <p:nvPr/>
        </p:nvCxnSpPr>
        <p:spPr>
          <a:xfrm flipH="1">
            <a:off x="1280376" y="1526233"/>
            <a:ext cx="28181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072DFE1-3411-5942-A6B0-A0761B804059}"/>
              </a:ext>
            </a:extLst>
          </p:cNvPr>
          <p:cNvCxnSpPr>
            <a:cxnSpLocks/>
          </p:cNvCxnSpPr>
          <p:nvPr/>
        </p:nvCxnSpPr>
        <p:spPr>
          <a:xfrm>
            <a:off x="4098525" y="1526233"/>
            <a:ext cx="4828305" cy="83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A68A24C-E696-6340-9C0A-6CDFAF47E54C}"/>
              </a:ext>
            </a:extLst>
          </p:cNvPr>
          <p:cNvCxnSpPr>
            <a:cxnSpLocks/>
          </p:cNvCxnSpPr>
          <p:nvPr/>
        </p:nvCxnSpPr>
        <p:spPr>
          <a:xfrm flipH="1">
            <a:off x="1280376" y="6014431"/>
            <a:ext cx="28181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F20132F-618B-AC40-802A-03901882ECE1}"/>
              </a:ext>
            </a:extLst>
          </p:cNvPr>
          <p:cNvCxnSpPr>
            <a:cxnSpLocks/>
          </p:cNvCxnSpPr>
          <p:nvPr/>
        </p:nvCxnSpPr>
        <p:spPr>
          <a:xfrm flipV="1">
            <a:off x="4085426" y="6014430"/>
            <a:ext cx="3685304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B433811-DE9E-4844-8F22-DD95927D2CB2}"/>
              </a:ext>
            </a:extLst>
          </p:cNvPr>
          <p:cNvCxnSpPr>
            <a:cxnSpLocks/>
          </p:cNvCxnSpPr>
          <p:nvPr/>
        </p:nvCxnSpPr>
        <p:spPr>
          <a:xfrm>
            <a:off x="7725056" y="6013899"/>
            <a:ext cx="2204555" cy="53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Comment 14">
            <a:extLst>
              <a:ext uri="{FF2B5EF4-FFF2-40B4-BE49-F238E27FC236}">
                <a16:creationId xmlns:a16="http://schemas.microsoft.com/office/drawing/2014/main" id="{97D8E3AA-DC2F-3E4E-AC3A-D3974DCD5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8651" y="1602960"/>
            <a:ext cx="1376363" cy="39687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 sz="2000" dirty="0">
                <a:solidFill>
                  <a:schemeClr val="folHlink"/>
                </a:solidFill>
              </a:rPr>
              <a:t>Stokes Law</a:t>
            </a:r>
            <a:endParaRPr lang="en-US" sz="2000" dirty="0">
              <a:solidFill>
                <a:schemeClr val="folHlink"/>
              </a:solidFill>
              <a:latin typeface="MT Extra" pitchFamily="18" charset="2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BF11576-0724-BC43-B5AB-473E5D3643D8}"/>
              </a:ext>
            </a:extLst>
          </p:cNvPr>
          <p:cNvGrpSpPr>
            <a:grpSpLocks/>
          </p:cNvGrpSpPr>
          <p:nvPr/>
        </p:nvGrpSpPr>
        <p:grpSpPr bwMode="auto">
          <a:xfrm>
            <a:off x="3813252" y="1943099"/>
            <a:ext cx="1787448" cy="1115809"/>
            <a:chOff x="1960" y="1960"/>
            <a:chExt cx="992" cy="472"/>
          </a:xfrm>
        </p:grpSpPr>
        <p:sp>
          <p:nvSpPr>
            <p:cNvPr id="36" name="Line 16">
              <a:extLst>
                <a:ext uri="{FF2B5EF4-FFF2-40B4-BE49-F238E27FC236}">
                  <a16:creationId xmlns:a16="http://schemas.microsoft.com/office/drawing/2014/main" id="{F1BBE804-B889-B345-A722-2FFBBBB9B9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60" y="1984"/>
              <a:ext cx="304" cy="44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7" name="Line 17">
              <a:extLst>
                <a:ext uri="{FF2B5EF4-FFF2-40B4-BE49-F238E27FC236}">
                  <a16:creationId xmlns:a16="http://schemas.microsoft.com/office/drawing/2014/main" id="{59BC1E40-D021-9043-94A3-C77B4FE0F6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2" y="1960"/>
              <a:ext cx="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EE5B9C8F-31CD-9A40-BFDB-94AED9F3ADE0}"/>
              </a:ext>
            </a:extLst>
          </p:cNvPr>
          <p:cNvSpPr txBox="1"/>
          <p:nvPr/>
        </p:nvSpPr>
        <p:spPr>
          <a:xfrm>
            <a:off x="73919" y="64701"/>
            <a:ext cx="2362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drag_coeff_Re_full.png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27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4" grpId="0" build="p" autoUpdateAnimBg="0"/>
      <p:bldP spid="6" grpId="0" build="p" autoUpdateAnimBg="0"/>
      <p:bldP spid="7" grpId="0" build="p" autoUpdateAnimBg="0"/>
      <p:bldP spid="8" grpId="0" animBg="1"/>
      <p:bldP spid="34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DDE988-AEE7-6F4F-B4DD-50417A75E5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873" y="1680673"/>
            <a:ext cx="5416897" cy="3401781"/>
          </a:xfrm>
          <a:prstGeom prst="rect">
            <a:avLst/>
          </a:prstGeom>
        </p:spPr>
      </p:pic>
      <p:sp>
        <p:nvSpPr>
          <p:cNvPr id="5" name="Line 7">
            <a:extLst>
              <a:ext uri="{FF2B5EF4-FFF2-40B4-BE49-F238E27FC236}">
                <a16:creationId xmlns:a16="http://schemas.microsoft.com/office/drawing/2014/main" id="{C8C01B72-B937-434B-B2A1-E84FE97FB0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20533" y="3108398"/>
            <a:ext cx="2256327" cy="0"/>
          </a:xfrm>
          <a:prstGeom prst="line">
            <a:avLst/>
          </a:prstGeom>
          <a:ln w="25400">
            <a:headEnd type="non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5903E01D-D61F-2949-903D-C9D51C0EFE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5493" y="2570154"/>
            <a:ext cx="1281365" cy="0"/>
          </a:xfrm>
          <a:prstGeom prst="line">
            <a:avLst/>
          </a:prstGeom>
          <a:ln w="25400">
            <a:headEnd type="non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8" name="Text Box 11">
            <a:extLst>
              <a:ext uri="{FF2B5EF4-FFF2-40B4-BE49-F238E27FC236}">
                <a16:creationId xmlns:a16="http://schemas.microsoft.com/office/drawing/2014/main" id="{7EEB8633-559A-7745-9A8F-8BCA41C75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5494" y="2281242"/>
            <a:ext cx="3535363" cy="40011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 sz="2000" dirty="0"/>
              <a:t>Floc blanket velocity</a:t>
            </a:r>
          </a:p>
        </p:txBody>
      </p:sp>
      <p:sp>
        <p:nvSpPr>
          <p:cNvPr id="9" name="Text Box 13">
            <a:extLst>
              <a:ext uri="{FF2B5EF4-FFF2-40B4-BE49-F238E27FC236}">
                <a16:creationId xmlns:a16="http://schemas.microsoft.com/office/drawing/2014/main" id="{5B94AB20-7668-7A4C-A0C3-C3DE00F6E2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5494" y="2788514"/>
            <a:ext cx="2785330" cy="707886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square">
            <a:spAutoFit/>
          </a:bodyPr>
          <a:lstStyle/>
          <a:p>
            <a:r>
              <a:rPr lang="en-US" sz="2000" dirty="0"/>
              <a:t>AguaClara plate settler capture velocity</a:t>
            </a:r>
          </a:p>
        </p:txBody>
      </p:sp>
      <p:sp>
        <p:nvSpPr>
          <p:cNvPr id="10" name="Line 7">
            <a:extLst>
              <a:ext uri="{FF2B5EF4-FFF2-40B4-BE49-F238E27FC236}">
                <a16:creationId xmlns:a16="http://schemas.microsoft.com/office/drawing/2014/main" id="{54A3C4DD-3F27-DD4D-8784-ADDD671294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91861" y="3891864"/>
            <a:ext cx="3584997" cy="0"/>
          </a:xfrm>
          <a:prstGeom prst="line">
            <a:avLst/>
          </a:prstGeom>
          <a:ln w="25400">
            <a:headEnd type="non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C2B73079-242D-9A4A-8295-5DF8916210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5492" y="3569503"/>
            <a:ext cx="3535363" cy="707886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 sz="2000" dirty="0"/>
              <a:t>Primary particle terminal velocity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0D2257-3883-2E45-9913-7D9B9F9A4717}"/>
              </a:ext>
            </a:extLst>
          </p:cNvPr>
          <p:cNvSpPr txBox="1"/>
          <p:nvPr/>
        </p:nvSpPr>
        <p:spPr>
          <a:xfrm>
            <a:off x="73919" y="64701"/>
            <a:ext cx="3270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terminal_velocity_floc_diam.png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00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C7B90548-6586-CB43-A729-7C838AB9D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1280" y="2870993"/>
            <a:ext cx="2647950" cy="1116013"/>
          </a:xfrm>
          <a:prstGeom prst="rect">
            <a:avLst/>
          </a:prstGeom>
          <a:noFill/>
          <a:ln w="28575" cap="rnd">
            <a:solidFill>
              <a:schemeClr val="tx1"/>
            </a:solidFill>
            <a:prstDash val="sysDot"/>
            <a:miter lim="800000"/>
            <a:headEnd type="none" w="sm" len="sm"/>
            <a:tailEnd type="none" w="med" len="sm"/>
          </a:ln>
          <a:effectLst/>
          <a:scene3d>
            <a:camera prst="legacyObliqueTopRight"/>
            <a:lightRig rig="legacyFlat1" dir="t"/>
          </a:scene3d>
          <a:sp3d extrusionH="887400" prstMaterial="legacyWireframe">
            <a:bevelT w="13500" h="13500" prst="angle"/>
            <a:bevelB w="13500" h="13500" prst="angle"/>
            <a:extrusionClr>
              <a:schemeClr val="tx1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97B1C7D9-B414-6345-9227-F6928440E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3842" y="2577977"/>
            <a:ext cx="441325" cy="519112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med" len="sm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A047C31B-0D80-AB47-AFAE-0F3E118C27F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8593" y="4082256"/>
            <a:ext cx="25606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3">
            <a:extLst>
              <a:ext uri="{FF2B5EF4-FFF2-40B4-BE49-F238E27FC236}">
                <a16:creationId xmlns:a16="http://schemas.microsoft.com/office/drawing/2014/main" id="{E5A6FD8C-6731-8444-9967-0040A8C346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43052" y="2542053"/>
            <a:ext cx="0" cy="11160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69D4C2A8-EA3D-B042-841E-7963CB1EE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8205" y="2115343"/>
            <a:ext cx="519113" cy="519113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med" len="sm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/>
              <a:t>W</a:t>
            </a:r>
          </a:p>
        </p:txBody>
      </p:sp>
      <p:sp>
        <p:nvSpPr>
          <p:cNvPr id="15" name="Line 15">
            <a:extLst>
              <a:ext uri="{FF2B5EF4-FFF2-40B4-BE49-F238E27FC236}">
                <a16:creationId xmlns:a16="http://schemas.microsoft.com/office/drawing/2014/main" id="{021725A7-2CDD-4B47-AD6C-22E8C62B87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59180" y="2553493"/>
            <a:ext cx="327025" cy="317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17">
            <a:extLst>
              <a:ext uri="{FF2B5EF4-FFF2-40B4-BE49-F238E27FC236}">
                <a16:creationId xmlns:a16="http://schemas.microsoft.com/office/drawing/2014/main" id="{A81B7155-FF9B-B840-AA49-5CC27F75C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9505" y="4066381"/>
            <a:ext cx="401638" cy="519112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med" len="sm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17" name="Text Box 18">
            <a:extLst>
              <a:ext uri="{FF2B5EF4-FFF2-40B4-BE49-F238E27FC236}">
                <a16:creationId xmlns:a16="http://schemas.microsoft.com/office/drawing/2014/main" id="{77B75BF1-1794-9B43-8CC7-697F95ED2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8550" y="3152963"/>
            <a:ext cx="1398140" cy="52322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entrance</a:t>
            </a:r>
          </a:p>
        </p:txBody>
      </p:sp>
      <p:sp>
        <p:nvSpPr>
          <p:cNvPr id="18" name="Text Box 19">
            <a:extLst>
              <a:ext uri="{FF2B5EF4-FFF2-40B4-BE49-F238E27FC236}">
                <a16:creationId xmlns:a16="http://schemas.microsoft.com/office/drawing/2014/main" id="{B5F5E73E-5F56-0743-A939-BAED281AB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8287" y="3134846"/>
            <a:ext cx="721672" cy="52322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exit</a:t>
            </a:r>
          </a:p>
        </p:txBody>
      </p:sp>
      <p:sp>
        <p:nvSpPr>
          <p:cNvPr id="19" name="Line 20">
            <a:extLst>
              <a:ext uri="{FF2B5EF4-FFF2-40B4-BE49-F238E27FC236}">
                <a16:creationId xmlns:a16="http://schemas.microsoft.com/office/drawing/2014/main" id="{E4885DE1-1825-8A4B-912B-17AE5C9D9C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44881" y="3342715"/>
            <a:ext cx="612774" cy="155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592FF6B7-E872-344E-A779-AB08595BAC9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46193" y="3345726"/>
            <a:ext cx="755851" cy="125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13D0B1-6D07-0443-B255-DAD1B0C6E930}"/>
              </a:ext>
            </a:extLst>
          </p:cNvPr>
          <p:cNvSpPr txBox="1"/>
          <p:nvPr/>
        </p:nvSpPr>
        <p:spPr>
          <a:xfrm>
            <a:off x="73919" y="64701"/>
            <a:ext cx="3141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horizontal_flow_tank_base.png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46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C7B90548-6586-CB43-A729-7C838AB9D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1280" y="2870993"/>
            <a:ext cx="2647950" cy="1116013"/>
          </a:xfrm>
          <a:prstGeom prst="rect">
            <a:avLst/>
          </a:prstGeom>
          <a:noFill/>
          <a:ln w="28575" cap="rnd">
            <a:solidFill>
              <a:schemeClr val="tx1"/>
            </a:solidFill>
            <a:prstDash val="sysDot"/>
            <a:miter lim="800000"/>
            <a:headEnd type="none" w="sm" len="sm"/>
            <a:tailEnd type="none" w="med" len="sm"/>
          </a:ln>
          <a:effectLst/>
          <a:scene3d>
            <a:camera prst="legacyObliqueTopRight"/>
            <a:lightRig rig="legacyFlat1" dir="t"/>
          </a:scene3d>
          <a:sp3d extrusionH="887400" prstMaterial="legacyWireframe">
            <a:bevelT w="13500" h="13500" prst="angle"/>
            <a:bevelB w="13500" h="13500" prst="angle"/>
            <a:extrusionClr>
              <a:schemeClr val="tx1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grpSp>
        <p:nvGrpSpPr>
          <p:cNvPr id="5" name="Group 23">
            <a:extLst>
              <a:ext uri="{FF2B5EF4-FFF2-40B4-BE49-F238E27FC236}">
                <a16:creationId xmlns:a16="http://schemas.microsoft.com/office/drawing/2014/main" id="{17CAB265-7DE3-2D49-9CC5-09AD9D03132C}"/>
              </a:ext>
            </a:extLst>
          </p:cNvPr>
          <p:cNvGrpSpPr>
            <a:grpSpLocks/>
          </p:cNvGrpSpPr>
          <p:nvPr/>
        </p:nvGrpSpPr>
        <p:grpSpPr bwMode="auto">
          <a:xfrm>
            <a:off x="4051280" y="2870993"/>
            <a:ext cx="2647950" cy="1116013"/>
            <a:chOff x="3160" y="1690"/>
            <a:chExt cx="1668" cy="703"/>
          </a:xfrm>
        </p:grpSpPr>
        <p:sp>
          <p:nvSpPr>
            <p:cNvPr id="6" name="Line 6">
              <a:extLst>
                <a:ext uri="{FF2B5EF4-FFF2-40B4-BE49-F238E27FC236}">
                  <a16:creationId xmlns:a16="http://schemas.microsoft.com/office/drawing/2014/main" id="{8F0D79AE-6CDA-2149-A236-96AD077DCF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0" y="1690"/>
              <a:ext cx="1668" cy="70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9">
              <a:extLst>
                <a:ext uri="{FF2B5EF4-FFF2-40B4-BE49-F238E27FC236}">
                  <a16:creationId xmlns:a16="http://schemas.microsoft.com/office/drawing/2014/main" id="{3F3C5C83-345A-1B46-BA49-4E0854B6C6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7" y="1930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0">
              <a:extLst>
                <a:ext uri="{FF2B5EF4-FFF2-40B4-BE49-F238E27FC236}">
                  <a16:creationId xmlns:a16="http://schemas.microsoft.com/office/drawing/2014/main" id="{A1374867-BB27-DE4A-A2F4-65A6C21685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57" y="1926"/>
              <a:ext cx="430" cy="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1" name="Text Box 11">
            <a:extLst>
              <a:ext uri="{FF2B5EF4-FFF2-40B4-BE49-F238E27FC236}">
                <a16:creationId xmlns:a16="http://schemas.microsoft.com/office/drawing/2014/main" id="{97B1C7D9-B414-6345-9227-F6928440E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3842" y="2577977"/>
            <a:ext cx="441325" cy="519112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med" len="sm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A047C31B-0D80-AB47-AFAE-0F3E118C27F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8593" y="4082256"/>
            <a:ext cx="25606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3">
            <a:extLst>
              <a:ext uri="{FF2B5EF4-FFF2-40B4-BE49-F238E27FC236}">
                <a16:creationId xmlns:a16="http://schemas.microsoft.com/office/drawing/2014/main" id="{E5A6FD8C-6731-8444-9967-0040A8C346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43052" y="2542053"/>
            <a:ext cx="0" cy="11160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69D4C2A8-EA3D-B042-841E-7963CB1EE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8205" y="2115343"/>
            <a:ext cx="519113" cy="519113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med" len="sm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/>
              <a:t>W</a:t>
            </a:r>
          </a:p>
        </p:txBody>
      </p:sp>
      <p:sp>
        <p:nvSpPr>
          <p:cNvPr id="15" name="Line 15">
            <a:extLst>
              <a:ext uri="{FF2B5EF4-FFF2-40B4-BE49-F238E27FC236}">
                <a16:creationId xmlns:a16="http://schemas.microsoft.com/office/drawing/2014/main" id="{021725A7-2CDD-4B47-AD6C-22E8C62B87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59180" y="2553493"/>
            <a:ext cx="327025" cy="317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17">
            <a:extLst>
              <a:ext uri="{FF2B5EF4-FFF2-40B4-BE49-F238E27FC236}">
                <a16:creationId xmlns:a16="http://schemas.microsoft.com/office/drawing/2014/main" id="{A81B7155-FF9B-B840-AA49-5CC27F75C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9505" y="4066381"/>
            <a:ext cx="401638" cy="519112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med" len="sm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17" name="Text Box 18">
            <a:extLst>
              <a:ext uri="{FF2B5EF4-FFF2-40B4-BE49-F238E27FC236}">
                <a16:creationId xmlns:a16="http://schemas.microsoft.com/office/drawing/2014/main" id="{77B75BF1-1794-9B43-8CC7-697F95ED2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8550" y="3152963"/>
            <a:ext cx="1398140" cy="52322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entrance</a:t>
            </a:r>
          </a:p>
        </p:txBody>
      </p:sp>
      <p:sp>
        <p:nvSpPr>
          <p:cNvPr id="18" name="Text Box 19">
            <a:extLst>
              <a:ext uri="{FF2B5EF4-FFF2-40B4-BE49-F238E27FC236}">
                <a16:creationId xmlns:a16="http://schemas.microsoft.com/office/drawing/2014/main" id="{B5F5E73E-5F56-0743-A939-BAED281AB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8287" y="3134846"/>
            <a:ext cx="721672" cy="52322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exit</a:t>
            </a:r>
          </a:p>
        </p:txBody>
      </p:sp>
      <p:sp>
        <p:nvSpPr>
          <p:cNvPr id="19" name="Line 20">
            <a:extLst>
              <a:ext uri="{FF2B5EF4-FFF2-40B4-BE49-F238E27FC236}">
                <a16:creationId xmlns:a16="http://schemas.microsoft.com/office/drawing/2014/main" id="{E4885DE1-1825-8A4B-912B-17AE5C9D9C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44881" y="3342715"/>
            <a:ext cx="612774" cy="155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592FF6B7-E872-344E-A779-AB08595BAC9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46193" y="3345726"/>
            <a:ext cx="755851" cy="125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13D0B1-6D07-0443-B255-DAD1B0C6E930}"/>
              </a:ext>
            </a:extLst>
          </p:cNvPr>
          <p:cNvSpPr txBox="1"/>
          <p:nvPr/>
        </p:nvSpPr>
        <p:spPr>
          <a:xfrm>
            <a:off x="73919" y="64701"/>
            <a:ext cx="342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horizontal_flow_tank_capture.png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CFC63B-BBF5-6E4F-B000-F8136C6ACE05}"/>
                  </a:ext>
                </a:extLst>
              </p:cNvPr>
              <p:cNvSpPr txBox="1"/>
              <p:nvPr/>
            </p:nvSpPr>
            <p:spPr>
              <a:xfrm>
                <a:off x="5713336" y="3014463"/>
                <a:ext cx="35137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CFC63B-BBF5-6E4F-B000-F8136C6AC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3336" y="3014463"/>
                <a:ext cx="351378" cy="307777"/>
              </a:xfrm>
              <a:prstGeom prst="rect">
                <a:avLst/>
              </a:prstGeom>
              <a:blipFill>
                <a:blip r:embed="rId2"/>
                <a:stretch>
                  <a:fillRect l="-10345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848F7D9-8F7D-394A-8EA6-7CE1FB48CD94}"/>
                  </a:ext>
                </a:extLst>
              </p:cNvPr>
              <p:cNvSpPr txBox="1"/>
              <p:nvPr/>
            </p:nvSpPr>
            <p:spPr>
              <a:xfrm>
                <a:off x="4823329" y="3616324"/>
                <a:ext cx="29334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848F7D9-8F7D-394A-8EA6-7CE1FB48C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329" y="3616324"/>
                <a:ext cx="293349" cy="307777"/>
              </a:xfrm>
              <a:prstGeom prst="rect">
                <a:avLst/>
              </a:prstGeom>
              <a:blipFill>
                <a:blip r:embed="rId3"/>
                <a:stretch>
                  <a:fillRect l="-12500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9263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C7B90548-6586-CB43-A729-7C838AB9D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1280" y="2870993"/>
            <a:ext cx="2647950" cy="1116013"/>
          </a:xfrm>
          <a:prstGeom prst="rect">
            <a:avLst/>
          </a:prstGeom>
          <a:noFill/>
          <a:ln w="28575" cap="rnd">
            <a:solidFill>
              <a:schemeClr val="tx1"/>
            </a:solidFill>
            <a:prstDash val="sysDot"/>
            <a:miter lim="800000"/>
            <a:headEnd type="none" w="sm" len="sm"/>
            <a:tailEnd type="none" w="med" len="sm"/>
          </a:ln>
          <a:effectLst/>
          <a:scene3d>
            <a:camera prst="legacyObliqueTopRight"/>
            <a:lightRig rig="legacyFlat1" dir="t"/>
          </a:scene3d>
          <a:sp3d extrusionH="887400" prstMaterial="legacyWireframe">
            <a:bevelT w="13500" h="13500" prst="angle"/>
            <a:bevelB w="13500" h="13500" prst="angle"/>
            <a:extrusionClr>
              <a:schemeClr val="tx1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grpSp>
        <p:nvGrpSpPr>
          <p:cNvPr id="5" name="Group 23">
            <a:extLst>
              <a:ext uri="{FF2B5EF4-FFF2-40B4-BE49-F238E27FC236}">
                <a16:creationId xmlns:a16="http://schemas.microsoft.com/office/drawing/2014/main" id="{17CAB265-7DE3-2D49-9CC5-09AD9D03132C}"/>
              </a:ext>
            </a:extLst>
          </p:cNvPr>
          <p:cNvGrpSpPr>
            <a:grpSpLocks/>
          </p:cNvGrpSpPr>
          <p:nvPr/>
        </p:nvGrpSpPr>
        <p:grpSpPr bwMode="auto">
          <a:xfrm>
            <a:off x="4051280" y="2870993"/>
            <a:ext cx="2647950" cy="1116013"/>
            <a:chOff x="3160" y="1690"/>
            <a:chExt cx="1668" cy="703"/>
          </a:xfrm>
        </p:grpSpPr>
        <p:sp>
          <p:nvSpPr>
            <p:cNvPr id="6" name="Line 6">
              <a:extLst>
                <a:ext uri="{FF2B5EF4-FFF2-40B4-BE49-F238E27FC236}">
                  <a16:creationId xmlns:a16="http://schemas.microsoft.com/office/drawing/2014/main" id="{8F0D79AE-6CDA-2149-A236-96AD077DCF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0" y="1690"/>
              <a:ext cx="1668" cy="70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9">
              <a:extLst>
                <a:ext uri="{FF2B5EF4-FFF2-40B4-BE49-F238E27FC236}">
                  <a16:creationId xmlns:a16="http://schemas.microsoft.com/office/drawing/2014/main" id="{3F3C5C83-345A-1B46-BA49-4E0854B6C6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7" y="1930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0">
              <a:extLst>
                <a:ext uri="{FF2B5EF4-FFF2-40B4-BE49-F238E27FC236}">
                  <a16:creationId xmlns:a16="http://schemas.microsoft.com/office/drawing/2014/main" id="{A1374867-BB27-DE4A-A2F4-65A6C21685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57" y="1926"/>
              <a:ext cx="430" cy="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1" name="Text Box 11">
            <a:extLst>
              <a:ext uri="{FF2B5EF4-FFF2-40B4-BE49-F238E27FC236}">
                <a16:creationId xmlns:a16="http://schemas.microsoft.com/office/drawing/2014/main" id="{97B1C7D9-B414-6345-9227-F6928440E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3842" y="2577977"/>
            <a:ext cx="441325" cy="519112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med" len="sm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A047C31B-0D80-AB47-AFAE-0F3E118C27F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8593" y="4082256"/>
            <a:ext cx="25606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3">
            <a:extLst>
              <a:ext uri="{FF2B5EF4-FFF2-40B4-BE49-F238E27FC236}">
                <a16:creationId xmlns:a16="http://schemas.microsoft.com/office/drawing/2014/main" id="{E5A6FD8C-6731-8444-9967-0040A8C346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43052" y="2542053"/>
            <a:ext cx="0" cy="11160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69D4C2A8-EA3D-B042-841E-7963CB1EE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8205" y="2115343"/>
            <a:ext cx="519113" cy="519113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med" len="sm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/>
              <a:t>W</a:t>
            </a:r>
          </a:p>
        </p:txBody>
      </p:sp>
      <p:sp>
        <p:nvSpPr>
          <p:cNvPr id="15" name="Line 15">
            <a:extLst>
              <a:ext uri="{FF2B5EF4-FFF2-40B4-BE49-F238E27FC236}">
                <a16:creationId xmlns:a16="http://schemas.microsoft.com/office/drawing/2014/main" id="{021725A7-2CDD-4B47-AD6C-22E8C62B87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59180" y="2553493"/>
            <a:ext cx="327025" cy="317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17">
            <a:extLst>
              <a:ext uri="{FF2B5EF4-FFF2-40B4-BE49-F238E27FC236}">
                <a16:creationId xmlns:a16="http://schemas.microsoft.com/office/drawing/2014/main" id="{A81B7155-FF9B-B840-AA49-5CC27F75C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9505" y="4066381"/>
            <a:ext cx="401638" cy="519112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med" len="sm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17" name="Text Box 18">
            <a:extLst>
              <a:ext uri="{FF2B5EF4-FFF2-40B4-BE49-F238E27FC236}">
                <a16:creationId xmlns:a16="http://schemas.microsoft.com/office/drawing/2014/main" id="{77B75BF1-1794-9B43-8CC7-697F95ED2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8550" y="3152963"/>
            <a:ext cx="1398140" cy="52322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entrance</a:t>
            </a:r>
          </a:p>
        </p:txBody>
      </p:sp>
      <p:sp>
        <p:nvSpPr>
          <p:cNvPr id="18" name="Text Box 19">
            <a:extLst>
              <a:ext uri="{FF2B5EF4-FFF2-40B4-BE49-F238E27FC236}">
                <a16:creationId xmlns:a16="http://schemas.microsoft.com/office/drawing/2014/main" id="{B5F5E73E-5F56-0743-A939-BAED281AB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8287" y="3134846"/>
            <a:ext cx="721672" cy="52322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exit</a:t>
            </a:r>
          </a:p>
        </p:txBody>
      </p:sp>
      <p:sp>
        <p:nvSpPr>
          <p:cNvPr id="19" name="Line 20">
            <a:extLst>
              <a:ext uri="{FF2B5EF4-FFF2-40B4-BE49-F238E27FC236}">
                <a16:creationId xmlns:a16="http://schemas.microsoft.com/office/drawing/2014/main" id="{E4885DE1-1825-8A4B-912B-17AE5C9D9C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44881" y="3342715"/>
            <a:ext cx="612774" cy="155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592FF6B7-E872-344E-A779-AB08595BAC9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46193" y="3345726"/>
            <a:ext cx="755851" cy="125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13D0B1-6D07-0443-B255-DAD1B0C6E930}"/>
              </a:ext>
            </a:extLst>
          </p:cNvPr>
          <p:cNvSpPr txBox="1"/>
          <p:nvPr/>
        </p:nvSpPr>
        <p:spPr>
          <a:xfrm>
            <a:off x="73919" y="64701"/>
            <a:ext cx="4028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horizontal_flow_tank_small_capture.png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7D0C6CA-490E-A443-A9E5-EA0E37155778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051280" y="3245643"/>
            <a:ext cx="2647950" cy="741363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F4FD782-EEC1-DB4D-B7A4-19469CEF096C}"/>
                  </a:ext>
                </a:extLst>
              </p:cNvPr>
              <p:cNvSpPr txBox="1"/>
              <p:nvPr/>
            </p:nvSpPr>
            <p:spPr>
              <a:xfrm>
                <a:off x="5713336" y="3014463"/>
                <a:ext cx="35137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F4FD782-EEC1-DB4D-B7A4-19469CEF0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3336" y="3014463"/>
                <a:ext cx="351378" cy="307777"/>
              </a:xfrm>
              <a:prstGeom prst="rect">
                <a:avLst/>
              </a:prstGeom>
              <a:blipFill>
                <a:blip r:embed="rId2"/>
                <a:stretch>
                  <a:fillRect l="-10345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13599E5-635C-A649-AA25-90C04F46C230}"/>
                  </a:ext>
                </a:extLst>
              </p:cNvPr>
              <p:cNvSpPr txBox="1"/>
              <p:nvPr/>
            </p:nvSpPr>
            <p:spPr>
              <a:xfrm>
                <a:off x="4823329" y="3616324"/>
                <a:ext cx="29334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13599E5-635C-A649-AA25-90C04F46C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329" y="3616324"/>
                <a:ext cx="293349" cy="307777"/>
              </a:xfrm>
              <a:prstGeom prst="rect">
                <a:avLst/>
              </a:prstGeom>
              <a:blipFill>
                <a:blip r:embed="rId3"/>
                <a:stretch>
                  <a:fillRect l="-12500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5533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D7D3833-E955-AB40-BC1E-E13F83F56607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376585" y="3475744"/>
            <a:ext cx="2647950" cy="1116013"/>
          </a:xfrm>
          <a:prstGeom prst="rect">
            <a:avLst/>
          </a:prstGeom>
          <a:noFill/>
          <a:ln w="28575" cap="rnd">
            <a:solidFill>
              <a:schemeClr val="tx1"/>
            </a:solidFill>
            <a:prstDash val="sysDot"/>
            <a:miter lim="800000"/>
            <a:headEnd type="none" w="sm" len="sm"/>
            <a:tailEnd type="none" w="med" len="sm"/>
          </a:ln>
          <a:effectLst/>
          <a:scene3d>
            <a:camera prst="legacyObliqueTopRight"/>
            <a:lightRig rig="legacyFlat1" dir="t"/>
          </a:scene3d>
          <a:sp3d extrusionH="887400" prstMaterial="legacyWireframe">
            <a:bevelT w="13500" h="13500" prst="angle"/>
            <a:bevelB w="13500" h="13500" prst="angle"/>
            <a:extrusionClr>
              <a:schemeClr val="tx1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3" name="Text Box 10">
            <a:extLst>
              <a:ext uri="{FF2B5EF4-FFF2-40B4-BE49-F238E27FC236}">
                <a16:creationId xmlns:a16="http://schemas.microsoft.com/office/drawing/2014/main" id="{6CDE9CBC-A3E3-694E-8E94-CA23DF826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2453" y="3571789"/>
            <a:ext cx="441325" cy="519112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med" len="sm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/>
              <a:t>H</a:t>
            </a:r>
          </a:p>
        </p:txBody>
      </p:sp>
      <p:sp>
        <p:nvSpPr>
          <p:cNvPr id="4" name="Line 11">
            <a:extLst>
              <a:ext uri="{FF2B5EF4-FFF2-40B4-BE49-F238E27FC236}">
                <a16:creationId xmlns:a16="http://schemas.microsoft.com/office/drawing/2014/main" id="{8081E7DD-8773-4F4D-A337-47C6EE1EDD64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3479646" y="4061533"/>
            <a:ext cx="26654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Line 12">
            <a:extLst>
              <a:ext uri="{FF2B5EF4-FFF2-40B4-BE49-F238E27FC236}">
                <a16:creationId xmlns:a16="http://schemas.microsoft.com/office/drawing/2014/main" id="{0A687841-D2E2-9C43-BEB6-165CBA473A3B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6027585" y="1706634"/>
            <a:ext cx="0" cy="11160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13">
            <a:extLst>
              <a:ext uri="{FF2B5EF4-FFF2-40B4-BE49-F238E27FC236}">
                <a16:creationId xmlns:a16="http://schemas.microsoft.com/office/drawing/2014/main" id="{99C2597D-F0C0-1642-BB60-88EB37807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3428" y="2043026"/>
            <a:ext cx="519113" cy="519113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med" len="sm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/>
              <a:t>W</a:t>
            </a:r>
          </a:p>
        </p:txBody>
      </p:sp>
      <p:sp>
        <p:nvSpPr>
          <p:cNvPr id="7" name="Line 14">
            <a:extLst>
              <a:ext uri="{FF2B5EF4-FFF2-40B4-BE49-F238E27FC236}">
                <a16:creationId xmlns:a16="http://schemas.microsoft.com/office/drawing/2014/main" id="{83E69A5E-952E-984F-B18E-DEA011465C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80628" y="2328776"/>
            <a:ext cx="327025" cy="317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15">
            <a:extLst>
              <a:ext uri="{FF2B5EF4-FFF2-40B4-BE49-F238E27FC236}">
                <a16:creationId xmlns:a16="http://schemas.microsoft.com/office/drawing/2014/main" id="{67F5A8B8-D3C0-8344-81ED-8A653D2AD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2328" y="1869989"/>
            <a:ext cx="401638" cy="519112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med" len="sm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9" name="Text Box 16">
            <a:extLst>
              <a:ext uri="{FF2B5EF4-FFF2-40B4-BE49-F238E27FC236}">
                <a16:creationId xmlns:a16="http://schemas.microsoft.com/office/drawing/2014/main" id="{3C4C6DFC-B51E-BB47-88A1-DCC626CDE4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2403" y="5668876"/>
            <a:ext cx="1398140" cy="52322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entrance</a:t>
            </a:r>
          </a:p>
        </p:txBody>
      </p:sp>
      <p:sp>
        <p:nvSpPr>
          <p:cNvPr id="10" name="Text Box 17">
            <a:extLst>
              <a:ext uri="{FF2B5EF4-FFF2-40B4-BE49-F238E27FC236}">
                <a16:creationId xmlns:a16="http://schemas.microsoft.com/office/drawing/2014/main" id="{C9BB5CC6-F059-854A-B1BE-3A21FA6E3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4328" y="1354051"/>
            <a:ext cx="721672" cy="52322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exit</a:t>
            </a:r>
          </a:p>
        </p:txBody>
      </p:sp>
      <p:sp>
        <p:nvSpPr>
          <p:cNvPr id="11" name="Line 18">
            <a:extLst>
              <a:ext uri="{FF2B5EF4-FFF2-40B4-BE49-F238E27FC236}">
                <a16:creationId xmlns:a16="http://schemas.microsoft.com/office/drawing/2014/main" id="{7CBE2DEE-79C5-3847-8B58-6A95D9389B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0253" y="5183101"/>
            <a:ext cx="0" cy="552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" name="Line 19">
            <a:extLst>
              <a:ext uri="{FF2B5EF4-FFF2-40B4-BE49-F238E27FC236}">
                <a16:creationId xmlns:a16="http://schemas.microsoft.com/office/drawing/2014/main" id="{EC1F5C17-0430-0242-932D-E350C9DD6EC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28353" y="1773151"/>
            <a:ext cx="0" cy="742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CA6BF2-6E28-284F-9FF8-16C0DC196527}"/>
              </a:ext>
            </a:extLst>
          </p:cNvPr>
          <p:cNvSpPr txBox="1"/>
          <p:nvPr/>
        </p:nvSpPr>
        <p:spPr>
          <a:xfrm>
            <a:off x="73919" y="64701"/>
            <a:ext cx="2885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vertical_flow_tank_base.png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120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122</Words>
  <Application>Microsoft Macintosh PowerPoint</Application>
  <PresentationFormat>Widescreen</PresentationFormat>
  <Paragraphs>44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Monotype Sorts</vt:lpstr>
      <vt:lpstr>MT Extra</vt:lpstr>
      <vt:lpstr>Office Theme</vt:lpstr>
      <vt:lpstr>Equation</vt:lpstr>
      <vt:lpstr>Worksheet</vt:lpstr>
      <vt:lpstr>Microsoft Excel 97 - 2004 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Zoe Anne Maisel</dc:creator>
  <cp:lastModifiedBy>Zoe Anne Maisel</cp:lastModifiedBy>
  <cp:revision>22</cp:revision>
  <dcterms:created xsi:type="dcterms:W3CDTF">2019-02-05T17:04:07Z</dcterms:created>
  <dcterms:modified xsi:type="dcterms:W3CDTF">2019-02-05T18:19:47Z</dcterms:modified>
</cp:coreProperties>
</file>