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8" r:id="rId2"/>
    <p:sldId id="259" r:id="rId3"/>
    <p:sldId id="265" r:id="rId4"/>
    <p:sldId id="264" r:id="rId5"/>
    <p:sldId id="268" r:id="rId6"/>
    <p:sldId id="267" r:id="rId7"/>
    <p:sldId id="266"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Lato Light" panose="020F0302020204030203" pitchFamily="34" charset="0"/>
      <p:regular r:id="rId18"/>
      <p:bold r:id="rId19"/>
      <p:italic r:id="rId20"/>
      <p:boldItalic r:id="rId21"/>
    </p:embeddedFont>
    <p:embeddedFont>
      <p:font typeface="PT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39B54A"/>
    <a:srgbClr val="05C6F1"/>
    <a:srgbClr val="0C6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0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0" name="Google Shape;1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Lato"/>
                <a:ea typeface="Lato"/>
                <a:cs typeface="Lato"/>
                <a:sym typeface="Lato"/>
              </a:rPr>
              <a:t>RGB: 3 252 206</a:t>
            </a:r>
            <a:endParaRPr/>
          </a:p>
          <a:p>
            <a:pPr marL="0" marR="0" lvl="0" indent="0" algn="l" rtl="0">
              <a:spcBef>
                <a:spcPts val="0"/>
              </a:spcBef>
              <a:spcAft>
                <a:spcPts val="0"/>
              </a:spcAft>
              <a:buNone/>
            </a:pPr>
            <a:r>
              <a:rPr lang="en-US" sz="1200" b="0" i="0" u="none" strike="noStrike" cap="none">
                <a:solidFill>
                  <a:schemeClr val="dk1"/>
                </a:solidFill>
                <a:latin typeface="Lato"/>
                <a:ea typeface="Lato"/>
                <a:cs typeface="Lato"/>
                <a:sym typeface="Lato"/>
              </a:rPr>
              <a:t>HEX: 03FCCE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8671034" y="284866"/>
            <a:ext cx="3389587" cy="55399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T Sans"/>
                <a:ea typeface="PT Sans"/>
                <a:cs typeface="PT Sans"/>
                <a:sym typeface="PT Sans"/>
              </a:rPr>
              <a:t>LOGO USAGE</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Our logo is the basis for our entire look so please use it properly.</a:t>
            </a:r>
            <a:endParaRPr/>
          </a:p>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Don’t:</a:t>
            </a:r>
            <a:endParaRPr/>
          </a:p>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1. Change logo’s orientation. </a:t>
            </a:r>
            <a:endParaRPr/>
          </a:p>
          <a:p>
            <a:pPr marL="342900" marR="0" lvl="0" indent="-254000" algn="l" rtl="0">
              <a:spcBef>
                <a:spcPts val="0"/>
              </a:spcBef>
              <a:spcAft>
                <a:spcPts val="0"/>
              </a:spcAft>
              <a:buClr>
                <a:schemeClr val="dk1"/>
              </a:buClr>
              <a:buSzPts val="1400"/>
              <a:buFont typeface="Calibri"/>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2. Add extraneous effects to the logo. </a:t>
            </a:r>
            <a:endParaRPr/>
          </a:p>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3. Change the logo colors. </a:t>
            </a:r>
            <a:endParaRPr/>
          </a:p>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4. Attempt to recreate the logo. </a:t>
            </a:r>
            <a:endParaRPr/>
          </a:p>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5. Scale the logo with different  	 	 	proportions.</a:t>
            </a:r>
            <a:endParaRPr/>
          </a:p>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6. Make alterations, additions, or         	substitutions to the words and or 	colors contained in the logo.</a:t>
            </a:r>
            <a:endParaRPr/>
          </a:p>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400">
                <a:solidFill>
                  <a:schemeClr val="dk1"/>
                </a:solidFill>
                <a:latin typeface="Lato Light"/>
                <a:ea typeface="Lato Light"/>
                <a:cs typeface="Lato Light"/>
                <a:sym typeface="Lato Light"/>
              </a:rPr>
              <a:t>7. Use the logo as a repeated pattern, 			“wallpaper,” or other decorative 		 				device.</a:t>
            </a:r>
            <a:endParaRPr/>
          </a:p>
        </p:txBody>
      </p:sp>
      <p:pic>
        <p:nvPicPr>
          <p:cNvPr id="103" name="Google Shape;103;p15"/>
          <p:cNvPicPr preferRelativeResize="0"/>
          <p:nvPr/>
        </p:nvPicPr>
        <p:blipFill rotWithShape="1">
          <a:blip r:embed="rId3">
            <a:alphaModFix/>
          </a:blip>
          <a:srcRect/>
          <a:stretch/>
        </p:blipFill>
        <p:spPr>
          <a:xfrm>
            <a:off x="6340775" y="0"/>
            <a:ext cx="6686173" cy="7123814"/>
          </a:xfrm>
          <a:prstGeom prst="rect">
            <a:avLst/>
          </a:prstGeom>
          <a:noFill/>
          <a:ln>
            <a:noFill/>
          </a:ln>
        </p:spPr>
      </p:pic>
      <p:pic>
        <p:nvPicPr>
          <p:cNvPr id="104" name="Google Shape;104;p15"/>
          <p:cNvPicPr preferRelativeResize="0"/>
          <p:nvPr/>
        </p:nvPicPr>
        <p:blipFill rotWithShape="1">
          <a:blip r:embed="rId4">
            <a:alphaModFix/>
          </a:blip>
          <a:srcRect/>
          <a:stretch/>
        </p:blipFill>
        <p:spPr>
          <a:xfrm>
            <a:off x="488730" y="548556"/>
            <a:ext cx="6674069" cy="2117551"/>
          </a:xfrm>
          <a:prstGeom prst="rect">
            <a:avLst/>
          </a:prstGeom>
          <a:noFill/>
          <a:ln>
            <a:noFill/>
          </a:ln>
        </p:spPr>
      </p:pic>
      <p:pic>
        <p:nvPicPr>
          <p:cNvPr id="105" name="Google Shape;105;p15"/>
          <p:cNvPicPr preferRelativeResize="0"/>
          <p:nvPr/>
        </p:nvPicPr>
        <p:blipFill rotWithShape="1">
          <a:blip r:embed="rId5">
            <a:alphaModFix/>
          </a:blip>
          <a:srcRect/>
          <a:stretch/>
        </p:blipFill>
        <p:spPr>
          <a:xfrm>
            <a:off x="-462372" y="2441021"/>
            <a:ext cx="4133787" cy="3909848"/>
          </a:xfrm>
          <a:prstGeom prst="rect">
            <a:avLst/>
          </a:prstGeom>
          <a:noFill/>
          <a:ln>
            <a:noFill/>
          </a:ln>
        </p:spPr>
      </p:pic>
      <p:pic>
        <p:nvPicPr>
          <p:cNvPr id="106" name="Google Shape;106;p15"/>
          <p:cNvPicPr preferRelativeResize="0"/>
          <p:nvPr/>
        </p:nvPicPr>
        <p:blipFill rotWithShape="1">
          <a:blip r:embed="rId6">
            <a:alphaModFix/>
          </a:blip>
          <a:srcRect/>
          <a:stretch/>
        </p:blipFill>
        <p:spPr>
          <a:xfrm>
            <a:off x="1937288" y="2091410"/>
            <a:ext cx="5225511" cy="6967348"/>
          </a:xfrm>
          <a:prstGeom prst="rect">
            <a:avLst/>
          </a:prstGeom>
          <a:noFill/>
          <a:ln>
            <a:noFill/>
          </a:ln>
        </p:spPr>
      </p:pic>
      <p:pic>
        <p:nvPicPr>
          <p:cNvPr id="107" name="Google Shape;107;p15"/>
          <p:cNvPicPr preferRelativeResize="0"/>
          <p:nvPr/>
        </p:nvPicPr>
        <p:blipFill rotWithShape="1">
          <a:blip r:embed="rId7">
            <a:alphaModFix/>
          </a:blip>
          <a:srcRect/>
          <a:stretch/>
        </p:blipFill>
        <p:spPr>
          <a:xfrm>
            <a:off x="5867535" y="2981657"/>
            <a:ext cx="2217159" cy="2706239"/>
          </a:xfrm>
          <a:prstGeom prst="rect">
            <a:avLst/>
          </a:prstGeom>
          <a:noFill/>
          <a:ln>
            <a:noFill/>
          </a:ln>
        </p:spPr>
      </p:pic>
      <p:sp>
        <p:nvSpPr>
          <p:cNvPr id="108" name="Google Shape;108;p15"/>
          <p:cNvSpPr txBox="1">
            <a:spLocks noGrp="1"/>
          </p:cNvSpPr>
          <p:nvPr>
            <p:ph type="ftr" idx="11"/>
          </p:nvPr>
        </p:nvSpPr>
        <p:spPr>
          <a:xfrm>
            <a:off x="289563" y="6318996"/>
            <a:ext cx="6994639"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888888"/>
                </a:solidFill>
                <a:latin typeface="Calibri"/>
                <a:ea typeface="Calibri"/>
                <a:cs typeface="Calibri"/>
                <a:sym typeface="Calibri"/>
              </a:rPr>
              <a:t>Note: Please do not use screenshots of these images. Links to usable images will be provided on page 8.</a:t>
            </a:r>
            <a:endParaRPr sz="1200">
              <a:solidFill>
                <a:srgbClr val="888888"/>
              </a:solidFill>
              <a:latin typeface="Calibri"/>
              <a:ea typeface="Calibri"/>
              <a:cs typeface="Calibri"/>
              <a:sym typeface="Calibri"/>
            </a:endParaRPr>
          </a:p>
        </p:txBody>
      </p:sp>
      <p:pic>
        <p:nvPicPr>
          <p:cNvPr id="109" name="Google Shape;109;p15"/>
          <p:cNvPicPr preferRelativeResize="0"/>
          <p:nvPr/>
        </p:nvPicPr>
        <p:blipFill rotWithShape="1">
          <a:blip r:embed="rId8">
            <a:alphaModFix/>
          </a:blip>
          <a:srcRect/>
          <a:stretch/>
        </p:blipFill>
        <p:spPr>
          <a:xfrm>
            <a:off x="11371325" y="5935851"/>
            <a:ext cx="671072" cy="8097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8671034" y="323470"/>
            <a:ext cx="3389587" cy="4832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T Sans"/>
                <a:ea typeface="PT Sans"/>
                <a:cs typeface="PT Sans"/>
                <a:sym typeface="PT Sans"/>
              </a:rPr>
              <a:t>COLORS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We want our colors to reflect that we are ecofriendly and innovative. </a:t>
            </a:r>
            <a:endParaRPr/>
          </a:p>
          <a:p>
            <a:pPr marL="0" marR="0" lvl="0" indent="0" algn="l" rtl="0">
              <a:spcBef>
                <a:spcPts val="0"/>
              </a:spcBef>
              <a:spcAft>
                <a:spcPts val="0"/>
              </a:spcAft>
              <a:buNone/>
            </a:pPr>
            <a:endParaRPr sz="16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1) LOGO COLORS</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These are our logo colors. They</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can be used outside the logo as</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well.</a:t>
            </a:r>
            <a:endParaRPr/>
          </a:p>
          <a:p>
            <a:pPr marL="0" marR="0" lvl="0" indent="0" algn="l" rtl="0">
              <a:spcBef>
                <a:spcPts val="0"/>
              </a:spcBef>
              <a:spcAft>
                <a:spcPts val="0"/>
              </a:spcAft>
              <a:buNone/>
            </a:pPr>
            <a:endParaRPr sz="16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2) SUPPORTING COLORS</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These make up our core color</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palette.</a:t>
            </a:r>
            <a:endParaRPr/>
          </a:p>
          <a:p>
            <a:pPr marL="0" marR="0" lvl="0" indent="0" algn="l" rtl="0">
              <a:spcBef>
                <a:spcPts val="0"/>
              </a:spcBef>
              <a:spcAft>
                <a:spcPts val="0"/>
              </a:spcAft>
              <a:buNone/>
            </a:pPr>
            <a:endParaRPr sz="16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3) TEXT AND ACCENT COLORS</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These should exclusively be used</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for text and accents. Black, white,</a:t>
            </a:r>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and gray can be used for text as  </a:t>
            </a:r>
            <a:endParaRPr sz="1600">
              <a:solidFill>
                <a:schemeClr val="dk1"/>
              </a:solidFill>
              <a:latin typeface="Lato Light"/>
              <a:ea typeface="Lato Light"/>
              <a:cs typeface="Lato Light"/>
              <a:sym typeface="Lato Light"/>
            </a:endParaRPr>
          </a:p>
          <a:p>
            <a:pPr marL="0" marR="0" lvl="0" indent="0" algn="l" rtl="0">
              <a:spcBef>
                <a:spcPts val="0"/>
              </a:spcBef>
              <a:spcAft>
                <a:spcPts val="0"/>
              </a:spcAft>
              <a:buNone/>
            </a:pPr>
            <a:r>
              <a:rPr lang="en-US" sz="1600">
                <a:solidFill>
                  <a:schemeClr val="dk1"/>
                </a:solidFill>
                <a:latin typeface="Lato Light"/>
                <a:ea typeface="Lato Light"/>
                <a:cs typeface="Lato Light"/>
                <a:sym typeface="Lato Light"/>
              </a:rPr>
              <a:t>     well. </a:t>
            </a:r>
            <a:endParaRPr sz="1600">
              <a:solidFill>
                <a:schemeClr val="dk1"/>
              </a:solidFill>
              <a:latin typeface="Lato Light"/>
              <a:ea typeface="Lato Light"/>
              <a:cs typeface="Lato Light"/>
              <a:sym typeface="Lato Light"/>
            </a:endParaRPr>
          </a:p>
        </p:txBody>
      </p:sp>
      <p:pic>
        <p:nvPicPr>
          <p:cNvPr id="116" name="Google Shape;116;p16"/>
          <p:cNvPicPr preferRelativeResize="0"/>
          <p:nvPr/>
        </p:nvPicPr>
        <p:blipFill rotWithShape="1">
          <a:blip r:embed="rId3">
            <a:alphaModFix/>
          </a:blip>
          <a:srcRect/>
          <a:stretch/>
        </p:blipFill>
        <p:spPr>
          <a:xfrm>
            <a:off x="6335757" y="0"/>
            <a:ext cx="6686173" cy="7123814"/>
          </a:xfrm>
          <a:prstGeom prst="rect">
            <a:avLst/>
          </a:prstGeom>
          <a:noFill/>
          <a:ln>
            <a:noFill/>
          </a:ln>
        </p:spPr>
      </p:pic>
      <p:pic>
        <p:nvPicPr>
          <p:cNvPr id="117" name="Google Shape;117;p16"/>
          <p:cNvPicPr preferRelativeResize="0"/>
          <p:nvPr/>
        </p:nvPicPr>
        <p:blipFill rotWithShape="1">
          <a:blip r:embed="rId4">
            <a:alphaModFix/>
          </a:blip>
          <a:srcRect/>
          <a:stretch/>
        </p:blipFill>
        <p:spPr>
          <a:xfrm>
            <a:off x="2243211" y="4640400"/>
            <a:ext cx="1371600" cy="1371600"/>
          </a:xfrm>
          <a:prstGeom prst="rect">
            <a:avLst/>
          </a:prstGeom>
          <a:noFill/>
          <a:ln>
            <a:noFill/>
          </a:ln>
        </p:spPr>
      </p:pic>
      <p:pic>
        <p:nvPicPr>
          <p:cNvPr id="118" name="Google Shape;118;p16"/>
          <p:cNvPicPr preferRelativeResize="0"/>
          <p:nvPr/>
        </p:nvPicPr>
        <p:blipFill rotWithShape="1">
          <a:blip r:embed="rId5"/>
          <a:srcRect/>
          <a:stretch/>
        </p:blipFill>
        <p:spPr>
          <a:xfrm>
            <a:off x="725308" y="2534120"/>
            <a:ext cx="1371600" cy="1371600"/>
          </a:xfrm>
          <a:prstGeom prst="rect">
            <a:avLst/>
          </a:prstGeom>
        </p:spPr>
      </p:pic>
      <p:pic>
        <p:nvPicPr>
          <p:cNvPr id="119" name="Google Shape;119;p16"/>
          <p:cNvPicPr preferRelativeResize="0"/>
          <p:nvPr/>
        </p:nvPicPr>
        <p:blipFill rotWithShape="1">
          <a:blip r:embed="rId6">
            <a:alphaModFix/>
          </a:blip>
          <a:srcRect/>
          <a:stretch/>
        </p:blipFill>
        <p:spPr>
          <a:xfrm>
            <a:off x="2257369" y="2545625"/>
            <a:ext cx="1371600" cy="1371600"/>
          </a:xfrm>
          <a:prstGeom prst="rect">
            <a:avLst/>
          </a:prstGeom>
          <a:noFill/>
          <a:ln>
            <a:noFill/>
          </a:ln>
        </p:spPr>
      </p:pic>
      <p:pic>
        <p:nvPicPr>
          <p:cNvPr id="120" name="Google Shape;120;p16"/>
          <p:cNvPicPr preferRelativeResize="0"/>
          <p:nvPr/>
        </p:nvPicPr>
        <p:blipFill rotWithShape="1">
          <a:blip r:embed="rId7">
            <a:alphaModFix/>
          </a:blip>
          <a:srcRect/>
          <a:stretch/>
        </p:blipFill>
        <p:spPr>
          <a:xfrm>
            <a:off x="3759977" y="2545625"/>
            <a:ext cx="1371600" cy="1371600"/>
          </a:xfrm>
          <a:prstGeom prst="rect">
            <a:avLst/>
          </a:prstGeom>
          <a:noFill/>
          <a:ln>
            <a:noFill/>
          </a:ln>
        </p:spPr>
      </p:pic>
      <p:pic>
        <p:nvPicPr>
          <p:cNvPr id="121" name="Google Shape;121;p16"/>
          <p:cNvPicPr preferRelativeResize="0"/>
          <p:nvPr/>
        </p:nvPicPr>
        <p:blipFill rotWithShape="1">
          <a:blip r:embed="rId8">
            <a:alphaModFix/>
          </a:blip>
          <a:srcRect/>
          <a:stretch/>
        </p:blipFill>
        <p:spPr>
          <a:xfrm>
            <a:off x="5262585" y="2545625"/>
            <a:ext cx="1371600" cy="1371600"/>
          </a:xfrm>
          <a:prstGeom prst="rect">
            <a:avLst/>
          </a:prstGeom>
          <a:noFill/>
          <a:ln>
            <a:noFill/>
          </a:ln>
        </p:spPr>
      </p:pic>
      <p:pic>
        <p:nvPicPr>
          <p:cNvPr id="122" name="Google Shape;122;p16"/>
          <p:cNvPicPr preferRelativeResize="0"/>
          <p:nvPr/>
        </p:nvPicPr>
        <p:blipFill rotWithShape="1">
          <a:blip r:embed="rId9">
            <a:alphaModFix/>
          </a:blip>
          <a:srcRect/>
          <a:stretch/>
        </p:blipFill>
        <p:spPr>
          <a:xfrm>
            <a:off x="3732289" y="301696"/>
            <a:ext cx="2743200" cy="1371600"/>
          </a:xfrm>
          <a:prstGeom prst="rect">
            <a:avLst/>
          </a:prstGeom>
          <a:noFill/>
          <a:ln>
            <a:noFill/>
          </a:ln>
        </p:spPr>
      </p:pic>
      <p:pic>
        <p:nvPicPr>
          <p:cNvPr id="123" name="Google Shape;123;p16"/>
          <p:cNvPicPr preferRelativeResize="0"/>
          <p:nvPr/>
        </p:nvPicPr>
        <p:blipFill rotWithShape="1">
          <a:blip r:embed="rId10">
            <a:alphaModFix/>
          </a:blip>
          <a:srcRect/>
          <a:stretch/>
        </p:blipFill>
        <p:spPr>
          <a:xfrm>
            <a:off x="785041" y="301696"/>
            <a:ext cx="2829770" cy="1371600"/>
          </a:xfrm>
          <a:prstGeom prst="rect">
            <a:avLst/>
          </a:prstGeom>
          <a:noFill/>
          <a:ln>
            <a:noFill/>
          </a:ln>
        </p:spPr>
      </p:pic>
      <p:sp>
        <p:nvSpPr>
          <p:cNvPr id="124" name="Google Shape;124;p16"/>
          <p:cNvSpPr txBox="1"/>
          <p:nvPr/>
        </p:nvSpPr>
        <p:spPr>
          <a:xfrm>
            <a:off x="725308" y="1757921"/>
            <a:ext cx="170359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Lato"/>
                <a:ea typeface="Lato"/>
                <a:cs typeface="Lato"/>
                <a:sym typeface="Lato"/>
              </a:rPr>
              <a:t>RGB: 5 198 241</a:t>
            </a:r>
            <a:endParaRPr/>
          </a:p>
          <a:p>
            <a:pPr marL="0" marR="0" lvl="0" indent="0" algn="l" rtl="0">
              <a:spcBef>
                <a:spcPts val="0"/>
              </a:spcBef>
              <a:spcAft>
                <a:spcPts val="0"/>
              </a:spcAft>
              <a:buNone/>
            </a:pPr>
            <a:r>
              <a:rPr lang="en-US" sz="1600">
                <a:solidFill>
                  <a:schemeClr val="dk1"/>
                </a:solidFill>
                <a:latin typeface="Lato"/>
                <a:ea typeface="Lato"/>
                <a:cs typeface="Lato"/>
                <a:sym typeface="Lato"/>
              </a:rPr>
              <a:t>HEX: 05C6F1</a:t>
            </a:r>
            <a:endParaRPr sz="1600">
              <a:solidFill>
                <a:schemeClr val="dk1"/>
              </a:solidFill>
              <a:latin typeface="Lato"/>
              <a:ea typeface="Lato"/>
              <a:cs typeface="Lato"/>
              <a:sym typeface="Lato"/>
            </a:endParaRPr>
          </a:p>
        </p:txBody>
      </p:sp>
      <p:sp>
        <p:nvSpPr>
          <p:cNvPr id="125" name="Google Shape;125;p16"/>
          <p:cNvSpPr txBox="1"/>
          <p:nvPr/>
        </p:nvSpPr>
        <p:spPr>
          <a:xfrm>
            <a:off x="613139" y="3953120"/>
            <a:ext cx="1644230"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Lato"/>
                <a:ea typeface="Lato"/>
                <a:cs typeface="Lato"/>
                <a:sym typeface="Lato"/>
              </a:rPr>
              <a:t>RGB: 12 99 255</a:t>
            </a:r>
            <a:endParaRPr/>
          </a:p>
          <a:p>
            <a:pPr marL="0" marR="0" lvl="0" indent="0" algn="l" rtl="0">
              <a:spcBef>
                <a:spcPts val="0"/>
              </a:spcBef>
              <a:spcAft>
                <a:spcPts val="0"/>
              </a:spcAft>
              <a:buNone/>
            </a:pPr>
            <a:r>
              <a:rPr lang="en-US" sz="1500">
                <a:solidFill>
                  <a:schemeClr val="dk1"/>
                </a:solidFill>
                <a:latin typeface="Lato"/>
                <a:ea typeface="Lato"/>
                <a:cs typeface="Lato"/>
                <a:sym typeface="Lato"/>
              </a:rPr>
              <a:t>HEX: 0C63FF</a:t>
            </a:r>
            <a:endParaRPr sz="1500">
              <a:solidFill>
                <a:schemeClr val="dk1"/>
              </a:solidFill>
              <a:latin typeface="Lato"/>
              <a:ea typeface="Lato"/>
              <a:cs typeface="Lato"/>
              <a:sym typeface="Lato"/>
            </a:endParaRPr>
          </a:p>
        </p:txBody>
      </p:sp>
      <p:sp>
        <p:nvSpPr>
          <p:cNvPr id="126" name="Google Shape;126;p16"/>
          <p:cNvSpPr txBox="1"/>
          <p:nvPr/>
        </p:nvSpPr>
        <p:spPr>
          <a:xfrm>
            <a:off x="2142814" y="3953120"/>
            <a:ext cx="1692238"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Lato"/>
                <a:ea typeface="Lato"/>
                <a:cs typeface="Lato"/>
                <a:sym typeface="Lato"/>
              </a:rPr>
              <a:t>RGB: 16 137 232</a:t>
            </a:r>
            <a:endParaRPr/>
          </a:p>
          <a:p>
            <a:pPr marL="0" marR="0" lvl="0" indent="0" algn="l" rtl="0">
              <a:spcBef>
                <a:spcPts val="0"/>
              </a:spcBef>
              <a:spcAft>
                <a:spcPts val="0"/>
              </a:spcAft>
              <a:buNone/>
            </a:pPr>
            <a:r>
              <a:rPr lang="en-US" sz="1500">
                <a:solidFill>
                  <a:schemeClr val="dk1"/>
                </a:solidFill>
                <a:latin typeface="Lato"/>
                <a:ea typeface="Lato"/>
                <a:cs typeface="Lato"/>
                <a:sym typeface="Lato"/>
              </a:rPr>
              <a:t>HEX: v</a:t>
            </a:r>
            <a:endParaRPr sz="1500">
              <a:solidFill>
                <a:schemeClr val="dk1"/>
              </a:solidFill>
              <a:latin typeface="Lato"/>
              <a:ea typeface="Lato"/>
              <a:cs typeface="Lato"/>
              <a:sym typeface="Lato"/>
            </a:endParaRPr>
          </a:p>
        </p:txBody>
      </p:sp>
      <p:sp>
        <p:nvSpPr>
          <p:cNvPr id="127" name="Google Shape;127;p16"/>
          <p:cNvSpPr txBox="1"/>
          <p:nvPr/>
        </p:nvSpPr>
        <p:spPr>
          <a:xfrm>
            <a:off x="3677076" y="3953120"/>
            <a:ext cx="1645305"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Lato"/>
                <a:ea typeface="Lato"/>
                <a:cs typeface="Lato"/>
                <a:sym typeface="Lato"/>
              </a:rPr>
              <a:t>RGB: 55 249 255</a:t>
            </a:r>
            <a:endParaRPr/>
          </a:p>
          <a:p>
            <a:pPr marL="0" marR="0" lvl="0" indent="0" algn="l" rtl="0">
              <a:spcBef>
                <a:spcPts val="0"/>
              </a:spcBef>
              <a:spcAft>
                <a:spcPts val="0"/>
              </a:spcAft>
              <a:buNone/>
            </a:pPr>
            <a:r>
              <a:rPr lang="en-US" sz="1500">
                <a:solidFill>
                  <a:schemeClr val="dk1"/>
                </a:solidFill>
                <a:latin typeface="Lato"/>
                <a:ea typeface="Lato"/>
                <a:cs typeface="Lato"/>
                <a:sym typeface="Lato"/>
              </a:rPr>
              <a:t>HEX: 37F9FF</a:t>
            </a:r>
            <a:endParaRPr sz="1500">
              <a:solidFill>
                <a:schemeClr val="dk1"/>
              </a:solidFill>
              <a:latin typeface="Lato"/>
              <a:ea typeface="Lato"/>
              <a:cs typeface="Lato"/>
              <a:sym typeface="Lato"/>
            </a:endParaRPr>
          </a:p>
        </p:txBody>
      </p:sp>
      <p:sp>
        <p:nvSpPr>
          <p:cNvPr id="128" name="Google Shape;128;p16"/>
          <p:cNvSpPr txBox="1"/>
          <p:nvPr/>
        </p:nvSpPr>
        <p:spPr>
          <a:xfrm>
            <a:off x="3663899" y="1757920"/>
            <a:ext cx="1682188"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Lato"/>
                <a:ea typeface="Lato"/>
                <a:cs typeface="Lato"/>
                <a:sym typeface="Lato"/>
              </a:rPr>
              <a:t>RGB: 57 181 74</a:t>
            </a:r>
            <a:endParaRPr/>
          </a:p>
          <a:p>
            <a:pPr marL="0" marR="0" lvl="0" indent="0" algn="l" rtl="0">
              <a:spcBef>
                <a:spcPts val="0"/>
              </a:spcBef>
              <a:spcAft>
                <a:spcPts val="0"/>
              </a:spcAft>
              <a:buNone/>
            </a:pPr>
            <a:r>
              <a:rPr lang="en-US" sz="1600">
                <a:solidFill>
                  <a:schemeClr val="dk1"/>
                </a:solidFill>
                <a:latin typeface="Lato"/>
                <a:ea typeface="Lato"/>
                <a:cs typeface="Lato"/>
                <a:sym typeface="Lato"/>
              </a:rPr>
              <a:t>HEX: 39B54A</a:t>
            </a:r>
            <a:endParaRPr sz="1600">
              <a:solidFill>
                <a:schemeClr val="dk1"/>
              </a:solidFill>
              <a:latin typeface="Lato"/>
              <a:ea typeface="Lato"/>
              <a:cs typeface="Lato"/>
              <a:sym typeface="Lato"/>
            </a:endParaRPr>
          </a:p>
        </p:txBody>
      </p:sp>
      <p:sp>
        <p:nvSpPr>
          <p:cNvPr id="129" name="Google Shape;129;p16"/>
          <p:cNvSpPr txBox="1"/>
          <p:nvPr/>
        </p:nvSpPr>
        <p:spPr>
          <a:xfrm>
            <a:off x="2142814" y="6032430"/>
            <a:ext cx="1537598"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Lato"/>
                <a:ea typeface="Lato"/>
                <a:cs typeface="Lato"/>
                <a:sym typeface="Lato"/>
              </a:rPr>
              <a:t>RGB: 0 79 44</a:t>
            </a:r>
            <a:endParaRPr/>
          </a:p>
          <a:p>
            <a:pPr marL="0" marR="0" lvl="0" indent="0" algn="l" rtl="0">
              <a:spcBef>
                <a:spcPts val="0"/>
              </a:spcBef>
              <a:spcAft>
                <a:spcPts val="0"/>
              </a:spcAft>
              <a:buNone/>
            </a:pPr>
            <a:r>
              <a:rPr lang="en-US" sz="1500">
                <a:solidFill>
                  <a:schemeClr val="dk1"/>
                </a:solidFill>
                <a:latin typeface="Lato"/>
                <a:ea typeface="Lato"/>
                <a:cs typeface="Lato"/>
                <a:sym typeface="Lato"/>
              </a:rPr>
              <a:t>HEX: 004F2C</a:t>
            </a:r>
            <a:endParaRPr sz="1500">
              <a:solidFill>
                <a:schemeClr val="dk1"/>
              </a:solidFill>
              <a:latin typeface="Lato"/>
              <a:ea typeface="Lato"/>
              <a:cs typeface="Lato"/>
              <a:sym typeface="Lato"/>
            </a:endParaRPr>
          </a:p>
        </p:txBody>
      </p:sp>
      <p:sp>
        <p:nvSpPr>
          <p:cNvPr id="130" name="Google Shape;130;p16"/>
          <p:cNvSpPr txBox="1"/>
          <p:nvPr/>
        </p:nvSpPr>
        <p:spPr>
          <a:xfrm>
            <a:off x="5207441" y="3953120"/>
            <a:ext cx="1647842"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Lato"/>
                <a:ea typeface="Lato"/>
                <a:cs typeface="Lato"/>
                <a:sym typeface="Lato"/>
              </a:rPr>
              <a:t>RGB: 54 219 115</a:t>
            </a:r>
            <a:endParaRPr/>
          </a:p>
          <a:p>
            <a:pPr marL="0" marR="0" lvl="0" indent="0" algn="l" rtl="0">
              <a:spcBef>
                <a:spcPts val="0"/>
              </a:spcBef>
              <a:spcAft>
                <a:spcPts val="0"/>
              </a:spcAft>
              <a:buNone/>
            </a:pPr>
            <a:r>
              <a:rPr lang="en-US" sz="1500">
                <a:solidFill>
                  <a:schemeClr val="dk1"/>
                </a:solidFill>
                <a:latin typeface="Lato"/>
                <a:ea typeface="Lato"/>
                <a:cs typeface="Lato"/>
                <a:sym typeface="Lato"/>
              </a:rPr>
              <a:t>HEX: 36DB73</a:t>
            </a:r>
            <a:endParaRPr sz="1500">
              <a:solidFill>
                <a:schemeClr val="dk1"/>
              </a:solidFill>
              <a:latin typeface="Lato"/>
              <a:ea typeface="Lato"/>
              <a:cs typeface="Lato"/>
              <a:sym typeface="Lato"/>
            </a:endParaRPr>
          </a:p>
        </p:txBody>
      </p:sp>
      <p:sp>
        <p:nvSpPr>
          <p:cNvPr id="131" name="Google Shape;131;p16"/>
          <p:cNvSpPr txBox="1"/>
          <p:nvPr/>
        </p:nvSpPr>
        <p:spPr>
          <a:xfrm>
            <a:off x="635431" y="6023422"/>
            <a:ext cx="1607780"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dirty="0">
                <a:solidFill>
                  <a:schemeClr val="dk1"/>
                </a:solidFill>
                <a:latin typeface="Lato"/>
                <a:ea typeface="Lato"/>
                <a:cs typeface="Lato"/>
                <a:sym typeface="Lato"/>
              </a:rPr>
              <a:t>RGB: 31 78 121</a:t>
            </a:r>
            <a:endParaRPr sz="1500" dirty="0">
              <a:solidFill>
                <a:schemeClr val="dk1"/>
              </a:solidFill>
              <a:latin typeface="Lato"/>
              <a:ea typeface="Lato"/>
              <a:cs typeface="Lato"/>
              <a:sym typeface="Lato"/>
            </a:endParaRPr>
          </a:p>
          <a:p>
            <a:pPr marL="0" marR="0" lvl="0" indent="0" algn="l" rtl="0">
              <a:spcBef>
                <a:spcPts val="0"/>
              </a:spcBef>
              <a:spcAft>
                <a:spcPts val="0"/>
              </a:spcAft>
              <a:buNone/>
            </a:pPr>
            <a:r>
              <a:rPr lang="en-US" sz="1500" dirty="0">
                <a:solidFill>
                  <a:schemeClr val="dk1"/>
                </a:solidFill>
                <a:latin typeface="Lato"/>
                <a:ea typeface="Lato"/>
                <a:cs typeface="Lato"/>
                <a:sym typeface="Lato"/>
              </a:rPr>
              <a:t>HEX: 1F4E79</a:t>
            </a:r>
            <a:endParaRPr sz="1500" dirty="0">
              <a:solidFill>
                <a:schemeClr val="dk1"/>
              </a:solidFill>
              <a:latin typeface="Lato"/>
              <a:ea typeface="Lato"/>
              <a:cs typeface="Lato"/>
              <a:sym typeface="Lato"/>
            </a:endParaRPr>
          </a:p>
        </p:txBody>
      </p:sp>
      <p:sp>
        <p:nvSpPr>
          <p:cNvPr id="132" name="Google Shape;132;p16"/>
          <p:cNvSpPr txBox="1"/>
          <p:nvPr/>
        </p:nvSpPr>
        <p:spPr>
          <a:xfrm>
            <a:off x="263471" y="323470"/>
            <a:ext cx="37196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33" name="Google Shape;133;p16"/>
          <p:cNvSpPr txBox="1"/>
          <p:nvPr/>
        </p:nvSpPr>
        <p:spPr>
          <a:xfrm>
            <a:off x="263471" y="2545625"/>
            <a:ext cx="37196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34" name="Google Shape;134;p16"/>
          <p:cNvSpPr txBox="1"/>
          <p:nvPr/>
        </p:nvSpPr>
        <p:spPr>
          <a:xfrm>
            <a:off x="263471" y="4640400"/>
            <a:ext cx="37196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pic>
        <p:nvPicPr>
          <p:cNvPr id="135" name="Google Shape;135;p16"/>
          <p:cNvPicPr preferRelativeResize="0"/>
          <p:nvPr/>
        </p:nvPicPr>
        <p:blipFill rotWithShape="1">
          <a:blip r:embed="rId11">
            <a:alphaModFix/>
          </a:blip>
          <a:srcRect/>
          <a:stretch/>
        </p:blipFill>
        <p:spPr>
          <a:xfrm>
            <a:off x="738705" y="4640400"/>
            <a:ext cx="1371600" cy="1371600"/>
          </a:xfrm>
          <a:prstGeom prst="rect">
            <a:avLst/>
          </a:prstGeom>
          <a:noFill/>
          <a:ln>
            <a:noFill/>
          </a:ln>
        </p:spPr>
      </p:pic>
      <p:pic>
        <p:nvPicPr>
          <p:cNvPr id="136" name="Google Shape;136;p16"/>
          <p:cNvPicPr preferRelativeResize="0"/>
          <p:nvPr/>
        </p:nvPicPr>
        <p:blipFill rotWithShape="1">
          <a:blip r:embed="rId12">
            <a:alphaModFix/>
          </a:blip>
          <a:srcRect/>
          <a:stretch/>
        </p:blipFill>
        <p:spPr>
          <a:xfrm>
            <a:off x="11371325" y="5935851"/>
            <a:ext cx="671072" cy="809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FE0C-7B87-4F98-93E8-9A1B58C92DD1}"/>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6711CBC-E2EC-42BF-9BAF-46294A8500FC}"/>
              </a:ext>
            </a:extLst>
          </p:cNvPr>
          <p:cNvPicPr>
            <a:picLocks noChangeAspect="1"/>
          </p:cNvPicPr>
          <p:nvPr/>
        </p:nvPicPr>
        <p:blipFill>
          <a:blip r:embed="rId2"/>
          <a:stretch>
            <a:fillRect/>
          </a:stretch>
        </p:blipFill>
        <p:spPr>
          <a:xfrm>
            <a:off x="0" y="3168494"/>
            <a:ext cx="12192000" cy="3245019"/>
          </a:xfrm>
          <a:prstGeom prst="rect">
            <a:avLst/>
          </a:prstGeom>
        </p:spPr>
      </p:pic>
    </p:spTree>
    <p:extLst>
      <p:ext uri="{BB962C8B-B14F-4D97-AF65-F5344CB8AC3E}">
        <p14:creationId xmlns:p14="http://schemas.microsoft.com/office/powerpoint/2010/main" val="48058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B2AD-D73C-43F0-A975-159BE7A4FBEB}"/>
              </a:ext>
            </a:extLst>
          </p:cNvPr>
          <p:cNvSpPr>
            <a:spLocks noGrp="1"/>
          </p:cNvSpPr>
          <p:nvPr>
            <p:ph type="title"/>
          </p:nvPr>
        </p:nvSpPr>
        <p:spPr/>
        <p:txBody>
          <a:bodyPr/>
          <a:lstStyle/>
          <a:p>
            <a:r>
              <a:rPr lang="en-US" dirty="0"/>
              <a:t>Donate button</a:t>
            </a:r>
          </a:p>
        </p:txBody>
      </p:sp>
      <p:grpSp>
        <p:nvGrpSpPr>
          <p:cNvPr id="7" name="Group 6">
            <a:extLst>
              <a:ext uri="{FF2B5EF4-FFF2-40B4-BE49-F238E27FC236}">
                <a16:creationId xmlns:a16="http://schemas.microsoft.com/office/drawing/2014/main" id="{BC0EA8EA-94A7-47BC-AB70-5292E0D982C7}"/>
              </a:ext>
            </a:extLst>
          </p:cNvPr>
          <p:cNvGrpSpPr/>
          <p:nvPr/>
        </p:nvGrpSpPr>
        <p:grpSpPr>
          <a:xfrm>
            <a:off x="3051887" y="2149972"/>
            <a:ext cx="1614382" cy="457200"/>
            <a:chOff x="3051887" y="2149972"/>
            <a:chExt cx="1614382" cy="457200"/>
          </a:xfrm>
        </p:grpSpPr>
        <p:sp>
          <p:nvSpPr>
            <p:cNvPr id="5" name="Rectangle: Rounded Corners 4">
              <a:extLst>
                <a:ext uri="{FF2B5EF4-FFF2-40B4-BE49-F238E27FC236}">
                  <a16:creationId xmlns:a16="http://schemas.microsoft.com/office/drawing/2014/main" id="{79BF7578-BE11-4421-8F43-D58B530B9BB2}"/>
                </a:ext>
              </a:extLst>
            </p:cNvPr>
            <p:cNvSpPr/>
            <p:nvPr/>
          </p:nvSpPr>
          <p:spPr>
            <a:xfrm>
              <a:off x="3051887" y="2149972"/>
              <a:ext cx="1614382" cy="457200"/>
            </a:xfrm>
            <a:prstGeom prst="roundRect">
              <a:avLst>
                <a:gd name="adj" fmla="val 50000"/>
              </a:avLst>
            </a:prstGeom>
            <a:solidFill>
              <a:srgbClr val="1F4E79"/>
            </a:solidFill>
            <a:ln>
              <a:solidFill>
                <a:srgbClr val="39B54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latin typeface="Lato" panose="020F0502020204030203" pitchFamily="34" charset="0"/>
                </a:rPr>
                <a:t>Donate</a:t>
              </a:r>
            </a:p>
          </p:txBody>
        </p:sp>
        <p:pic>
          <p:nvPicPr>
            <p:cNvPr id="3" name="Picture 2">
              <a:extLst>
                <a:ext uri="{FF2B5EF4-FFF2-40B4-BE49-F238E27FC236}">
                  <a16:creationId xmlns:a16="http://schemas.microsoft.com/office/drawing/2014/main" id="{E5C183C4-C342-4E41-A436-1169448A6585}"/>
                </a:ext>
              </a:extLst>
            </p:cNvPr>
            <p:cNvPicPr>
              <a:picLocks noChangeAspect="1"/>
            </p:cNvPicPr>
            <p:nvPr/>
          </p:nvPicPr>
          <p:blipFill rotWithShape="1">
            <a:blip r:embed="rId2"/>
            <a:srcRect r="78073"/>
            <a:stretch/>
          </p:blipFill>
          <p:spPr>
            <a:xfrm>
              <a:off x="4278981" y="2215299"/>
              <a:ext cx="255311" cy="309909"/>
            </a:xfrm>
            <a:prstGeom prst="rect">
              <a:avLst/>
            </a:prstGeom>
          </p:spPr>
        </p:pic>
      </p:grpSp>
      <p:sp>
        <p:nvSpPr>
          <p:cNvPr id="6" name="Rectangle 5">
            <a:extLst>
              <a:ext uri="{FF2B5EF4-FFF2-40B4-BE49-F238E27FC236}">
                <a16:creationId xmlns:a16="http://schemas.microsoft.com/office/drawing/2014/main" id="{3F528E9F-8CB4-4942-8FEA-93CCB181BCAD}"/>
              </a:ext>
            </a:extLst>
          </p:cNvPr>
          <p:cNvSpPr/>
          <p:nvPr/>
        </p:nvSpPr>
        <p:spPr>
          <a:xfrm>
            <a:off x="5382503" y="3275112"/>
            <a:ext cx="1426994" cy="307777"/>
          </a:xfrm>
          <a:prstGeom prst="rect">
            <a:avLst/>
          </a:prstGeom>
        </p:spPr>
        <p:txBody>
          <a:bodyPr wrap="none">
            <a:spAutoFit/>
          </a:bodyPr>
          <a:lstStyle/>
          <a:p>
            <a:pPr lvl="0"/>
            <a:r>
              <a:rPr lang="en-US" dirty="0">
                <a:solidFill>
                  <a:schemeClr val="dk1"/>
                </a:solidFill>
                <a:latin typeface="Lato"/>
                <a:ea typeface="Lato"/>
                <a:cs typeface="Lato"/>
                <a:sym typeface="Lato"/>
              </a:rPr>
              <a:t>RGB: 31 78 121</a:t>
            </a:r>
          </a:p>
        </p:txBody>
      </p:sp>
      <p:pic>
        <p:nvPicPr>
          <p:cNvPr id="8" name="Picture 7">
            <a:extLst>
              <a:ext uri="{FF2B5EF4-FFF2-40B4-BE49-F238E27FC236}">
                <a16:creationId xmlns:a16="http://schemas.microsoft.com/office/drawing/2014/main" id="{4E9D6A82-0ECA-4DD1-9D85-CCDF8842D4F0}"/>
              </a:ext>
            </a:extLst>
          </p:cNvPr>
          <p:cNvPicPr>
            <a:picLocks noChangeAspect="1"/>
          </p:cNvPicPr>
          <p:nvPr/>
        </p:nvPicPr>
        <p:blipFill>
          <a:blip r:embed="rId3"/>
          <a:stretch>
            <a:fillRect/>
          </a:stretch>
        </p:blipFill>
        <p:spPr>
          <a:xfrm>
            <a:off x="1745331" y="3396415"/>
            <a:ext cx="904875" cy="209550"/>
          </a:xfrm>
          <a:prstGeom prst="rect">
            <a:avLst/>
          </a:prstGeom>
        </p:spPr>
      </p:pic>
      <p:sp>
        <p:nvSpPr>
          <p:cNvPr id="10" name="Rectangle: Rounded Corners 9">
            <a:extLst>
              <a:ext uri="{FF2B5EF4-FFF2-40B4-BE49-F238E27FC236}">
                <a16:creationId xmlns:a16="http://schemas.microsoft.com/office/drawing/2014/main" id="{64EB807E-5E13-47A3-8A0F-B623862500E1}"/>
              </a:ext>
            </a:extLst>
          </p:cNvPr>
          <p:cNvSpPr/>
          <p:nvPr/>
        </p:nvSpPr>
        <p:spPr>
          <a:xfrm>
            <a:off x="3244392" y="3497510"/>
            <a:ext cx="1937208" cy="457200"/>
          </a:xfrm>
          <a:prstGeom prst="roundRect">
            <a:avLst>
              <a:gd name="adj" fmla="val 50000"/>
            </a:avLst>
          </a:prstGeom>
          <a:solidFill>
            <a:srgbClr val="1F4E79"/>
          </a:solidFill>
          <a:ln>
            <a:solidFill>
              <a:srgbClr val="39B54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latin typeface="Lato" panose="020F0502020204030203" pitchFamily="34" charset="0"/>
              </a:rPr>
              <a:t>Textbook</a:t>
            </a:r>
            <a:endParaRPr lang="en-US" sz="1100" dirty="0">
              <a:latin typeface="Lato" panose="020F0502020204030203" pitchFamily="34" charset="0"/>
            </a:endParaRPr>
          </a:p>
        </p:txBody>
      </p:sp>
      <p:pic>
        <p:nvPicPr>
          <p:cNvPr id="13" name="Picture 12">
            <a:extLst>
              <a:ext uri="{FF2B5EF4-FFF2-40B4-BE49-F238E27FC236}">
                <a16:creationId xmlns:a16="http://schemas.microsoft.com/office/drawing/2014/main" id="{C4A5FD7F-7048-4112-BF8C-C3BEF63CD997}"/>
              </a:ext>
            </a:extLst>
          </p:cNvPr>
          <p:cNvPicPr>
            <a:picLocks noChangeAspect="1"/>
          </p:cNvPicPr>
          <p:nvPr/>
        </p:nvPicPr>
        <p:blipFill rotWithShape="1">
          <a:blip r:embed="rId2"/>
          <a:srcRect r="78073"/>
          <a:stretch/>
        </p:blipFill>
        <p:spPr>
          <a:xfrm>
            <a:off x="4776287" y="3562836"/>
            <a:ext cx="255311" cy="309909"/>
          </a:xfrm>
          <a:prstGeom prst="rect">
            <a:avLst/>
          </a:prstGeom>
        </p:spPr>
      </p:pic>
    </p:spTree>
    <p:extLst>
      <p:ext uri="{BB962C8B-B14F-4D97-AF65-F5344CB8AC3E}">
        <p14:creationId xmlns:p14="http://schemas.microsoft.com/office/powerpoint/2010/main" val="1434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AB5D-9C0A-4232-95B1-78B5F28CC349}"/>
              </a:ext>
            </a:extLst>
          </p:cNvPr>
          <p:cNvSpPr>
            <a:spLocks noGrp="1"/>
          </p:cNvSpPr>
          <p:nvPr>
            <p:ph type="title"/>
          </p:nvPr>
        </p:nvSpPr>
        <p:spPr/>
        <p:txBody>
          <a:bodyPr/>
          <a:lstStyle/>
          <a:p>
            <a:r>
              <a:rPr lang="en-US" dirty="0"/>
              <a:t>Entrance Tank</a:t>
            </a:r>
          </a:p>
        </p:txBody>
      </p:sp>
      <p:pic>
        <p:nvPicPr>
          <p:cNvPr id="7" name="Picture 6">
            <a:extLst>
              <a:ext uri="{FF2B5EF4-FFF2-40B4-BE49-F238E27FC236}">
                <a16:creationId xmlns:a16="http://schemas.microsoft.com/office/drawing/2014/main" id="{196313CA-BB95-4DBD-BC56-E5BDA0CBBF6F}"/>
              </a:ext>
            </a:extLst>
          </p:cNvPr>
          <p:cNvPicPr>
            <a:picLocks noChangeAspect="1"/>
          </p:cNvPicPr>
          <p:nvPr/>
        </p:nvPicPr>
        <p:blipFill rotWithShape="1">
          <a:blip r:embed="rId2"/>
          <a:srcRect b="35255"/>
          <a:stretch/>
        </p:blipFill>
        <p:spPr>
          <a:xfrm>
            <a:off x="965487" y="2891685"/>
            <a:ext cx="3153215" cy="1615966"/>
          </a:xfrm>
          <a:prstGeom prst="rect">
            <a:avLst/>
          </a:prstGeom>
        </p:spPr>
      </p:pic>
      <p:grpSp>
        <p:nvGrpSpPr>
          <p:cNvPr id="50" name="Group 49">
            <a:extLst>
              <a:ext uri="{FF2B5EF4-FFF2-40B4-BE49-F238E27FC236}">
                <a16:creationId xmlns:a16="http://schemas.microsoft.com/office/drawing/2014/main" id="{EB3172B1-8AB0-441F-B3C3-4ABCF303AB42}"/>
              </a:ext>
            </a:extLst>
          </p:cNvPr>
          <p:cNvGrpSpPr/>
          <p:nvPr/>
        </p:nvGrpSpPr>
        <p:grpSpPr>
          <a:xfrm>
            <a:off x="4339528" y="1691985"/>
            <a:ext cx="4572001" cy="4015367"/>
            <a:chOff x="4339528" y="1691985"/>
            <a:chExt cx="4572001" cy="4015367"/>
          </a:xfrm>
        </p:grpSpPr>
        <p:sp>
          <p:nvSpPr>
            <p:cNvPr id="6" name="TextBox 5">
              <a:extLst>
                <a:ext uri="{FF2B5EF4-FFF2-40B4-BE49-F238E27FC236}">
                  <a16:creationId xmlns:a16="http://schemas.microsoft.com/office/drawing/2014/main" id="{6148E457-A6D2-4657-BF05-5B5F9BB0F353}"/>
                </a:ext>
              </a:extLst>
            </p:cNvPr>
            <p:cNvSpPr txBox="1"/>
            <p:nvPr/>
          </p:nvSpPr>
          <p:spPr>
            <a:xfrm>
              <a:off x="4339528" y="1691985"/>
              <a:ext cx="4572000" cy="523220"/>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maximum flow rate sets the size of the entrance tank. Vary it to see how the dimensions change.</a:t>
              </a:r>
            </a:p>
          </p:txBody>
        </p:sp>
        <p:sp>
          <p:nvSpPr>
            <p:cNvPr id="8" name="TextBox 7">
              <a:extLst>
                <a:ext uri="{FF2B5EF4-FFF2-40B4-BE49-F238E27FC236}">
                  <a16:creationId xmlns:a16="http://schemas.microsoft.com/office/drawing/2014/main" id="{5CE1B73C-2FC4-4F6A-8EC3-90D004E21598}"/>
                </a:ext>
              </a:extLst>
            </p:cNvPr>
            <p:cNvSpPr txBox="1"/>
            <p:nvPr/>
          </p:nvSpPr>
          <p:spPr>
            <a:xfrm>
              <a:off x="4339529" y="2348150"/>
              <a:ext cx="4572000" cy="523220"/>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flow is turbulent throughout the entrance tank and thus temperature doesn’t have a significant effect on the design.</a:t>
              </a:r>
            </a:p>
          </p:txBody>
        </p:sp>
        <p:sp>
          <p:nvSpPr>
            <p:cNvPr id="9" name="TextBox 8">
              <a:extLst>
                <a:ext uri="{FF2B5EF4-FFF2-40B4-BE49-F238E27FC236}">
                  <a16:creationId xmlns:a16="http://schemas.microsoft.com/office/drawing/2014/main" id="{CB476067-782F-4E85-A56C-441FF232D5EE}"/>
                </a:ext>
              </a:extLst>
            </p:cNvPr>
            <p:cNvSpPr txBox="1"/>
            <p:nvPr/>
          </p:nvSpPr>
          <p:spPr>
            <a:xfrm>
              <a:off x="4339529" y="3004315"/>
              <a:ext cx="4572000" cy="738664"/>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inside length of the entrance tank that enables fitting the entrance tank next to the flocculator to make a compact plant layout.</a:t>
              </a:r>
            </a:p>
          </p:txBody>
        </p:sp>
        <p:sp>
          <p:nvSpPr>
            <p:cNvPr id="10" name="TextBox 9">
              <a:extLst>
                <a:ext uri="{FF2B5EF4-FFF2-40B4-BE49-F238E27FC236}">
                  <a16:creationId xmlns:a16="http://schemas.microsoft.com/office/drawing/2014/main" id="{BEB5CD3C-25F7-48CA-BAAE-01AAA68D6021}"/>
                </a:ext>
              </a:extLst>
            </p:cNvPr>
            <p:cNvSpPr txBox="1"/>
            <p:nvPr/>
          </p:nvSpPr>
          <p:spPr>
            <a:xfrm>
              <a:off x="4339529" y="3875924"/>
              <a:ext cx="4572000" cy="959819"/>
            </a:xfrm>
            <a:prstGeom prst="rect">
              <a:avLst/>
            </a:prstGeom>
            <a:noFill/>
          </p:spPr>
          <p:txBody>
            <a:bodyPr wrap="square" rtlCol="0">
              <a:noAutofit/>
            </a:bodyPr>
            <a:lstStyle/>
            <a:p>
              <a:pPr algn="l"/>
              <a:r>
                <a:rPr lang="en-US" dirty="0">
                  <a:latin typeface="Calibri" panose="020F0502020204030204" pitchFamily="34" charset="0"/>
                  <a:cs typeface="Calibri" panose="020F0502020204030204" pitchFamily="34" charset="0"/>
                </a:rPr>
                <a:t>The entrance tank is built on the same slab as the flocculator and thus the elevation of the water leaving the entrance tank must match the water level at the entrance of the flocculator.</a:t>
              </a:r>
            </a:p>
          </p:txBody>
        </p:sp>
        <p:sp>
          <p:nvSpPr>
            <p:cNvPr id="11" name="TextBox 10">
              <a:extLst>
                <a:ext uri="{FF2B5EF4-FFF2-40B4-BE49-F238E27FC236}">
                  <a16:creationId xmlns:a16="http://schemas.microsoft.com/office/drawing/2014/main" id="{E5B0F152-05FA-49E7-8BB6-25C4C177445D}"/>
                </a:ext>
              </a:extLst>
            </p:cNvPr>
            <p:cNvSpPr txBox="1"/>
            <p:nvPr/>
          </p:nvSpPr>
          <p:spPr>
            <a:xfrm>
              <a:off x="4339529" y="4968688"/>
              <a:ext cx="4572000" cy="738664"/>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capture velocity for removal of grit. The entrance tank will capture grit that has a terminal velocity faster than this capture velocity.</a:t>
              </a:r>
            </a:p>
          </p:txBody>
        </p:sp>
      </p:grpSp>
      <p:cxnSp>
        <p:nvCxnSpPr>
          <p:cNvPr id="16" name="Straight Arrow Connector 15">
            <a:extLst>
              <a:ext uri="{FF2B5EF4-FFF2-40B4-BE49-F238E27FC236}">
                <a16:creationId xmlns:a16="http://schemas.microsoft.com/office/drawing/2014/main" id="{9B73EFD3-954E-4A34-8566-C038881AE56A}"/>
              </a:ext>
            </a:extLst>
          </p:cNvPr>
          <p:cNvCxnSpPr>
            <a:cxnSpLocks/>
            <a:stCxn id="11" idx="1"/>
          </p:cNvCxnSpPr>
          <p:nvPr/>
        </p:nvCxnSpPr>
        <p:spPr>
          <a:xfrm flipH="1" flipV="1">
            <a:off x="4081806" y="4364610"/>
            <a:ext cx="257723" cy="97341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E13274-2DAA-474F-B6EB-9546BC449023}"/>
              </a:ext>
            </a:extLst>
          </p:cNvPr>
          <p:cNvCxnSpPr>
            <a:cxnSpLocks/>
            <a:stCxn id="10" idx="1"/>
          </p:cNvCxnSpPr>
          <p:nvPr/>
        </p:nvCxnSpPr>
        <p:spPr>
          <a:xfrm flipH="1" flipV="1">
            <a:off x="4091233" y="4147794"/>
            <a:ext cx="248296" cy="20804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B15511-C9C2-4035-B095-CD04B01A8620}"/>
              </a:ext>
            </a:extLst>
          </p:cNvPr>
          <p:cNvCxnSpPr>
            <a:cxnSpLocks/>
            <a:stCxn id="9" idx="1"/>
          </p:cNvCxnSpPr>
          <p:nvPr/>
        </p:nvCxnSpPr>
        <p:spPr>
          <a:xfrm flipH="1">
            <a:off x="4062953" y="3373647"/>
            <a:ext cx="276576" cy="43478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8D493C0-E6AB-4FA8-B100-315F1CCD39DB}"/>
              </a:ext>
            </a:extLst>
          </p:cNvPr>
          <p:cNvCxnSpPr>
            <a:cxnSpLocks/>
            <a:stCxn id="8" idx="1"/>
          </p:cNvCxnSpPr>
          <p:nvPr/>
        </p:nvCxnSpPr>
        <p:spPr>
          <a:xfrm flipH="1">
            <a:off x="4072379" y="2609760"/>
            <a:ext cx="267150" cy="91586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1E0F9D8-2813-4060-8E76-2C36EEF649FF}"/>
              </a:ext>
            </a:extLst>
          </p:cNvPr>
          <p:cNvCxnSpPr>
            <a:cxnSpLocks/>
            <a:stCxn id="6" idx="1"/>
          </p:cNvCxnSpPr>
          <p:nvPr/>
        </p:nvCxnSpPr>
        <p:spPr>
          <a:xfrm flipH="1">
            <a:off x="3987538" y="1953595"/>
            <a:ext cx="351990" cy="124209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86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A62-6D2E-4928-828D-5C5D3FF330CF}"/>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267B471-C572-4225-9F72-08E8939DBCD2}"/>
              </a:ext>
            </a:extLst>
          </p:cNvPr>
          <p:cNvPicPr>
            <a:picLocks noChangeAspect="1"/>
          </p:cNvPicPr>
          <p:nvPr/>
        </p:nvPicPr>
        <p:blipFill>
          <a:blip r:embed="rId2"/>
          <a:stretch>
            <a:fillRect/>
          </a:stretch>
        </p:blipFill>
        <p:spPr>
          <a:xfrm>
            <a:off x="657726" y="2586401"/>
            <a:ext cx="3606648" cy="2381088"/>
          </a:xfrm>
          <a:prstGeom prst="rect">
            <a:avLst/>
          </a:prstGeom>
        </p:spPr>
      </p:pic>
      <p:sp>
        <p:nvSpPr>
          <p:cNvPr id="4" name="Freeform: Shape 3">
            <a:extLst>
              <a:ext uri="{FF2B5EF4-FFF2-40B4-BE49-F238E27FC236}">
                <a16:creationId xmlns:a16="http://schemas.microsoft.com/office/drawing/2014/main" id="{DBBFA78C-7ADB-4D00-AA6D-81791776CD98}"/>
              </a:ext>
            </a:extLst>
          </p:cNvPr>
          <p:cNvSpPr/>
          <p:nvPr/>
        </p:nvSpPr>
        <p:spPr>
          <a:xfrm>
            <a:off x="3601453" y="3761874"/>
            <a:ext cx="288758" cy="826168"/>
          </a:xfrm>
          <a:custGeom>
            <a:avLst/>
            <a:gdLst>
              <a:gd name="connsiteX0" fmla="*/ 0 w 288758"/>
              <a:gd name="connsiteY0" fmla="*/ 8021 h 826168"/>
              <a:gd name="connsiteX1" fmla="*/ 144379 w 288758"/>
              <a:gd name="connsiteY1" fmla="*/ 826168 h 826168"/>
              <a:gd name="connsiteX2" fmla="*/ 288758 w 288758"/>
              <a:gd name="connsiteY2" fmla="*/ 826168 h 826168"/>
              <a:gd name="connsiteX3" fmla="*/ 160421 w 288758"/>
              <a:gd name="connsiteY3" fmla="*/ 0 h 826168"/>
              <a:gd name="connsiteX4" fmla="*/ 0 w 288758"/>
              <a:gd name="connsiteY4" fmla="*/ 8021 h 826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8" h="826168">
                <a:moveTo>
                  <a:pt x="0" y="8021"/>
                </a:moveTo>
                <a:lnTo>
                  <a:pt x="144379" y="826168"/>
                </a:lnTo>
                <a:lnTo>
                  <a:pt x="288758" y="826168"/>
                </a:lnTo>
                <a:lnTo>
                  <a:pt x="160421" y="0"/>
                </a:lnTo>
                <a:lnTo>
                  <a:pt x="0" y="8021"/>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BC4CFE-E36D-4BE6-9374-5E3FC3EBCFDB}"/>
              </a:ext>
            </a:extLst>
          </p:cNvPr>
          <p:cNvPicPr>
            <a:picLocks noChangeAspect="1"/>
          </p:cNvPicPr>
          <p:nvPr/>
        </p:nvPicPr>
        <p:blipFill>
          <a:blip r:embed="rId2"/>
          <a:stretch>
            <a:fillRect/>
          </a:stretch>
        </p:blipFill>
        <p:spPr>
          <a:xfrm>
            <a:off x="4684543" y="2550265"/>
            <a:ext cx="3606648" cy="2381088"/>
          </a:xfrm>
          <a:prstGeom prst="rect">
            <a:avLst/>
          </a:prstGeom>
        </p:spPr>
      </p:pic>
      <p:sp>
        <p:nvSpPr>
          <p:cNvPr id="6" name="Freeform: Shape 5">
            <a:extLst>
              <a:ext uri="{FF2B5EF4-FFF2-40B4-BE49-F238E27FC236}">
                <a16:creationId xmlns:a16="http://schemas.microsoft.com/office/drawing/2014/main" id="{0DA5E5F2-2AD4-4E3F-AD1B-EC1BE92B302E}"/>
              </a:ext>
            </a:extLst>
          </p:cNvPr>
          <p:cNvSpPr/>
          <p:nvPr/>
        </p:nvSpPr>
        <p:spPr>
          <a:xfrm>
            <a:off x="7024955" y="3780893"/>
            <a:ext cx="743626" cy="815864"/>
          </a:xfrm>
          <a:custGeom>
            <a:avLst/>
            <a:gdLst>
              <a:gd name="connsiteX0" fmla="*/ 0 w 288758"/>
              <a:gd name="connsiteY0" fmla="*/ 8021 h 826168"/>
              <a:gd name="connsiteX1" fmla="*/ 144379 w 288758"/>
              <a:gd name="connsiteY1" fmla="*/ 826168 h 826168"/>
              <a:gd name="connsiteX2" fmla="*/ 288758 w 288758"/>
              <a:gd name="connsiteY2" fmla="*/ 826168 h 826168"/>
              <a:gd name="connsiteX3" fmla="*/ 160421 w 288758"/>
              <a:gd name="connsiteY3" fmla="*/ 0 h 826168"/>
              <a:gd name="connsiteX4" fmla="*/ 0 w 288758"/>
              <a:gd name="connsiteY4" fmla="*/ 8021 h 826168"/>
              <a:gd name="connsiteX0" fmla="*/ 0 w 612908"/>
              <a:gd name="connsiteY0" fmla="*/ 0 h 818147"/>
              <a:gd name="connsiteX1" fmla="*/ 144379 w 612908"/>
              <a:gd name="connsiteY1" fmla="*/ 818147 h 818147"/>
              <a:gd name="connsiteX2" fmla="*/ 288758 w 612908"/>
              <a:gd name="connsiteY2" fmla="*/ 818147 h 818147"/>
              <a:gd name="connsiteX3" fmla="*/ 612908 w 612908"/>
              <a:gd name="connsiteY3" fmla="*/ 10832 h 818147"/>
              <a:gd name="connsiteX4" fmla="*/ 0 w 612908"/>
              <a:gd name="connsiteY4" fmla="*/ 0 h 818147"/>
              <a:gd name="connsiteX0" fmla="*/ 0 w 741245"/>
              <a:gd name="connsiteY0" fmla="*/ 0 h 818147"/>
              <a:gd name="connsiteX1" fmla="*/ 144379 w 741245"/>
              <a:gd name="connsiteY1" fmla="*/ 818147 h 818147"/>
              <a:gd name="connsiteX2" fmla="*/ 741245 w 741245"/>
              <a:gd name="connsiteY2" fmla="*/ 808720 h 818147"/>
              <a:gd name="connsiteX3" fmla="*/ 612908 w 741245"/>
              <a:gd name="connsiteY3" fmla="*/ 10832 h 818147"/>
              <a:gd name="connsiteX4" fmla="*/ 0 w 741245"/>
              <a:gd name="connsiteY4" fmla="*/ 0 h 818147"/>
              <a:gd name="connsiteX0" fmla="*/ 0 w 741245"/>
              <a:gd name="connsiteY0" fmla="*/ 0 h 813384"/>
              <a:gd name="connsiteX1" fmla="*/ 125329 w 741245"/>
              <a:gd name="connsiteY1" fmla="*/ 813384 h 813384"/>
              <a:gd name="connsiteX2" fmla="*/ 741245 w 741245"/>
              <a:gd name="connsiteY2" fmla="*/ 808720 h 813384"/>
              <a:gd name="connsiteX3" fmla="*/ 612908 w 741245"/>
              <a:gd name="connsiteY3" fmla="*/ 10832 h 813384"/>
              <a:gd name="connsiteX4" fmla="*/ 0 w 741245"/>
              <a:gd name="connsiteY4" fmla="*/ 0 h 813384"/>
              <a:gd name="connsiteX0" fmla="*/ 0 w 741245"/>
              <a:gd name="connsiteY0" fmla="*/ 0 h 825389"/>
              <a:gd name="connsiteX1" fmla="*/ 125329 w 741245"/>
              <a:gd name="connsiteY1" fmla="*/ 813384 h 825389"/>
              <a:gd name="connsiteX2" fmla="*/ 741245 w 741245"/>
              <a:gd name="connsiteY2" fmla="*/ 825389 h 825389"/>
              <a:gd name="connsiteX3" fmla="*/ 612908 w 741245"/>
              <a:gd name="connsiteY3" fmla="*/ 10832 h 825389"/>
              <a:gd name="connsiteX4" fmla="*/ 0 w 741245"/>
              <a:gd name="connsiteY4" fmla="*/ 0 h 825389"/>
              <a:gd name="connsiteX0" fmla="*/ 0 w 743626"/>
              <a:gd name="connsiteY0" fmla="*/ 0 h 815864"/>
              <a:gd name="connsiteX1" fmla="*/ 125329 w 743626"/>
              <a:gd name="connsiteY1" fmla="*/ 813384 h 815864"/>
              <a:gd name="connsiteX2" fmla="*/ 743626 w 743626"/>
              <a:gd name="connsiteY2" fmla="*/ 815864 h 815864"/>
              <a:gd name="connsiteX3" fmla="*/ 612908 w 743626"/>
              <a:gd name="connsiteY3" fmla="*/ 10832 h 815864"/>
              <a:gd name="connsiteX4" fmla="*/ 0 w 743626"/>
              <a:gd name="connsiteY4" fmla="*/ 0 h 81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626" h="815864">
                <a:moveTo>
                  <a:pt x="0" y="0"/>
                </a:moveTo>
                <a:lnTo>
                  <a:pt x="125329" y="813384"/>
                </a:lnTo>
                <a:lnTo>
                  <a:pt x="743626" y="815864"/>
                </a:lnTo>
                <a:lnTo>
                  <a:pt x="612908" y="10832"/>
                </a:lnTo>
                <a:lnTo>
                  <a:pt x="0" y="0"/>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1324610-0160-4DCA-B6F7-8BC311311340}"/>
              </a:ext>
            </a:extLst>
          </p:cNvPr>
          <p:cNvPicPr>
            <a:picLocks noChangeAspect="1"/>
          </p:cNvPicPr>
          <p:nvPr/>
        </p:nvPicPr>
        <p:blipFill>
          <a:blip r:embed="rId2"/>
          <a:stretch>
            <a:fillRect/>
          </a:stretch>
        </p:blipFill>
        <p:spPr>
          <a:xfrm>
            <a:off x="8400275" y="2485849"/>
            <a:ext cx="3606648" cy="2381088"/>
          </a:xfrm>
          <a:prstGeom prst="rect">
            <a:avLst/>
          </a:prstGeom>
        </p:spPr>
      </p:pic>
      <p:sp>
        <p:nvSpPr>
          <p:cNvPr id="8" name="Freeform: Shape 7">
            <a:extLst>
              <a:ext uri="{FF2B5EF4-FFF2-40B4-BE49-F238E27FC236}">
                <a16:creationId xmlns:a16="http://schemas.microsoft.com/office/drawing/2014/main" id="{C674E095-52A9-4C4A-806E-9964763F0088}"/>
              </a:ext>
            </a:extLst>
          </p:cNvPr>
          <p:cNvSpPr/>
          <p:nvPr/>
        </p:nvSpPr>
        <p:spPr>
          <a:xfrm>
            <a:off x="8883606" y="3725904"/>
            <a:ext cx="1966499" cy="823209"/>
          </a:xfrm>
          <a:custGeom>
            <a:avLst/>
            <a:gdLst>
              <a:gd name="connsiteX0" fmla="*/ 0 w 288758"/>
              <a:gd name="connsiteY0" fmla="*/ 8021 h 826168"/>
              <a:gd name="connsiteX1" fmla="*/ 144379 w 288758"/>
              <a:gd name="connsiteY1" fmla="*/ 826168 h 826168"/>
              <a:gd name="connsiteX2" fmla="*/ 288758 w 288758"/>
              <a:gd name="connsiteY2" fmla="*/ 826168 h 826168"/>
              <a:gd name="connsiteX3" fmla="*/ 160421 w 288758"/>
              <a:gd name="connsiteY3" fmla="*/ 0 h 826168"/>
              <a:gd name="connsiteX4" fmla="*/ 0 w 288758"/>
              <a:gd name="connsiteY4" fmla="*/ 8021 h 826168"/>
              <a:gd name="connsiteX0" fmla="*/ 0 w 612908"/>
              <a:gd name="connsiteY0" fmla="*/ 0 h 818147"/>
              <a:gd name="connsiteX1" fmla="*/ 144379 w 612908"/>
              <a:gd name="connsiteY1" fmla="*/ 818147 h 818147"/>
              <a:gd name="connsiteX2" fmla="*/ 288758 w 612908"/>
              <a:gd name="connsiteY2" fmla="*/ 818147 h 818147"/>
              <a:gd name="connsiteX3" fmla="*/ 612908 w 612908"/>
              <a:gd name="connsiteY3" fmla="*/ 10832 h 818147"/>
              <a:gd name="connsiteX4" fmla="*/ 0 w 612908"/>
              <a:gd name="connsiteY4" fmla="*/ 0 h 818147"/>
              <a:gd name="connsiteX0" fmla="*/ 0 w 741245"/>
              <a:gd name="connsiteY0" fmla="*/ 0 h 818147"/>
              <a:gd name="connsiteX1" fmla="*/ 144379 w 741245"/>
              <a:gd name="connsiteY1" fmla="*/ 818147 h 818147"/>
              <a:gd name="connsiteX2" fmla="*/ 741245 w 741245"/>
              <a:gd name="connsiteY2" fmla="*/ 808720 h 818147"/>
              <a:gd name="connsiteX3" fmla="*/ 612908 w 741245"/>
              <a:gd name="connsiteY3" fmla="*/ 10832 h 818147"/>
              <a:gd name="connsiteX4" fmla="*/ 0 w 741245"/>
              <a:gd name="connsiteY4" fmla="*/ 0 h 818147"/>
              <a:gd name="connsiteX0" fmla="*/ 0 w 741245"/>
              <a:gd name="connsiteY0" fmla="*/ 0 h 813384"/>
              <a:gd name="connsiteX1" fmla="*/ 125329 w 741245"/>
              <a:gd name="connsiteY1" fmla="*/ 813384 h 813384"/>
              <a:gd name="connsiteX2" fmla="*/ 741245 w 741245"/>
              <a:gd name="connsiteY2" fmla="*/ 808720 h 813384"/>
              <a:gd name="connsiteX3" fmla="*/ 612908 w 741245"/>
              <a:gd name="connsiteY3" fmla="*/ 10832 h 813384"/>
              <a:gd name="connsiteX4" fmla="*/ 0 w 741245"/>
              <a:gd name="connsiteY4" fmla="*/ 0 h 813384"/>
              <a:gd name="connsiteX0" fmla="*/ 0 w 741245"/>
              <a:gd name="connsiteY0" fmla="*/ 0 h 825389"/>
              <a:gd name="connsiteX1" fmla="*/ 125329 w 741245"/>
              <a:gd name="connsiteY1" fmla="*/ 813384 h 825389"/>
              <a:gd name="connsiteX2" fmla="*/ 741245 w 741245"/>
              <a:gd name="connsiteY2" fmla="*/ 825389 h 825389"/>
              <a:gd name="connsiteX3" fmla="*/ 612908 w 741245"/>
              <a:gd name="connsiteY3" fmla="*/ 10832 h 825389"/>
              <a:gd name="connsiteX4" fmla="*/ 0 w 741245"/>
              <a:gd name="connsiteY4" fmla="*/ 0 h 825389"/>
              <a:gd name="connsiteX0" fmla="*/ 0 w 743626"/>
              <a:gd name="connsiteY0" fmla="*/ 0 h 815864"/>
              <a:gd name="connsiteX1" fmla="*/ 125329 w 743626"/>
              <a:gd name="connsiteY1" fmla="*/ 813384 h 815864"/>
              <a:gd name="connsiteX2" fmla="*/ 743626 w 743626"/>
              <a:gd name="connsiteY2" fmla="*/ 815864 h 815864"/>
              <a:gd name="connsiteX3" fmla="*/ 612908 w 743626"/>
              <a:gd name="connsiteY3" fmla="*/ 10832 h 815864"/>
              <a:gd name="connsiteX4" fmla="*/ 0 w 743626"/>
              <a:gd name="connsiteY4" fmla="*/ 0 h 815864"/>
              <a:gd name="connsiteX0" fmla="*/ 0 w 1846798"/>
              <a:gd name="connsiteY0" fmla="*/ 0 h 815864"/>
              <a:gd name="connsiteX1" fmla="*/ 125329 w 1846798"/>
              <a:gd name="connsiteY1" fmla="*/ 813384 h 815864"/>
              <a:gd name="connsiteX2" fmla="*/ 743626 w 1846798"/>
              <a:gd name="connsiteY2" fmla="*/ 815864 h 815864"/>
              <a:gd name="connsiteX3" fmla="*/ 1846798 w 1846798"/>
              <a:gd name="connsiteY3" fmla="*/ 36538 h 815864"/>
              <a:gd name="connsiteX4" fmla="*/ 0 w 1846798"/>
              <a:gd name="connsiteY4" fmla="*/ 0 h 815864"/>
              <a:gd name="connsiteX0" fmla="*/ 0 w 1966499"/>
              <a:gd name="connsiteY0" fmla="*/ 0 h 823209"/>
              <a:gd name="connsiteX1" fmla="*/ 125329 w 1966499"/>
              <a:gd name="connsiteY1" fmla="*/ 813384 h 823209"/>
              <a:gd name="connsiteX2" fmla="*/ 1966499 w 1966499"/>
              <a:gd name="connsiteY2" fmla="*/ 823209 h 823209"/>
              <a:gd name="connsiteX3" fmla="*/ 1846798 w 1966499"/>
              <a:gd name="connsiteY3" fmla="*/ 36538 h 823209"/>
              <a:gd name="connsiteX4" fmla="*/ 0 w 1966499"/>
              <a:gd name="connsiteY4" fmla="*/ 0 h 823209"/>
              <a:gd name="connsiteX0" fmla="*/ 0 w 1966499"/>
              <a:gd name="connsiteY0" fmla="*/ 0 h 823209"/>
              <a:gd name="connsiteX1" fmla="*/ 136346 w 1966499"/>
              <a:gd name="connsiteY1" fmla="*/ 809712 h 823209"/>
              <a:gd name="connsiteX2" fmla="*/ 1966499 w 1966499"/>
              <a:gd name="connsiteY2" fmla="*/ 823209 h 823209"/>
              <a:gd name="connsiteX3" fmla="*/ 1846798 w 1966499"/>
              <a:gd name="connsiteY3" fmla="*/ 36538 h 823209"/>
              <a:gd name="connsiteX4" fmla="*/ 0 w 1966499"/>
              <a:gd name="connsiteY4" fmla="*/ 0 h 823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499" h="823209">
                <a:moveTo>
                  <a:pt x="0" y="0"/>
                </a:moveTo>
                <a:lnTo>
                  <a:pt x="136346" y="809712"/>
                </a:lnTo>
                <a:lnTo>
                  <a:pt x="1966499" y="823209"/>
                </a:lnTo>
                <a:lnTo>
                  <a:pt x="1846798" y="36538"/>
                </a:lnTo>
                <a:lnTo>
                  <a:pt x="0" y="0"/>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33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70A6-3E78-41EC-9B24-7E0AA6AE2249}"/>
              </a:ext>
            </a:extLst>
          </p:cNvPr>
          <p:cNvSpPr>
            <a:spLocks noGrp="1"/>
          </p:cNvSpPr>
          <p:nvPr>
            <p:ph type="title"/>
          </p:nvPr>
        </p:nvSpPr>
        <p:spPr/>
        <p:txBody>
          <a:bodyPr/>
          <a:lstStyle/>
          <a:p>
            <a:r>
              <a:rPr lang="en-US" dirty="0"/>
              <a:t>Flocculator</a:t>
            </a:r>
          </a:p>
        </p:txBody>
      </p:sp>
      <p:pic>
        <p:nvPicPr>
          <p:cNvPr id="3" name="Picture 2">
            <a:extLst>
              <a:ext uri="{FF2B5EF4-FFF2-40B4-BE49-F238E27FC236}">
                <a16:creationId xmlns:a16="http://schemas.microsoft.com/office/drawing/2014/main" id="{F10EC7E2-4D7F-44D6-AFDC-FA0D03BED641}"/>
              </a:ext>
            </a:extLst>
          </p:cNvPr>
          <p:cNvPicPr>
            <a:picLocks noChangeAspect="1"/>
          </p:cNvPicPr>
          <p:nvPr/>
        </p:nvPicPr>
        <p:blipFill rotWithShape="1">
          <a:blip r:embed="rId2"/>
          <a:srcRect b="29769"/>
          <a:stretch/>
        </p:blipFill>
        <p:spPr>
          <a:xfrm>
            <a:off x="775979" y="2926428"/>
            <a:ext cx="2867425" cy="2107486"/>
          </a:xfrm>
          <a:prstGeom prst="rect">
            <a:avLst/>
          </a:prstGeom>
        </p:spPr>
      </p:pic>
      <p:sp>
        <p:nvSpPr>
          <p:cNvPr id="4" name="TextBox 3">
            <a:extLst>
              <a:ext uri="{FF2B5EF4-FFF2-40B4-BE49-F238E27FC236}">
                <a16:creationId xmlns:a16="http://schemas.microsoft.com/office/drawing/2014/main" id="{DE36913B-AE29-47AD-90FF-E20A2539CD78}"/>
              </a:ext>
            </a:extLst>
          </p:cNvPr>
          <p:cNvSpPr txBox="1"/>
          <p:nvPr/>
        </p:nvSpPr>
        <p:spPr>
          <a:xfrm>
            <a:off x="724517" y="2106764"/>
            <a:ext cx="3422266" cy="738664"/>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maximum flow rate sets the size of the entrance tank. Vary it to see how the dimensions change.</a:t>
            </a:r>
          </a:p>
        </p:txBody>
      </p:sp>
      <p:sp>
        <p:nvSpPr>
          <p:cNvPr id="5" name="TextBox 4">
            <a:extLst>
              <a:ext uri="{FF2B5EF4-FFF2-40B4-BE49-F238E27FC236}">
                <a16:creationId xmlns:a16="http://schemas.microsoft.com/office/drawing/2014/main" id="{07987981-6F81-487C-AFF5-B62E923E0931}"/>
              </a:ext>
            </a:extLst>
          </p:cNvPr>
          <p:cNvSpPr txBox="1"/>
          <p:nvPr/>
        </p:nvSpPr>
        <p:spPr>
          <a:xfrm>
            <a:off x="4169846" y="2115358"/>
            <a:ext cx="4572000" cy="523220"/>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flow is turbulent throughout the entrance tank and thus temperature doesn’t have a significant effect on the design.</a:t>
            </a:r>
          </a:p>
        </p:txBody>
      </p:sp>
      <p:sp>
        <p:nvSpPr>
          <p:cNvPr id="6" name="TextBox 5">
            <a:extLst>
              <a:ext uri="{FF2B5EF4-FFF2-40B4-BE49-F238E27FC236}">
                <a16:creationId xmlns:a16="http://schemas.microsoft.com/office/drawing/2014/main" id="{C8FF7DC4-9B9A-4B88-8A86-015B242326D0}"/>
              </a:ext>
            </a:extLst>
          </p:cNvPr>
          <p:cNvSpPr txBox="1"/>
          <p:nvPr/>
        </p:nvSpPr>
        <p:spPr>
          <a:xfrm>
            <a:off x="4169846" y="2768931"/>
            <a:ext cx="4572000" cy="738664"/>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inside length of the flocculator that enables fitting the flocculator next to the clarifier to make a compact plant layout.</a:t>
            </a:r>
          </a:p>
        </p:txBody>
      </p:sp>
      <p:sp>
        <p:nvSpPr>
          <p:cNvPr id="7" name="TextBox 6">
            <a:extLst>
              <a:ext uri="{FF2B5EF4-FFF2-40B4-BE49-F238E27FC236}">
                <a16:creationId xmlns:a16="http://schemas.microsoft.com/office/drawing/2014/main" id="{7E8ABF04-020E-457E-A8C7-24548EABCBB4}"/>
              </a:ext>
            </a:extLst>
          </p:cNvPr>
          <p:cNvSpPr txBox="1"/>
          <p:nvPr/>
        </p:nvSpPr>
        <p:spPr>
          <a:xfrm>
            <a:off x="4169846" y="3574474"/>
            <a:ext cx="4572000" cy="752430"/>
          </a:xfrm>
          <a:prstGeom prst="rect">
            <a:avLst/>
          </a:prstGeom>
          <a:noFill/>
        </p:spPr>
        <p:txBody>
          <a:bodyPr wrap="square" rtlCol="0">
            <a:noAutofit/>
          </a:bodyPr>
          <a:lstStyle/>
          <a:p>
            <a:pPr algn="l"/>
            <a:r>
              <a:rPr lang="en-US" dirty="0">
                <a:latin typeface="Calibri" panose="020F0502020204030204" pitchFamily="34" charset="0"/>
                <a:cs typeface="Calibri" panose="020F0502020204030204" pitchFamily="34" charset="0"/>
              </a:rPr>
              <a:t>The flocculator is built on the same slab as the clarifier and thus the elevation of the water leaving the flocculator must match the water level at the entrance of the clarifier.</a:t>
            </a:r>
          </a:p>
        </p:txBody>
      </p:sp>
      <p:sp>
        <p:nvSpPr>
          <p:cNvPr id="8" name="TextBox 7">
            <a:extLst>
              <a:ext uri="{FF2B5EF4-FFF2-40B4-BE49-F238E27FC236}">
                <a16:creationId xmlns:a16="http://schemas.microsoft.com/office/drawing/2014/main" id="{E07E481E-8A37-4BA0-8ED3-60881E7651F5}"/>
              </a:ext>
            </a:extLst>
          </p:cNvPr>
          <p:cNvSpPr txBox="1"/>
          <p:nvPr/>
        </p:nvSpPr>
        <p:spPr>
          <a:xfrm>
            <a:off x="4169846" y="4393650"/>
            <a:ext cx="4572000" cy="738664"/>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collision potential is a measure of the total deformation of the fluid in the flocculator. The larger this number the more opportunity for collisions between particles. </a:t>
            </a:r>
          </a:p>
        </p:txBody>
      </p:sp>
      <p:cxnSp>
        <p:nvCxnSpPr>
          <p:cNvPr id="9" name="Straight Arrow Connector 8">
            <a:extLst>
              <a:ext uri="{FF2B5EF4-FFF2-40B4-BE49-F238E27FC236}">
                <a16:creationId xmlns:a16="http://schemas.microsoft.com/office/drawing/2014/main" id="{BD9220D9-A683-450C-87F0-E686C845B86F}"/>
              </a:ext>
            </a:extLst>
          </p:cNvPr>
          <p:cNvCxnSpPr>
            <a:cxnSpLocks/>
            <a:stCxn id="8" idx="1"/>
          </p:cNvCxnSpPr>
          <p:nvPr/>
        </p:nvCxnSpPr>
        <p:spPr>
          <a:xfrm flipH="1" flipV="1">
            <a:off x="3619894" y="4534296"/>
            <a:ext cx="549952" cy="228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7D9E1C1-6274-4390-8400-471E59F0E3B0}"/>
              </a:ext>
            </a:extLst>
          </p:cNvPr>
          <p:cNvCxnSpPr>
            <a:cxnSpLocks/>
            <a:stCxn id="7" idx="1"/>
          </p:cNvCxnSpPr>
          <p:nvPr/>
        </p:nvCxnSpPr>
        <p:spPr>
          <a:xfrm flipH="1">
            <a:off x="3610466" y="3950689"/>
            <a:ext cx="559380" cy="27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22AECBA-54A1-4911-9764-7BD7F8A2FF97}"/>
              </a:ext>
            </a:extLst>
          </p:cNvPr>
          <p:cNvCxnSpPr>
            <a:cxnSpLocks/>
            <a:stCxn id="6" idx="1"/>
          </p:cNvCxnSpPr>
          <p:nvPr/>
        </p:nvCxnSpPr>
        <p:spPr>
          <a:xfrm flipH="1">
            <a:off x="3544478" y="3138263"/>
            <a:ext cx="625368" cy="75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C55A2A4-70B4-488C-A5BC-EAADFCA67503}"/>
              </a:ext>
            </a:extLst>
          </p:cNvPr>
          <p:cNvCxnSpPr>
            <a:cxnSpLocks/>
            <a:stCxn id="5" idx="1"/>
          </p:cNvCxnSpPr>
          <p:nvPr/>
        </p:nvCxnSpPr>
        <p:spPr>
          <a:xfrm flipH="1">
            <a:off x="3553906" y="2376968"/>
            <a:ext cx="615940" cy="127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3F34272-F02A-4C9C-9D65-542315E3B4B6}"/>
              </a:ext>
            </a:extLst>
          </p:cNvPr>
          <p:cNvCxnSpPr>
            <a:cxnSpLocks/>
            <a:stCxn id="4" idx="2"/>
          </p:cNvCxnSpPr>
          <p:nvPr/>
        </p:nvCxnSpPr>
        <p:spPr>
          <a:xfrm>
            <a:off x="2435650" y="2845428"/>
            <a:ext cx="826024" cy="52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BDD6B4-5235-45D9-8338-3A646C02E3FC}"/>
              </a:ext>
            </a:extLst>
          </p:cNvPr>
          <p:cNvSpPr txBox="1"/>
          <p:nvPr/>
        </p:nvSpPr>
        <p:spPr>
          <a:xfrm>
            <a:off x="4169846" y="5196501"/>
            <a:ext cx="4572000" cy="738664"/>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velocity gradient is a measure of the rate of fluid deformation. Higher velocity gradients require more energy and prevent formation of large flocs.</a:t>
            </a:r>
          </a:p>
        </p:txBody>
      </p:sp>
      <p:cxnSp>
        <p:nvCxnSpPr>
          <p:cNvPr id="21" name="Straight Arrow Connector 20">
            <a:extLst>
              <a:ext uri="{FF2B5EF4-FFF2-40B4-BE49-F238E27FC236}">
                <a16:creationId xmlns:a16="http://schemas.microsoft.com/office/drawing/2014/main" id="{56093354-B797-4CB2-B9AE-ED6FE75CE1B8}"/>
              </a:ext>
            </a:extLst>
          </p:cNvPr>
          <p:cNvCxnSpPr>
            <a:cxnSpLocks/>
            <a:stCxn id="20" idx="1"/>
          </p:cNvCxnSpPr>
          <p:nvPr/>
        </p:nvCxnSpPr>
        <p:spPr>
          <a:xfrm flipH="1" flipV="1">
            <a:off x="3582186" y="4864231"/>
            <a:ext cx="587660" cy="70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0685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a:latin typeface="Calibri" panose="020F0502020204030204" pitchFamily="34" charset="0"/>
            <a:cs typeface="Calibri" panose="020F05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TotalTime>
  <Words>588</Words>
  <Application>Microsoft Office PowerPoint</Application>
  <PresentationFormat>Widescreen</PresentationFormat>
  <Paragraphs>78</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PT Sans</vt:lpstr>
      <vt:lpstr>Lato</vt:lpstr>
      <vt:lpstr>Arial</vt:lpstr>
      <vt:lpstr>Calibri</vt:lpstr>
      <vt:lpstr>Lato Light</vt:lpstr>
      <vt:lpstr>Office Theme</vt:lpstr>
      <vt:lpstr>PowerPoint Presentation</vt:lpstr>
      <vt:lpstr>PowerPoint Presentation</vt:lpstr>
      <vt:lpstr>PowerPoint Presentation</vt:lpstr>
      <vt:lpstr>Donate button</vt:lpstr>
      <vt:lpstr>Entrance Tank</vt:lpstr>
      <vt:lpstr>PowerPoint Presentation</vt:lpstr>
      <vt:lpstr>Flocculator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dc:creator>
  <cp:lastModifiedBy>Monroe Weber-Shirk</cp:lastModifiedBy>
  <cp:revision>21</cp:revision>
  <dcterms:modified xsi:type="dcterms:W3CDTF">2022-04-27T11:17:30Z</dcterms:modified>
</cp:coreProperties>
</file>