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3" r:id="rId1"/>
    <p:sldMasterId id="2147483761" r:id="rId2"/>
    <p:sldMasterId id="2147483769" r:id="rId3"/>
  </p:sldMasterIdLst>
  <p:notesMasterIdLst>
    <p:notesMasterId r:id="rId5"/>
  </p:notesMasterIdLst>
  <p:handoutMasterIdLst>
    <p:handoutMasterId r:id="rId6"/>
  </p:handoutMasterIdLst>
  <p:sldIdLst>
    <p:sldId id="593" r:id="rId4"/>
  </p:sldIdLst>
  <p:sldSz cx="9144000" cy="6858000" type="screen4x3"/>
  <p:notesSz cx="7099300" cy="10234613"/>
  <p:embeddedFontLst>
    <p:embeddedFont>
      <p:font typeface="Candara" panose="020E0502030303020204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0BE"/>
    <a:srgbClr val="0E025F"/>
    <a:srgbClr val="FBA305"/>
    <a:srgbClr val="7E69FF"/>
    <a:srgbClr val="FF0000"/>
    <a:srgbClr val="F1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89" autoAdjust="0"/>
    <p:restoredTop sz="81352" autoAdjust="0"/>
  </p:normalViewPr>
  <p:slideViewPr>
    <p:cSldViewPr snapToGrid="0">
      <p:cViewPr varScale="1">
        <p:scale>
          <a:sx n="72" d="100"/>
          <a:sy n="72" d="100"/>
        </p:scale>
        <p:origin x="131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1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1422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1372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1372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534"/>
            <a:ext cx="4687910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1372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r>
              <a:rPr lang="en-US" dirty="0"/>
              <a:t>CEE 4540: Sustainable Municipal Drinking Water Treatment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370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1372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fld id="{48F05E01-914A-418E-812D-6C6AFA0A55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8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1372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1372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2141"/>
            <a:ext cx="5679440" cy="4603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1372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1372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fld id="{68131A24-38D8-4CC5-9E6E-A126B09286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30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4BD1A636-7E37-4EAB-95F7-9A5D943009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8881C-DF4E-42B1-8F79-BE94BBDBE0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702A8-1066-4838-80BE-2730EB432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264D9-4964-426E-9878-7879DDECF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3787F-6F85-40D3-ADBA-556FACFB0E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3D85D-F9A0-4F0D-8D42-A96CBF0C0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4BD1A636-7E37-4EAB-95F7-9A5D943009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6078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79BC0-511B-4CFC-9826-67DEDC2355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6608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702A8-1066-4838-80BE-2730EB4320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8295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264D9-4964-426E-9878-7879DDECF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2437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3787F-6F85-40D3-ADBA-556FACFB0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749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79BC0-511B-4CFC-9826-67DEDC235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3D85D-F9A0-4F0D-8D42-A96CBF0C08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9719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8881C-DF4E-42B1-8F79-BE94BBDBE0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702A8-1066-4838-80BE-2730EB432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264D9-4964-426E-9878-7879DDECF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3787F-6F85-40D3-ADBA-556FACFB0E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3D85D-F9A0-4F0D-8D42-A96CBF0C0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4BD1A636-7E37-4EAB-95F7-9A5D943009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79BC0-511B-4CFC-9826-67DEDC235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5B081E52-71EA-4E57-8407-382B560E53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Arial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5B081E52-71EA-4E57-8407-382B560E53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5B081E52-71EA-4E57-8407-382B560E53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27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 Mix orifice</a:t>
            </a:r>
          </a:p>
        </p:txBody>
      </p:sp>
      <p:pic>
        <p:nvPicPr>
          <p:cNvPr id="985091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12830"/>
              </a:clrFrom>
              <a:clrTo>
                <a:srgbClr val="2128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43" y="2110273"/>
            <a:ext cx="254317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509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12830"/>
              </a:clrFrom>
              <a:clrTo>
                <a:srgbClr val="2128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319" y="2110273"/>
            <a:ext cx="1662113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5093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212830"/>
              </a:clrFrom>
              <a:clrTo>
                <a:srgbClr val="2128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84" y="2176867"/>
            <a:ext cx="1695450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273" y="1548530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Drain plug</a:t>
            </a:r>
          </a:p>
        </p:txBody>
      </p:sp>
      <p:cxnSp>
        <p:nvCxnSpPr>
          <p:cNvPr id="5" name="Straight Arrow Connector 4"/>
          <p:cNvCxnSpPr>
            <a:stCxn id="3" idx="2"/>
          </p:cNvCxnSpPr>
          <p:nvPr/>
        </p:nvCxnSpPr>
        <p:spPr>
          <a:xfrm>
            <a:off x="959646" y="2010195"/>
            <a:ext cx="673211" cy="3333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08730" y="1551288"/>
            <a:ext cx="152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CDC Float</a:t>
            </a:r>
          </a:p>
        </p:txBody>
      </p:sp>
      <p:cxnSp>
        <p:nvCxnSpPr>
          <p:cNvPr id="7" name="Straight Arrow Connector 6"/>
          <p:cNvCxnSpPr>
            <a:stCxn id="10" idx="2"/>
          </p:cNvCxnSpPr>
          <p:nvPr/>
        </p:nvCxnSpPr>
        <p:spPr>
          <a:xfrm flipH="1">
            <a:off x="2369976" y="2012953"/>
            <a:ext cx="601944" cy="11221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61633" y="1951750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Inlet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80479" y="2567370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LFOM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107460" y="2912773"/>
            <a:ext cx="601944" cy="5610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4697" y="4918618"/>
            <a:ext cx="1583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Rapid mix orifice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198222" y="4464942"/>
            <a:ext cx="1283484" cy="869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1"/>
          </p:cNvCxnSpPr>
          <p:nvPr/>
        </p:nvCxnSpPr>
        <p:spPr>
          <a:xfrm flipH="1" flipV="1">
            <a:off x="2808953" y="4433992"/>
            <a:ext cx="1805744" cy="9001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5094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212830"/>
              </a:clrFrom>
              <a:clrTo>
                <a:srgbClr val="2128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672" y="3110813"/>
            <a:ext cx="1023383" cy="1439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496348" y="5977999"/>
            <a:ext cx="3290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Pin to keep plate in place</a:t>
            </a:r>
          </a:p>
        </p:txBody>
      </p:sp>
      <p:cxnSp>
        <p:nvCxnSpPr>
          <p:cNvPr id="29" name="Straight Arrow Connector 28"/>
          <p:cNvCxnSpPr>
            <a:stCxn id="985093" idx="2"/>
          </p:cNvCxnSpPr>
          <p:nvPr/>
        </p:nvCxnSpPr>
        <p:spPr>
          <a:xfrm flipV="1">
            <a:off x="6953309" y="3986699"/>
            <a:ext cx="1361351" cy="19430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107460" y="4433992"/>
            <a:ext cx="199507" cy="5906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19847" y="1536251"/>
            <a:ext cx="2255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Plate settlers for grit removal</a:t>
            </a:r>
            <a:endParaRPr lang="en-US" sz="2400" dirty="0"/>
          </a:p>
        </p:txBody>
      </p:sp>
      <p:cxnSp>
        <p:nvCxnSpPr>
          <p:cNvPr id="33" name="Straight Arrow Connector 32"/>
          <p:cNvCxnSpPr>
            <a:stCxn id="31" idx="2"/>
          </p:cNvCxnSpPr>
          <p:nvPr/>
        </p:nvCxnSpPr>
        <p:spPr>
          <a:xfrm flipH="1">
            <a:off x="7228245" y="2367248"/>
            <a:ext cx="619108" cy="11065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4089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4540 2014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cture 4540 2015">
  <a:themeElements>
    <a:clrScheme name="1_AguaClara the road 5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80808"/>
      </a:accent1>
      <a:accent2>
        <a:srgbClr val="777777"/>
      </a:accent2>
      <a:accent3>
        <a:srgbClr val="FFFFFF"/>
      </a:accent3>
      <a:accent4>
        <a:srgbClr val="000000"/>
      </a:accent4>
      <a:accent5>
        <a:srgbClr val="AAAAAA"/>
      </a:accent5>
      <a:accent6>
        <a:srgbClr val="6B6B6B"/>
      </a:accent6>
      <a:hlink>
        <a:srgbClr val="C0C0C0"/>
      </a:hlink>
      <a:folHlink>
        <a:srgbClr val="00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2014</Template>
  <TotalTime>155415</TotalTime>
  <Words>23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Candara</vt:lpstr>
      <vt:lpstr>Arial</vt:lpstr>
      <vt:lpstr>Wingdings</vt:lpstr>
      <vt:lpstr>Times New Roman</vt:lpstr>
      <vt:lpstr>Lecture 4540 2014</vt:lpstr>
      <vt:lpstr>Lecture 4540 2015</vt:lpstr>
      <vt:lpstr>Lecture 4540 2016</vt:lpstr>
      <vt:lpstr>Rapid Mix orifice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Shear G</dc:title>
  <dc:creator>Monroe Weber-Shirk</dc:creator>
  <cp:lastModifiedBy>Monroe Weber-Shirk</cp:lastModifiedBy>
  <cp:revision>4376</cp:revision>
  <cp:lastPrinted>2017-09-18T12:38:31Z</cp:lastPrinted>
  <dcterms:created xsi:type="dcterms:W3CDTF">2006-04-11T13:01:40Z</dcterms:created>
  <dcterms:modified xsi:type="dcterms:W3CDTF">2018-07-31T14:01:42Z</dcterms:modified>
</cp:coreProperties>
</file>